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mp" ContentType="image/p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0" r:id="rId18"/>
    <p:sldId id="273" r:id="rId19"/>
    <p:sldId id="271" r:id="rId20"/>
    <p:sldId id="282" r:id="rId21"/>
    <p:sldId id="275" r:id="rId22"/>
    <p:sldId id="276" r:id="rId23"/>
    <p:sldId id="277" r:id="rId24"/>
    <p:sldId id="280" r:id="rId25"/>
    <p:sldId id="278" r:id="rId26"/>
    <p:sldId id="283" r:id="rId27"/>
    <p:sldId id="287" r:id="rId28"/>
    <p:sldId id="288" r:id="rId29"/>
    <p:sldId id="285" r:id="rId30"/>
    <p:sldId id="289" r:id="rId31"/>
    <p:sldId id="297" r:id="rId32"/>
    <p:sldId id="290" r:id="rId33"/>
    <p:sldId id="291" r:id="rId34"/>
    <p:sldId id="298" r:id="rId35"/>
    <p:sldId id="292" r:id="rId36"/>
    <p:sldId id="293" r:id="rId37"/>
    <p:sldId id="294" r:id="rId38"/>
    <p:sldId id="299" r:id="rId39"/>
    <p:sldId id="295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4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9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5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23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08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2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9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1557-BC8D-43EA-BB87-C957D507B382}" type="datetimeFigureOut">
              <a:rPr lang="en-US" smtClean="0"/>
              <a:t>3/7/11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2A6F-16B8-4B93-9E2F-966CF0ED6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3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m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5.tm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tm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emf"/><Relationship Id="rId8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m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3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tmp"/><Relationship Id="rId3" Type="http://schemas.openxmlformats.org/officeDocument/2006/relationships/image" Target="../media/image4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38400"/>
            <a:ext cx="8512102" cy="987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19400" y="3730925"/>
            <a:ext cx="3038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Presentation By</a:t>
            </a:r>
          </a:p>
          <a:p>
            <a:pPr algn="ctr"/>
            <a:r>
              <a:rPr lang="en-US" dirty="0" smtClean="0"/>
              <a:t>Michael Tao and Patrick Virtue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75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1561509"/>
            <a:ext cx="5353798" cy="4229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923442"/>
            <a:ext cx="43804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First: select a region of interest</a:t>
            </a:r>
          </a:p>
        </p:txBody>
      </p:sp>
      <p:sp>
        <p:nvSpPr>
          <p:cNvPr id="3" name="Oval 2"/>
          <p:cNvSpPr/>
          <p:nvPr/>
        </p:nvSpPr>
        <p:spPr>
          <a:xfrm>
            <a:off x="3048000" y="2876254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Graph Cut Background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19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1561509"/>
            <a:ext cx="5353798" cy="4229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923442"/>
            <a:ext cx="547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How to select the object automatically?</a:t>
            </a:r>
          </a:p>
        </p:txBody>
      </p:sp>
      <p:sp>
        <p:nvSpPr>
          <p:cNvPr id="3" name="Oval 2"/>
          <p:cNvSpPr/>
          <p:nvPr/>
        </p:nvSpPr>
        <p:spPr>
          <a:xfrm>
            <a:off x="3048000" y="2876254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209800"/>
            <a:ext cx="3657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7771" y="1741714"/>
            <a:ext cx="3680907" cy="3908194"/>
          </a:xfrm>
          <a:custGeom>
            <a:avLst/>
            <a:gdLst>
              <a:gd name="connsiteX0" fmla="*/ 2351315 w 3680907"/>
              <a:gd name="connsiteY0" fmla="*/ 261257 h 3908194"/>
              <a:gd name="connsiteX1" fmla="*/ 2253343 w 3680907"/>
              <a:gd name="connsiteY1" fmla="*/ 272143 h 3908194"/>
              <a:gd name="connsiteX2" fmla="*/ 2209800 w 3680907"/>
              <a:gd name="connsiteY2" fmla="*/ 293915 h 3908194"/>
              <a:gd name="connsiteX3" fmla="*/ 2144486 w 3680907"/>
              <a:gd name="connsiteY3" fmla="*/ 304800 h 3908194"/>
              <a:gd name="connsiteX4" fmla="*/ 2100943 w 3680907"/>
              <a:gd name="connsiteY4" fmla="*/ 315686 h 3908194"/>
              <a:gd name="connsiteX5" fmla="*/ 2046515 w 3680907"/>
              <a:gd name="connsiteY5" fmla="*/ 326572 h 3908194"/>
              <a:gd name="connsiteX6" fmla="*/ 1959429 w 3680907"/>
              <a:gd name="connsiteY6" fmla="*/ 348343 h 3908194"/>
              <a:gd name="connsiteX7" fmla="*/ 1850572 w 3680907"/>
              <a:gd name="connsiteY7" fmla="*/ 359229 h 3908194"/>
              <a:gd name="connsiteX8" fmla="*/ 1132115 w 3680907"/>
              <a:gd name="connsiteY8" fmla="*/ 348343 h 3908194"/>
              <a:gd name="connsiteX9" fmla="*/ 1066800 w 3680907"/>
              <a:gd name="connsiteY9" fmla="*/ 315686 h 3908194"/>
              <a:gd name="connsiteX10" fmla="*/ 1055915 w 3680907"/>
              <a:gd name="connsiteY10" fmla="*/ 283029 h 3908194"/>
              <a:gd name="connsiteX11" fmla="*/ 1034143 w 3680907"/>
              <a:gd name="connsiteY11" fmla="*/ 250372 h 3908194"/>
              <a:gd name="connsiteX12" fmla="*/ 1023258 w 3680907"/>
              <a:gd name="connsiteY12" fmla="*/ 206829 h 3908194"/>
              <a:gd name="connsiteX13" fmla="*/ 968829 w 3680907"/>
              <a:gd name="connsiteY13" fmla="*/ 130629 h 3908194"/>
              <a:gd name="connsiteX14" fmla="*/ 957943 w 3680907"/>
              <a:gd name="connsiteY14" fmla="*/ 97972 h 3908194"/>
              <a:gd name="connsiteX15" fmla="*/ 903515 w 3680907"/>
              <a:gd name="connsiteY15" fmla="*/ 54429 h 3908194"/>
              <a:gd name="connsiteX16" fmla="*/ 859972 w 3680907"/>
              <a:gd name="connsiteY16" fmla="*/ 43543 h 3908194"/>
              <a:gd name="connsiteX17" fmla="*/ 827315 w 3680907"/>
              <a:gd name="connsiteY17" fmla="*/ 21772 h 3908194"/>
              <a:gd name="connsiteX18" fmla="*/ 729343 w 3680907"/>
              <a:gd name="connsiteY18" fmla="*/ 0 h 3908194"/>
              <a:gd name="connsiteX19" fmla="*/ 402772 w 3680907"/>
              <a:gd name="connsiteY19" fmla="*/ 10886 h 3908194"/>
              <a:gd name="connsiteX20" fmla="*/ 359229 w 3680907"/>
              <a:gd name="connsiteY20" fmla="*/ 32657 h 3908194"/>
              <a:gd name="connsiteX21" fmla="*/ 326572 w 3680907"/>
              <a:gd name="connsiteY21" fmla="*/ 43543 h 3908194"/>
              <a:gd name="connsiteX22" fmla="*/ 250372 w 3680907"/>
              <a:gd name="connsiteY22" fmla="*/ 76200 h 3908194"/>
              <a:gd name="connsiteX23" fmla="*/ 228600 w 3680907"/>
              <a:gd name="connsiteY23" fmla="*/ 97972 h 3908194"/>
              <a:gd name="connsiteX24" fmla="*/ 217715 w 3680907"/>
              <a:gd name="connsiteY24" fmla="*/ 130629 h 3908194"/>
              <a:gd name="connsiteX25" fmla="*/ 195943 w 3680907"/>
              <a:gd name="connsiteY25" fmla="*/ 359229 h 3908194"/>
              <a:gd name="connsiteX26" fmla="*/ 87086 w 3680907"/>
              <a:gd name="connsiteY26" fmla="*/ 478972 h 3908194"/>
              <a:gd name="connsiteX27" fmla="*/ 54429 w 3680907"/>
              <a:gd name="connsiteY27" fmla="*/ 500743 h 3908194"/>
              <a:gd name="connsiteX28" fmla="*/ 32658 w 3680907"/>
              <a:gd name="connsiteY28" fmla="*/ 522515 h 3908194"/>
              <a:gd name="connsiteX29" fmla="*/ 21772 w 3680907"/>
              <a:gd name="connsiteY29" fmla="*/ 1001486 h 3908194"/>
              <a:gd name="connsiteX30" fmla="*/ 0 w 3680907"/>
              <a:gd name="connsiteY30" fmla="*/ 1023257 h 3908194"/>
              <a:gd name="connsiteX31" fmla="*/ 21772 w 3680907"/>
              <a:gd name="connsiteY31" fmla="*/ 1045029 h 3908194"/>
              <a:gd name="connsiteX32" fmla="*/ 119743 w 3680907"/>
              <a:gd name="connsiteY32" fmla="*/ 1110343 h 3908194"/>
              <a:gd name="connsiteX33" fmla="*/ 239486 w 3680907"/>
              <a:gd name="connsiteY33" fmla="*/ 1175657 h 3908194"/>
              <a:gd name="connsiteX34" fmla="*/ 359229 w 3680907"/>
              <a:gd name="connsiteY34" fmla="*/ 1251857 h 3908194"/>
              <a:gd name="connsiteX35" fmla="*/ 381000 w 3680907"/>
              <a:gd name="connsiteY35" fmla="*/ 1273629 h 3908194"/>
              <a:gd name="connsiteX36" fmla="*/ 424543 w 3680907"/>
              <a:gd name="connsiteY36" fmla="*/ 1306286 h 3908194"/>
              <a:gd name="connsiteX37" fmla="*/ 468086 w 3680907"/>
              <a:gd name="connsiteY37" fmla="*/ 1349829 h 3908194"/>
              <a:gd name="connsiteX38" fmla="*/ 533400 w 3680907"/>
              <a:gd name="connsiteY38" fmla="*/ 1393372 h 3908194"/>
              <a:gd name="connsiteX39" fmla="*/ 566058 w 3680907"/>
              <a:gd name="connsiteY39" fmla="*/ 1524000 h 3908194"/>
              <a:gd name="connsiteX40" fmla="*/ 642258 w 3680907"/>
              <a:gd name="connsiteY40" fmla="*/ 1992086 h 3908194"/>
              <a:gd name="connsiteX41" fmla="*/ 707572 w 3680907"/>
              <a:gd name="connsiteY41" fmla="*/ 2002972 h 3908194"/>
              <a:gd name="connsiteX42" fmla="*/ 762000 w 3680907"/>
              <a:gd name="connsiteY42" fmla="*/ 2013857 h 3908194"/>
              <a:gd name="connsiteX43" fmla="*/ 751115 w 3680907"/>
              <a:gd name="connsiteY43" fmla="*/ 2057400 h 3908194"/>
              <a:gd name="connsiteX44" fmla="*/ 707572 w 3680907"/>
              <a:gd name="connsiteY44" fmla="*/ 2111829 h 3908194"/>
              <a:gd name="connsiteX45" fmla="*/ 576943 w 3680907"/>
              <a:gd name="connsiteY45" fmla="*/ 2242457 h 3908194"/>
              <a:gd name="connsiteX46" fmla="*/ 424543 w 3680907"/>
              <a:gd name="connsiteY46" fmla="*/ 2373086 h 3908194"/>
              <a:gd name="connsiteX47" fmla="*/ 326572 w 3680907"/>
              <a:gd name="connsiteY47" fmla="*/ 2449286 h 3908194"/>
              <a:gd name="connsiteX48" fmla="*/ 304800 w 3680907"/>
              <a:gd name="connsiteY48" fmla="*/ 2481943 h 3908194"/>
              <a:gd name="connsiteX49" fmla="*/ 174172 w 3680907"/>
              <a:gd name="connsiteY49" fmla="*/ 2579915 h 3908194"/>
              <a:gd name="connsiteX50" fmla="*/ 119743 w 3680907"/>
              <a:gd name="connsiteY50" fmla="*/ 2634343 h 3908194"/>
              <a:gd name="connsiteX51" fmla="*/ 87086 w 3680907"/>
              <a:gd name="connsiteY51" fmla="*/ 2667000 h 3908194"/>
              <a:gd name="connsiteX52" fmla="*/ 32658 w 3680907"/>
              <a:gd name="connsiteY52" fmla="*/ 2743200 h 3908194"/>
              <a:gd name="connsiteX53" fmla="*/ 21772 w 3680907"/>
              <a:gd name="connsiteY53" fmla="*/ 2775857 h 3908194"/>
              <a:gd name="connsiteX54" fmla="*/ 32658 w 3680907"/>
              <a:gd name="connsiteY54" fmla="*/ 2862943 h 3908194"/>
              <a:gd name="connsiteX55" fmla="*/ 97972 w 3680907"/>
              <a:gd name="connsiteY55" fmla="*/ 2950029 h 3908194"/>
              <a:gd name="connsiteX56" fmla="*/ 152400 w 3680907"/>
              <a:gd name="connsiteY56" fmla="*/ 2982686 h 3908194"/>
              <a:gd name="connsiteX57" fmla="*/ 174172 w 3680907"/>
              <a:gd name="connsiteY57" fmla="*/ 3004457 h 3908194"/>
              <a:gd name="connsiteX58" fmla="*/ 239486 w 3680907"/>
              <a:gd name="connsiteY58" fmla="*/ 3026229 h 3908194"/>
              <a:gd name="connsiteX59" fmla="*/ 272143 w 3680907"/>
              <a:gd name="connsiteY59" fmla="*/ 3037115 h 3908194"/>
              <a:gd name="connsiteX60" fmla="*/ 533400 w 3680907"/>
              <a:gd name="connsiteY60" fmla="*/ 3004457 h 3908194"/>
              <a:gd name="connsiteX61" fmla="*/ 566058 w 3680907"/>
              <a:gd name="connsiteY61" fmla="*/ 2982686 h 3908194"/>
              <a:gd name="connsiteX62" fmla="*/ 642258 w 3680907"/>
              <a:gd name="connsiteY62" fmla="*/ 3004457 h 3908194"/>
              <a:gd name="connsiteX63" fmla="*/ 653143 w 3680907"/>
              <a:gd name="connsiteY63" fmla="*/ 3048000 h 3908194"/>
              <a:gd name="connsiteX64" fmla="*/ 664029 w 3680907"/>
              <a:gd name="connsiteY64" fmla="*/ 3080657 h 3908194"/>
              <a:gd name="connsiteX65" fmla="*/ 674915 w 3680907"/>
              <a:gd name="connsiteY65" fmla="*/ 3145972 h 3908194"/>
              <a:gd name="connsiteX66" fmla="*/ 685800 w 3680907"/>
              <a:gd name="connsiteY66" fmla="*/ 3178629 h 3908194"/>
              <a:gd name="connsiteX67" fmla="*/ 696686 w 3680907"/>
              <a:gd name="connsiteY67" fmla="*/ 3254829 h 3908194"/>
              <a:gd name="connsiteX68" fmla="*/ 718458 w 3680907"/>
              <a:gd name="connsiteY68" fmla="*/ 3341915 h 3908194"/>
              <a:gd name="connsiteX69" fmla="*/ 729343 w 3680907"/>
              <a:gd name="connsiteY69" fmla="*/ 3581400 h 3908194"/>
              <a:gd name="connsiteX70" fmla="*/ 783772 w 3680907"/>
              <a:gd name="connsiteY70" fmla="*/ 3592286 h 3908194"/>
              <a:gd name="connsiteX71" fmla="*/ 914400 w 3680907"/>
              <a:gd name="connsiteY71" fmla="*/ 3581400 h 3908194"/>
              <a:gd name="connsiteX72" fmla="*/ 1077686 w 3680907"/>
              <a:gd name="connsiteY72" fmla="*/ 3516086 h 3908194"/>
              <a:gd name="connsiteX73" fmla="*/ 1371600 w 3680907"/>
              <a:gd name="connsiteY73" fmla="*/ 3418115 h 3908194"/>
              <a:gd name="connsiteX74" fmla="*/ 1524000 w 3680907"/>
              <a:gd name="connsiteY74" fmla="*/ 3363686 h 3908194"/>
              <a:gd name="connsiteX75" fmla="*/ 1556658 w 3680907"/>
              <a:gd name="connsiteY75" fmla="*/ 3352800 h 3908194"/>
              <a:gd name="connsiteX76" fmla="*/ 1665515 w 3680907"/>
              <a:gd name="connsiteY76" fmla="*/ 3309257 h 3908194"/>
              <a:gd name="connsiteX77" fmla="*/ 1730829 w 3680907"/>
              <a:gd name="connsiteY77" fmla="*/ 3298372 h 3908194"/>
              <a:gd name="connsiteX78" fmla="*/ 1763486 w 3680907"/>
              <a:gd name="connsiteY78" fmla="*/ 3287486 h 3908194"/>
              <a:gd name="connsiteX79" fmla="*/ 1774372 w 3680907"/>
              <a:gd name="connsiteY79" fmla="*/ 3320143 h 3908194"/>
              <a:gd name="connsiteX80" fmla="*/ 1763486 w 3680907"/>
              <a:gd name="connsiteY80" fmla="*/ 3352800 h 3908194"/>
              <a:gd name="connsiteX81" fmla="*/ 1719943 w 3680907"/>
              <a:gd name="connsiteY81" fmla="*/ 3407229 h 3908194"/>
              <a:gd name="connsiteX82" fmla="*/ 1687286 w 3680907"/>
              <a:gd name="connsiteY82" fmla="*/ 3483429 h 3908194"/>
              <a:gd name="connsiteX83" fmla="*/ 1665515 w 3680907"/>
              <a:gd name="connsiteY83" fmla="*/ 3516086 h 3908194"/>
              <a:gd name="connsiteX84" fmla="*/ 1621972 w 3680907"/>
              <a:gd name="connsiteY84" fmla="*/ 3603172 h 3908194"/>
              <a:gd name="connsiteX85" fmla="*/ 1589315 w 3680907"/>
              <a:gd name="connsiteY85" fmla="*/ 3657600 h 3908194"/>
              <a:gd name="connsiteX86" fmla="*/ 1578429 w 3680907"/>
              <a:gd name="connsiteY86" fmla="*/ 3690257 h 3908194"/>
              <a:gd name="connsiteX87" fmla="*/ 1534886 w 3680907"/>
              <a:gd name="connsiteY87" fmla="*/ 3755572 h 3908194"/>
              <a:gd name="connsiteX88" fmla="*/ 1469572 w 3680907"/>
              <a:gd name="connsiteY88" fmla="*/ 3831772 h 3908194"/>
              <a:gd name="connsiteX89" fmla="*/ 1436915 w 3680907"/>
              <a:gd name="connsiteY89" fmla="*/ 3842657 h 3908194"/>
              <a:gd name="connsiteX90" fmla="*/ 1349829 w 3680907"/>
              <a:gd name="connsiteY90" fmla="*/ 3875315 h 3908194"/>
              <a:gd name="connsiteX91" fmla="*/ 1240972 w 3680907"/>
              <a:gd name="connsiteY91" fmla="*/ 3897086 h 3908194"/>
              <a:gd name="connsiteX92" fmla="*/ 1208315 w 3680907"/>
              <a:gd name="connsiteY92" fmla="*/ 3907972 h 3908194"/>
              <a:gd name="connsiteX93" fmla="*/ 1524000 w 3680907"/>
              <a:gd name="connsiteY93" fmla="*/ 3853543 h 3908194"/>
              <a:gd name="connsiteX94" fmla="*/ 1807029 w 3680907"/>
              <a:gd name="connsiteY94" fmla="*/ 3799115 h 3908194"/>
              <a:gd name="connsiteX95" fmla="*/ 1970315 w 3680907"/>
              <a:gd name="connsiteY95" fmla="*/ 3788229 h 3908194"/>
              <a:gd name="connsiteX96" fmla="*/ 2046515 w 3680907"/>
              <a:gd name="connsiteY96" fmla="*/ 3777343 h 3908194"/>
              <a:gd name="connsiteX97" fmla="*/ 2329543 w 3680907"/>
              <a:gd name="connsiteY97" fmla="*/ 3755572 h 3908194"/>
              <a:gd name="connsiteX98" fmla="*/ 2405743 w 3680907"/>
              <a:gd name="connsiteY98" fmla="*/ 3744686 h 3908194"/>
              <a:gd name="connsiteX99" fmla="*/ 2579915 w 3680907"/>
              <a:gd name="connsiteY99" fmla="*/ 3712029 h 3908194"/>
              <a:gd name="connsiteX100" fmla="*/ 2601686 w 3680907"/>
              <a:gd name="connsiteY100" fmla="*/ 3668486 h 3908194"/>
              <a:gd name="connsiteX101" fmla="*/ 2645229 w 3680907"/>
              <a:gd name="connsiteY101" fmla="*/ 3603172 h 3908194"/>
              <a:gd name="connsiteX102" fmla="*/ 2754086 w 3680907"/>
              <a:gd name="connsiteY102" fmla="*/ 3407229 h 3908194"/>
              <a:gd name="connsiteX103" fmla="*/ 2819400 w 3680907"/>
              <a:gd name="connsiteY103" fmla="*/ 3287486 h 3908194"/>
              <a:gd name="connsiteX104" fmla="*/ 2971800 w 3680907"/>
              <a:gd name="connsiteY104" fmla="*/ 2906486 h 3908194"/>
              <a:gd name="connsiteX105" fmla="*/ 3026229 w 3680907"/>
              <a:gd name="connsiteY105" fmla="*/ 2699657 h 3908194"/>
              <a:gd name="connsiteX106" fmla="*/ 3080658 w 3680907"/>
              <a:gd name="connsiteY106" fmla="*/ 2471057 h 3908194"/>
              <a:gd name="connsiteX107" fmla="*/ 3091543 w 3680907"/>
              <a:gd name="connsiteY107" fmla="*/ 2111829 h 3908194"/>
              <a:gd name="connsiteX108" fmla="*/ 3113315 w 3680907"/>
              <a:gd name="connsiteY108" fmla="*/ 2057400 h 3908194"/>
              <a:gd name="connsiteX109" fmla="*/ 3124200 w 3680907"/>
              <a:gd name="connsiteY109" fmla="*/ 2013857 h 3908194"/>
              <a:gd name="connsiteX110" fmla="*/ 3145972 w 3680907"/>
              <a:gd name="connsiteY110" fmla="*/ 1992086 h 3908194"/>
              <a:gd name="connsiteX111" fmla="*/ 3178629 w 3680907"/>
              <a:gd name="connsiteY111" fmla="*/ 1948543 h 3908194"/>
              <a:gd name="connsiteX112" fmla="*/ 3265715 w 3680907"/>
              <a:gd name="connsiteY112" fmla="*/ 1894115 h 3908194"/>
              <a:gd name="connsiteX113" fmla="*/ 3298372 w 3680907"/>
              <a:gd name="connsiteY113" fmla="*/ 1861457 h 3908194"/>
              <a:gd name="connsiteX114" fmla="*/ 3352800 w 3680907"/>
              <a:gd name="connsiteY114" fmla="*/ 1850572 h 3908194"/>
              <a:gd name="connsiteX115" fmla="*/ 3624943 w 3680907"/>
              <a:gd name="connsiteY115" fmla="*/ 1861457 h 3908194"/>
              <a:gd name="connsiteX116" fmla="*/ 3657600 w 3680907"/>
              <a:gd name="connsiteY116" fmla="*/ 1872343 h 3908194"/>
              <a:gd name="connsiteX117" fmla="*/ 3679372 w 3680907"/>
              <a:gd name="connsiteY117" fmla="*/ 1894115 h 3908194"/>
              <a:gd name="connsiteX118" fmla="*/ 3635829 w 3680907"/>
              <a:gd name="connsiteY118" fmla="*/ 1719943 h 3908194"/>
              <a:gd name="connsiteX119" fmla="*/ 3614058 w 3680907"/>
              <a:gd name="connsiteY119" fmla="*/ 1654629 h 3908194"/>
              <a:gd name="connsiteX120" fmla="*/ 3559629 w 3680907"/>
              <a:gd name="connsiteY120" fmla="*/ 1567543 h 3908194"/>
              <a:gd name="connsiteX121" fmla="*/ 3505200 w 3680907"/>
              <a:gd name="connsiteY121" fmla="*/ 1426029 h 3908194"/>
              <a:gd name="connsiteX122" fmla="*/ 3439886 w 3680907"/>
              <a:gd name="connsiteY122" fmla="*/ 1306286 h 3908194"/>
              <a:gd name="connsiteX123" fmla="*/ 3418115 w 3680907"/>
              <a:gd name="connsiteY123" fmla="*/ 1230086 h 3908194"/>
              <a:gd name="connsiteX124" fmla="*/ 3396343 w 3680907"/>
              <a:gd name="connsiteY124" fmla="*/ 1208315 h 3908194"/>
              <a:gd name="connsiteX125" fmla="*/ 3331029 w 3680907"/>
              <a:gd name="connsiteY125" fmla="*/ 1132115 h 3908194"/>
              <a:gd name="connsiteX126" fmla="*/ 3298372 w 3680907"/>
              <a:gd name="connsiteY126" fmla="*/ 1121229 h 3908194"/>
              <a:gd name="connsiteX127" fmla="*/ 3211286 w 3680907"/>
              <a:gd name="connsiteY127" fmla="*/ 1034143 h 3908194"/>
              <a:gd name="connsiteX128" fmla="*/ 3178629 w 3680907"/>
              <a:gd name="connsiteY128" fmla="*/ 1001486 h 3908194"/>
              <a:gd name="connsiteX129" fmla="*/ 3145972 w 3680907"/>
              <a:gd name="connsiteY129" fmla="*/ 979715 h 3908194"/>
              <a:gd name="connsiteX130" fmla="*/ 3124200 w 3680907"/>
              <a:gd name="connsiteY130" fmla="*/ 957943 h 3908194"/>
              <a:gd name="connsiteX131" fmla="*/ 3048000 w 3680907"/>
              <a:gd name="connsiteY131" fmla="*/ 936172 h 3908194"/>
              <a:gd name="connsiteX132" fmla="*/ 2939143 w 3680907"/>
              <a:gd name="connsiteY132" fmla="*/ 903515 h 3908194"/>
              <a:gd name="connsiteX133" fmla="*/ 2884715 w 3680907"/>
              <a:gd name="connsiteY133" fmla="*/ 881743 h 3908194"/>
              <a:gd name="connsiteX134" fmla="*/ 2721429 w 3680907"/>
              <a:gd name="connsiteY134" fmla="*/ 859972 h 3908194"/>
              <a:gd name="connsiteX135" fmla="*/ 2688772 w 3680907"/>
              <a:gd name="connsiteY135" fmla="*/ 849086 h 3908194"/>
              <a:gd name="connsiteX136" fmla="*/ 2645229 w 3680907"/>
              <a:gd name="connsiteY136" fmla="*/ 794657 h 3908194"/>
              <a:gd name="connsiteX137" fmla="*/ 2656115 w 3680907"/>
              <a:gd name="connsiteY137" fmla="*/ 533400 h 3908194"/>
              <a:gd name="connsiteX138" fmla="*/ 2645229 w 3680907"/>
              <a:gd name="connsiteY138" fmla="*/ 478972 h 3908194"/>
              <a:gd name="connsiteX139" fmla="*/ 2547258 w 3680907"/>
              <a:gd name="connsiteY139" fmla="*/ 435429 h 3908194"/>
              <a:gd name="connsiteX140" fmla="*/ 2481943 w 3680907"/>
              <a:gd name="connsiteY140" fmla="*/ 413657 h 3908194"/>
              <a:gd name="connsiteX141" fmla="*/ 2438400 w 3680907"/>
              <a:gd name="connsiteY141" fmla="*/ 402772 h 3908194"/>
              <a:gd name="connsiteX142" fmla="*/ 2373086 w 3680907"/>
              <a:gd name="connsiteY142" fmla="*/ 381000 h 3908194"/>
              <a:gd name="connsiteX143" fmla="*/ 2329543 w 3680907"/>
              <a:gd name="connsiteY143" fmla="*/ 370115 h 39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680907" h="3908194">
                <a:moveTo>
                  <a:pt x="2351315" y="261257"/>
                </a:moveTo>
                <a:cubicBezTo>
                  <a:pt x="2318658" y="264886"/>
                  <a:pt x="2285360" y="264754"/>
                  <a:pt x="2253343" y="272143"/>
                </a:cubicBezTo>
                <a:cubicBezTo>
                  <a:pt x="2237531" y="275792"/>
                  <a:pt x="2225343" y="289252"/>
                  <a:pt x="2209800" y="293915"/>
                </a:cubicBezTo>
                <a:cubicBezTo>
                  <a:pt x="2188659" y="300257"/>
                  <a:pt x="2166129" y="300471"/>
                  <a:pt x="2144486" y="304800"/>
                </a:cubicBezTo>
                <a:cubicBezTo>
                  <a:pt x="2129815" y="307734"/>
                  <a:pt x="2115548" y="312440"/>
                  <a:pt x="2100943" y="315686"/>
                </a:cubicBezTo>
                <a:cubicBezTo>
                  <a:pt x="2082882" y="319700"/>
                  <a:pt x="2064543" y="322412"/>
                  <a:pt x="2046515" y="326572"/>
                </a:cubicBezTo>
                <a:cubicBezTo>
                  <a:pt x="2017359" y="333300"/>
                  <a:pt x="1988944" y="343424"/>
                  <a:pt x="1959429" y="348343"/>
                </a:cubicBezTo>
                <a:cubicBezTo>
                  <a:pt x="1923459" y="354338"/>
                  <a:pt x="1886858" y="355600"/>
                  <a:pt x="1850572" y="359229"/>
                </a:cubicBezTo>
                <a:lnTo>
                  <a:pt x="1132115" y="348343"/>
                </a:lnTo>
                <a:cubicBezTo>
                  <a:pt x="1090811" y="347163"/>
                  <a:pt x="1090785" y="339670"/>
                  <a:pt x="1066800" y="315686"/>
                </a:cubicBezTo>
                <a:cubicBezTo>
                  <a:pt x="1063172" y="304800"/>
                  <a:pt x="1061047" y="293292"/>
                  <a:pt x="1055915" y="283029"/>
                </a:cubicBezTo>
                <a:cubicBezTo>
                  <a:pt x="1050064" y="271327"/>
                  <a:pt x="1039297" y="262397"/>
                  <a:pt x="1034143" y="250372"/>
                </a:cubicBezTo>
                <a:cubicBezTo>
                  <a:pt x="1028250" y="236621"/>
                  <a:pt x="1028511" y="220837"/>
                  <a:pt x="1023258" y="206829"/>
                </a:cubicBezTo>
                <a:cubicBezTo>
                  <a:pt x="1006065" y="160980"/>
                  <a:pt x="1002085" y="163885"/>
                  <a:pt x="968829" y="130629"/>
                </a:cubicBezTo>
                <a:cubicBezTo>
                  <a:pt x="965200" y="119743"/>
                  <a:pt x="963847" y="107811"/>
                  <a:pt x="957943" y="97972"/>
                </a:cubicBezTo>
                <a:cubicBezTo>
                  <a:pt x="949839" y="84465"/>
                  <a:pt x="915497" y="59564"/>
                  <a:pt x="903515" y="54429"/>
                </a:cubicBezTo>
                <a:cubicBezTo>
                  <a:pt x="889764" y="48536"/>
                  <a:pt x="874486" y="47172"/>
                  <a:pt x="859972" y="43543"/>
                </a:cubicBezTo>
                <a:cubicBezTo>
                  <a:pt x="849086" y="36286"/>
                  <a:pt x="839340" y="26926"/>
                  <a:pt x="827315" y="21772"/>
                </a:cubicBezTo>
                <a:cubicBezTo>
                  <a:pt x="813863" y="16007"/>
                  <a:pt x="739031" y="1938"/>
                  <a:pt x="729343" y="0"/>
                </a:cubicBezTo>
                <a:cubicBezTo>
                  <a:pt x="620486" y="3629"/>
                  <a:pt x="511268" y="1313"/>
                  <a:pt x="402772" y="10886"/>
                </a:cubicBezTo>
                <a:cubicBezTo>
                  <a:pt x="386607" y="12312"/>
                  <a:pt x="374144" y="26265"/>
                  <a:pt x="359229" y="32657"/>
                </a:cubicBezTo>
                <a:cubicBezTo>
                  <a:pt x="348682" y="37177"/>
                  <a:pt x="337119" y="39023"/>
                  <a:pt x="326572" y="43543"/>
                </a:cubicBezTo>
                <a:cubicBezTo>
                  <a:pt x="232425" y="83893"/>
                  <a:pt x="326949" y="50676"/>
                  <a:pt x="250372" y="76200"/>
                </a:cubicBezTo>
                <a:cubicBezTo>
                  <a:pt x="243115" y="83457"/>
                  <a:pt x="233880" y="89171"/>
                  <a:pt x="228600" y="97972"/>
                </a:cubicBezTo>
                <a:cubicBezTo>
                  <a:pt x="222697" y="107811"/>
                  <a:pt x="219138" y="119243"/>
                  <a:pt x="217715" y="130629"/>
                </a:cubicBezTo>
                <a:cubicBezTo>
                  <a:pt x="208221" y="206583"/>
                  <a:pt x="216299" y="285440"/>
                  <a:pt x="195943" y="359229"/>
                </a:cubicBezTo>
                <a:cubicBezTo>
                  <a:pt x="181517" y="411521"/>
                  <a:pt x="128771" y="449198"/>
                  <a:pt x="87086" y="478972"/>
                </a:cubicBezTo>
                <a:cubicBezTo>
                  <a:pt x="76440" y="486576"/>
                  <a:pt x="64645" y="492570"/>
                  <a:pt x="54429" y="500743"/>
                </a:cubicBezTo>
                <a:cubicBezTo>
                  <a:pt x="46415" y="507154"/>
                  <a:pt x="39915" y="515258"/>
                  <a:pt x="32658" y="522515"/>
                </a:cubicBezTo>
                <a:cubicBezTo>
                  <a:pt x="29029" y="682172"/>
                  <a:pt x="32165" y="842126"/>
                  <a:pt x="21772" y="1001486"/>
                </a:cubicBezTo>
                <a:cubicBezTo>
                  <a:pt x="21104" y="1011727"/>
                  <a:pt x="0" y="1012994"/>
                  <a:pt x="0" y="1023257"/>
                </a:cubicBezTo>
                <a:cubicBezTo>
                  <a:pt x="0" y="1033520"/>
                  <a:pt x="13472" y="1038992"/>
                  <a:pt x="21772" y="1045029"/>
                </a:cubicBezTo>
                <a:cubicBezTo>
                  <a:pt x="53514" y="1068114"/>
                  <a:pt x="86728" y="1089119"/>
                  <a:pt x="119743" y="1110343"/>
                </a:cubicBezTo>
                <a:cubicBezTo>
                  <a:pt x="196083" y="1159419"/>
                  <a:pt x="154053" y="1129057"/>
                  <a:pt x="239486" y="1175657"/>
                </a:cubicBezTo>
                <a:cubicBezTo>
                  <a:pt x="268531" y="1191500"/>
                  <a:pt x="335449" y="1234022"/>
                  <a:pt x="359229" y="1251857"/>
                </a:cubicBezTo>
                <a:cubicBezTo>
                  <a:pt x="367440" y="1258015"/>
                  <a:pt x="373116" y="1267059"/>
                  <a:pt x="381000" y="1273629"/>
                </a:cubicBezTo>
                <a:cubicBezTo>
                  <a:pt x="394938" y="1285244"/>
                  <a:pt x="410889" y="1294339"/>
                  <a:pt x="424543" y="1306286"/>
                </a:cubicBezTo>
                <a:cubicBezTo>
                  <a:pt x="439991" y="1319803"/>
                  <a:pt x="451007" y="1338443"/>
                  <a:pt x="468086" y="1349829"/>
                </a:cubicBezTo>
                <a:lnTo>
                  <a:pt x="533400" y="1393372"/>
                </a:lnTo>
                <a:cubicBezTo>
                  <a:pt x="562152" y="1479625"/>
                  <a:pt x="551399" y="1436049"/>
                  <a:pt x="566058" y="1524000"/>
                </a:cubicBezTo>
                <a:cubicBezTo>
                  <a:pt x="592685" y="1896782"/>
                  <a:pt x="451184" y="1953870"/>
                  <a:pt x="642258" y="1992086"/>
                </a:cubicBezTo>
                <a:cubicBezTo>
                  <a:pt x="663901" y="1996415"/>
                  <a:pt x="685856" y="1999024"/>
                  <a:pt x="707572" y="2002972"/>
                </a:cubicBezTo>
                <a:cubicBezTo>
                  <a:pt x="725775" y="2006282"/>
                  <a:pt x="743857" y="2010229"/>
                  <a:pt x="762000" y="2013857"/>
                </a:cubicBezTo>
                <a:cubicBezTo>
                  <a:pt x="758372" y="2028371"/>
                  <a:pt x="758381" y="2044322"/>
                  <a:pt x="751115" y="2057400"/>
                </a:cubicBezTo>
                <a:cubicBezTo>
                  <a:pt x="739832" y="2077711"/>
                  <a:pt x="723272" y="2094702"/>
                  <a:pt x="707572" y="2111829"/>
                </a:cubicBezTo>
                <a:cubicBezTo>
                  <a:pt x="707551" y="2111852"/>
                  <a:pt x="589399" y="2230001"/>
                  <a:pt x="576943" y="2242457"/>
                </a:cubicBezTo>
                <a:cubicBezTo>
                  <a:pt x="503297" y="2316103"/>
                  <a:pt x="543192" y="2279415"/>
                  <a:pt x="424543" y="2373086"/>
                </a:cubicBezTo>
                <a:cubicBezTo>
                  <a:pt x="392071" y="2398722"/>
                  <a:pt x="349522" y="2414863"/>
                  <a:pt x="326572" y="2449286"/>
                </a:cubicBezTo>
                <a:cubicBezTo>
                  <a:pt x="319315" y="2460172"/>
                  <a:pt x="314051" y="2472692"/>
                  <a:pt x="304800" y="2481943"/>
                </a:cubicBezTo>
                <a:cubicBezTo>
                  <a:pt x="269993" y="2516750"/>
                  <a:pt x="210173" y="2549915"/>
                  <a:pt x="174172" y="2579915"/>
                </a:cubicBezTo>
                <a:cubicBezTo>
                  <a:pt x="154461" y="2596341"/>
                  <a:pt x="137886" y="2616200"/>
                  <a:pt x="119743" y="2634343"/>
                </a:cubicBezTo>
                <a:cubicBezTo>
                  <a:pt x="108857" y="2645229"/>
                  <a:pt x="95625" y="2654191"/>
                  <a:pt x="87086" y="2667000"/>
                </a:cubicBezTo>
                <a:cubicBezTo>
                  <a:pt x="55251" y="2714753"/>
                  <a:pt x="73165" y="2689191"/>
                  <a:pt x="32658" y="2743200"/>
                </a:cubicBezTo>
                <a:cubicBezTo>
                  <a:pt x="29029" y="2754086"/>
                  <a:pt x="21772" y="2764382"/>
                  <a:pt x="21772" y="2775857"/>
                </a:cubicBezTo>
                <a:cubicBezTo>
                  <a:pt x="21772" y="2805112"/>
                  <a:pt x="22819" y="2835393"/>
                  <a:pt x="32658" y="2862943"/>
                </a:cubicBezTo>
                <a:cubicBezTo>
                  <a:pt x="37141" y="2875495"/>
                  <a:pt x="75252" y="2933800"/>
                  <a:pt x="97972" y="2950029"/>
                </a:cubicBezTo>
                <a:cubicBezTo>
                  <a:pt x="115189" y="2962327"/>
                  <a:pt x="135183" y="2970388"/>
                  <a:pt x="152400" y="2982686"/>
                </a:cubicBezTo>
                <a:cubicBezTo>
                  <a:pt x="160752" y="2988651"/>
                  <a:pt x="164992" y="2999867"/>
                  <a:pt x="174172" y="3004457"/>
                </a:cubicBezTo>
                <a:cubicBezTo>
                  <a:pt x="194698" y="3014720"/>
                  <a:pt x="217715" y="3018972"/>
                  <a:pt x="239486" y="3026229"/>
                </a:cubicBezTo>
                <a:lnTo>
                  <a:pt x="272143" y="3037115"/>
                </a:lnTo>
                <a:cubicBezTo>
                  <a:pt x="404890" y="3030128"/>
                  <a:pt x="441362" y="3050476"/>
                  <a:pt x="533400" y="3004457"/>
                </a:cubicBezTo>
                <a:cubicBezTo>
                  <a:pt x="545102" y="2998606"/>
                  <a:pt x="555172" y="2989943"/>
                  <a:pt x="566058" y="2982686"/>
                </a:cubicBezTo>
                <a:cubicBezTo>
                  <a:pt x="591458" y="2989943"/>
                  <a:pt x="621125" y="2988607"/>
                  <a:pt x="642258" y="3004457"/>
                </a:cubicBezTo>
                <a:cubicBezTo>
                  <a:pt x="654227" y="3013434"/>
                  <a:pt x="649033" y="3033615"/>
                  <a:pt x="653143" y="3048000"/>
                </a:cubicBezTo>
                <a:cubicBezTo>
                  <a:pt x="656295" y="3059033"/>
                  <a:pt x="660400" y="3069771"/>
                  <a:pt x="664029" y="3080657"/>
                </a:cubicBezTo>
                <a:cubicBezTo>
                  <a:pt x="667658" y="3102429"/>
                  <a:pt x="670127" y="3124426"/>
                  <a:pt x="674915" y="3145972"/>
                </a:cubicBezTo>
                <a:cubicBezTo>
                  <a:pt x="677404" y="3157173"/>
                  <a:pt x="683550" y="3167377"/>
                  <a:pt x="685800" y="3178629"/>
                </a:cubicBezTo>
                <a:cubicBezTo>
                  <a:pt x="690832" y="3203789"/>
                  <a:pt x="692468" y="3229520"/>
                  <a:pt x="696686" y="3254829"/>
                </a:cubicBezTo>
                <a:cubicBezTo>
                  <a:pt x="705443" y="3307372"/>
                  <a:pt x="704437" y="3299852"/>
                  <a:pt x="718458" y="3341915"/>
                </a:cubicBezTo>
                <a:cubicBezTo>
                  <a:pt x="722086" y="3421743"/>
                  <a:pt x="709172" y="3504077"/>
                  <a:pt x="729343" y="3581400"/>
                </a:cubicBezTo>
                <a:cubicBezTo>
                  <a:pt x="734013" y="3599303"/>
                  <a:pt x="765270" y="3592286"/>
                  <a:pt x="783772" y="3592286"/>
                </a:cubicBezTo>
                <a:cubicBezTo>
                  <a:pt x="827466" y="3592286"/>
                  <a:pt x="870857" y="3585029"/>
                  <a:pt x="914400" y="3581400"/>
                </a:cubicBezTo>
                <a:cubicBezTo>
                  <a:pt x="1126055" y="3487331"/>
                  <a:pt x="918933" y="3575618"/>
                  <a:pt x="1077686" y="3516086"/>
                </a:cubicBezTo>
                <a:cubicBezTo>
                  <a:pt x="1325457" y="3423172"/>
                  <a:pt x="1195361" y="3457279"/>
                  <a:pt x="1371600" y="3418115"/>
                </a:cubicBezTo>
                <a:cubicBezTo>
                  <a:pt x="1440108" y="3372443"/>
                  <a:pt x="1387123" y="3402794"/>
                  <a:pt x="1524000" y="3363686"/>
                </a:cubicBezTo>
                <a:cubicBezTo>
                  <a:pt x="1535033" y="3360534"/>
                  <a:pt x="1545948" y="3356919"/>
                  <a:pt x="1556658" y="3352800"/>
                </a:cubicBezTo>
                <a:cubicBezTo>
                  <a:pt x="1593134" y="3338771"/>
                  <a:pt x="1626966" y="3315681"/>
                  <a:pt x="1665515" y="3309257"/>
                </a:cubicBezTo>
                <a:lnTo>
                  <a:pt x="1730829" y="3298372"/>
                </a:lnTo>
                <a:cubicBezTo>
                  <a:pt x="1741715" y="3294743"/>
                  <a:pt x="1753223" y="3282355"/>
                  <a:pt x="1763486" y="3287486"/>
                </a:cubicBezTo>
                <a:cubicBezTo>
                  <a:pt x="1773749" y="3292617"/>
                  <a:pt x="1774372" y="3308668"/>
                  <a:pt x="1774372" y="3320143"/>
                </a:cubicBezTo>
                <a:cubicBezTo>
                  <a:pt x="1774372" y="3331618"/>
                  <a:pt x="1768618" y="3342537"/>
                  <a:pt x="1763486" y="3352800"/>
                </a:cubicBezTo>
                <a:cubicBezTo>
                  <a:pt x="1749753" y="3380265"/>
                  <a:pt x="1740194" y="3386978"/>
                  <a:pt x="1719943" y="3407229"/>
                </a:cubicBezTo>
                <a:cubicBezTo>
                  <a:pt x="1707730" y="3443870"/>
                  <a:pt x="1708811" y="3445761"/>
                  <a:pt x="1687286" y="3483429"/>
                </a:cubicBezTo>
                <a:cubicBezTo>
                  <a:pt x="1680795" y="3494788"/>
                  <a:pt x="1671780" y="3504601"/>
                  <a:pt x="1665515" y="3516086"/>
                </a:cubicBezTo>
                <a:cubicBezTo>
                  <a:pt x="1649974" y="3544578"/>
                  <a:pt x="1638670" y="3575342"/>
                  <a:pt x="1621972" y="3603172"/>
                </a:cubicBezTo>
                <a:cubicBezTo>
                  <a:pt x="1611086" y="3621315"/>
                  <a:pt x="1598777" y="3638676"/>
                  <a:pt x="1589315" y="3657600"/>
                </a:cubicBezTo>
                <a:cubicBezTo>
                  <a:pt x="1584183" y="3667863"/>
                  <a:pt x="1584002" y="3680226"/>
                  <a:pt x="1578429" y="3690257"/>
                </a:cubicBezTo>
                <a:cubicBezTo>
                  <a:pt x="1565722" y="3713130"/>
                  <a:pt x="1549400" y="3733800"/>
                  <a:pt x="1534886" y="3755572"/>
                </a:cubicBezTo>
                <a:cubicBezTo>
                  <a:pt x="1520957" y="3776466"/>
                  <a:pt x="1492198" y="3824230"/>
                  <a:pt x="1469572" y="3831772"/>
                </a:cubicBezTo>
                <a:cubicBezTo>
                  <a:pt x="1458686" y="3835400"/>
                  <a:pt x="1447659" y="3838628"/>
                  <a:pt x="1436915" y="3842657"/>
                </a:cubicBezTo>
                <a:cubicBezTo>
                  <a:pt x="1422550" y="3848044"/>
                  <a:pt x="1371241" y="3870374"/>
                  <a:pt x="1349829" y="3875315"/>
                </a:cubicBezTo>
                <a:cubicBezTo>
                  <a:pt x="1313772" y="3883636"/>
                  <a:pt x="1276077" y="3885384"/>
                  <a:pt x="1240972" y="3897086"/>
                </a:cubicBezTo>
                <a:cubicBezTo>
                  <a:pt x="1230086" y="3900715"/>
                  <a:pt x="1196974" y="3909717"/>
                  <a:pt x="1208315" y="3907972"/>
                </a:cubicBezTo>
                <a:cubicBezTo>
                  <a:pt x="1313854" y="3891735"/>
                  <a:pt x="1419140" y="3873708"/>
                  <a:pt x="1524000" y="3853543"/>
                </a:cubicBezTo>
                <a:cubicBezTo>
                  <a:pt x="1618343" y="3835400"/>
                  <a:pt x="1711170" y="3805506"/>
                  <a:pt x="1807029" y="3799115"/>
                </a:cubicBezTo>
                <a:lnTo>
                  <a:pt x="1970315" y="3788229"/>
                </a:lnTo>
                <a:cubicBezTo>
                  <a:pt x="1995715" y="3784600"/>
                  <a:pt x="2021014" y="3780177"/>
                  <a:pt x="2046515" y="3777343"/>
                </a:cubicBezTo>
                <a:cubicBezTo>
                  <a:pt x="2141471" y="3766792"/>
                  <a:pt x="2233942" y="3761945"/>
                  <a:pt x="2329543" y="3755572"/>
                </a:cubicBezTo>
                <a:cubicBezTo>
                  <a:pt x="2354943" y="3751943"/>
                  <a:pt x="2380201" y="3747119"/>
                  <a:pt x="2405743" y="3744686"/>
                </a:cubicBezTo>
                <a:cubicBezTo>
                  <a:pt x="2572660" y="3728789"/>
                  <a:pt x="2521267" y="3770674"/>
                  <a:pt x="2579915" y="3712029"/>
                </a:cubicBezTo>
                <a:cubicBezTo>
                  <a:pt x="2587172" y="3697515"/>
                  <a:pt x="2593337" y="3682401"/>
                  <a:pt x="2601686" y="3668486"/>
                </a:cubicBezTo>
                <a:cubicBezTo>
                  <a:pt x="2615148" y="3646049"/>
                  <a:pt x="2633527" y="3626576"/>
                  <a:pt x="2645229" y="3603172"/>
                </a:cubicBezTo>
                <a:cubicBezTo>
                  <a:pt x="2710601" y="3472427"/>
                  <a:pt x="2644558" y="3601010"/>
                  <a:pt x="2754086" y="3407229"/>
                </a:cubicBezTo>
                <a:cubicBezTo>
                  <a:pt x="2776458" y="3367648"/>
                  <a:pt x="2801757" y="3329389"/>
                  <a:pt x="2819400" y="3287486"/>
                </a:cubicBezTo>
                <a:cubicBezTo>
                  <a:pt x="2860004" y="3191052"/>
                  <a:pt x="2938693" y="3011827"/>
                  <a:pt x="2971800" y="2906486"/>
                </a:cubicBezTo>
                <a:cubicBezTo>
                  <a:pt x="2993175" y="2838476"/>
                  <a:pt x="3007860" y="2768540"/>
                  <a:pt x="3026229" y="2699657"/>
                </a:cubicBezTo>
                <a:cubicBezTo>
                  <a:pt x="3071449" y="2530084"/>
                  <a:pt x="3048244" y="2633122"/>
                  <a:pt x="3080658" y="2471057"/>
                </a:cubicBezTo>
                <a:cubicBezTo>
                  <a:pt x="3084286" y="2351314"/>
                  <a:pt x="3082115" y="2231255"/>
                  <a:pt x="3091543" y="2111829"/>
                </a:cubicBezTo>
                <a:cubicBezTo>
                  <a:pt x="3093081" y="2092349"/>
                  <a:pt x="3107136" y="2075938"/>
                  <a:pt x="3113315" y="2057400"/>
                </a:cubicBezTo>
                <a:cubicBezTo>
                  <a:pt x="3118046" y="2043207"/>
                  <a:pt x="3117509" y="2027238"/>
                  <a:pt x="3124200" y="2013857"/>
                </a:cubicBezTo>
                <a:cubicBezTo>
                  <a:pt x="3128790" y="2004677"/>
                  <a:pt x="3139402" y="1999970"/>
                  <a:pt x="3145972" y="1992086"/>
                </a:cubicBezTo>
                <a:cubicBezTo>
                  <a:pt x="3157587" y="1978148"/>
                  <a:pt x="3165800" y="1961372"/>
                  <a:pt x="3178629" y="1948543"/>
                </a:cubicBezTo>
                <a:cubicBezTo>
                  <a:pt x="3206891" y="1920281"/>
                  <a:pt x="3231223" y="1911361"/>
                  <a:pt x="3265715" y="1894115"/>
                </a:cubicBezTo>
                <a:cubicBezTo>
                  <a:pt x="3276601" y="1883229"/>
                  <a:pt x="3284602" y="1868342"/>
                  <a:pt x="3298372" y="1861457"/>
                </a:cubicBezTo>
                <a:cubicBezTo>
                  <a:pt x="3314921" y="1853183"/>
                  <a:pt x="3334298" y="1850572"/>
                  <a:pt x="3352800" y="1850572"/>
                </a:cubicBezTo>
                <a:cubicBezTo>
                  <a:pt x="3443587" y="1850572"/>
                  <a:pt x="3534229" y="1857829"/>
                  <a:pt x="3624943" y="1861457"/>
                </a:cubicBezTo>
                <a:cubicBezTo>
                  <a:pt x="3635829" y="1865086"/>
                  <a:pt x="3647761" y="1866439"/>
                  <a:pt x="3657600" y="1872343"/>
                </a:cubicBezTo>
                <a:cubicBezTo>
                  <a:pt x="3666401" y="1877624"/>
                  <a:pt x="3677685" y="1904239"/>
                  <a:pt x="3679372" y="1894115"/>
                </a:cubicBezTo>
                <a:cubicBezTo>
                  <a:pt x="3688691" y="1838205"/>
                  <a:pt x="3653271" y="1768781"/>
                  <a:pt x="3635829" y="1719943"/>
                </a:cubicBezTo>
                <a:cubicBezTo>
                  <a:pt x="3628110" y="1698331"/>
                  <a:pt x="3624321" y="1675155"/>
                  <a:pt x="3614058" y="1654629"/>
                </a:cubicBezTo>
                <a:cubicBezTo>
                  <a:pt x="3598749" y="1624011"/>
                  <a:pt x="3574347" y="1598450"/>
                  <a:pt x="3559629" y="1567543"/>
                </a:cubicBezTo>
                <a:cubicBezTo>
                  <a:pt x="3537900" y="1521912"/>
                  <a:pt x="3527802" y="1471233"/>
                  <a:pt x="3505200" y="1426029"/>
                </a:cubicBezTo>
                <a:cubicBezTo>
                  <a:pt x="3463081" y="1341791"/>
                  <a:pt x="3485066" y="1381587"/>
                  <a:pt x="3439886" y="1306286"/>
                </a:cubicBezTo>
                <a:cubicBezTo>
                  <a:pt x="3437854" y="1298158"/>
                  <a:pt x="3424806" y="1241237"/>
                  <a:pt x="3418115" y="1230086"/>
                </a:cubicBezTo>
                <a:cubicBezTo>
                  <a:pt x="3412835" y="1221285"/>
                  <a:pt x="3402913" y="1216199"/>
                  <a:pt x="3396343" y="1208315"/>
                </a:cubicBezTo>
                <a:cubicBezTo>
                  <a:pt x="3377478" y="1185677"/>
                  <a:pt x="3356975" y="1149412"/>
                  <a:pt x="3331029" y="1132115"/>
                </a:cubicBezTo>
                <a:cubicBezTo>
                  <a:pt x="3321482" y="1125750"/>
                  <a:pt x="3309258" y="1124858"/>
                  <a:pt x="3298372" y="1121229"/>
                </a:cubicBezTo>
                <a:lnTo>
                  <a:pt x="3211286" y="1034143"/>
                </a:lnTo>
                <a:cubicBezTo>
                  <a:pt x="3200400" y="1023257"/>
                  <a:pt x="3191438" y="1010025"/>
                  <a:pt x="3178629" y="1001486"/>
                </a:cubicBezTo>
                <a:cubicBezTo>
                  <a:pt x="3167743" y="994229"/>
                  <a:pt x="3156188" y="987888"/>
                  <a:pt x="3145972" y="979715"/>
                </a:cubicBezTo>
                <a:cubicBezTo>
                  <a:pt x="3137958" y="973304"/>
                  <a:pt x="3133001" y="963224"/>
                  <a:pt x="3124200" y="957943"/>
                </a:cubicBezTo>
                <a:cubicBezTo>
                  <a:pt x="3113042" y="951248"/>
                  <a:pt x="3056137" y="938206"/>
                  <a:pt x="3048000" y="936172"/>
                </a:cubicBezTo>
                <a:cubicBezTo>
                  <a:pt x="2982305" y="892374"/>
                  <a:pt x="3051220" y="931534"/>
                  <a:pt x="2939143" y="903515"/>
                </a:cubicBezTo>
                <a:cubicBezTo>
                  <a:pt x="2920186" y="898776"/>
                  <a:pt x="2903672" y="886482"/>
                  <a:pt x="2884715" y="881743"/>
                </a:cubicBezTo>
                <a:cubicBezTo>
                  <a:pt x="2869684" y="877985"/>
                  <a:pt x="2731212" y="861195"/>
                  <a:pt x="2721429" y="859972"/>
                </a:cubicBezTo>
                <a:cubicBezTo>
                  <a:pt x="2710543" y="856343"/>
                  <a:pt x="2698611" y="854990"/>
                  <a:pt x="2688772" y="849086"/>
                </a:cubicBezTo>
                <a:cubicBezTo>
                  <a:pt x="2671534" y="838743"/>
                  <a:pt x="2655119" y="809493"/>
                  <a:pt x="2645229" y="794657"/>
                </a:cubicBezTo>
                <a:cubicBezTo>
                  <a:pt x="2648858" y="707571"/>
                  <a:pt x="2656115" y="620561"/>
                  <a:pt x="2656115" y="533400"/>
                </a:cubicBezTo>
                <a:cubicBezTo>
                  <a:pt x="2656115" y="514898"/>
                  <a:pt x="2653503" y="495521"/>
                  <a:pt x="2645229" y="478972"/>
                </a:cubicBezTo>
                <a:cubicBezTo>
                  <a:pt x="2621871" y="432256"/>
                  <a:pt x="2592050" y="446627"/>
                  <a:pt x="2547258" y="435429"/>
                </a:cubicBezTo>
                <a:cubicBezTo>
                  <a:pt x="2524994" y="429863"/>
                  <a:pt x="2504207" y="419223"/>
                  <a:pt x="2481943" y="413657"/>
                </a:cubicBezTo>
                <a:cubicBezTo>
                  <a:pt x="2467429" y="410029"/>
                  <a:pt x="2452730" y="407071"/>
                  <a:pt x="2438400" y="402772"/>
                </a:cubicBezTo>
                <a:cubicBezTo>
                  <a:pt x="2416419" y="396178"/>
                  <a:pt x="2394857" y="388257"/>
                  <a:pt x="2373086" y="381000"/>
                </a:cubicBezTo>
                <a:cubicBezTo>
                  <a:pt x="2336989" y="368968"/>
                  <a:pt x="2351903" y="370115"/>
                  <a:pt x="2329543" y="37011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7845" y="303409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?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Graph Cut Background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81871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1561509"/>
            <a:ext cx="5353798" cy="422969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923442"/>
            <a:ext cx="5689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care about two terms: graph and cuts</a:t>
            </a:r>
          </a:p>
        </p:txBody>
      </p:sp>
      <p:sp>
        <p:nvSpPr>
          <p:cNvPr id="3" name="Oval 2"/>
          <p:cNvSpPr/>
          <p:nvPr/>
        </p:nvSpPr>
        <p:spPr>
          <a:xfrm>
            <a:off x="3048000" y="2876254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90800" y="2209800"/>
            <a:ext cx="3657600" cy="2438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307771" y="1741714"/>
            <a:ext cx="3680907" cy="3908194"/>
          </a:xfrm>
          <a:custGeom>
            <a:avLst/>
            <a:gdLst>
              <a:gd name="connsiteX0" fmla="*/ 2351315 w 3680907"/>
              <a:gd name="connsiteY0" fmla="*/ 261257 h 3908194"/>
              <a:gd name="connsiteX1" fmla="*/ 2253343 w 3680907"/>
              <a:gd name="connsiteY1" fmla="*/ 272143 h 3908194"/>
              <a:gd name="connsiteX2" fmla="*/ 2209800 w 3680907"/>
              <a:gd name="connsiteY2" fmla="*/ 293915 h 3908194"/>
              <a:gd name="connsiteX3" fmla="*/ 2144486 w 3680907"/>
              <a:gd name="connsiteY3" fmla="*/ 304800 h 3908194"/>
              <a:gd name="connsiteX4" fmla="*/ 2100943 w 3680907"/>
              <a:gd name="connsiteY4" fmla="*/ 315686 h 3908194"/>
              <a:gd name="connsiteX5" fmla="*/ 2046515 w 3680907"/>
              <a:gd name="connsiteY5" fmla="*/ 326572 h 3908194"/>
              <a:gd name="connsiteX6" fmla="*/ 1959429 w 3680907"/>
              <a:gd name="connsiteY6" fmla="*/ 348343 h 3908194"/>
              <a:gd name="connsiteX7" fmla="*/ 1850572 w 3680907"/>
              <a:gd name="connsiteY7" fmla="*/ 359229 h 3908194"/>
              <a:gd name="connsiteX8" fmla="*/ 1132115 w 3680907"/>
              <a:gd name="connsiteY8" fmla="*/ 348343 h 3908194"/>
              <a:gd name="connsiteX9" fmla="*/ 1066800 w 3680907"/>
              <a:gd name="connsiteY9" fmla="*/ 315686 h 3908194"/>
              <a:gd name="connsiteX10" fmla="*/ 1055915 w 3680907"/>
              <a:gd name="connsiteY10" fmla="*/ 283029 h 3908194"/>
              <a:gd name="connsiteX11" fmla="*/ 1034143 w 3680907"/>
              <a:gd name="connsiteY11" fmla="*/ 250372 h 3908194"/>
              <a:gd name="connsiteX12" fmla="*/ 1023258 w 3680907"/>
              <a:gd name="connsiteY12" fmla="*/ 206829 h 3908194"/>
              <a:gd name="connsiteX13" fmla="*/ 968829 w 3680907"/>
              <a:gd name="connsiteY13" fmla="*/ 130629 h 3908194"/>
              <a:gd name="connsiteX14" fmla="*/ 957943 w 3680907"/>
              <a:gd name="connsiteY14" fmla="*/ 97972 h 3908194"/>
              <a:gd name="connsiteX15" fmla="*/ 903515 w 3680907"/>
              <a:gd name="connsiteY15" fmla="*/ 54429 h 3908194"/>
              <a:gd name="connsiteX16" fmla="*/ 859972 w 3680907"/>
              <a:gd name="connsiteY16" fmla="*/ 43543 h 3908194"/>
              <a:gd name="connsiteX17" fmla="*/ 827315 w 3680907"/>
              <a:gd name="connsiteY17" fmla="*/ 21772 h 3908194"/>
              <a:gd name="connsiteX18" fmla="*/ 729343 w 3680907"/>
              <a:gd name="connsiteY18" fmla="*/ 0 h 3908194"/>
              <a:gd name="connsiteX19" fmla="*/ 402772 w 3680907"/>
              <a:gd name="connsiteY19" fmla="*/ 10886 h 3908194"/>
              <a:gd name="connsiteX20" fmla="*/ 359229 w 3680907"/>
              <a:gd name="connsiteY20" fmla="*/ 32657 h 3908194"/>
              <a:gd name="connsiteX21" fmla="*/ 326572 w 3680907"/>
              <a:gd name="connsiteY21" fmla="*/ 43543 h 3908194"/>
              <a:gd name="connsiteX22" fmla="*/ 250372 w 3680907"/>
              <a:gd name="connsiteY22" fmla="*/ 76200 h 3908194"/>
              <a:gd name="connsiteX23" fmla="*/ 228600 w 3680907"/>
              <a:gd name="connsiteY23" fmla="*/ 97972 h 3908194"/>
              <a:gd name="connsiteX24" fmla="*/ 217715 w 3680907"/>
              <a:gd name="connsiteY24" fmla="*/ 130629 h 3908194"/>
              <a:gd name="connsiteX25" fmla="*/ 195943 w 3680907"/>
              <a:gd name="connsiteY25" fmla="*/ 359229 h 3908194"/>
              <a:gd name="connsiteX26" fmla="*/ 87086 w 3680907"/>
              <a:gd name="connsiteY26" fmla="*/ 478972 h 3908194"/>
              <a:gd name="connsiteX27" fmla="*/ 54429 w 3680907"/>
              <a:gd name="connsiteY27" fmla="*/ 500743 h 3908194"/>
              <a:gd name="connsiteX28" fmla="*/ 32658 w 3680907"/>
              <a:gd name="connsiteY28" fmla="*/ 522515 h 3908194"/>
              <a:gd name="connsiteX29" fmla="*/ 21772 w 3680907"/>
              <a:gd name="connsiteY29" fmla="*/ 1001486 h 3908194"/>
              <a:gd name="connsiteX30" fmla="*/ 0 w 3680907"/>
              <a:gd name="connsiteY30" fmla="*/ 1023257 h 3908194"/>
              <a:gd name="connsiteX31" fmla="*/ 21772 w 3680907"/>
              <a:gd name="connsiteY31" fmla="*/ 1045029 h 3908194"/>
              <a:gd name="connsiteX32" fmla="*/ 119743 w 3680907"/>
              <a:gd name="connsiteY32" fmla="*/ 1110343 h 3908194"/>
              <a:gd name="connsiteX33" fmla="*/ 239486 w 3680907"/>
              <a:gd name="connsiteY33" fmla="*/ 1175657 h 3908194"/>
              <a:gd name="connsiteX34" fmla="*/ 359229 w 3680907"/>
              <a:gd name="connsiteY34" fmla="*/ 1251857 h 3908194"/>
              <a:gd name="connsiteX35" fmla="*/ 381000 w 3680907"/>
              <a:gd name="connsiteY35" fmla="*/ 1273629 h 3908194"/>
              <a:gd name="connsiteX36" fmla="*/ 424543 w 3680907"/>
              <a:gd name="connsiteY36" fmla="*/ 1306286 h 3908194"/>
              <a:gd name="connsiteX37" fmla="*/ 468086 w 3680907"/>
              <a:gd name="connsiteY37" fmla="*/ 1349829 h 3908194"/>
              <a:gd name="connsiteX38" fmla="*/ 533400 w 3680907"/>
              <a:gd name="connsiteY38" fmla="*/ 1393372 h 3908194"/>
              <a:gd name="connsiteX39" fmla="*/ 566058 w 3680907"/>
              <a:gd name="connsiteY39" fmla="*/ 1524000 h 3908194"/>
              <a:gd name="connsiteX40" fmla="*/ 642258 w 3680907"/>
              <a:gd name="connsiteY40" fmla="*/ 1992086 h 3908194"/>
              <a:gd name="connsiteX41" fmla="*/ 707572 w 3680907"/>
              <a:gd name="connsiteY41" fmla="*/ 2002972 h 3908194"/>
              <a:gd name="connsiteX42" fmla="*/ 762000 w 3680907"/>
              <a:gd name="connsiteY42" fmla="*/ 2013857 h 3908194"/>
              <a:gd name="connsiteX43" fmla="*/ 751115 w 3680907"/>
              <a:gd name="connsiteY43" fmla="*/ 2057400 h 3908194"/>
              <a:gd name="connsiteX44" fmla="*/ 707572 w 3680907"/>
              <a:gd name="connsiteY44" fmla="*/ 2111829 h 3908194"/>
              <a:gd name="connsiteX45" fmla="*/ 576943 w 3680907"/>
              <a:gd name="connsiteY45" fmla="*/ 2242457 h 3908194"/>
              <a:gd name="connsiteX46" fmla="*/ 424543 w 3680907"/>
              <a:gd name="connsiteY46" fmla="*/ 2373086 h 3908194"/>
              <a:gd name="connsiteX47" fmla="*/ 326572 w 3680907"/>
              <a:gd name="connsiteY47" fmla="*/ 2449286 h 3908194"/>
              <a:gd name="connsiteX48" fmla="*/ 304800 w 3680907"/>
              <a:gd name="connsiteY48" fmla="*/ 2481943 h 3908194"/>
              <a:gd name="connsiteX49" fmla="*/ 174172 w 3680907"/>
              <a:gd name="connsiteY49" fmla="*/ 2579915 h 3908194"/>
              <a:gd name="connsiteX50" fmla="*/ 119743 w 3680907"/>
              <a:gd name="connsiteY50" fmla="*/ 2634343 h 3908194"/>
              <a:gd name="connsiteX51" fmla="*/ 87086 w 3680907"/>
              <a:gd name="connsiteY51" fmla="*/ 2667000 h 3908194"/>
              <a:gd name="connsiteX52" fmla="*/ 32658 w 3680907"/>
              <a:gd name="connsiteY52" fmla="*/ 2743200 h 3908194"/>
              <a:gd name="connsiteX53" fmla="*/ 21772 w 3680907"/>
              <a:gd name="connsiteY53" fmla="*/ 2775857 h 3908194"/>
              <a:gd name="connsiteX54" fmla="*/ 32658 w 3680907"/>
              <a:gd name="connsiteY54" fmla="*/ 2862943 h 3908194"/>
              <a:gd name="connsiteX55" fmla="*/ 97972 w 3680907"/>
              <a:gd name="connsiteY55" fmla="*/ 2950029 h 3908194"/>
              <a:gd name="connsiteX56" fmla="*/ 152400 w 3680907"/>
              <a:gd name="connsiteY56" fmla="*/ 2982686 h 3908194"/>
              <a:gd name="connsiteX57" fmla="*/ 174172 w 3680907"/>
              <a:gd name="connsiteY57" fmla="*/ 3004457 h 3908194"/>
              <a:gd name="connsiteX58" fmla="*/ 239486 w 3680907"/>
              <a:gd name="connsiteY58" fmla="*/ 3026229 h 3908194"/>
              <a:gd name="connsiteX59" fmla="*/ 272143 w 3680907"/>
              <a:gd name="connsiteY59" fmla="*/ 3037115 h 3908194"/>
              <a:gd name="connsiteX60" fmla="*/ 533400 w 3680907"/>
              <a:gd name="connsiteY60" fmla="*/ 3004457 h 3908194"/>
              <a:gd name="connsiteX61" fmla="*/ 566058 w 3680907"/>
              <a:gd name="connsiteY61" fmla="*/ 2982686 h 3908194"/>
              <a:gd name="connsiteX62" fmla="*/ 642258 w 3680907"/>
              <a:gd name="connsiteY62" fmla="*/ 3004457 h 3908194"/>
              <a:gd name="connsiteX63" fmla="*/ 653143 w 3680907"/>
              <a:gd name="connsiteY63" fmla="*/ 3048000 h 3908194"/>
              <a:gd name="connsiteX64" fmla="*/ 664029 w 3680907"/>
              <a:gd name="connsiteY64" fmla="*/ 3080657 h 3908194"/>
              <a:gd name="connsiteX65" fmla="*/ 674915 w 3680907"/>
              <a:gd name="connsiteY65" fmla="*/ 3145972 h 3908194"/>
              <a:gd name="connsiteX66" fmla="*/ 685800 w 3680907"/>
              <a:gd name="connsiteY66" fmla="*/ 3178629 h 3908194"/>
              <a:gd name="connsiteX67" fmla="*/ 696686 w 3680907"/>
              <a:gd name="connsiteY67" fmla="*/ 3254829 h 3908194"/>
              <a:gd name="connsiteX68" fmla="*/ 718458 w 3680907"/>
              <a:gd name="connsiteY68" fmla="*/ 3341915 h 3908194"/>
              <a:gd name="connsiteX69" fmla="*/ 729343 w 3680907"/>
              <a:gd name="connsiteY69" fmla="*/ 3581400 h 3908194"/>
              <a:gd name="connsiteX70" fmla="*/ 783772 w 3680907"/>
              <a:gd name="connsiteY70" fmla="*/ 3592286 h 3908194"/>
              <a:gd name="connsiteX71" fmla="*/ 914400 w 3680907"/>
              <a:gd name="connsiteY71" fmla="*/ 3581400 h 3908194"/>
              <a:gd name="connsiteX72" fmla="*/ 1077686 w 3680907"/>
              <a:gd name="connsiteY72" fmla="*/ 3516086 h 3908194"/>
              <a:gd name="connsiteX73" fmla="*/ 1371600 w 3680907"/>
              <a:gd name="connsiteY73" fmla="*/ 3418115 h 3908194"/>
              <a:gd name="connsiteX74" fmla="*/ 1524000 w 3680907"/>
              <a:gd name="connsiteY74" fmla="*/ 3363686 h 3908194"/>
              <a:gd name="connsiteX75" fmla="*/ 1556658 w 3680907"/>
              <a:gd name="connsiteY75" fmla="*/ 3352800 h 3908194"/>
              <a:gd name="connsiteX76" fmla="*/ 1665515 w 3680907"/>
              <a:gd name="connsiteY76" fmla="*/ 3309257 h 3908194"/>
              <a:gd name="connsiteX77" fmla="*/ 1730829 w 3680907"/>
              <a:gd name="connsiteY77" fmla="*/ 3298372 h 3908194"/>
              <a:gd name="connsiteX78" fmla="*/ 1763486 w 3680907"/>
              <a:gd name="connsiteY78" fmla="*/ 3287486 h 3908194"/>
              <a:gd name="connsiteX79" fmla="*/ 1774372 w 3680907"/>
              <a:gd name="connsiteY79" fmla="*/ 3320143 h 3908194"/>
              <a:gd name="connsiteX80" fmla="*/ 1763486 w 3680907"/>
              <a:gd name="connsiteY80" fmla="*/ 3352800 h 3908194"/>
              <a:gd name="connsiteX81" fmla="*/ 1719943 w 3680907"/>
              <a:gd name="connsiteY81" fmla="*/ 3407229 h 3908194"/>
              <a:gd name="connsiteX82" fmla="*/ 1687286 w 3680907"/>
              <a:gd name="connsiteY82" fmla="*/ 3483429 h 3908194"/>
              <a:gd name="connsiteX83" fmla="*/ 1665515 w 3680907"/>
              <a:gd name="connsiteY83" fmla="*/ 3516086 h 3908194"/>
              <a:gd name="connsiteX84" fmla="*/ 1621972 w 3680907"/>
              <a:gd name="connsiteY84" fmla="*/ 3603172 h 3908194"/>
              <a:gd name="connsiteX85" fmla="*/ 1589315 w 3680907"/>
              <a:gd name="connsiteY85" fmla="*/ 3657600 h 3908194"/>
              <a:gd name="connsiteX86" fmla="*/ 1578429 w 3680907"/>
              <a:gd name="connsiteY86" fmla="*/ 3690257 h 3908194"/>
              <a:gd name="connsiteX87" fmla="*/ 1534886 w 3680907"/>
              <a:gd name="connsiteY87" fmla="*/ 3755572 h 3908194"/>
              <a:gd name="connsiteX88" fmla="*/ 1469572 w 3680907"/>
              <a:gd name="connsiteY88" fmla="*/ 3831772 h 3908194"/>
              <a:gd name="connsiteX89" fmla="*/ 1436915 w 3680907"/>
              <a:gd name="connsiteY89" fmla="*/ 3842657 h 3908194"/>
              <a:gd name="connsiteX90" fmla="*/ 1349829 w 3680907"/>
              <a:gd name="connsiteY90" fmla="*/ 3875315 h 3908194"/>
              <a:gd name="connsiteX91" fmla="*/ 1240972 w 3680907"/>
              <a:gd name="connsiteY91" fmla="*/ 3897086 h 3908194"/>
              <a:gd name="connsiteX92" fmla="*/ 1208315 w 3680907"/>
              <a:gd name="connsiteY92" fmla="*/ 3907972 h 3908194"/>
              <a:gd name="connsiteX93" fmla="*/ 1524000 w 3680907"/>
              <a:gd name="connsiteY93" fmla="*/ 3853543 h 3908194"/>
              <a:gd name="connsiteX94" fmla="*/ 1807029 w 3680907"/>
              <a:gd name="connsiteY94" fmla="*/ 3799115 h 3908194"/>
              <a:gd name="connsiteX95" fmla="*/ 1970315 w 3680907"/>
              <a:gd name="connsiteY95" fmla="*/ 3788229 h 3908194"/>
              <a:gd name="connsiteX96" fmla="*/ 2046515 w 3680907"/>
              <a:gd name="connsiteY96" fmla="*/ 3777343 h 3908194"/>
              <a:gd name="connsiteX97" fmla="*/ 2329543 w 3680907"/>
              <a:gd name="connsiteY97" fmla="*/ 3755572 h 3908194"/>
              <a:gd name="connsiteX98" fmla="*/ 2405743 w 3680907"/>
              <a:gd name="connsiteY98" fmla="*/ 3744686 h 3908194"/>
              <a:gd name="connsiteX99" fmla="*/ 2579915 w 3680907"/>
              <a:gd name="connsiteY99" fmla="*/ 3712029 h 3908194"/>
              <a:gd name="connsiteX100" fmla="*/ 2601686 w 3680907"/>
              <a:gd name="connsiteY100" fmla="*/ 3668486 h 3908194"/>
              <a:gd name="connsiteX101" fmla="*/ 2645229 w 3680907"/>
              <a:gd name="connsiteY101" fmla="*/ 3603172 h 3908194"/>
              <a:gd name="connsiteX102" fmla="*/ 2754086 w 3680907"/>
              <a:gd name="connsiteY102" fmla="*/ 3407229 h 3908194"/>
              <a:gd name="connsiteX103" fmla="*/ 2819400 w 3680907"/>
              <a:gd name="connsiteY103" fmla="*/ 3287486 h 3908194"/>
              <a:gd name="connsiteX104" fmla="*/ 2971800 w 3680907"/>
              <a:gd name="connsiteY104" fmla="*/ 2906486 h 3908194"/>
              <a:gd name="connsiteX105" fmla="*/ 3026229 w 3680907"/>
              <a:gd name="connsiteY105" fmla="*/ 2699657 h 3908194"/>
              <a:gd name="connsiteX106" fmla="*/ 3080658 w 3680907"/>
              <a:gd name="connsiteY106" fmla="*/ 2471057 h 3908194"/>
              <a:gd name="connsiteX107" fmla="*/ 3091543 w 3680907"/>
              <a:gd name="connsiteY107" fmla="*/ 2111829 h 3908194"/>
              <a:gd name="connsiteX108" fmla="*/ 3113315 w 3680907"/>
              <a:gd name="connsiteY108" fmla="*/ 2057400 h 3908194"/>
              <a:gd name="connsiteX109" fmla="*/ 3124200 w 3680907"/>
              <a:gd name="connsiteY109" fmla="*/ 2013857 h 3908194"/>
              <a:gd name="connsiteX110" fmla="*/ 3145972 w 3680907"/>
              <a:gd name="connsiteY110" fmla="*/ 1992086 h 3908194"/>
              <a:gd name="connsiteX111" fmla="*/ 3178629 w 3680907"/>
              <a:gd name="connsiteY111" fmla="*/ 1948543 h 3908194"/>
              <a:gd name="connsiteX112" fmla="*/ 3265715 w 3680907"/>
              <a:gd name="connsiteY112" fmla="*/ 1894115 h 3908194"/>
              <a:gd name="connsiteX113" fmla="*/ 3298372 w 3680907"/>
              <a:gd name="connsiteY113" fmla="*/ 1861457 h 3908194"/>
              <a:gd name="connsiteX114" fmla="*/ 3352800 w 3680907"/>
              <a:gd name="connsiteY114" fmla="*/ 1850572 h 3908194"/>
              <a:gd name="connsiteX115" fmla="*/ 3624943 w 3680907"/>
              <a:gd name="connsiteY115" fmla="*/ 1861457 h 3908194"/>
              <a:gd name="connsiteX116" fmla="*/ 3657600 w 3680907"/>
              <a:gd name="connsiteY116" fmla="*/ 1872343 h 3908194"/>
              <a:gd name="connsiteX117" fmla="*/ 3679372 w 3680907"/>
              <a:gd name="connsiteY117" fmla="*/ 1894115 h 3908194"/>
              <a:gd name="connsiteX118" fmla="*/ 3635829 w 3680907"/>
              <a:gd name="connsiteY118" fmla="*/ 1719943 h 3908194"/>
              <a:gd name="connsiteX119" fmla="*/ 3614058 w 3680907"/>
              <a:gd name="connsiteY119" fmla="*/ 1654629 h 3908194"/>
              <a:gd name="connsiteX120" fmla="*/ 3559629 w 3680907"/>
              <a:gd name="connsiteY120" fmla="*/ 1567543 h 3908194"/>
              <a:gd name="connsiteX121" fmla="*/ 3505200 w 3680907"/>
              <a:gd name="connsiteY121" fmla="*/ 1426029 h 3908194"/>
              <a:gd name="connsiteX122" fmla="*/ 3439886 w 3680907"/>
              <a:gd name="connsiteY122" fmla="*/ 1306286 h 3908194"/>
              <a:gd name="connsiteX123" fmla="*/ 3418115 w 3680907"/>
              <a:gd name="connsiteY123" fmla="*/ 1230086 h 3908194"/>
              <a:gd name="connsiteX124" fmla="*/ 3396343 w 3680907"/>
              <a:gd name="connsiteY124" fmla="*/ 1208315 h 3908194"/>
              <a:gd name="connsiteX125" fmla="*/ 3331029 w 3680907"/>
              <a:gd name="connsiteY125" fmla="*/ 1132115 h 3908194"/>
              <a:gd name="connsiteX126" fmla="*/ 3298372 w 3680907"/>
              <a:gd name="connsiteY126" fmla="*/ 1121229 h 3908194"/>
              <a:gd name="connsiteX127" fmla="*/ 3211286 w 3680907"/>
              <a:gd name="connsiteY127" fmla="*/ 1034143 h 3908194"/>
              <a:gd name="connsiteX128" fmla="*/ 3178629 w 3680907"/>
              <a:gd name="connsiteY128" fmla="*/ 1001486 h 3908194"/>
              <a:gd name="connsiteX129" fmla="*/ 3145972 w 3680907"/>
              <a:gd name="connsiteY129" fmla="*/ 979715 h 3908194"/>
              <a:gd name="connsiteX130" fmla="*/ 3124200 w 3680907"/>
              <a:gd name="connsiteY130" fmla="*/ 957943 h 3908194"/>
              <a:gd name="connsiteX131" fmla="*/ 3048000 w 3680907"/>
              <a:gd name="connsiteY131" fmla="*/ 936172 h 3908194"/>
              <a:gd name="connsiteX132" fmla="*/ 2939143 w 3680907"/>
              <a:gd name="connsiteY132" fmla="*/ 903515 h 3908194"/>
              <a:gd name="connsiteX133" fmla="*/ 2884715 w 3680907"/>
              <a:gd name="connsiteY133" fmla="*/ 881743 h 3908194"/>
              <a:gd name="connsiteX134" fmla="*/ 2721429 w 3680907"/>
              <a:gd name="connsiteY134" fmla="*/ 859972 h 3908194"/>
              <a:gd name="connsiteX135" fmla="*/ 2688772 w 3680907"/>
              <a:gd name="connsiteY135" fmla="*/ 849086 h 3908194"/>
              <a:gd name="connsiteX136" fmla="*/ 2645229 w 3680907"/>
              <a:gd name="connsiteY136" fmla="*/ 794657 h 3908194"/>
              <a:gd name="connsiteX137" fmla="*/ 2656115 w 3680907"/>
              <a:gd name="connsiteY137" fmla="*/ 533400 h 3908194"/>
              <a:gd name="connsiteX138" fmla="*/ 2645229 w 3680907"/>
              <a:gd name="connsiteY138" fmla="*/ 478972 h 3908194"/>
              <a:gd name="connsiteX139" fmla="*/ 2547258 w 3680907"/>
              <a:gd name="connsiteY139" fmla="*/ 435429 h 3908194"/>
              <a:gd name="connsiteX140" fmla="*/ 2481943 w 3680907"/>
              <a:gd name="connsiteY140" fmla="*/ 413657 h 3908194"/>
              <a:gd name="connsiteX141" fmla="*/ 2438400 w 3680907"/>
              <a:gd name="connsiteY141" fmla="*/ 402772 h 3908194"/>
              <a:gd name="connsiteX142" fmla="*/ 2373086 w 3680907"/>
              <a:gd name="connsiteY142" fmla="*/ 381000 h 3908194"/>
              <a:gd name="connsiteX143" fmla="*/ 2329543 w 3680907"/>
              <a:gd name="connsiteY143" fmla="*/ 370115 h 390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3680907" h="3908194">
                <a:moveTo>
                  <a:pt x="2351315" y="261257"/>
                </a:moveTo>
                <a:cubicBezTo>
                  <a:pt x="2318658" y="264886"/>
                  <a:pt x="2285360" y="264754"/>
                  <a:pt x="2253343" y="272143"/>
                </a:cubicBezTo>
                <a:cubicBezTo>
                  <a:pt x="2237531" y="275792"/>
                  <a:pt x="2225343" y="289252"/>
                  <a:pt x="2209800" y="293915"/>
                </a:cubicBezTo>
                <a:cubicBezTo>
                  <a:pt x="2188659" y="300257"/>
                  <a:pt x="2166129" y="300471"/>
                  <a:pt x="2144486" y="304800"/>
                </a:cubicBezTo>
                <a:cubicBezTo>
                  <a:pt x="2129815" y="307734"/>
                  <a:pt x="2115548" y="312440"/>
                  <a:pt x="2100943" y="315686"/>
                </a:cubicBezTo>
                <a:cubicBezTo>
                  <a:pt x="2082882" y="319700"/>
                  <a:pt x="2064543" y="322412"/>
                  <a:pt x="2046515" y="326572"/>
                </a:cubicBezTo>
                <a:cubicBezTo>
                  <a:pt x="2017359" y="333300"/>
                  <a:pt x="1988944" y="343424"/>
                  <a:pt x="1959429" y="348343"/>
                </a:cubicBezTo>
                <a:cubicBezTo>
                  <a:pt x="1923459" y="354338"/>
                  <a:pt x="1886858" y="355600"/>
                  <a:pt x="1850572" y="359229"/>
                </a:cubicBezTo>
                <a:lnTo>
                  <a:pt x="1132115" y="348343"/>
                </a:lnTo>
                <a:cubicBezTo>
                  <a:pt x="1090811" y="347163"/>
                  <a:pt x="1090785" y="339670"/>
                  <a:pt x="1066800" y="315686"/>
                </a:cubicBezTo>
                <a:cubicBezTo>
                  <a:pt x="1063172" y="304800"/>
                  <a:pt x="1061047" y="293292"/>
                  <a:pt x="1055915" y="283029"/>
                </a:cubicBezTo>
                <a:cubicBezTo>
                  <a:pt x="1050064" y="271327"/>
                  <a:pt x="1039297" y="262397"/>
                  <a:pt x="1034143" y="250372"/>
                </a:cubicBezTo>
                <a:cubicBezTo>
                  <a:pt x="1028250" y="236621"/>
                  <a:pt x="1028511" y="220837"/>
                  <a:pt x="1023258" y="206829"/>
                </a:cubicBezTo>
                <a:cubicBezTo>
                  <a:pt x="1006065" y="160980"/>
                  <a:pt x="1002085" y="163885"/>
                  <a:pt x="968829" y="130629"/>
                </a:cubicBezTo>
                <a:cubicBezTo>
                  <a:pt x="965200" y="119743"/>
                  <a:pt x="963847" y="107811"/>
                  <a:pt x="957943" y="97972"/>
                </a:cubicBezTo>
                <a:cubicBezTo>
                  <a:pt x="949839" y="84465"/>
                  <a:pt x="915497" y="59564"/>
                  <a:pt x="903515" y="54429"/>
                </a:cubicBezTo>
                <a:cubicBezTo>
                  <a:pt x="889764" y="48536"/>
                  <a:pt x="874486" y="47172"/>
                  <a:pt x="859972" y="43543"/>
                </a:cubicBezTo>
                <a:cubicBezTo>
                  <a:pt x="849086" y="36286"/>
                  <a:pt x="839340" y="26926"/>
                  <a:pt x="827315" y="21772"/>
                </a:cubicBezTo>
                <a:cubicBezTo>
                  <a:pt x="813863" y="16007"/>
                  <a:pt x="739031" y="1938"/>
                  <a:pt x="729343" y="0"/>
                </a:cubicBezTo>
                <a:cubicBezTo>
                  <a:pt x="620486" y="3629"/>
                  <a:pt x="511268" y="1313"/>
                  <a:pt x="402772" y="10886"/>
                </a:cubicBezTo>
                <a:cubicBezTo>
                  <a:pt x="386607" y="12312"/>
                  <a:pt x="374144" y="26265"/>
                  <a:pt x="359229" y="32657"/>
                </a:cubicBezTo>
                <a:cubicBezTo>
                  <a:pt x="348682" y="37177"/>
                  <a:pt x="337119" y="39023"/>
                  <a:pt x="326572" y="43543"/>
                </a:cubicBezTo>
                <a:cubicBezTo>
                  <a:pt x="232425" y="83893"/>
                  <a:pt x="326949" y="50676"/>
                  <a:pt x="250372" y="76200"/>
                </a:cubicBezTo>
                <a:cubicBezTo>
                  <a:pt x="243115" y="83457"/>
                  <a:pt x="233880" y="89171"/>
                  <a:pt x="228600" y="97972"/>
                </a:cubicBezTo>
                <a:cubicBezTo>
                  <a:pt x="222697" y="107811"/>
                  <a:pt x="219138" y="119243"/>
                  <a:pt x="217715" y="130629"/>
                </a:cubicBezTo>
                <a:cubicBezTo>
                  <a:pt x="208221" y="206583"/>
                  <a:pt x="216299" y="285440"/>
                  <a:pt x="195943" y="359229"/>
                </a:cubicBezTo>
                <a:cubicBezTo>
                  <a:pt x="181517" y="411521"/>
                  <a:pt x="128771" y="449198"/>
                  <a:pt x="87086" y="478972"/>
                </a:cubicBezTo>
                <a:cubicBezTo>
                  <a:pt x="76440" y="486576"/>
                  <a:pt x="64645" y="492570"/>
                  <a:pt x="54429" y="500743"/>
                </a:cubicBezTo>
                <a:cubicBezTo>
                  <a:pt x="46415" y="507154"/>
                  <a:pt x="39915" y="515258"/>
                  <a:pt x="32658" y="522515"/>
                </a:cubicBezTo>
                <a:cubicBezTo>
                  <a:pt x="29029" y="682172"/>
                  <a:pt x="32165" y="842126"/>
                  <a:pt x="21772" y="1001486"/>
                </a:cubicBezTo>
                <a:cubicBezTo>
                  <a:pt x="21104" y="1011727"/>
                  <a:pt x="0" y="1012994"/>
                  <a:pt x="0" y="1023257"/>
                </a:cubicBezTo>
                <a:cubicBezTo>
                  <a:pt x="0" y="1033520"/>
                  <a:pt x="13472" y="1038992"/>
                  <a:pt x="21772" y="1045029"/>
                </a:cubicBezTo>
                <a:cubicBezTo>
                  <a:pt x="53514" y="1068114"/>
                  <a:pt x="86728" y="1089119"/>
                  <a:pt x="119743" y="1110343"/>
                </a:cubicBezTo>
                <a:cubicBezTo>
                  <a:pt x="196083" y="1159419"/>
                  <a:pt x="154053" y="1129057"/>
                  <a:pt x="239486" y="1175657"/>
                </a:cubicBezTo>
                <a:cubicBezTo>
                  <a:pt x="268531" y="1191500"/>
                  <a:pt x="335449" y="1234022"/>
                  <a:pt x="359229" y="1251857"/>
                </a:cubicBezTo>
                <a:cubicBezTo>
                  <a:pt x="367440" y="1258015"/>
                  <a:pt x="373116" y="1267059"/>
                  <a:pt x="381000" y="1273629"/>
                </a:cubicBezTo>
                <a:cubicBezTo>
                  <a:pt x="394938" y="1285244"/>
                  <a:pt x="410889" y="1294339"/>
                  <a:pt x="424543" y="1306286"/>
                </a:cubicBezTo>
                <a:cubicBezTo>
                  <a:pt x="439991" y="1319803"/>
                  <a:pt x="451007" y="1338443"/>
                  <a:pt x="468086" y="1349829"/>
                </a:cubicBezTo>
                <a:lnTo>
                  <a:pt x="533400" y="1393372"/>
                </a:lnTo>
                <a:cubicBezTo>
                  <a:pt x="562152" y="1479625"/>
                  <a:pt x="551399" y="1436049"/>
                  <a:pt x="566058" y="1524000"/>
                </a:cubicBezTo>
                <a:cubicBezTo>
                  <a:pt x="592685" y="1896782"/>
                  <a:pt x="451184" y="1953870"/>
                  <a:pt x="642258" y="1992086"/>
                </a:cubicBezTo>
                <a:cubicBezTo>
                  <a:pt x="663901" y="1996415"/>
                  <a:pt x="685856" y="1999024"/>
                  <a:pt x="707572" y="2002972"/>
                </a:cubicBezTo>
                <a:cubicBezTo>
                  <a:pt x="725775" y="2006282"/>
                  <a:pt x="743857" y="2010229"/>
                  <a:pt x="762000" y="2013857"/>
                </a:cubicBezTo>
                <a:cubicBezTo>
                  <a:pt x="758372" y="2028371"/>
                  <a:pt x="758381" y="2044322"/>
                  <a:pt x="751115" y="2057400"/>
                </a:cubicBezTo>
                <a:cubicBezTo>
                  <a:pt x="739832" y="2077711"/>
                  <a:pt x="723272" y="2094702"/>
                  <a:pt x="707572" y="2111829"/>
                </a:cubicBezTo>
                <a:cubicBezTo>
                  <a:pt x="707551" y="2111852"/>
                  <a:pt x="589399" y="2230001"/>
                  <a:pt x="576943" y="2242457"/>
                </a:cubicBezTo>
                <a:cubicBezTo>
                  <a:pt x="503297" y="2316103"/>
                  <a:pt x="543192" y="2279415"/>
                  <a:pt x="424543" y="2373086"/>
                </a:cubicBezTo>
                <a:cubicBezTo>
                  <a:pt x="392071" y="2398722"/>
                  <a:pt x="349522" y="2414863"/>
                  <a:pt x="326572" y="2449286"/>
                </a:cubicBezTo>
                <a:cubicBezTo>
                  <a:pt x="319315" y="2460172"/>
                  <a:pt x="314051" y="2472692"/>
                  <a:pt x="304800" y="2481943"/>
                </a:cubicBezTo>
                <a:cubicBezTo>
                  <a:pt x="269993" y="2516750"/>
                  <a:pt x="210173" y="2549915"/>
                  <a:pt x="174172" y="2579915"/>
                </a:cubicBezTo>
                <a:cubicBezTo>
                  <a:pt x="154461" y="2596341"/>
                  <a:pt x="137886" y="2616200"/>
                  <a:pt x="119743" y="2634343"/>
                </a:cubicBezTo>
                <a:cubicBezTo>
                  <a:pt x="108857" y="2645229"/>
                  <a:pt x="95625" y="2654191"/>
                  <a:pt x="87086" y="2667000"/>
                </a:cubicBezTo>
                <a:cubicBezTo>
                  <a:pt x="55251" y="2714753"/>
                  <a:pt x="73165" y="2689191"/>
                  <a:pt x="32658" y="2743200"/>
                </a:cubicBezTo>
                <a:cubicBezTo>
                  <a:pt x="29029" y="2754086"/>
                  <a:pt x="21772" y="2764382"/>
                  <a:pt x="21772" y="2775857"/>
                </a:cubicBezTo>
                <a:cubicBezTo>
                  <a:pt x="21772" y="2805112"/>
                  <a:pt x="22819" y="2835393"/>
                  <a:pt x="32658" y="2862943"/>
                </a:cubicBezTo>
                <a:cubicBezTo>
                  <a:pt x="37141" y="2875495"/>
                  <a:pt x="75252" y="2933800"/>
                  <a:pt x="97972" y="2950029"/>
                </a:cubicBezTo>
                <a:cubicBezTo>
                  <a:pt x="115189" y="2962327"/>
                  <a:pt x="135183" y="2970388"/>
                  <a:pt x="152400" y="2982686"/>
                </a:cubicBezTo>
                <a:cubicBezTo>
                  <a:pt x="160752" y="2988651"/>
                  <a:pt x="164992" y="2999867"/>
                  <a:pt x="174172" y="3004457"/>
                </a:cubicBezTo>
                <a:cubicBezTo>
                  <a:pt x="194698" y="3014720"/>
                  <a:pt x="217715" y="3018972"/>
                  <a:pt x="239486" y="3026229"/>
                </a:cubicBezTo>
                <a:lnTo>
                  <a:pt x="272143" y="3037115"/>
                </a:lnTo>
                <a:cubicBezTo>
                  <a:pt x="404890" y="3030128"/>
                  <a:pt x="441362" y="3050476"/>
                  <a:pt x="533400" y="3004457"/>
                </a:cubicBezTo>
                <a:cubicBezTo>
                  <a:pt x="545102" y="2998606"/>
                  <a:pt x="555172" y="2989943"/>
                  <a:pt x="566058" y="2982686"/>
                </a:cubicBezTo>
                <a:cubicBezTo>
                  <a:pt x="591458" y="2989943"/>
                  <a:pt x="621125" y="2988607"/>
                  <a:pt x="642258" y="3004457"/>
                </a:cubicBezTo>
                <a:cubicBezTo>
                  <a:pt x="654227" y="3013434"/>
                  <a:pt x="649033" y="3033615"/>
                  <a:pt x="653143" y="3048000"/>
                </a:cubicBezTo>
                <a:cubicBezTo>
                  <a:pt x="656295" y="3059033"/>
                  <a:pt x="660400" y="3069771"/>
                  <a:pt x="664029" y="3080657"/>
                </a:cubicBezTo>
                <a:cubicBezTo>
                  <a:pt x="667658" y="3102429"/>
                  <a:pt x="670127" y="3124426"/>
                  <a:pt x="674915" y="3145972"/>
                </a:cubicBezTo>
                <a:cubicBezTo>
                  <a:pt x="677404" y="3157173"/>
                  <a:pt x="683550" y="3167377"/>
                  <a:pt x="685800" y="3178629"/>
                </a:cubicBezTo>
                <a:cubicBezTo>
                  <a:pt x="690832" y="3203789"/>
                  <a:pt x="692468" y="3229520"/>
                  <a:pt x="696686" y="3254829"/>
                </a:cubicBezTo>
                <a:cubicBezTo>
                  <a:pt x="705443" y="3307372"/>
                  <a:pt x="704437" y="3299852"/>
                  <a:pt x="718458" y="3341915"/>
                </a:cubicBezTo>
                <a:cubicBezTo>
                  <a:pt x="722086" y="3421743"/>
                  <a:pt x="709172" y="3504077"/>
                  <a:pt x="729343" y="3581400"/>
                </a:cubicBezTo>
                <a:cubicBezTo>
                  <a:pt x="734013" y="3599303"/>
                  <a:pt x="765270" y="3592286"/>
                  <a:pt x="783772" y="3592286"/>
                </a:cubicBezTo>
                <a:cubicBezTo>
                  <a:pt x="827466" y="3592286"/>
                  <a:pt x="870857" y="3585029"/>
                  <a:pt x="914400" y="3581400"/>
                </a:cubicBezTo>
                <a:cubicBezTo>
                  <a:pt x="1126055" y="3487331"/>
                  <a:pt x="918933" y="3575618"/>
                  <a:pt x="1077686" y="3516086"/>
                </a:cubicBezTo>
                <a:cubicBezTo>
                  <a:pt x="1325457" y="3423172"/>
                  <a:pt x="1195361" y="3457279"/>
                  <a:pt x="1371600" y="3418115"/>
                </a:cubicBezTo>
                <a:cubicBezTo>
                  <a:pt x="1440108" y="3372443"/>
                  <a:pt x="1387123" y="3402794"/>
                  <a:pt x="1524000" y="3363686"/>
                </a:cubicBezTo>
                <a:cubicBezTo>
                  <a:pt x="1535033" y="3360534"/>
                  <a:pt x="1545948" y="3356919"/>
                  <a:pt x="1556658" y="3352800"/>
                </a:cubicBezTo>
                <a:cubicBezTo>
                  <a:pt x="1593134" y="3338771"/>
                  <a:pt x="1626966" y="3315681"/>
                  <a:pt x="1665515" y="3309257"/>
                </a:cubicBezTo>
                <a:lnTo>
                  <a:pt x="1730829" y="3298372"/>
                </a:lnTo>
                <a:cubicBezTo>
                  <a:pt x="1741715" y="3294743"/>
                  <a:pt x="1753223" y="3282355"/>
                  <a:pt x="1763486" y="3287486"/>
                </a:cubicBezTo>
                <a:cubicBezTo>
                  <a:pt x="1773749" y="3292617"/>
                  <a:pt x="1774372" y="3308668"/>
                  <a:pt x="1774372" y="3320143"/>
                </a:cubicBezTo>
                <a:cubicBezTo>
                  <a:pt x="1774372" y="3331618"/>
                  <a:pt x="1768618" y="3342537"/>
                  <a:pt x="1763486" y="3352800"/>
                </a:cubicBezTo>
                <a:cubicBezTo>
                  <a:pt x="1749753" y="3380265"/>
                  <a:pt x="1740194" y="3386978"/>
                  <a:pt x="1719943" y="3407229"/>
                </a:cubicBezTo>
                <a:cubicBezTo>
                  <a:pt x="1707730" y="3443870"/>
                  <a:pt x="1708811" y="3445761"/>
                  <a:pt x="1687286" y="3483429"/>
                </a:cubicBezTo>
                <a:cubicBezTo>
                  <a:pt x="1680795" y="3494788"/>
                  <a:pt x="1671780" y="3504601"/>
                  <a:pt x="1665515" y="3516086"/>
                </a:cubicBezTo>
                <a:cubicBezTo>
                  <a:pt x="1649974" y="3544578"/>
                  <a:pt x="1638670" y="3575342"/>
                  <a:pt x="1621972" y="3603172"/>
                </a:cubicBezTo>
                <a:cubicBezTo>
                  <a:pt x="1611086" y="3621315"/>
                  <a:pt x="1598777" y="3638676"/>
                  <a:pt x="1589315" y="3657600"/>
                </a:cubicBezTo>
                <a:cubicBezTo>
                  <a:pt x="1584183" y="3667863"/>
                  <a:pt x="1584002" y="3680226"/>
                  <a:pt x="1578429" y="3690257"/>
                </a:cubicBezTo>
                <a:cubicBezTo>
                  <a:pt x="1565722" y="3713130"/>
                  <a:pt x="1549400" y="3733800"/>
                  <a:pt x="1534886" y="3755572"/>
                </a:cubicBezTo>
                <a:cubicBezTo>
                  <a:pt x="1520957" y="3776466"/>
                  <a:pt x="1492198" y="3824230"/>
                  <a:pt x="1469572" y="3831772"/>
                </a:cubicBezTo>
                <a:cubicBezTo>
                  <a:pt x="1458686" y="3835400"/>
                  <a:pt x="1447659" y="3838628"/>
                  <a:pt x="1436915" y="3842657"/>
                </a:cubicBezTo>
                <a:cubicBezTo>
                  <a:pt x="1422550" y="3848044"/>
                  <a:pt x="1371241" y="3870374"/>
                  <a:pt x="1349829" y="3875315"/>
                </a:cubicBezTo>
                <a:cubicBezTo>
                  <a:pt x="1313772" y="3883636"/>
                  <a:pt x="1276077" y="3885384"/>
                  <a:pt x="1240972" y="3897086"/>
                </a:cubicBezTo>
                <a:cubicBezTo>
                  <a:pt x="1230086" y="3900715"/>
                  <a:pt x="1196974" y="3909717"/>
                  <a:pt x="1208315" y="3907972"/>
                </a:cubicBezTo>
                <a:cubicBezTo>
                  <a:pt x="1313854" y="3891735"/>
                  <a:pt x="1419140" y="3873708"/>
                  <a:pt x="1524000" y="3853543"/>
                </a:cubicBezTo>
                <a:cubicBezTo>
                  <a:pt x="1618343" y="3835400"/>
                  <a:pt x="1711170" y="3805506"/>
                  <a:pt x="1807029" y="3799115"/>
                </a:cubicBezTo>
                <a:lnTo>
                  <a:pt x="1970315" y="3788229"/>
                </a:lnTo>
                <a:cubicBezTo>
                  <a:pt x="1995715" y="3784600"/>
                  <a:pt x="2021014" y="3780177"/>
                  <a:pt x="2046515" y="3777343"/>
                </a:cubicBezTo>
                <a:cubicBezTo>
                  <a:pt x="2141471" y="3766792"/>
                  <a:pt x="2233942" y="3761945"/>
                  <a:pt x="2329543" y="3755572"/>
                </a:cubicBezTo>
                <a:cubicBezTo>
                  <a:pt x="2354943" y="3751943"/>
                  <a:pt x="2380201" y="3747119"/>
                  <a:pt x="2405743" y="3744686"/>
                </a:cubicBezTo>
                <a:cubicBezTo>
                  <a:pt x="2572660" y="3728789"/>
                  <a:pt x="2521267" y="3770674"/>
                  <a:pt x="2579915" y="3712029"/>
                </a:cubicBezTo>
                <a:cubicBezTo>
                  <a:pt x="2587172" y="3697515"/>
                  <a:pt x="2593337" y="3682401"/>
                  <a:pt x="2601686" y="3668486"/>
                </a:cubicBezTo>
                <a:cubicBezTo>
                  <a:pt x="2615148" y="3646049"/>
                  <a:pt x="2633527" y="3626576"/>
                  <a:pt x="2645229" y="3603172"/>
                </a:cubicBezTo>
                <a:cubicBezTo>
                  <a:pt x="2710601" y="3472427"/>
                  <a:pt x="2644558" y="3601010"/>
                  <a:pt x="2754086" y="3407229"/>
                </a:cubicBezTo>
                <a:cubicBezTo>
                  <a:pt x="2776458" y="3367648"/>
                  <a:pt x="2801757" y="3329389"/>
                  <a:pt x="2819400" y="3287486"/>
                </a:cubicBezTo>
                <a:cubicBezTo>
                  <a:pt x="2860004" y="3191052"/>
                  <a:pt x="2938693" y="3011827"/>
                  <a:pt x="2971800" y="2906486"/>
                </a:cubicBezTo>
                <a:cubicBezTo>
                  <a:pt x="2993175" y="2838476"/>
                  <a:pt x="3007860" y="2768540"/>
                  <a:pt x="3026229" y="2699657"/>
                </a:cubicBezTo>
                <a:cubicBezTo>
                  <a:pt x="3071449" y="2530084"/>
                  <a:pt x="3048244" y="2633122"/>
                  <a:pt x="3080658" y="2471057"/>
                </a:cubicBezTo>
                <a:cubicBezTo>
                  <a:pt x="3084286" y="2351314"/>
                  <a:pt x="3082115" y="2231255"/>
                  <a:pt x="3091543" y="2111829"/>
                </a:cubicBezTo>
                <a:cubicBezTo>
                  <a:pt x="3093081" y="2092349"/>
                  <a:pt x="3107136" y="2075938"/>
                  <a:pt x="3113315" y="2057400"/>
                </a:cubicBezTo>
                <a:cubicBezTo>
                  <a:pt x="3118046" y="2043207"/>
                  <a:pt x="3117509" y="2027238"/>
                  <a:pt x="3124200" y="2013857"/>
                </a:cubicBezTo>
                <a:cubicBezTo>
                  <a:pt x="3128790" y="2004677"/>
                  <a:pt x="3139402" y="1999970"/>
                  <a:pt x="3145972" y="1992086"/>
                </a:cubicBezTo>
                <a:cubicBezTo>
                  <a:pt x="3157587" y="1978148"/>
                  <a:pt x="3165800" y="1961372"/>
                  <a:pt x="3178629" y="1948543"/>
                </a:cubicBezTo>
                <a:cubicBezTo>
                  <a:pt x="3206891" y="1920281"/>
                  <a:pt x="3231223" y="1911361"/>
                  <a:pt x="3265715" y="1894115"/>
                </a:cubicBezTo>
                <a:cubicBezTo>
                  <a:pt x="3276601" y="1883229"/>
                  <a:pt x="3284602" y="1868342"/>
                  <a:pt x="3298372" y="1861457"/>
                </a:cubicBezTo>
                <a:cubicBezTo>
                  <a:pt x="3314921" y="1853183"/>
                  <a:pt x="3334298" y="1850572"/>
                  <a:pt x="3352800" y="1850572"/>
                </a:cubicBezTo>
                <a:cubicBezTo>
                  <a:pt x="3443587" y="1850572"/>
                  <a:pt x="3534229" y="1857829"/>
                  <a:pt x="3624943" y="1861457"/>
                </a:cubicBezTo>
                <a:cubicBezTo>
                  <a:pt x="3635829" y="1865086"/>
                  <a:pt x="3647761" y="1866439"/>
                  <a:pt x="3657600" y="1872343"/>
                </a:cubicBezTo>
                <a:cubicBezTo>
                  <a:pt x="3666401" y="1877624"/>
                  <a:pt x="3677685" y="1904239"/>
                  <a:pt x="3679372" y="1894115"/>
                </a:cubicBezTo>
                <a:cubicBezTo>
                  <a:pt x="3688691" y="1838205"/>
                  <a:pt x="3653271" y="1768781"/>
                  <a:pt x="3635829" y="1719943"/>
                </a:cubicBezTo>
                <a:cubicBezTo>
                  <a:pt x="3628110" y="1698331"/>
                  <a:pt x="3624321" y="1675155"/>
                  <a:pt x="3614058" y="1654629"/>
                </a:cubicBezTo>
                <a:cubicBezTo>
                  <a:pt x="3598749" y="1624011"/>
                  <a:pt x="3574347" y="1598450"/>
                  <a:pt x="3559629" y="1567543"/>
                </a:cubicBezTo>
                <a:cubicBezTo>
                  <a:pt x="3537900" y="1521912"/>
                  <a:pt x="3527802" y="1471233"/>
                  <a:pt x="3505200" y="1426029"/>
                </a:cubicBezTo>
                <a:cubicBezTo>
                  <a:pt x="3463081" y="1341791"/>
                  <a:pt x="3485066" y="1381587"/>
                  <a:pt x="3439886" y="1306286"/>
                </a:cubicBezTo>
                <a:cubicBezTo>
                  <a:pt x="3437854" y="1298158"/>
                  <a:pt x="3424806" y="1241237"/>
                  <a:pt x="3418115" y="1230086"/>
                </a:cubicBezTo>
                <a:cubicBezTo>
                  <a:pt x="3412835" y="1221285"/>
                  <a:pt x="3402913" y="1216199"/>
                  <a:pt x="3396343" y="1208315"/>
                </a:cubicBezTo>
                <a:cubicBezTo>
                  <a:pt x="3377478" y="1185677"/>
                  <a:pt x="3356975" y="1149412"/>
                  <a:pt x="3331029" y="1132115"/>
                </a:cubicBezTo>
                <a:cubicBezTo>
                  <a:pt x="3321482" y="1125750"/>
                  <a:pt x="3309258" y="1124858"/>
                  <a:pt x="3298372" y="1121229"/>
                </a:cubicBezTo>
                <a:lnTo>
                  <a:pt x="3211286" y="1034143"/>
                </a:lnTo>
                <a:cubicBezTo>
                  <a:pt x="3200400" y="1023257"/>
                  <a:pt x="3191438" y="1010025"/>
                  <a:pt x="3178629" y="1001486"/>
                </a:cubicBezTo>
                <a:cubicBezTo>
                  <a:pt x="3167743" y="994229"/>
                  <a:pt x="3156188" y="987888"/>
                  <a:pt x="3145972" y="979715"/>
                </a:cubicBezTo>
                <a:cubicBezTo>
                  <a:pt x="3137958" y="973304"/>
                  <a:pt x="3133001" y="963224"/>
                  <a:pt x="3124200" y="957943"/>
                </a:cubicBezTo>
                <a:cubicBezTo>
                  <a:pt x="3113042" y="951248"/>
                  <a:pt x="3056137" y="938206"/>
                  <a:pt x="3048000" y="936172"/>
                </a:cubicBezTo>
                <a:cubicBezTo>
                  <a:pt x="2982305" y="892374"/>
                  <a:pt x="3051220" y="931534"/>
                  <a:pt x="2939143" y="903515"/>
                </a:cubicBezTo>
                <a:cubicBezTo>
                  <a:pt x="2920186" y="898776"/>
                  <a:pt x="2903672" y="886482"/>
                  <a:pt x="2884715" y="881743"/>
                </a:cubicBezTo>
                <a:cubicBezTo>
                  <a:pt x="2869684" y="877985"/>
                  <a:pt x="2731212" y="861195"/>
                  <a:pt x="2721429" y="859972"/>
                </a:cubicBezTo>
                <a:cubicBezTo>
                  <a:pt x="2710543" y="856343"/>
                  <a:pt x="2698611" y="854990"/>
                  <a:pt x="2688772" y="849086"/>
                </a:cubicBezTo>
                <a:cubicBezTo>
                  <a:pt x="2671534" y="838743"/>
                  <a:pt x="2655119" y="809493"/>
                  <a:pt x="2645229" y="794657"/>
                </a:cubicBezTo>
                <a:cubicBezTo>
                  <a:pt x="2648858" y="707571"/>
                  <a:pt x="2656115" y="620561"/>
                  <a:pt x="2656115" y="533400"/>
                </a:cubicBezTo>
                <a:cubicBezTo>
                  <a:pt x="2656115" y="514898"/>
                  <a:pt x="2653503" y="495521"/>
                  <a:pt x="2645229" y="478972"/>
                </a:cubicBezTo>
                <a:cubicBezTo>
                  <a:pt x="2621871" y="432256"/>
                  <a:pt x="2592050" y="446627"/>
                  <a:pt x="2547258" y="435429"/>
                </a:cubicBezTo>
                <a:cubicBezTo>
                  <a:pt x="2524994" y="429863"/>
                  <a:pt x="2504207" y="419223"/>
                  <a:pt x="2481943" y="413657"/>
                </a:cubicBezTo>
                <a:cubicBezTo>
                  <a:pt x="2467429" y="410029"/>
                  <a:pt x="2452730" y="407071"/>
                  <a:pt x="2438400" y="402772"/>
                </a:cubicBezTo>
                <a:cubicBezTo>
                  <a:pt x="2416419" y="396178"/>
                  <a:pt x="2394857" y="388257"/>
                  <a:pt x="2373086" y="381000"/>
                </a:cubicBezTo>
                <a:cubicBezTo>
                  <a:pt x="2336989" y="368968"/>
                  <a:pt x="2351903" y="370115"/>
                  <a:pt x="2329543" y="370115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7845" y="303409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?</a:t>
            </a:r>
            <a:endParaRPr lang="en-US" sz="8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Graph Cut Background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784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2736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are graphs?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91200" y="1752600"/>
            <a:ext cx="328141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Nodes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usually pixels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sometimes samples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Edges</a:t>
            </a:r>
            <a:endParaRPr lang="en-US" sz="20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weights associated</a:t>
            </a:r>
            <a:r>
              <a:rPr lang="en-US" sz="2000" b="1" dirty="0"/>
              <a:t> </a:t>
            </a:r>
            <a:r>
              <a:rPr lang="en-US" sz="2000" b="1" dirty="0" smtClean="0"/>
              <a:t>(W(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E.g. RGB value difference</a:t>
            </a:r>
          </a:p>
        </p:txBody>
      </p:sp>
      <p:sp>
        <p:nvSpPr>
          <p:cNvPr id="457" name="Oval 456"/>
          <p:cNvSpPr/>
          <p:nvPr/>
        </p:nvSpPr>
        <p:spPr>
          <a:xfrm>
            <a:off x="5638800" y="1828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58" name="Straight Connector 457"/>
          <p:cNvCxnSpPr/>
          <p:nvPr/>
        </p:nvCxnSpPr>
        <p:spPr>
          <a:xfrm>
            <a:off x="5715000" y="3048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8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24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What are cuts?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9937"/>
            <a:ext cx="328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</p:txBody>
      </p:sp>
    </p:spTree>
    <p:extLst>
      <p:ext uri="{BB962C8B-B14F-4D97-AF65-F5344CB8AC3E}">
        <p14:creationId xmlns:p14="http://schemas.microsoft.com/office/powerpoint/2010/main" val="813174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4342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Go back to our selected region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9937"/>
            <a:ext cx="328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</p:txBody>
      </p:sp>
      <p:sp>
        <p:nvSpPr>
          <p:cNvPr id="407" name="Oval 406"/>
          <p:cNvSpPr/>
          <p:nvPr/>
        </p:nvSpPr>
        <p:spPr>
          <a:xfrm>
            <a:off x="1295400" y="2895600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19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4342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Go back to our selected region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1008"/>
            <a:ext cx="328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</p:txBody>
      </p:sp>
      <p:sp>
        <p:nvSpPr>
          <p:cNvPr id="407" name="Oval 406"/>
          <p:cNvSpPr/>
          <p:nvPr/>
        </p:nvSpPr>
        <p:spPr>
          <a:xfrm>
            <a:off x="1295400" y="2895600"/>
            <a:ext cx="2057400" cy="1600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8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4580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We want highest sum of weights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1008"/>
            <a:ext cx="3281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</p:txBody>
      </p:sp>
    </p:spTree>
    <p:extLst>
      <p:ext uri="{BB962C8B-B14F-4D97-AF65-F5344CB8AC3E}">
        <p14:creationId xmlns:p14="http://schemas.microsoft.com/office/powerpoint/2010/main" val="1518156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4580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want highest sum of weights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1008"/>
            <a:ext cx="34710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These cuts give low points</a:t>
            </a:r>
          </a:p>
          <a:p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RGB(j)|is low</a:t>
            </a:r>
          </a:p>
        </p:txBody>
      </p:sp>
      <p:sp>
        <p:nvSpPr>
          <p:cNvPr id="3" name="Freeform 2"/>
          <p:cNvSpPr/>
          <p:nvPr/>
        </p:nvSpPr>
        <p:spPr>
          <a:xfrm>
            <a:off x="4223657" y="28956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reeform 407"/>
          <p:cNvSpPr/>
          <p:nvPr/>
        </p:nvSpPr>
        <p:spPr>
          <a:xfrm>
            <a:off x="3352800" y="3287486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reeform 408"/>
          <p:cNvSpPr/>
          <p:nvPr/>
        </p:nvSpPr>
        <p:spPr>
          <a:xfrm>
            <a:off x="2841171" y="32766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reeform 409"/>
          <p:cNvSpPr/>
          <p:nvPr/>
        </p:nvSpPr>
        <p:spPr>
          <a:xfrm>
            <a:off x="2438400" y="32766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reeform 410"/>
          <p:cNvSpPr/>
          <p:nvPr/>
        </p:nvSpPr>
        <p:spPr>
          <a:xfrm>
            <a:off x="1981200" y="28194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reeform 411"/>
          <p:cNvSpPr/>
          <p:nvPr/>
        </p:nvSpPr>
        <p:spPr>
          <a:xfrm>
            <a:off x="5660571" y="3058886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56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4580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We want highest sum of weights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15000" y="1871008"/>
            <a:ext cx="35404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Each “cut” -&gt; points, 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Optimization problem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/>
          </a:p>
          <a:p>
            <a:r>
              <a:rPr lang="en-US" sz="2000" b="1" dirty="0" smtClean="0"/>
              <a:t>These cuts give high points</a:t>
            </a:r>
          </a:p>
          <a:p>
            <a:r>
              <a:rPr lang="en-US" sz="2000" b="1" dirty="0" smtClean="0"/>
              <a:t>W(</a:t>
            </a:r>
            <a:r>
              <a:rPr lang="en-US" sz="2000" b="1" dirty="0" err="1" smtClean="0"/>
              <a:t>i,j</a:t>
            </a:r>
            <a:r>
              <a:rPr lang="en-US" sz="2000" b="1" dirty="0" smtClean="0"/>
              <a:t>) = |RGB(i) – RGB(j)|is high</a:t>
            </a:r>
          </a:p>
        </p:txBody>
      </p:sp>
      <p:sp>
        <p:nvSpPr>
          <p:cNvPr id="412" name="Freeform 411"/>
          <p:cNvSpPr/>
          <p:nvPr/>
        </p:nvSpPr>
        <p:spPr>
          <a:xfrm>
            <a:off x="5660571" y="3058886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reeform 406"/>
          <p:cNvSpPr/>
          <p:nvPr/>
        </p:nvSpPr>
        <p:spPr>
          <a:xfrm>
            <a:off x="3831771" y="3211286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Freeform 412"/>
          <p:cNvSpPr/>
          <p:nvPr/>
        </p:nvSpPr>
        <p:spPr>
          <a:xfrm>
            <a:off x="2841171" y="28194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reeform 415"/>
          <p:cNvSpPr/>
          <p:nvPr/>
        </p:nvSpPr>
        <p:spPr>
          <a:xfrm>
            <a:off x="990600" y="2819400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Freeform 453"/>
          <p:cNvSpPr/>
          <p:nvPr/>
        </p:nvSpPr>
        <p:spPr>
          <a:xfrm>
            <a:off x="1066800" y="3287486"/>
            <a:ext cx="54429" cy="522514"/>
          </a:xfrm>
          <a:custGeom>
            <a:avLst/>
            <a:gdLst>
              <a:gd name="connsiteX0" fmla="*/ 54429 w 54429"/>
              <a:gd name="connsiteY0" fmla="*/ 0 h 522514"/>
              <a:gd name="connsiteX1" fmla="*/ 43543 w 54429"/>
              <a:gd name="connsiteY1" fmla="*/ 130629 h 522514"/>
              <a:gd name="connsiteX2" fmla="*/ 32657 w 54429"/>
              <a:gd name="connsiteY2" fmla="*/ 174171 h 522514"/>
              <a:gd name="connsiteX3" fmla="*/ 10886 w 54429"/>
              <a:gd name="connsiteY3" fmla="*/ 522514 h 522514"/>
              <a:gd name="connsiteX4" fmla="*/ 0 w 54429"/>
              <a:gd name="connsiteY4" fmla="*/ 45720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29" h="522514">
                <a:moveTo>
                  <a:pt x="54429" y="0"/>
                </a:moveTo>
                <a:cubicBezTo>
                  <a:pt x="50800" y="43543"/>
                  <a:pt x="48963" y="87272"/>
                  <a:pt x="43543" y="130629"/>
                </a:cubicBezTo>
                <a:cubicBezTo>
                  <a:pt x="41687" y="145474"/>
                  <a:pt x="33762" y="159251"/>
                  <a:pt x="32657" y="174171"/>
                </a:cubicBezTo>
                <a:cubicBezTo>
                  <a:pt x="-5648" y="691299"/>
                  <a:pt x="41221" y="249505"/>
                  <a:pt x="10886" y="522514"/>
                </a:cubicBezTo>
                <a:lnTo>
                  <a:pt x="0" y="45720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8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71301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5017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Normalized Graph Cuts</a:t>
            </a:r>
            <a:endParaRPr lang="en-US" sz="4000" dirty="0"/>
          </a:p>
        </p:txBody>
      </p:sp>
      <p:pic>
        <p:nvPicPr>
          <p:cNvPr id="6" name="Picture 5" descr="norm_vs_no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203" y="1524000"/>
            <a:ext cx="3723597" cy="2438400"/>
          </a:xfrm>
          <a:prstGeom prst="rect">
            <a:avLst/>
          </a:prstGeom>
        </p:spPr>
      </p:pic>
      <p:pic>
        <p:nvPicPr>
          <p:cNvPr id="7" name="Picture 6" descr="normCutEq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0" y="4038600"/>
            <a:ext cx="6426200" cy="113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90600"/>
            <a:ext cx="37583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Why? – cuts can be noisy!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4310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2961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Optimization solver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14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4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4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4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4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14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4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14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14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771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771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771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71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71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71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7718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71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771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29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229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1229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12290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2290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1229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1229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1229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1686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1686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16862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686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1686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/>
          <p:cNvCxnSpPr>
            <a:stCxn id="10" idx="6"/>
            <a:endCxn id="48" idx="2"/>
          </p:cNvCxnSpPr>
          <p:nvPr/>
        </p:nvCxnSpPr>
        <p:spPr>
          <a:xfrm>
            <a:off x="467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467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467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467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467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467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467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467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7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924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24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924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924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24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24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24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24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924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924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1381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1381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381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381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>
            <a:off x="1381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1381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1381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1381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381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1381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1838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1838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1838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>
            <a:off x="1838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1838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1838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/>
          <p:nvPr/>
        </p:nvCxnSpPr>
        <p:spPr>
          <a:xfrm>
            <a:off x="1838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1838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>
            <a:off x="1838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>
            <a:off x="1838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endCxn id="12" idx="0"/>
          </p:cNvCxnSpPr>
          <p:nvPr/>
        </p:nvCxnSpPr>
        <p:spPr>
          <a:xfrm>
            <a:off x="390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390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390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390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390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390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390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>
            <a:off x="390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848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848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848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48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848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848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848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48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848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>
            <a:off x="1305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305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305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1305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305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1305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1305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1305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1305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762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>
            <a:off x="1762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1762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>
            <a:off x="1762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1762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1762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1762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>
            <a:off x="1762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1762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1" name="Oval 220"/>
          <p:cNvSpPr/>
          <p:nvPr/>
        </p:nvSpPr>
        <p:spPr>
          <a:xfrm>
            <a:off x="2143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2143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/>
          <p:cNvSpPr/>
          <p:nvPr/>
        </p:nvSpPr>
        <p:spPr>
          <a:xfrm>
            <a:off x="2143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/>
          <p:cNvSpPr/>
          <p:nvPr/>
        </p:nvSpPr>
        <p:spPr>
          <a:xfrm>
            <a:off x="2143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/>
          <p:cNvSpPr/>
          <p:nvPr/>
        </p:nvSpPr>
        <p:spPr>
          <a:xfrm>
            <a:off x="2143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/>
          <p:cNvSpPr/>
          <p:nvPr/>
        </p:nvSpPr>
        <p:spPr>
          <a:xfrm>
            <a:off x="2600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2600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2600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2600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2600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3057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3057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3057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3057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057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057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5150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35150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5150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5150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5150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5150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35150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21" idx="6"/>
            <a:endCxn id="231" idx="2"/>
          </p:cNvCxnSpPr>
          <p:nvPr/>
        </p:nvCxnSpPr>
        <p:spPr>
          <a:xfrm>
            <a:off x="2295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295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295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295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295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295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295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2295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2295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2295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2753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2753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2753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2753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753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2753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753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2753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2753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>
            <a:off x="2753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>
            <a:off x="32102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32102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2102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2102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32102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32102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2102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2102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2102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>
            <a:off x="32102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36674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36674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36674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36674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36674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36674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36674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36674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36674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>
            <a:off x="36674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>
            <a:endCxn id="222" idx="0"/>
          </p:cNvCxnSpPr>
          <p:nvPr/>
        </p:nvCxnSpPr>
        <p:spPr>
          <a:xfrm>
            <a:off x="2219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219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219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2219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>
            <a:off x="2219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>
            <a:off x="2219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>
            <a:off x="2219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>
            <a:off x="2219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2219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2676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>
            <a:off x="2676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2676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>
            <a:off x="2676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2676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2676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2676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2676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2676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3134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3134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3134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3134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>
            <a:off x="3134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3134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3134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3134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3134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>
            <a:off x="35912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35912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35912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/>
          <p:cNvCxnSpPr/>
          <p:nvPr/>
        </p:nvCxnSpPr>
        <p:spPr>
          <a:xfrm>
            <a:off x="35912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35912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>
            <a:off x="35912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>
            <a:off x="35912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/>
          <p:cNvCxnSpPr/>
          <p:nvPr/>
        </p:nvCxnSpPr>
        <p:spPr>
          <a:xfrm>
            <a:off x="35912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/>
          <p:cNvCxnSpPr/>
          <p:nvPr/>
        </p:nvCxnSpPr>
        <p:spPr>
          <a:xfrm>
            <a:off x="35912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7" name="Oval 336"/>
          <p:cNvSpPr/>
          <p:nvPr/>
        </p:nvSpPr>
        <p:spPr>
          <a:xfrm>
            <a:off x="39722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39722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39722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39722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39722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/>
          <p:cNvSpPr/>
          <p:nvPr/>
        </p:nvSpPr>
        <p:spPr>
          <a:xfrm>
            <a:off x="39722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/>
          <p:cNvSpPr/>
          <p:nvPr/>
        </p:nvSpPr>
        <p:spPr>
          <a:xfrm>
            <a:off x="39722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/>
          <p:cNvSpPr/>
          <p:nvPr/>
        </p:nvSpPr>
        <p:spPr>
          <a:xfrm>
            <a:off x="39722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/>
          <p:cNvSpPr/>
          <p:nvPr/>
        </p:nvSpPr>
        <p:spPr>
          <a:xfrm>
            <a:off x="44294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/>
          <p:cNvSpPr/>
          <p:nvPr/>
        </p:nvSpPr>
        <p:spPr>
          <a:xfrm>
            <a:off x="44294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/>
          <p:cNvSpPr/>
          <p:nvPr/>
        </p:nvSpPr>
        <p:spPr>
          <a:xfrm>
            <a:off x="44294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/>
          <p:cNvSpPr/>
          <p:nvPr/>
        </p:nvSpPr>
        <p:spPr>
          <a:xfrm>
            <a:off x="44294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/>
          <p:cNvSpPr/>
          <p:nvPr/>
        </p:nvSpPr>
        <p:spPr>
          <a:xfrm>
            <a:off x="44294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/>
          <p:cNvSpPr/>
          <p:nvPr/>
        </p:nvSpPr>
        <p:spPr>
          <a:xfrm>
            <a:off x="44294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/>
          <p:cNvSpPr/>
          <p:nvPr/>
        </p:nvSpPr>
        <p:spPr>
          <a:xfrm>
            <a:off x="44294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/>
          <p:cNvSpPr/>
          <p:nvPr/>
        </p:nvSpPr>
        <p:spPr>
          <a:xfrm>
            <a:off x="44294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/>
          <p:cNvSpPr/>
          <p:nvPr/>
        </p:nvSpPr>
        <p:spPr>
          <a:xfrm>
            <a:off x="44294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/>
          <p:cNvSpPr/>
          <p:nvPr/>
        </p:nvSpPr>
        <p:spPr>
          <a:xfrm>
            <a:off x="48866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/>
          <p:cNvSpPr/>
          <p:nvPr/>
        </p:nvSpPr>
        <p:spPr>
          <a:xfrm>
            <a:off x="48866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/>
          <p:cNvSpPr/>
          <p:nvPr/>
        </p:nvSpPr>
        <p:spPr>
          <a:xfrm>
            <a:off x="48866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/>
          <p:cNvSpPr/>
          <p:nvPr/>
        </p:nvSpPr>
        <p:spPr>
          <a:xfrm>
            <a:off x="48866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/>
          <p:cNvSpPr/>
          <p:nvPr/>
        </p:nvSpPr>
        <p:spPr>
          <a:xfrm>
            <a:off x="48866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/>
          <p:cNvSpPr/>
          <p:nvPr/>
        </p:nvSpPr>
        <p:spPr>
          <a:xfrm>
            <a:off x="48866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/>
          <p:cNvSpPr/>
          <p:nvPr/>
        </p:nvSpPr>
        <p:spPr>
          <a:xfrm>
            <a:off x="48866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/>
          <p:cNvSpPr/>
          <p:nvPr/>
        </p:nvSpPr>
        <p:spPr>
          <a:xfrm>
            <a:off x="4886699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/>
          <p:cNvSpPr/>
          <p:nvPr/>
        </p:nvSpPr>
        <p:spPr>
          <a:xfrm>
            <a:off x="48866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/>
          <p:cNvSpPr/>
          <p:nvPr/>
        </p:nvSpPr>
        <p:spPr>
          <a:xfrm>
            <a:off x="48866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/>
          <p:cNvSpPr/>
          <p:nvPr/>
        </p:nvSpPr>
        <p:spPr>
          <a:xfrm>
            <a:off x="5343899" y="1600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/>
          <p:cNvSpPr/>
          <p:nvPr/>
        </p:nvSpPr>
        <p:spPr>
          <a:xfrm>
            <a:off x="5343899" y="2057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/>
          <p:cNvSpPr/>
          <p:nvPr/>
        </p:nvSpPr>
        <p:spPr>
          <a:xfrm>
            <a:off x="5343899" y="2514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/>
          <p:cNvSpPr/>
          <p:nvPr/>
        </p:nvSpPr>
        <p:spPr>
          <a:xfrm>
            <a:off x="5343899" y="2971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/>
          <p:cNvSpPr/>
          <p:nvPr/>
        </p:nvSpPr>
        <p:spPr>
          <a:xfrm>
            <a:off x="5343899" y="3429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/>
          <p:cNvSpPr/>
          <p:nvPr/>
        </p:nvSpPr>
        <p:spPr>
          <a:xfrm>
            <a:off x="5343899" y="3886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/>
          <p:cNvSpPr/>
          <p:nvPr/>
        </p:nvSpPr>
        <p:spPr>
          <a:xfrm>
            <a:off x="5343899" y="4343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/>
          <p:cNvSpPr/>
          <p:nvPr/>
        </p:nvSpPr>
        <p:spPr>
          <a:xfrm>
            <a:off x="5343899" y="52578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/>
          <p:cNvSpPr/>
          <p:nvPr/>
        </p:nvSpPr>
        <p:spPr>
          <a:xfrm>
            <a:off x="5343899" y="5715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/>
          <p:cNvCxnSpPr>
            <a:stCxn id="337" idx="6"/>
            <a:endCxn id="347" idx="2"/>
          </p:cNvCxnSpPr>
          <p:nvPr/>
        </p:nvCxnSpPr>
        <p:spPr>
          <a:xfrm>
            <a:off x="41246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>
            <a:off x="41246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41246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>
            <a:off x="41246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/>
          <p:cNvCxnSpPr/>
          <p:nvPr/>
        </p:nvCxnSpPr>
        <p:spPr>
          <a:xfrm>
            <a:off x="41246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41246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/>
          <p:cNvCxnSpPr/>
          <p:nvPr/>
        </p:nvCxnSpPr>
        <p:spPr>
          <a:xfrm>
            <a:off x="41246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>
            <a:off x="41246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/>
          <p:cNvCxnSpPr/>
          <p:nvPr/>
        </p:nvCxnSpPr>
        <p:spPr>
          <a:xfrm>
            <a:off x="41246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>
            <a:off x="41246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/>
          <p:cNvCxnSpPr/>
          <p:nvPr/>
        </p:nvCxnSpPr>
        <p:spPr>
          <a:xfrm>
            <a:off x="45818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45818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45818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/>
          <p:cNvCxnSpPr/>
          <p:nvPr/>
        </p:nvCxnSpPr>
        <p:spPr>
          <a:xfrm>
            <a:off x="45818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/>
          <p:cNvCxnSpPr/>
          <p:nvPr/>
        </p:nvCxnSpPr>
        <p:spPr>
          <a:xfrm>
            <a:off x="45818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/>
          <p:nvPr/>
        </p:nvCxnSpPr>
        <p:spPr>
          <a:xfrm>
            <a:off x="45818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45818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45818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>
            <a:off x="45818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45818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5039099" y="1676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5039099" y="2133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5039099" y="2590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5039099" y="3048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5039099" y="3505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/>
          <p:cNvCxnSpPr/>
          <p:nvPr/>
        </p:nvCxnSpPr>
        <p:spPr>
          <a:xfrm>
            <a:off x="5039099" y="39624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5039099" y="44196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039099" y="48768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5039099" y="53340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039099" y="5791200"/>
            <a:ext cx="304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endCxn id="338" idx="0"/>
          </p:cNvCxnSpPr>
          <p:nvPr/>
        </p:nvCxnSpPr>
        <p:spPr>
          <a:xfrm>
            <a:off x="40484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40484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40484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40484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/>
          <p:cNvCxnSpPr/>
          <p:nvPr/>
        </p:nvCxnSpPr>
        <p:spPr>
          <a:xfrm>
            <a:off x="40484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40484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40484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40484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40484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45056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45056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45056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45056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45056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45056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45056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45056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45056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49628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49628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49628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49628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/>
          <p:cNvCxnSpPr/>
          <p:nvPr/>
        </p:nvCxnSpPr>
        <p:spPr>
          <a:xfrm>
            <a:off x="49628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/>
          <p:cNvCxnSpPr/>
          <p:nvPr/>
        </p:nvCxnSpPr>
        <p:spPr>
          <a:xfrm>
            <a:off x="49628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49628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49628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49628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420099" y="5410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420099" y="4953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420099" y="4495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5420099" y="4038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5420099" y="35814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5420099" y="31242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5420099" y="26670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5420099" y="22098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/>
          <p:cNvCxnSpPr/>
          <p:nvPr/>
        </p:nvCxnSpPr>
        <p:spPr>
          <a:xfrm>
            <a:off x="5420099" y="1752600"/>
            <a:ext cx="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5791200" y="2187476"/>
            <a:ext cx="281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Solver Example</a:t>
            </a:r>
            <a:br>
              <a:rPr lang="en-US" sz="2400" b="1" dirty="0" smtClean="0"/>
            </a:br>
            <a:r>
              <a:rPr lang="en-US" sz="2400" b="1" dirty="0" smtClean="0"/>
              <a:t>Recursion: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Grow</a:t>
            </a:r>
          </a:p>
          <a:p>
            <a:pPr marL="457200" indent="-457200">
              <a:buAutoNum type="arabicPeriod"/>
            </a:pPr>
            <a:r>
              <a:rPr lang="en-US" sz="2400" b="1" dirty="0" smtClean="0"/>
              <a:t>If W(</a:t>
            </a:r>
            <a:r>
              <a:rPr lang="en-US" sz="2400" b="1" dirty="0" err="1" smtClean="0"/>
              <a:t>i,j</a:t>
            </a:r>
            <a:r>
              <a:rPr lang="en-US" sz="2400" b="1" dirty="0" smtClean="0"/>
              <a:t>) low</a:t>
            </a:r>
          </a:p>
          <a:p>
            <a:pPr marL="914400" lvl="1" indent="-457200">
              <a:buAutoNum type="arabicPeriod"/>
            </a:pPr>
            <a:r>
              <a:rPr lang="en-US" sz="2400" b="1" dirty="0" smtClean="0"/>
              <a:t>Stop</a:t>
            </a:r>
          </a:p>
          <a:p>
            <a:pPr marL="914400" lvl="1" indent="-457200">
              <a:buAutoNum type="arabicPeriod"/>
            </a:pPr>
            <a:r>
              <a:rPr lang="en-US" sz="2400" b="1" dirty="0" smtClean="0"/>
              <a:t>Continue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5857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Graph Cut Background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304800" y="923442"/>
            <a:ext cx="2592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Result : Isolation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61509"/>
            <a:ext cx="5353798" cy="4229691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7718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2290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16862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16862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16862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1686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16862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2143499" y="2514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1434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21434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21434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2143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2600699" y="2971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26006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26006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26006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2600699" y="52578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30578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30578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30578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30578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35150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5150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5150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/>
          <p:cNvSpPr/>
          <p:nvPr/>
        </p:nvSpPr>
        <p:spPr>
          <a:xfrm>
            <a:off x="3972299" y="3886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/>
          <p:cNvSpPr/>
          <p:nvPr/>
        </p:nvSpPr>
        <p:spPr>
          <a:xfrm>
            <a:off x="39722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/>
          <p:cNvSpPr/>
          <p:nvPr/>
        </p:nvSpPr>
        <p:spPr>
          <a:xfrm>
            <a:off x="4429499" y="4343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/>
          <p:cNvSpPr/>
          <p:nvPr/>
        </p:nvSpPr>
        <p:spPr>
          <a:xfrm>
            <a:off x="5343899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/>
          <p:cNvSpPr/>
          <p:nvPr/>
        </p:nvSpPr>
        <p:spPr>
          <a:xfrm>
            <a:off x="1229099" y="3429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6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381000" y="27432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34926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9266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Recall: Image Segmentation and Graph Cuts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676400" y="1256858"/>
            <a:ext cx="5320435" cy="1867342"/>
            <a:chOff x="56509" y="1104458"/>
            <a:chExt cx="9011291" cy="3162742"/>
          </a:xfrm>
        </p:grpSpPr>
        <p:pic>
          <p:nvPicPr>
            <p:cNvPr id="34" name="Picture 3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09" y="1104458"/>
              <a:ext cx="4591691" cy="3162742"/>
            </a:xfrm>
            <a:prstGeom prst="rect">
              <a:avLst/>
            </a:prstGeom>
          </p:spPr>
        </p:pic>
        <p:pic>
          <p:nvPicPr>
            <p:cNvPr id="35" name="Picture 34" descr="Screen Clippi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567" y="1510115"/>
              <a:ext cx="4339233" cy="2351428"/>
            </a:xfrm>
            <a:prstGeom prst="rect">
              <a:avLst/>
            </a:prstGeom>
          </p:spPr>
        </p:pic>
        <p:sp>
          <p:nvSpPr>
            <p:cNvPr id="36" name="Right Arrow 35"/>
            <p:cNvSpPr/>
            <p:nvPr/>
          </p:nvSpPr>
          <p:spPr>
            <a:xfrm>
              <a:off x="4475136" y="2286000"/>
              <a:ext cx="457200" cy="914400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-76200" y="457200"/>
            <a:ext cx="309571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Image Segmentation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3200400" y="3668084"/>
            <a:ext cx="2829299" cy="2275516"/>
            <a:chOff x="228600" y="1561509"/>
            <a:chExt cx="5353798" cy="4305891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1561509"/>
              <a:ext cx="5353798" cy="4229691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>
            <a:xfrm>
              <a:off x="3146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146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146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46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146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146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146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146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46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46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7718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7718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7718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718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7718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718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7718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7718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718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718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2290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2290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2290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12290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2290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2290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2290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2290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290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2290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6862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6862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16862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6862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6862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16862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16862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16862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6862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6862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9" idx="6"/>
              <a:endCxn id="19" idx="2"/>
            </p:cNvCxnSpPr>
            <p:nvPr/>
          </p:nvCxnSpPr>
          <p:spPr>
            <a:xfrm>
              <a:off x="4670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670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670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670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670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670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670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670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670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670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9242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9242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242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9242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9242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9242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242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242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242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9242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814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3814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3814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3814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3814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3814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13814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3814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3814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814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8386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8386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8386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8386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386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8386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8386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386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8386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8386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endCxn id="10" idx="0"/>
            </p:cNvCxnSpPr>
            <p:nvPr/>
          </p:nvCxnSpPr>
          <p:spPr>
            <a:xfrm>
              <a:off x="3908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3908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3908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908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3908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08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3908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908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908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8480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480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8480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8480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8480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8480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8480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8480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8480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3052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3052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052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052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052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13052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052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13052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3052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17624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17624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7624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17624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17624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7624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7624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7624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7624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21434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1434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21434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1434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434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21434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21434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21434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/>
            <p:cNvSpPr/>
            <p:nvPr/>
          </p:nvSpPr>
          <p:spPr>
            <a:xfrm>
              <a:off x="21434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21434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26006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26006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006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26006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26006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6006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6006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6006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26006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26006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30578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30578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30578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>
              <a:off x="30578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>
              <a:off x="30578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>
              <a:off x="30578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>
              <a:off x="30578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30578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30578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30578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35150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35150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35150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35150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150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5150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5150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35150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35150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35150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Connector 167"/>
            <p:cNvCxnSpPr>
              <a:stCxn id="128" idx="6"/>
              <a:endCxn id="138" idx="2"/>
            </p:cNvCxnSpPr>
            <p:nvPr/>
          </p:nvCxnSpPr>
          <p:spPr>
            <a:xfrm>
              <a:off x="22958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22958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22958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22958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22958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22958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22958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22958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22958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22958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27530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27530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27530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27530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7530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27530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27530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27530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7530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7530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32102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32102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32102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32102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32102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32102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32102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32102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32102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32102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6674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6674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36674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36674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36674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6674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6674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6674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6674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6674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>
              <a:endCxn id="129" idx="0"/>
            </p:cNvCxnSpPr>
            <p:nvPr/>
          </p:nvCxnSpPr>
          <p:spPr>
            <a:xfrm>
              <a:off x="22196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22196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22196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22196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22196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22196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22196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22196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22196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26768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26768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26768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26768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26768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26768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26768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26768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26768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31340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31340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31340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31340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31340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31340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31340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31340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31340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5912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5912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35912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35912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35912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5912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5912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5912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35912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39722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39722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39722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39722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39722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/>
            <p:cNvSpPr/>
            <p:nvPr/>
          </p:nvSpPr>
          <p:spPr>
            <a:xfrm>
              <a:off x="39722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39722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39722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39722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39722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/>
            <p:cNvSpPr/>
            <p:nvPr/>
          </p:nvSpPr>
          <p:spPr>
            <a:xfrm>
              <a:off x="44294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/>
            <p:cNvSpPr/>
            <p:nvPr/>
          </p:nvSpPr>
          <p:spPr>
            <a:xfrm>
              <a:off x="44294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44294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44294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44294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44294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44294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44294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44294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44294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48866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48866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48866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48866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48866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48866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48866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48866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48866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48866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5343899" y="1600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/>
            <p:cNvSpPr/>
            <p:nvPr/>
          </p:nvSpPr>
          <p:spPr>
            <a:xfrm>
              <a:off x="5343899" y="2057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5343899" y="2514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5343899" y="2971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/>
            <p:cNvSpPr/>
            <p:nvPr/>
          </p:nvSpPr>
          <p:spPr>
            <a:xfrm>
              <a:off x="5343899" y="3429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5343899" y="3886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5343899" y="4343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/>
            <p:cNvSpPr/>
            <p:nvPr/>
          </p:nvSpPr>
          <p:spPr>
            <a:xfrm>
              <a:off x="5343899" y="4800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/>
            <p:cNvSpPr/>
            <p:nvPr/>
          </p:nvSpPr>
          <p:spPr>
            <a:xfrm>
              <a:off x="5343899" y="525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/>
            <p:cNvSpPr/>
            <p:nvPr/>
          </p:nvSpPr>
          <p:spPr>
            <a:xfrm>
              <a:off x="5343899" y="571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4" name="Straight Connector 283"/>
            <p:cNvCxnSpPr>
              <a:stCxn id="244" idx="6"/>
              <a:endCxn id="254" idx="2"/>
            </p:cNvCxnSpPr>
            <p:nvPr/>
          </p:nvCxnSpPr>
          <p:spPr>
            <a:xfrm>
              <a:off x="41246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41246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41246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41246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41246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41246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41246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41246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41246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41246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45818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45818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45818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45818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45818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45818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45818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45818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45818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45818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5039099" y="1676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5039099" y="2133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5039099" y="2590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5039099" y="3048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5039099" y="3505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5039099" y="39624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5039099" y="44196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5039099" y="48768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5039099" y="53340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5039099" y="5791200"/>
              <a:ext cx="3048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>
              <a:endCxn id="245" idx="0"/>
            </p:cNvCxnSpPr>
            <p:nvPr/>
          </p:nvCxnSpPr>
          <p:spPr>
            <a:xfrm>
              <a:off x="40484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40484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40484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40484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40484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40484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40484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40484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40484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45056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45056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45056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45056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45056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45056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45056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45056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45056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49628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49628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49628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49628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49628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49628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49628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49628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49628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5420099" y="5410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5420099" y="4953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5420099" y="4495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5420099" y="4038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5420099" y="35814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5420099" y="31242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5420099" y="26670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5420099" y="22098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5420099" y="1752600"/>
              <a:ext cx="0" cy="3048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0" name="TextBox 349"/>
          <p:cNvSpPr txBox="1"/>
          <p:nvPr/>
        </p:nvSpPr>
        <p:spPr>
          <a:xfrm>
            <a:off x="-19799" y="2817593"/>
            <a:ext cx="190308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Graph Cuts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08587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27382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The Pipeline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609600" y="3440668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Assign W(</a:t>
            </a:r>
            <a:r>
              <a:rPr lang="en-US" b="1" dirty="0" err="1" smtClean="0"/>
              <a:t>i,j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14600" y="3440668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Solve for minimum</a:t>
            </a:r>
            <a:br>
              <a:rPr lang="en-US" b="1" dirty="0" smtClean="0"/>
            </a:br>
            <a:r>
              <a:rPr lang="en-US" b="1" dirty="0" smtClean="0"/>
              <a:t>penalty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4419600" y="3440668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Cut into 2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400800" y="2983468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Subdivide?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4" idx="3"/>
            <a:endCxn id="7" idx="1"/>
          </p:cNvCxnSpPr>
          <p:nvPr/>
        </p:nvCxnSpPr>
        <p:spPr>
          <a:xfrm>
            <a:off x="2286000" y="389786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191000" y="3897868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400800" y="4050268"/>
            <a:ext cx="1676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Subdivide?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8" idx="3"/>
            <a:endCxn id="9" idx="1"/>
          </p:cNvCxnSpPr>
          <p:nvPr/>
        </p:nvCxnSpPr>
        <p:spPr>
          <a:xfrm flipV="1">
            <a:off x="6096000" y="3440668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3"/>
            <a:endCxn id="17" idx="1"/>
          </p:cNvCxnSpPr>
          <p:nvPr/>
        </p:nvCxnSpPr>
        <p:spPr>
          <a:xfrm>
            <a:off x="6096000" y="3897868"/>
            <a:ext cx="30480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9" idx="3"/>
            <a:endCxn id="7" idx="0"/>
          </p:cNvCxnSpPr>
          <p:nvPr/>
        </p:nvCxnSpPr>
        <p:spPr>
          <a:xfrm flipH="1">
            <a:off x="3352800" y="3440668"/>
            <a:ext cx="4724400" cy="12700"/>
          </a:xfrm>
          <a:prstGeom prst="curvedConnector4">
            <a:avLst>
              <a:gd name="adj1" fmla="val -4839"/>
              <a:gd name="adj2" fmla="val -6342858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7" idx="3"/>
            <a:endCxn id="7" idx="2"/>
          </p:cNvCxnSpPr>
          <p:nvPr/>
        </p:nvCxnSpPr>
        <p:spPr>
          <a:xfrm flipH="1" flipV="1">
            <a:off x="3352800" y="4355068"/>
            <a:ext cx="4724400" cy="152400"/>
          </a:xfrm>
          <a:prstGeom prst="curvedConnector4">
            <a:avLst>
              <a:gd name="adj1" fmla="val -4839"/>
              <a:gd name="adj2" fmla="val -4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562600" y="222146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486400" y="5193268"/>
            <a:ext cx="49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Yes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228600" y="38978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077200" y="34406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077200" y="4507468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382000" y="32999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382000" y="43667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51655" y="420231"/>
            <a:ext cx="4480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Input: Image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Output: Segments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Each iteration cuts into 2 pieces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07415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27622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Assign W(</a:t>
            </a:r>
            <a:r>
              <a:rPr lang="en-US" sz="4000" dirty="0" err="1" smtClean="0"/>
              <a:t>i,j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533400" y="1531203"/>
            <a:ext cx="47864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W(</a:t>
            </a:r>
            <a:r>
              <a:rPr lang="en-US" sz="2400" dirty="0" err="1"/>
              <a:t>i,j</a:t>
            </a:r>
            <a:r>
              <a:rPr lang="en-US" sz="2400" dirty="0"/>
              <a:t>) = |RGB(i) – RGB(j</a:t>
            </a:r>
            <a:r>
              <a:rPr lang="en-US" sz="2400" dirty="0" smtClean="0"/>
              <a:t>)| is noisy!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Could use brightness and locality</a:t>
            </a:r>
            <a:endParaRPr lang="en-US" sz="24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971502"/>
            <a:ext cx="5363324" cy="21338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752601" y="3123902"/>
            <a:ext cx="12192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28554" y="3135570"/>
            <a:ext cx="167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Brightness term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52600" y="3809702"/>
            <a:ext cx="4343400" cy="1143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4126170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Locality term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55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581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Solve for Minimum Penalty</a:t>
            </a:r>
            <a:endParaRPr lang="en-US" sz="4000" dirty="0"/>
          </a:p>
        </p:txBody>
      </p:sp>
      <p:pic>
        <p:nvPicPr>
          <p:cNvPr id="5" name="Picture 4" descr="normCut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36700"/>
            <a:ext cx="6426200" cy="1130300"/>
          </a:xfrm>
          <a:prstGeom prst="rect">
            <a:avLst/>
          </a:prstGeom>
        </p:spPr>
      </p:pic>
      <p:pic>
        <p:nvPicPr>
          <p:cNvPr id="6" name="Picture 5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17079" r="36956" b="50000"/>
          <a:stretch/>
        </p:blipFill>
        <p:spPr>
          <a:xfrm>
            <a:off x="530860" y="3133090"/>
            <a:ext cx="1602740" cy="372110"/>
          </a:xfrm>
          <a:prstGeom prst="rect">
            <a:avLst/>
          </a:prstGeom>
        </p:spPr>
      </p:pic>
      <p:pic>
        <p:nvPicPr>
          <p:cNvPr id="7" name="Picture 6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7" t="56629" r="35765"/>
          <a:stretch/>
        </p:blipFill>
        <p:spPr>
          <a:xfrm>
            <a:off x="378047" y="3962400"/>
            <a:ext cx="1836420" cy="4902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5467" y="3974068"/>
            <a:ext cx="5938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Summation of edge weights associated with all the points in 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90800" y="3135868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Summation of edge weights associated with the cut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4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581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Solve for Minimum Penalty</a:t>
            </a:r>
            <a:endParaRPr lang="en-US" sz="4000" dirty="0"/>
          </a:p>
        </p:txBody>
      </p:sp>
      <p:sp>
        <p:nvSpPr>
          <p:cNvPr id="30" name="Oval 29"/>
          <p:cNvSpPr/>
          <p:nvPr/>
        </p:nvSpPr>
        <p:spPr>
          <a:xfrm>
            <a:off x="37338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7338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95800" y="5105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410200" y="47244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400800" y="43434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10200" y="51054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0" idx="6"/>
            <a:endCxn id="33" idx="1"/>
          </p:cNvCxnSpPr>
          <p:nvPr/>
        </p:nvCxnSpPr>
        <p:spPr>
          <a:xfrm>
            <a:off x="3962400" y="4533900"/>
            <a:ext cx="1481278" cy="22397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31" idx="7"/>
            <a:endCxn id="30" idx="5"/>
          </p:cNvCxnSpPr>
          <p:nvPr/>
        </p:nvCxnSpPr>
        <p:spPr>
          <a:xfrm rot="5400000" flipH="1" flipV="1">
            <a:off x="3666844" y="4876800"/>
            <a:ext cx="524156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1" idx="6"/>
            <a:endCxn id="32" idx="2"/>
          </p:cNvCxnSpPr>
          <p:nvPr/>
        </p:nvCxnSpPr>
        <p:spPr>
          <a:xfrm>
            <a:off x="3962400" y="5219700"/>
            <a:ext cx="5334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6"/>
            <a:endCxn id="33" idx="3"/>
          </p:cNvCxnSpPr>
          <p:nvPr/>
        </p:nvCxnSpPr>
        <p:spPr>
          <a:xfrm flipV="1">
            <a:off x="4724400" y="4919522"/>
            <a:ext cx="719278" cy="300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32" idx="6"/>
            <a:endCxn id="35" idx="2"/>
          </p:cNvCxnSpPr>
          <p:nvPr/>
        </p:nvCxnSpPr>
        <p:spPr>
          <a:xfrm>
            <a:off x="4724400" y="5219700"/>
            <a:ext cx="6858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34" idx="3"/>
            <a:endCxn id="33" idx="7"/>
          </p:cNvCxnSpPr>
          <p:nvPr/>
        </p:nvCxnSpPr>
        <p:spPr>
          <a:xfrm rot="5400000">
            <a:off x="5910122" y="4233722"/>
            <a:ext cx="219356" cy="8289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4" idx="4"/>
            <a:endCxn id="35" idx="6"/>
          </p:cNvCxnSpPr>
          <p:nvPr/>
        </p:nvCxnSpPr>
        <p:spPr>
          <a:xfrm rot="5400000">
            <a:off x="5753100" y="4457700"/>
            <a:ext cx="6477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3" t="17079" r="36956" b="50000"/>
          <a:stretch/>
        </p:blipFill>
        <p:spPr>
          <a:xfrm>
            <a:off x="530860" y="3361690"/>
            <a:ext cx="1602740" cy="372110"/>
          </a:xfrm>
          <a:prstGeom prst="rect">
            <a:avLst/>
          </a:prstGeom>
        </p:spPr>
      </p:pic>
      <p:pic>
        <p:nvPicPr>
          <p:cNvPr id="24" name="Picture 23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7" t="56629" r="35765"/>
          <a:stretch/>
        </p:blipFill>
        <p:spPr>
          <a:xfrm>
            <a:off x="378047" y="4691380"/>
            <a:ext cx="1836420" cy="490220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733800" y="3124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4958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410200" y="3429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400800" y="3048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10200" y="3810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25" idx="6"/>
            <a:endCxn id="28" idx="1"/>
          </p:cNvCxnSpPr>
          <p:nvPr/>
        </p:nvCxnSpPr>
        <p:spPr>
          <a:xfrm>
            <a:off x="3962400" y="3238500"/>
            <a:ext cx="1481278" cy="223978"/>
          </a:xfrm>
          <a:prstGeom prst="curvedConnector2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26" idx="7"/>
            <a:endCxn id="25" idx="5"/>
          </p:cNvCxnSpPr>
          <p:nvPr/>
        </p:nvCxnSpPr>
        <p:spPr>
          <a:xfrm rot="5400000" flipH="1" flipV="1">
            <a:off x="3666844" y="3581400"/>
            <a:ext cx="5241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26" idx="6"/>
            <a:endCxn id="27" idx="2"/>
          </p:cNvCxnSpPr>
          <p:nvPr/>
        </p:nvCxnSpPr>
        <p:spPr>
          <a:xfrm>
            <a:off x="3962400" y="3924300"/>
            <a:ext cx="5334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7" idx="6"/>
            <a:endCxn id="28" idx="3"/>
          </p:cNvCxnSpPr>
          <p:nvPr/>
        </p:nvCxnSpPr>
        <p:spPr>
          <a:xfrm flipV="1">
            <a:off x="4724400" y="3624122"/>
            <a:ext cx="719278" cy="3001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27" idx="6"/>
            <a:endCxn id="43" idx="2"/>
          </p:cNvCxnSpPr>
          <p:nvPr/>
        </p:nvCxnSpPr>
        <p:spPr>
          <a:xfrm>
            <a:off x="4724400" y="3924300"/>
            <a:ext cx="6858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29" idx="3"/>
            <a:endCxn id="28" idx="7"/>
          </p:cNvCxnSpPr>
          <p:nvPr/>
        </p:nvCxnSpPr>
        <p:spPr>
          <a:xfrm rot="5400000">
            <a:off x="5910122" y="2938322"/>
            <a:ext cx="219356" cy="8289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/>
          <p:cNvCxnSpPr>
            <a:stCxn id="29" idx="4"/>
            <a:endCxn id="43" idx="6"/>
          </p:cNvCxnSpPr>
          <p:nvPr/>
        </p:nvCxnSpPr>
        <p:spPr>
          <a:xfrm rot="5400000">
            <a:off x="5753100" y="3162300"/>
            <a:ext cx="6477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3657600" y="1905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36576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419600" y="2590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334000" y="2209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324600" y="1828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34000" y="25908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>
            <a:stCxn id="52" idx="6"/>
            <a:endCxn id="55" idx="1"/>
          </p:cNvCxnSpPr>
          <p:nvPr/>
        </p:nvCxnSpPr>
        <p:spPr>
          <a:xfrm>
            <a:off x="3886200" y="2019300"/>
            <a:ext cx="1481278" cy="2239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3" idx="7"/>
            <a:endCxn id="52" idx="5"/>
          </p:cNvCxnSpPr>
          <p:nvPr/>
        </p:nvCxnSpPr>
        <p:spPr>
          <a:xfrm rot="5400000" flipH="1" flipV="1">
            <a:off x="3590644" y="2362200"/>
            <a:ext cx="524156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3" idx="6"/>
            <a:endCxn id="54" idx="2"/>
          </p:cNvCxnSpPr>
          <p:nvPr/>
        </p:nvCxnSpPr>
        <p:spPr>
          <a:xfrm>
            <a:off x="3886200" y="2705100"/>
            <a:ext cx="5334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6"/>
            <a:endCxn id="55" idx="3"/>
          </p:cNvCxnSpPr>
          <p:nvPr/>
        </p:nvCxnSpPr>
        <p:spPr>
          <a:xfrm flipV="1">
            <a:off x="4648200" y="2404922"/>
            <a:ext cx="719278" cy="3001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4" idx="6"/>
            <a:endCxn id="57" idx="2"/>
          </p:cNvCxnSpPr>
          <p:nvPr/>
        </p:nvCxnSpPr>
        <p:spPr>
          <a:xfrm>
            <a:off x="4648200" y="2705100"/>
            <a:ext cx="685800" cy="127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6" idx="3"/>
            <a:endCxn id="55" idx="7"/>
          </p:cNvCxnSpPr>
          <p:nvPr/>
        </p:nvCxnSpPr>
        <p:spPr>
          <a:xfrm rot="5400000">
            <a:off x="5833922" y="1719122"/>
            <a:ext cx="219356" cy="828956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6" idx="4"/>
            <a:endCxn id="57" idx="6"/>
          </p:cNvCxnSpPr>
          <p:nvPr/>
        </p:nvCxnSpPr>
        <p:spPr>
          <a:xfrm rot="5400000">
            <a:off x="5676900" y="1943100"/>
            <a:ext cx="647700" cy="8763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81400" y="1447800"/>
            <a:ext cx="285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Partition A             Partition B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039360" y="1910080"/>
            <a:ext cx="59244" cy="1026524"/>
          </a:xfrm>
          <a:custGeom>
            <a:avLst/>
            <a:gdLst>
              <a:gd name="connsiteX0" fmla="*/ 40640 w 59244"/>
              <a:gd name="connsiteY0" fmla="*/ 0 h 1026524"/>
              <a:gd name="connsiteX1" fmla="*/ 30480 w 59244"/>
              <a:gd name="connsiteY1" fmla="*/ 304800 h 1026524"/>
              <a:gd name="connsiteX2" fmla="*/ 10160 w 59244"/>
              <a:gd name="connsiteY2" fmla="*/ 365760 h 1026524"/>
              <a:gd name="connsiteX3" fmla="*/ 20320 w 59244"/>
              <a:gd name="connsiteY3" fmla="*/ 711200 h 1026524"/>
              <a:gd name="connsiteX4" fmla="*/ 30480 w 59244"/>
              <a:gd name="connsiteY4" fmla="*/ 751840 h 1026524"/>
              <a:gd name="connsiteX5" fmla="*/ 50800 w 59244"/>
              <a:gd name="connsiteY5" fmla="*/ 843280 h 1026524"/>
              <a:gd name="connsiteX6" fmla="*/ 10160 w 59244"/>
              <a:gd name="connsiteY6" fmla="*/ 1026160 h 1026524"/>
              <a:gd name="connsiteX7" fmla="*/ 0 w 59244"/>
              <a:gd name="connsiteY7" fmla="*/ 1026160 h 1026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44" h="1026524">
                <a:moveTo>
                  <a:pt x="40640" y="0"/>
                </a:moveTo>
                <a:cubicBezTo>
                  <a:pt x="37253" y="101600"/>
                  <a:pt x="38922" y="203495"/>
                  <a:pt x="30480" y="304800"/>
                </a:cubicBezTo>
                <a:cubicBezTo>
                  <a:pt x="28701" y="326145"/>
                  <a:pt x="10160" y="365760"/>
                  <a:pt x="10160" y="365760"/>
                </a:cubicBezTo>
                <a:cubicBezTo>
                  <a:pt x="13547" y="480907"/>
                  <a:pt x="14265" y="596163"/>
                  <a:pt x="20320" y="711200"/>
                </a:cubicBezTo>
                <a:cubicBezTo>
                  <a:pt x="21054" y="725144"/>
                  <a:pt x="27742" y="738148"/>
                  <a:pt x="30480" y="751840"/>
                </a:cubicBezTo>
                <a:cubicBezTo>
                  <a:pt x="48361" y="841245"/>
                  <a:pt x="31027" y="783961"/>
                  <a:pt x="50800" y="843280"/>
                </a:cubicBezTo>
                <a:cubicBezTo>
                  <a:pt x="42294" y="987889"/>
                  <a:pt x="94929" y="1004968"/>
                  <a:pt x="10160" y="1026160"/>
                </a:cubicBezTo>
                <a:cubicBezTo>
                  <a:pt x="6874" y="1026981"/>
                  <a:pt x="3387" y="1026160"/>
                  <a:pt x="0" y="102616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pic>
        <p:nvPicPr>
          <p:cNvPr id="66" name="Picture 65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" t="32584" r="69407" b="25281"/>
          <a:stretch/>
        </p:blipFill>
        <p:spPr>
          <a:xfrm>
            <a:off x="457200" y="2114550"/>
            <a:ext cx="1812703" cy="4762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52778" y="15240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cut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31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5810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Solve for Minimum Penalty</a:t>
            </a:r>
            <a:endParaRPr lang="en-US" sz="40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2819399"/>
            <a:ext cx="7915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MU Serif Roman"/>
                <a:cs typeface="CMU Serif Roman"/>
              </a:rPr>
              <a:t>W</a:t>
            </a:r>
            <a:r>
              <a:rPr lang="en-US" dirty="0" smtClean="0"/>
              <a:t>(</a:t>
            </a:r>
            <a:r>
              <a:rPr lang="en-US" dirty="0"/>
              <a:t>N x N</a:t>
            </a:r>
            <a:r>
              <a:rPr lang="en-US" dirty="0" smtClean="0"/>
              <a:t>)      </a:t>
            </a:r>
            <a:r>
              <a:rPr lang="en-US" dirty="0"/>
              <a:t>: weights associated with edges</a:t>
            </a:r>
          </a:p>
          <a:p>
            <a:r>
              <a:rPr lang="en-US" dirty="0" smtClean="0">
                <a:latin typeface="CMU Serif Roman"/>
                <a:cs typeface="CMU Serif Roman"/>
              </a:rPr>
              <a:t>D </a:t>
            </a:r>
            <a:r>
              <a:rPr lang="en-US" dirty="0" smtClean="0"/>
              <a:t>(</a:t>
            </a:r>
            <a:r>
              <a:rPr lang="en-US" dirty="0"/>
              <a:t>N x N)      : diagonal </a:t>
            </a:r>
            <a:r>
              <a:rPr lang="en-US" dirty="0" smtClean="0"/>
              <a:t>matrix with summation </a:t>
            </a:r>
            <a:r>
              <a:rPr lang="en-US" dirty="0"/>
              <a:t>of </a:t>
            </a:r>
            <a:r>
              <a:rPr lang="en-US" dirty="0" smtClean="0"/>
              <a:t>all edge weights for the </a:t>
            </a:r>
            <a:r>
              <a:rPr lang="en-US" dirty="0" err="1" smtClean="0"/>
              <a:t>i-th</a:t>
            </a:r>
            <a:r>
              <a:rPr lang="en-US" dirty="0" smtClean="0"/>
              <a:t> pixel</a:t>
            </a:r>
            <a:endParaRPr lang="en-US" dirty="0"/>
          </a:p>
          <a:p>
            <a:r>
              <a:rPr lang="en-US" dirty="0" smtClean="0"/>
              <a:t>N </a:t>
            </a:r>
            <a:r>
              <a:rPr lang="en-US" dirty="0"/>
              <a:t>	     : number of pixels in the </a:t>
            </a:r>
            <a:r>
              <a:rPr lang="en-US" dirty="0" smtClean="0"/>
              <a:t>image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28098"/>
            <a:ext cx="3429000" cy="51510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14400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Solve </a:t>
            </a:r>
            <a:r>
              <a:rPr lang="en-US" sz="2400" dirty="0" smtClean="0"/>
              <a:t>Normalized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</a:t>
            </a:r>
            <a:r>
              <a:rPr lang="en-US" sz="2400" dirty="0" err="1" smtClean="0"/>
              <a:t>Eigensystem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4800599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O(N^3) complexity in general</a:t>
            </a:r>
          </a:p>
          <a:p>
            <a:endParaRPr lang="en-US" dirty="0"/>
          </a:p>
          <a:p>
            <a:r>
              <a:rPr lang="en-US" dirty="0"/>
              <a:t>O(N^(3/2)) complexity in practice</a:t>
            </a:r>
          </a:p>
          <a:p>
            <a:r>
              <a:rPr lang="en-US" dirty="0"/>
              <a:t>	</a:t>
            </a:r>
            <a:r>
              <a:rPr lang="en-US" dirty="0" smtClean="0"/>
              <a:t>a) </a:t>
            </a:r>
            <a:r>
              <a:rPr lang="en-US" dirty="0"/>
              <a:t>Sparse local weights, </a:t>
            </a:r>
            <a:r>
              <a:rPr lang="en-US" dirty="0" smtClean="0"/>
              <a:t>b) Only need first few eigenvectors, c) Low precision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6990" y="3886199"/>
            <a:ext cx="5861588" cy="646331"/>
            <a:chOff x="386990" y="3429000"/>
            <a:chExt cx="586158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386990" y="3429000"/>
              <a:ext cx="5861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</a:t>
              </a:r>
              <a:r>
                <a:rPr lang="en-US" b="1" dirty="0" smtClean="0"/>
                <a:t>  </a:t>
              </a:r>
              <a:r>
                <a:rPr lang="en-US" dirty="0" smtClean="0"/>
                <a:t>(N)</a:t>
              </a:r>
              <a:r>
                <a:rPr lang="en-US" b="1" dirty="0" smtClean="0"/>
                <a:t>              </a:t>
              </a:r>
              <a:r>
                <a:rPr lang="en-US" dirty="0" smtClean="0"/>
                <a:t>: eigenvalues</a:t>
              </a:r>
              <a:endParaRPr lang="en-US" dirty="0" smtClean="0"/>
            </a:p>
            <a:p>
              <a:r>
                <a:rPr lang="en-US" b="1" dirty="0" smtClean="0"/>
                <a:t>  </a:t>
              </a:r>
              <a:r>
                <a:rPr lang="en-US" dirty="0" smtClean="0"/>
                <a:t> </a:t>
              </a:r>
              <a:r>
                <a:rPr lang="en-US" dirty="0" smtClean="0"/>
                <a:t>(N x N)</a:t>
              </a:r>
              <a:r>
                <a:rPr lang="en-US" dirty="0" smtClean="0"/>
                <a:t>       : eigenvectors are real-valued </a:t>
              </a:r>
              <a:r>
                <a:rPr lang="en-US" dirty="0" smtClean="0"/>
                <a:t>partition </a:t>
              </a:r>
              <a:r>
                <a:rPr lang="en-US" dirty="0" smtClean="0"/>
                <a:t>indicator</a:t>
              </a:r>
              <a:endParaRPr lang="en-US" dirty="0" smtClean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3525253"/>
              <a:ext cx="152400" cy="208547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3840480"/>
              <a:ext cx="128016" cy="128016"/>
            </a:xfrm>
            <a:prstGeom prst="rect">
              <a:avLst/>
            </a:prstGeom>
          </p:spPr>
        </p:pic>
      </p:grpSp>
      <p:pic>
        <p:nvPicPr>
          <p:cNvPr id="13" name="Picture 12" descr="normCutEq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71600"/>
            <a:ext cx="4419600" cy="77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9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4" name="Right Arrow 3"/>
          <p:cNvSpPr/>
          <p:nvPr/>
        </p:nvSpPr>
        <p:spPr>
          <a:xfrm>
            <a:off x="381000" y="17526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55878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923442"/>
            <a:ext cx="8597225" cy="1200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 smtClean="0"/>
              <a:t>Second largest eigenvector partitions the image into two regions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 </a:t>
            </a:r>
            <a:endParaRPr lang="en-US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0" y="-21771"/>
            <a:ext cx="24561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Subdivide?</a:t>
            </a:r>
            <a:endParaRPr lang="en-US" sz="4000" dirty="0"/>
          </a:p>
        </p:txBody>
      </p:sp>
      <p:pic>
        <p:nvPicPr>
          <p:cNvPr id="18" name="Picture 17" descr="normCutEq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" t="38426" r="70356" b="22023"/>
          <a:stretch/>
        </p:blipFill>
        <p:spPr>
          <a:xfrm>
            <a:off x="609600" y="1742420"/>
            <a:ext cx="1667539" cy="40960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7958" y="1676400"/>
            <a:ext cx="1868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</a:t>
            </a:r>
            <a:r>
              <a:rPr lang="en-US" sz="2400" dirty="0" smtClean="0"/>
              <a:t> </a:t>
            </a:r>
            <a:r>
              <a:rPr lang="en-US" sz="2400" dirty="0" smtClean="0"/>
              <a:t>Threshold ?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2133600"/>
            <a:ext cx="3826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Yes – stop here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– continue to subdivide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67692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381000" y="32004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489445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019800"/>
            <a:ext cx="91440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-21771"/>
            <a:ext cx="6960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Extensions: K-way Segmentation</a:t>
            </a:r>
            <a:endParaRPr lang="en-US" sz="4000" dirty="0"/>
          </a:p>
        </p:txBody>
      </p:sp>
      <p:grpSp>
        <p:nvGrpSpPr>
          <p:cNvPr id="81" name="Group 80"/>
          <p:cNvGrpSpPr/>
          <p:nvPr/>
        </p:nvGrpSpPr>
        <p:grpSpPr>
          <a:xfrm>
            <a:off x="720438" y="990599"/>
            <a:ext cx="3822130" cy="2651760"/>
            <a:chOff x="720438" y="990599"/>
            <a:chExt cx="3822130" cy="2651760"/>
          </a:xfrm>
        </p:grpSpPr>
        <p:grpSp>
          <p:nvGrpSpPr>
            <p:cNvPr id="74" name="Group 73"/>
            <p:cNvGrpSpPr/>
            <p:nvPr/>
          </p:nvGrpSpPr>
          <p:grpSpPr>
            <a:xfrm>
              <a:off x="1799368" y="990599"/>
              <a:ext cx="2743200" cy="2651760"/>
              <a:chOff x="1676400" y="990599"/>
              <a:chExt cx="2743200" cy="2651760"/>
            </a:xfrm>
          </p:grpSpPr>
          <p:pic>
            <p:nvPicPr>
              <p:cNvPr id="2" name="Picture 1" descr="ex_orig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1640" y="990599"/>
                <a:ext cx="2651760" cy="26517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1676400" y="1143000"/>
                <a:ext cx="685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6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676400" y="1828800"/>
                <a:ext cx="685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362200" y="1828800"/>
                <a:ext cx="685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362200" y="1143000"/>
                <a:ext cx="6858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5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480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0480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0480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622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6764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3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7338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7338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37338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7338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0480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3622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6764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73" name="TextBox 72"/>
            <p:cNvSpPr txBox="1"/>
            <p:nvPr/>
          </p:nvSpPr>
          <p:spPr>
            <a:xfrm>
              <a:off x="720438" y="1828800"/>
              <a:ext cx="9535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Input </a:t>
              </a:r>
            </a:p>
            <a:p>
              <a:pPr algn="ctr"/>
              <a:r>
                <a:rPr lang="en-US" sz="2400" dirty="0" smtClean="0"/>
                <a:t>Image</a:t>
              </a:r>
              <a:endParaRPr lang="en-US" sz="2400" dirty="0"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618768" y="990600"/>
            <a:ext cx="4449032" cy="2651760"/>
            <a:chOff x="4618768" y="990600"/>
            <a:chExt cx="4449032" cy="2651760"/>
          </a:xfrm>
        </p:grpSpPr>
        <p:grpSp>
          <p:nvGrpSpPr>
            <p:cNvPr id="75" name="Group 74"/>
            <p:cNvGrpSpPr/>
            <p:nvPr/>
          </p:nvGrpSpPr>
          <p:grpSpPr>
            <a:xfrm>
              <a:off x="4618768" y="990600"/>
              <a:ext cx="2667000" cy="2651760"/>
              <a:chOff x="4724400" y="990600"/>
              <a:chExt cx="2667000" cy="2651760"/>
            </a:xfrm>
          </p:grpSpPr>
          <p:pic>
            <p:nvPicPr>
              <p:cNvPr id="3" name="Picture 2" descr="ex_z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990600"/>
                <a:ext cx="2659583" cy="26517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7244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0.28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7244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0.31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3340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0198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0.17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60198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0.17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60198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0.17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3340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0.17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7244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0.17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244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3340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0198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705600" y="3124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705600" y="25146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705600" y="1828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705600" y="1143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-0.26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7407520" y="1828800"/>
              <a:ext cx="1660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2</a:t>
              </a:r>
              <a:r>
                <a:rPr lang="en-US" sz="2400" baseline="30000" dirty="0" smtClean="0"/>
                <a:t>nd</a:t>
              </a:r>
              <a:endParaRPr lang="en-US" sz="2400" dirty="0" smtClean="0"/>
            </a:p>
            <a:p>
              <a:pPr algn="ctr"/>
              <a:r>
                <a:rPr lang="en-US" sz="2400" dirty="0" smtClean="0"/>
                <a:t>Eigenvector</a:t>
              </a:r>
              <a:endParaRPr lang="en-US" sz="2400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542568" y="3886200"/>
            <a:ext cx="4505190" cy="2651760"/>
            <a:chOff x="4542568" y="3886200"/>
            <a:chExt cx="4505190" cy="2651760"/>
          </a:xfrm>
        </p:grpSpPr>
        <p:grpSp>
          <p:nvGrpSpPr>
            <p:cNvPr id="76" name="Group 75"/>
            <p:cNvGrpSpPr/>
            <p:nvPr/>
          </p:nvGrpSpPr>
          <p:grpSpPr>
            <a:xfrm>
              <a:off x="4542568" y="3886200"/>
              <a:ext cx="2819400" cy="2651760"/>
              <a:chOff x="4648200" y="3962400"/>
              <a:chExt cx="2819400" cy="2651760"/>
            </a:xfrm>
          </p:grpSpPr>
          <p:pic>
            <p:nvPicPr>
              <p:cNvPr id="7" name="Picture 6" descr="ex_z4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24400" y="3962400"/>
                <a:ext cx="2643960" cy="26517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648200" y="609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5334000" y="609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019800" y="609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705600" y="60960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705600" y="54102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705600" y="4800600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5600" y="4126468"/>
                <a:ext cx="76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0.001</a:t>
                </a:r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019800" y="41264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-0.027</a:t>
                </a:r>
                <a:endParaRPr 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019800" y="5410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-0.027</a:t>
                </a:r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0198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-0.027</a:t>
                </a:r>
                <a:endParaRPr lang="en-US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334000" y="5410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-0.027</a:t>
                </a:r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48200" y="5410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-0.027</a:t>
                </a:r>
                <a:endParaRPr 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334000" y="4126468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0.29</a:t>
                </a:r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3340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0.29</a:t>
                </a:r>
                <a:endParaRPr 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6482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0.29</a:t>
                </a:r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724400" y="41264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-0.86</a:t>
                </a: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7387478" y="4724400"/>
              <a:ext cx="1660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4</a:t>
              </a:r>
              <a:r>
                <a:rPr lang="en-US" sz="2400" baseline="30000" dirty="0" smtClean="0"/>
                <a:t>th</a:t>
              </a:r>
              <a:r>
                <a:rPr lang="en-US" sz="2400" dirty="0" smtClean="0"/>
                <a:t> </a:t>
              </a:r>
              <a:r>
                <a:rPr lang="en-US" sz="2400" dirty="0" smtClean="0"/>
                <a:t> </a:t>
              </a:r>
            </a:p>
            <a:p>
              <a:pPr algn="ctr"/>
              <a:r>
                <a:rPr lang="en-US" sz="2400" dirty="0" smtClean="0"/>
                <a:t>Eigenvector</a:t>
              </a:r>
              <a:endParaRPr lang="en-US" sz="2400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3536" y="3886200"/>
            <a:ext cx="4449032" cy="2651760"/>
            <a:chOff x="93536" y="3886200"/>
            <a:chExt cx="4449032" cy="2651760"/>
          </a:xfrm>
        </p:grpSpPr>
        <p:grpSp>
          <p:nvGrpSpPr>
            <p:cNvPr id="77" name="Group 76"/>
            <p:cNvGrpSpPr/>
            <p:nvPr/>
          </p:nvGrpSpPr>
          <p:grpSpPr>
            <a:xfrm>
              <a:off x="1723168" y="3886200"/>
              <a:ext cx="2819400" cy="2651760"/>
              <a:chOff x="1600200" y="3962400"/>
              <a:chExt cx="2819400" cy="2651760"/>
            </a:xfrm>
          </p:grpSpPr>
          <p:pic>
            <p:nvPicPr>
              <p:cNvPr id="6" name="Picture 5" descr="ex_z3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77550" y="3962400"/>
                <a:ext cx="2659583" cy="26517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2971800" y="4114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-0.32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971800" y="4812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-0.32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971800" y="5410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-0.32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362200" y="5410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-0.32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676400" y="5410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-0.32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600200" y="4114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0.38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6002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0.32</a:t>
                </a:r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2098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0.32</a:t>
                </a:r>
                <a:endParaRPr lang="en-US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209800" y="4114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0.32</a:t>
                </a:r>
                <a:endParaRPr lang="en-US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581400" y="41148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81400" y="4800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3581400" y="54102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581400" y="609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895600" y="609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86000" y="609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600200" y="60960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0.07</a:t>
                </a:r>
                <a:endParaRPr lang="en-US" dirty="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93536" y="4724400"/>
              <a:ext cx="166028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3</a:t>
              </a:r>
              <a:r>
                <a:rPr lang="en-US" sz="2400" baseline="30000" dirty="0" smtClean="0"/>
                <a:t>rd</a:t>
              </a:r>
              <a:r>
                <a:rPr lang="en-US" sz="2400" dirty="0" smtClean="0"/>
                <a:t> </a:t>
              </a:r>
            </a:p>
            <a:p>
              <a:pPr algn="ctr"/>
              <a:r>
                <a:rPr lang="en-US" sz="2400" dirty="0" smtClean="0"/>
                <a:t>Eigenvector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1546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5511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Extensions: Edge Weights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04800" y="923442"/>
            <a:ext cx="8382000" cy="1972158"/>
            <a:chOff x="304800" y="923442"/>
            <a:chExt cx="8382000" cy="1972158"/>
          </a:xfrm>
        </p:grpSpPr>
        <p:sp>
          <p:nvSpPr>
            <p:cNvPr id="3" name="Rectangle 2"/>
            <p:cNvSpPr/>
            <p:nvPr/>
          </p:nvSpPr>
          <p:spPr>
            <a:xfrm>
              <a:off x="304800" y="923442"/>
              <a:ext cx="49680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US" sz="2400" dirty="0" smtClean="0"/>
                <a:t>How to </a:t>
              </a:r>
              <a:r>
                <a:rPr lang="en-US" sz="2400" dirty="0" smtClean="0"/>
                <a:t>calculate the edge weights?</a:t>
              </a:r>
              <a:endParaRPr lang="en-US" sz="2400" dirty="0" smtClean="0"/>
            </a:p>
          </p:txBody>
        </p:sp>
        <p:pic>
          <p:nvPicPr>
            <p:cNvPr id="2" name="Picture 1" descr="wij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203" y="1524000"/>
              <a:ext cx="8122597" cy="1371600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685800" y="2971800"/>
            <a:ext cx="3419490" cy="543489"/>
            <a:chOff x="685800" y="2971800"/>
            <a:chExt cx="3419490" cy="543489"/>
          </a:xfrm>
        </p:grpSpPr>
        <p:pic>
          <p:nvPicPr>
            <p:cNvPr id="8" name="Picture 7" descr="F_points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3010811"/>
              <a:ext cx="1362090" cy="504478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685800" y="2971800"/>
              <a:ext cx="259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Point sets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5800" y="3505200"/>
            <a:ext cx="3823073" cy="523310"/>
            <a:chOff x="685800" y="3505200"/>
            <a:chExt cx="3823073" cy="523310"/>
          </a:xfrm>
        </p:grpSpPr>
        <p:pic>
          <p:nvPicPr>
            <p:cNvPr id="7" name="Picture 6" descr="F_intensity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3544211"/>
              <a:ext cx="1765673" cy="484299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685800" y="3505200"/>
              <a:ext cx="259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Intensity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5800" y="4016651"/>
            <a:ext cx="8001000" cy="525080"/>
            <a:chOff x="685800" y="4016651"/>
            <a:chExt cx="8001000" cy="525080"/>
          </a:xfrm>
        </p:grpSpPr>
        <p:grpSp>
          <p:nvGrpSpPr>
            <p:cNvPr id="12" name="Group 11"/>
            <p:cNvGrpSpPr/>
            <p:nvPr/>
          </p:nvGrpSpPr>
          <p:grpSpPr>
            <a:xfrm>
              <a:off x="2743200" y="4016651"/>
              <a:ext cx="5943600" cy="525080"/>
              <a:chOff x="2514600" y="3749040"/>
              <a:chExt cx="5943600" cy="525080"/>
            </a:xfrm>
          </p:grpSpPr>
          <p:pic>
            <p:nvPicPr>
              <p:cNvPr id="6" name="Picture 5" descr="F_HSV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4600" y="3810000"/>
                <a:ext cx="5851945" cy="464120"/>
              </a:xfrm>
              <a:prstGeom prst="rect">
                <a:avLst/>
              </a:prstGeom>
            </p:spPr>
          </p:pic>
          <p:sp>
            <p:nvSpPr>
              <p:cNvPr id="11" name="Rectangle 10"/>
              <p:cNvSpPr/>
              <p:nvPr/>
            </p:nvSpPr>
            <p:spPr>
              <a:xfrm>
                <a:off x="2514600" y="3749040"/>
                <a:ext cx="59436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685800" y="4038600"/>
              <a:ext cx="259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Color (HSV)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5800" y="4572000"/>
            <a:ext cx="6957671" cy="1371600"/>
            <a:chOff x="685800" y="4572000"/>
            <a:chExt cx="6957671" cy="1371600"/>
          </a:xfrm>
        </p:grpSpPr>
        <p:pic>
          <p:nvPicPr>
            <p:cNvPr id="9" name="Picture 8" descr="F_textur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611011"/>
              <a:ext cx="4671466" cy="49438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86200" y="5677337"/>
              <a:ext cx="3441700" cy="26626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86200" y="5181600"/>
              <a:ext cx="3757271" cy="335295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85800" y="4572000"/>
              <a:ext cx="2590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schemeClr val="accent1"/>
                  </a:solidFill>
                </a:rPr>
                <a:t>Texture</a:t>
              </a:r>
              <a:endParaRPr lang="en-US" sz="2400" dirty="0" smtClean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6068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381000" y="37338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4001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64824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State of the Art: Edge Weights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1844"/>
            <a:ext cx="838200" cy="2631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1447800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Probability of boundary on line from  </a:t>
            </a:r>
            <a:r>
              <a:rPr lang="en-US" sz="2400" dirty="0"/>
              <a:t> </a:t>
            </a:r>
            <a:r>
              <a:rPr lang="en-US" sz="2400" dirty="0" smtClean="0"/>
              <a:t>         </a:t>
            </a:r>
            <a:r>
              <a:rPr lang="en-US" sz="2400" dirty="0" smtClean="0"/>
              <a:t>to 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800" y="923442"/>
            <a:ext cx="4621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Advancements in </a:t>
            </a:r>
            <a:r>
              <a:rPr lang="en-US" sz="2400" dirty="0"/>
              <a:t>e</a:t>
            </a:r>
            <a:r>
              <a:rPr lang="en-US" sz="2400" dirty="0" smtClean="0"/>
              <a:t>dge detection</a:t>
            </a: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528465"/>
            <a:ext cx="660400" cy="3490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263" y="1528465"/>
            <a:ext cx="698137" cy="349069"/>
          </a:xfrm>
          <a:prstGeom prst="rect">
            <a:avLst/>
          </a:prstGeom>
        </p:spPr>
      </p:pic>
      <p:pic>
        <p:nvPicPr>
          <p:cNvPr id="9" name="Picture 8" descr="Pb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1913"/>
            <a:ext cx="2590800" cy="3847532"/>
          </a:xfrm>
          <a:prstGeom prst="rect">
            <a:avLst/>
          </a:prstGeom>
        </p:spPr>
      </p:pic>
      <p:pic>
        <p:nvPicPr>
          <p:cNvPr id="10" name="Picture 9" descr="Pb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981200"/>
            <a:ext cx="2667372" cy="396240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6705600" y="2057400"/>
            <a:ext cx="2133600" cy="3751791"/>
            <a:chOff x="6858000" y="2209800"/>
            <a:chExt cx="1717288" cy="3523191"/>
          </a:xfrm>
        </p:grpSpPr>
        <p:pic>
          <p:nvPicPr>
            <p:cNvPr id="11" name="Picture 10" descr="Pb3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2209800"/>
              <a:ext cx="1717288" cy="1913549"/>
            </a:xfrm>
            <a:prstGeom prst="rect">
              <a:avLst/>
            </a:prstGeom>
          </p:spPr>
        </p:pic>
        <p:pic>
          <p:nvPicPr>
            <p:cNvPr id="12" name="Picture 11" descr="Pb4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432" y="4105656"/>
              <a:ext cx="1676400" cy="1627335"/>
            </a:xfrm>
            <a:prstGeom prst="rect">
              <a:avLst/>
            </a:prstGeom>
          </p:spPr>
        </p:pic>
      </p:grpSp>
      <p:cxnSp>
        <p:nvCxnSpPr>
          <p:cNvPr id="15" name="Straight Connector 14"/>
          <p:cNvCxnSpPr/>
          <p:nvPr/>
        </p:nvCxnSpPr>
        <p:spPr>
          <a:xfrm flipH="1" flipV="1">
            <a:off x="2057400" y="4419600"/>
            <a:ext cx="381000" cy="15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438400" y="4191000"/>
            <a:ext cx="152400" cy="381000"/>
          </a:xfrm>
          <a:prstGeom prst="line">
            <a:avLst/>
          </a:prstGeom>
          <a:ln w="38100" cmpd="sng">
            <a:solidFill>
              <a:srgbClr val="002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4800600" y="4419600"/>
            <a:ext cx="381000" cy="152400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181600" y="4191000"/>
            <a:ext cx="152400" cy="381000"/>
          </a:xfrm>
          <a:prstGeom prst="line">
            <a:avLst/>
          </a:prstGeom>
          <a:ln w="38100" cmpd="sng">
            <a:solidFill>
              <a:srgbClr val="0022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24400" y="4343400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05400" y="4495800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57800" y="4157472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1981200" y="4343400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362200" y="4495800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2514600" y="4157472"/>
            <a:ext cx="109728" cy="109728"/>
          </a:xfrm>
          <a:prstGeom prst="ellipse">
            <a:avLst/>
          </a:prstGeom>
          <a:solidFill>
            <a:schemeClr val="bg1"/>
          </a:solidFill>
          <a:ln w="1905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 rot="16200000">
            <a:off x="5900493" y="3000425"/>
            <a:ext cx="12776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No Boundary</a:t>
            </a:r>
            <a:endParaRPr lang="en-US" sz="1600" dirty="0" smtClean="0"/>
          </a:p>
        </p:txBody>
      </p:sp>
      <p:sp>
        <p:nvSpPr>
          <p:cNvPr id="35" name="Rectangle 34"/>
          <p:cNvSpPr/>
          <p:nvPr/>
        </p:nvSpPr>
        <p:spPr>
          <a:xfrm rot="16200000">
            <a:off x="6073787" y="4736729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Boundary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979783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4703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of the Art: </a:t>
            </a:r>
            <a:r>
              <a:rPr lang="en-US" sz="4000" dirty="0" smtClean="0"/>
              <a:t>BSDS</a:t>
            </a:r>
            <a:endParaRPr lang="en-US" sz="4000" dirty="0"/>
          </a:p>
        </p:txBody>
      </p:sp>
      <p:pic>
        <p:nvPicPr>
          <p:cNvPr id="2" name="Picture 1" descr="BSDS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51955"/>
            <a:ext cx="8382023" cy="4163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23442"/>
            <a:ext cx="533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Berkeley Segmentation Dataset (BSDS)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3113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6832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State of the Art: </a:t>
            </a:r>
            <a:r>
              <a:rPr lang="en-US" sz="4000" dirty="0" smtClean="0"/>
              <a:t>Best Technique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04800" y="923442"/>
            <a:ext cx="882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Normalized Cuts is base technique for best low level segmentation</a:t>
            </a:r>
            <a:endParaRPr lang="en-US" sz="2400" dirty="0" smtClean="0"/>
          </a:p>
        </p:txBody>
      </p:sp>
      <p:pic>
        <p:nvPicPr>
          <p:cNvPr id="5" name="Picture 4" descr="bes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0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62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381000" y="41910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663311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80859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Continued</a:t>
            </a:r>
            <a:r>
              <a:rPr lang="en-US" sz="4000" dirty="0" smtClean="0"/>
              <a:t> Work: Video Segmentation</a:t>
            </a:r>
            <a:endParaRPr lang="en-US" sz="4000" dirty="0"/>
          </a:p>
        </p:txBody>
      </p:sp>
      <p:pic>
        <p:nvPicPr>
          <p:cNvPr id="2" name="Picture 1" descr="vide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0" y="2057400"/>
            <a:ext cx="8303660" cy="2590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" y="923442"/>
            <a:ext cx="800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Incorporating video information</a:t>
            </a:r>
            <a:r>
              <a:rPr lang="en-US" sz="2400" dirty="0" smtClean="0"/>
              <a:t> into low-level segmentation</a:t>
            </a:r>
            <a:endParaRPr lang="en-US" sz="24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85800" y="4876800"/>
            <a:ext cx="792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Graph-Based Video Segmentation: Matthias Grundmann, et al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2407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6326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 Segmentation : History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52759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Computer Vision Problem Since 1970’s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Two Key Problems: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dge detection</a:t>
            </a:r>
            <a:endParaRPr lang="en-US" sz="24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mage </a:t>
            </a:r>
            <a:r>
              <a:rPr lang="en-US" sz="2400" dirty="0" smtClean="0"/>
              <a:t>segmentation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4" y="2667000"/>
            <a:ext cx="4591691" cy="31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1771"/>
            <a:ext cx="88005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Continued Work: </a:t>
            </a:r>
            <a:r>
              <a:rPr lang="en-US" sz="4000" dirty="0" smtClean="0"/>
              <a:t>Semantic Segmentation</a:t>
            </a:r>
            <a:endParaRPr lang="en-US" sz="4000" dirty="0"/>
          </a:p>
        </p:txBody>
      </p:sp>
      <p:pic>
        <p:nvPicPr>
          <p:cNvPr id="3" name="Picture 4" descr="pat_turkey_cut_crop_whi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2634344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pat_turkey_crop_seed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2634343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923442"/>
            <a:ext cx="8622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Incorporating top-down information</a:t>
            </a:r>
            <a:r>
              <a:rPr lang="en-US" sz="2400" dirty="0" smtClean="0"/>
              <a:t> into low-level segmentation</a:t>
            </a:r>
            <a:endParaRPr lang="en-US" sz="24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905000" y="5181600"/>
            <a:ext cx="5301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Interactive Graph Cuts: Yuri </a:t>
            </a:r>
            <a:r>
              <a:rPr lang="en-US" sz="2400" dirty="0" err="1" smtClean="0"/>
              <a:t>Boykov</a:t>
            </a:r>
            <a:r>
              <a:rPr lang="en-US" sz="2400" dirty="0" smtClean="0"/>
              <a:t>, et al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88958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6326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 Segmentation : History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3990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Edge detectors, descriptors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1980 – Canny Edge Detector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No contours- just edges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23658"/>
            <a:ext cx="4591691" cy="316274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201291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06091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34691" y="3124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953891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20491" y="3962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96691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649091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82491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649091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15691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344291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496691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10891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277491" y="4876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4958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19600" y="4953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495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87291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858891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706491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44291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801491" y="2743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725291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11091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11091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8173091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401691" y="3276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" y="2323658"/>
            <a:ext cx="4591691" cy="316274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475136" y="3505200"/>
            <a:ext cx="4572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6326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 Segmentation : History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5802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Image segmentation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Gives closed contours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Use: semantics, recognition, measurement</a:t>
            </a:r>
          </a:p>
        </p:txBody>
      </p:sp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" y="2323658"/>
            <a:ext cx="4591691" cy="3162742"/>
          </a:xfrm>
          <a:prstGeom prst="rect">
            <a:avLst/>
          </a:prstGeom>
        </p:spPr>
      </p:pic>
      <p:pic>
        <p:nvPicPr>
          <p:cNvPr id="35" name="Picture 3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7" y="2729315"/>
            <a:ext cx="4339233" cy="2351428"/>
          </a:xfrm>
          <a:prstGeom prst="rect">
            <a:avLst/>
          </a:prstGeom>
        </p:spPr>
      </p:pic>
      <p:sp>
        <p:nvSpPr>
          <p:cNvPr id="36" name="Right Arrow 35"/>
          <p:cNvSpPr/>
          <p:nvPr/>
        </p:nvSpPr>
        <p:spPr>
          <a:xfrm>
            <a:off x="4475136" y="3505200"/>
            <a:ext cx="457200" cy="9144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6326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 Segmentation : History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914400"/>
            <a:ext cx="7685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Multiple ways to solve this problem – many right answers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Before this paper:</a:t>
            </a:r>
            <a:br>
              <a:rPr lang="en-US" sz="2400" dirty="0" smtClean="0"/>
            </a:br>
            <a:r>
              <a:rPr lang="en-US" sz="2400" dirty="0" smtClean="0"/>
              <a:t>- What is the best way?</a:t>
            </a:r>
            <a:br>
              <a:rPr lang="en-US" sz="2400" dirty="0" smtClean="0"/>
            </a:br>
            <a:r>
              <a:rPr lang="en-US" sz="2400" dirty="0" smtClean="0"/>
              <a:t>- No agreement!</a:t>
            </a:r>
          </a:p>
        </p:txBody>
      </p:sp>
      <p:pic>
        <p:nvPicPr>
          <p:cNvPr id="34" name="Picture 3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9" y="2628458"/>
            <a:ext cx="4591691" cy="3162742"/>
          </a:xfrm>
          <a:prstGeom prst="rect">
            <a:avLst/>
          </a:prstGeom>
        </p:spPr>
      </p:pic>
      <p:pic>
        <p:nvPicPr>
          <p:cNvPr id="35" name="Picture 3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567" y="3034115"/>
            <a:ext cx="4339233" cy="23514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19600" y="3400961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</a:rPr>
              <a:t>?</a:t>
            </a:r>
            <a:endParaRPr lang="en-US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79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1762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Agenda</a:t>
            </a:r>
            <a:endParaRPr lang="en-US" sz="4000" dirty="0"/>
          </a:p>
        </p:txBody>
      </p:sp>
      <p:sp>
        <p:nvSpPr>
          <p:cNvPr id="5" name="Right Arrow 4"/>
          <p:cNvSpPr/>
          <p:nvPr/>
        </p:nvSpPr>
        <p:spPr>
          <a:xfrm>
            <a:off x="381000" y="22860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114485"/>
            <a:ext cx="4288353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History of the problem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Graph cut background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Compute graph cut</a:t>
            </a:r>
            <a:endParaRPr lang="en-US" sz="32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Extensions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State </a:t>
            </a:r>
            <a:r>
              <a:rPr lang="en-US" sz="3200" dirty="0" smtClean="0"/>
              <a:t>of the art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200" dirty="0"/>
              <a:t>Continued Work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97768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1771"/>
            <a:ext cx="48927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Graph Cut Background</a:t>
            </a:r>
            <a:endParaRPr lang="en-US" sz="4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101" y="1561509"/>
            <a:ext cx="5353798" cy="422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2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1035</Words>
  <Application>Microsoft Macintosh PowerPoint</Application>
  <PresentationFormat>On-screen Show (4:3)</PresentationFormat>
  <Paragraphs>282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MichaelTao</dc:creator>
  <cp:lastModifiedBy>Patrick Virtue</cp:lastModifiedBy>
  <cp:revision>111</cp:revision>
  <dcterms:created xsi:type="dcterms:W3CDTF">2011-03-05T01:08:19Z</dcterms:created>
  <dcterms:modified xsi:type="dcterms:W3CDTF">2011-03-08T08:19:33Z</dcterms:modified>
</cp:coreProperties>
</file>