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0" r:id="rId4"/>
    <p:sldId id="271" r:id="rId5"/>
    <p:sldId id="272" r:id="rId6"/>
    <p:sldId id="265" r:id="rId7"/>
    <p:sldId id="266" r:id="rId8"/>
    <p:sldId id="258" r:id="rId9"/>
    <p:sldId id="273" r:id="rId10"/>
    <p:sldId id="274" r:id="rId11"/>
    <p:sldId id="267" r:id="rId12"/>
    <p:sldId id="269" r:id="rId13"/>
    <p:sldId id="276" r:id="rId14"/>
    <p:sldId id="275" r:id="rId15"/>
    <p:sldId id="260" r:id="rId16"/>
    <p:sldId id="277" r:id="rId17"/>
    <p:sldId id="278" r:id="rId18"/>
    <p:sldId id="279" r:id="rId19"/>
    <p:sldId id="261" r:id="rId20"/>
    <p:sldId id="262" r:id="rId21"/>
    <p:sldId id="282" r:id="rId22"/>
    <p:sldId id="281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C3D6-D1A7-4599-B8C8-4249B79680D0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B56-3988-435B-9C6B-97B0E40E1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developers-quick-start-guide" TargetMode="External"/><Relationship Id="rId2" Type="http://schemas.openxmlformats.org/officeDocument/2006/relationships/hyperlink" Target="http://software.intel.com/en-us/articles/intel-xeon-phi-coprocessor-system-software-developers-guid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 MIC (Many integrated Cores) architecture and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The content of this lecture is from the following sources:</a:t>
            </a:r>
          </a:p>
          <a:p>
            <a:pPr lvl="1"/>
            <a:r>
              <a:rPr lang="en-US" dirty="0"/>
              <a:t>Intel® Xeon Phi™ Coprocessor System Software Developers Guide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software.intel.com/en-us/articles/intel-xeon-phi-coprocessor-system-software-developers-guide</a:t>
            </a:r>
            <a:r>
              <a:rPr lang="en-US" sz="1200" dirty="0" smtClean="0"/>
              <a:t>)</a:t>
            </a:r>
          </a:p>
          <a:p>
            <a:pPr lvl="1"/>
            <a:r>
              <a:rPr lang="en-US" dirty="0"/>
              <a:t>Intel® Xeon Phi™ Coprocessor Developer's Quick Start Guide </a:t>
            </a:r>
            <a:r>
              <a:rPr lang="en-US" sz="1200" dirty="0"/>
              <a:t>(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software.intel.com/en-us/articles/intel-xeon-phi-coprocessor-developers-quick-start-guide</a:t>
            </a:r>
            <a:r>
              <a:rPr lang="en-US" sz="1200" dirty="0" smtClean="0"/>
              <a:t>).</a:t>
            </a:r>
          </a:p>
          <a:p>
            <a:pPr lvl="1"/>
            <a:r>
              <a:rPr lang="en-US" dirty="0" smtClean="0"/>
              <a:t>Using the Intel Xeon </a:t>
            </a:r>
            <a:r>
              <a:rPr lang="en-US" dirty="0"/>
              <a:t>Phi from TACC (</a:t>
            </a:r>
            <a:r>
              <a:rPr lang="en-US" sz="1200" dirty="0"/>
              <a:t>https://</a:t>
            </a:r>
            <a:r>
              <a:rPr lang="en-US" sz="1200" dirty="0" smtClean="0"/>
              <a:t>www.tacc.utexas.edu/c/document_library/get_file?uuid=c7a40a46-a51a-4607-b8b2-234647a3bc40&amp;groupId=13601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Xeon phi core, some more details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97522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226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Programming MIC-based systems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Assumption: a regular CPU + a MIC</a:t>
            </a:r>
          </a:p>
          <a:p>
            <a:r>
              <a:rPr lang="en-US" dirty="0" smtClean="0"/>
              <a:t>The MIC host can be treated as an independent </a:t>
            </a:r>
            <a:r>
              <a:rPr lang="en-US" dirty="0" err="1" smtClean="0"/>
              <a:t>linux</a:t>
            </a:r>
            <a:r>
              <a:rPr lang="en-US" dirty="0" smtClean="0"/>
              <a:t> host with its own file system, three different ways that a MIC-based system can be used.</a:t>
            </a:r>
          </a:p>
          <a:p>
            <a:pPr lvl="1"/>
            <a:r>
              <a:rPr lang="en-US" dirty="0" smtClean="0"/>
              <a:t>A Homogeneous system with hybrid nodes</a:t>
            </a:r>
          </a:p>
          <a:p>
            <a:pPr lvl="1"/>
            <a:r>
              <a:rPr lang="en-US" dirty="0" smtClean="0"/>
              <a:t>A homogeneous system with MIC nodes</a:t>
            </a:r>
          </a:p>
          <a:p>
            <a:pPr lvl="1"/>
            <a:r>
              <a:rPr lang="en-US" dirty="0" smtClean="0"/>
              <a:t>A heterogeneous network of homogeneous nodes</a:t>
            </a:r>
          </a:p>
        </p:txBody>
      </p:sp>
    </p:spTree>
    <p:extLst>
      <p:ext uri="{BB962C8B-B14F-4D97-AF65-F5344CB8AC3E}">
        <p14:creationId xmlns:p14="http://schemas.microsoft.com/office/powerpoint/2010/main" xmlns="" val="421186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A homogenous network with hybrid nodes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MPI ranks on host only, MIC treated as an accelerator (GPU)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4020"/>
            <a:ext cx="2824130" cy="296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861967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446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A homogenous network with MIC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MPI ranks on MIC only, ignore hosts.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3337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36" y="2362200"/>
            <a:ext cx="3430252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546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A </a:t>
            </a:r>
            <a:r>
              <a:rPr lang="en-US" sz="4000" dirty="0" err="1" smtClean="0"/>
              <a:t>heterogenous</a:t>
            </a:r>
            <a:r>
              <a:rPr lang="en-US" sz="4000" dirty="0"/>
              <a:t>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914399"/>
          </a:xfrm>
        </p:spPr>
        <p:txBody>
          <a:bodyPr>
            <a:normAutofit/>
          </a:bodyPr>
          <a:lstStyle/>
          <a:p>
            <a:r>
              <a:rPr lang="en-US" dirty="0" smtClean="0"/>
              <a:t>MPI ranks on both host and MIC</a:t>
            </a:r>
          </a:p>
          <a:p>
            <a:pPr lvl="1"/>
            <a:endParaRPr lang="en-US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34184"/>
            <a:ext cx="46958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3410240" cy="372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348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Some MIC program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float reduction(float *data, </a:t>
            </a:r>
            <a:r>
              <a:rPr lang="en-US" dirty="0" err="1" smtClean="0"/>
              <a:t>int</a:t>
            </a:r>
            <a:r>
              <a:rPr lang="en-US" dirty="0" smtClean="0"/>
              <a:t> size)  { </a:t>
            </a:r>
          </a:p>
          <a:p>
            <a:pPr>
              <a:buNone/>
            </a:pPr>
            <a:r>
              <a:rPr lang="en-US" dirty="0" smtClean="0"/>
              <a:t>     float ret = 0.f; </a:t>
            </a:r>
          </a:p>
          <a:p>
            <a:pPr>
              <a:buNone/>
            </a:pPr>
            <a:r>
              <a:rPr lang="nn-NO" dirty="0" smtClean="0"/>
              <a:t>     for (int i=0; i&lt;size; ++i)  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     ret += data[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     } </a:t>
            </a:r>
          </a:p>
          <a:p>
            <a:pPr>
              <a:buNone/>
            </a:pPr>
            <a:r>
              <a:rPr lang="en-US" dirty="0" smtClean="0"/>
              <a:t>      return ret;                                           /* host code */</a:t>
            </a:r>
          </a:p>
          <a:p>
            <a:pPr>
              <a:buNone/>
            </a:pPr>
            <a:r>
              <a:rPr lang="en-US" dirty="0" smtClean="0"/>
              <a:t> 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1148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reduction(float *data,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size) 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float ret = 0.f;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900" dirty="0" smtClean="0"/>
              <a:t>     </a:t>
            </a:r>
            <a:r>
              <a:rPr lang="en-US" sz="2900" b="1" dirty="0" smtClean="0"/>
              <a:t>#</a:t>
            </a:r>
            <a:r>
              <a:rPr lang="en-US" sz="2900" b="1" dirty="0" err="1" smtClean="0"/>
              <a:t>pragma</a:t>
            </a:r>
            <a:r>
              <a:rPr lang="en-US" sz="2900" b="1" dirty="0" smtClean="0"/>
              <a:t> offload target(</a:t>
            </a:r>
            <a:r>
              <a:rPr lang="en-US" sz="2900" b="1" dirty="0" err="1" smtClean="0"/>
              <a:t>mic</a:t>
            </a:r>
            <a:r>
              <a:rPr lang="en-US" sz="2900" b="1" dirty="0" smtClean="0"/>
              <a:t>) in(</a:t>
            </a:r>
            <a:r>
              <a:rPr lang="en-US" sz="2900" b="1" dirty="0" err="1" smtClean="0"/>
              <a:t>data:length</a:t>
            </a:r>
            <a:r>
              <a:rPr lang="en-US" sz="2900" b="1" dirty="0" smtClean="0"/>
              <a:t>(size)) 	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for (int i=0; i&lt;size; ++i)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ret += data[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ret;                                           /* offload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version of the code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Some MIC program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float reduction(float *data, </a:t>
            </a:r>
            <a:r>
              <a:rPr lang="en-US" dirty="0" err="1" smtClean="0"/>
              <a:t>int</a:t>
            </a:r>
            <a:r>
              <a:rPr lang="en-US" dirty="0" smtClean="0"/>
              <a:t> size)  { </a:t>
            </a:r>
          </a:p>
          <a:p>
            <a:pPr>
              <a:buNone/>
            </a:pPr>
            <a:r>
              <a:rPr lang="en-US" dirty="0" smtClean="0"/>
              <a:t>     float ret = 0.f; </a:t>
            </a:r>
          </a:p>
          <a:p>
            <a:pPr>
              <a:buNone/>
            </a:pPr>
            <a:r>
              <a:rPr lang="en-US" b="1" dirty="0" smtClean="0"/>
              <a:t>     #</a:t>
            </a:r>
            <a:r>
              <a:rPr lang="en-US" b="1" dirty="0" err="1" smtClean="0"/>
              <a:t>pragma</a:t>
            </a:r>
            <a:r>
              <a:rPr lang="en-US" b="1" dirty="0" smtClean="0"/>
              <a:t> offload target(</a:t>
            </a:r>
            <a:r>
              <a:rPr lang="en-US" b="1" dirty="0" err="1" smtClean="0"/>
              <a:t>mic</a:t>
            </a:r>
            <a:r>
              <a:rPr lang="en-US" b="1" dirty="0" smtClean="0"/>
              <a:t>) in(</a:t>
            </a:r>
            <a:r>
              <a:rPr lang="en-US" b="1" dirty="0" err="1" smtClean="0"/>
              <a:t>data:length</a:t>
            </a:r>
            <a:r>
              <a:rPr lang="en-US" b="1" dirty="0" smtClean="0"/>
              <a:t>(size)) </a:t>
            </a:r>
          </a:p>
          <a:p>
            <a:pPr>
              <a:buNone/>
            </a:pPr>
            <a:r>
              <a:rPr lang="en-US" b="1" dirty="0" smtClean="0"/>
              <a:t>     ret = __</a:t>
            </a:r>
            <a:r>
              <a:rPr lang="en-US" b="1" dirty="0" err="1" smtClean="0"/>
              <a:t>sec_reduce_add</a:t>
            </a:r>
            <a:r>
              <a:rPr lang="en-US" b="1" dirty="0" smtClean="0"/>
              <a:t>(data[0:size]); 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return ret;                                           /* Offload with vector reduction */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/* __</a:t>
            </a:r>
            <a:r>
              <a:rPr lang="en-US" dirty="0" err="1" smtClean="0"/>
              <a:t>sec_reduc_add</a:t>
            </a:r>
            <a:r>
              <a:rPr lang="en-US" dirty="0" smtClean="0"/>
              <a:t> is a built-in function, data[0:size] is Intel </a:t>
            </a:r>
            <a:r>
              <a:rPr lang="en-US" dirty="0" err="1" smtClean="0"/>
              <a:t>Cilk</a:t>
            </a:r>
            <a:r>
              <a:rPr lang="en-US" dirty="0" smtClean="0"/>
              <a:t> plus extended array notation */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MIC </a:t>
            </a:r>
            <a:r>
              <a:rPr lang="en-US" sz="4000" dirty="0" err="1" smtClean="0"/>
              <a:t>aynchronous</a:t>
            </a:r>
            <a:r>
              <a:rPr lang="en-US" sz="4000" dirty="0" smtClean="0"/>
              <a:t> offload and data transfer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 connects to CPU through PCI-E</a:t>
            </a:r>
          </a:p>
          <a:p>
            <a:r>
              <a:rPr lang="en-US" dirty="0" smtClean="0"/>
              <a:t>It has the same issue as GPU for data movement when using offload</a:t>
            </a:r>
          </a:p>
          <a:p>
            <a:r>
              <a:rPr lang="en-US" dirty="0" smtClean="0"/>
              <a:t>MIC has an API to do the implicit memory copy.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err="1" smtClean="0"/>
              <a:t>MICdata</a:t>
            </a:r>
            <a:r>
              <a:rPr lang="en-US" sz="4000" dirty="0" smtClean="0"/>
              <a:t> </a:t>
            </a:r>
            <a:r>
              <a:rPr lang="en-US" sz="4000" dirty="0" smtClean="0"/>
              <a:t>transfer example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48796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Native compilation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openmp</a:t>
            </a:r>
            <a:r>
              <a:rPr lang="en-US" dirty="0" smtClean="0"/>
              <a:t> programs can compile natively on Xeon Phi</a:t>
            </a:r>
          </a:p>
          <a:p>
            <a:pPr lvl="1"/>
            <a:r>
              <a:rPr lang="en-US" dirty="0" smtClean="0"/>
              <a:t>Built the Xeon Phi binary on the host system</a:t>
            </a:r>
          </a:p>
          <a:p>
            <a:pPr lvl="2"/>
            <a:r>
              <a:rPr lang="en-US" dirty="0" smtClean="0"/>
              <a:t>Compile with –</a:t>
            </a:r>
            <a:r>
              <a:rPr lang="en-US" dirty="0" err="1" smtClean="0"/>
              <a:t>mmic</a:t>
            </a:r>
            <a:r>
              <a:rPr lang="en-US" dirty="0" smtClean="0"/>
              <a:t> flag in </a:t>
            </a:r>
            <a:r>
              <a:rPr lang="en-US" dirty="0" err="1" smtClean="0"/>
              <a:t>icc</a:t>
            </a:r>
            <a:r>
              <a:rPr lang="en-US" dirty="0" smtClean="0"/>
              <a:t> (‘</a:t>
            </a:r>
            <a:r>
              <a:rPr lang="en-US" dirty="0" err="1" smtClean="0"/>
              <a:t>icc</a:t>
            </a:r>
            <a:r>
              <a:rPr lang="en-US" dirty="0" smtClean="0"/>
              <a:t> –</a:t>
            </a:r>
            <a:r>
              <a:rPr lang="en-US" dirty="0" err="1" smtClean="0"/>
              <a:t>mmic</a:t>
            </a:r>
            <a:r>
              <a:rPr lang="en-US" dirty="0" smtClean="0"/>
              <a:t> –</a:t>
            </a:r>
            <a:r>
              <a:rPr lang="en-US" dirty="0" err="1" smtClean="0"/>
              <a:t>openmp</a:t>
            </a:r>
            <a:r>
              <a:rPr lang="en-US" dirty="0" smtClean="0"/>
              <a:t> sample1.c’)</a:t>
            </a:r>
          </a:p>
          <a:p>
            <a:pPr lvl="1"/>
            <a:r>
              <a:rPr lang="en-US" dirty="0" smtClean="0"/>
              <a:t>Copy to the </a:t>
            </a:r>
            <a:r>
              <a:rPr lang="en-US" dirty="0" err="1" smtClean="0"/>
              <a:t>mic</a:t>
            </a:r>
            <a:r>
              <a:rPr lang="en-US" dirty="0" smtClean="0"/>
              <a:t> co-processor (‘</a:t>
            </a:r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err="1" smtClean="0"/>
              <a:t>a.out</a:t>
            </a:r>
            <a:r>
              <a:rPr lang="en-US" dirty="0" smtClean="0"/>
              <a:t> mic0:/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a.out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 copy the shared library required (‘</a:t>
            </a:r>
            <a:r>
              <a:rPr lang="en-US" dirty="0" err="1" smtClean="0"/>
              <a:t>scp</a:t>
            </a:r>
            <a:r>
              <a:rPr lang="en-US" dirty="0" smtClean="0"/>
              <a:t> /opt/</a:t>
            </a:r>
            <a:r>
              <a:rPr lang="en-US" dirty="0" err="1" smtClean="0"/>
              <a:t>intel</a:t>
            </a:r>
            <a:r>
              <a:rPr lang="en-US" dirty="0" smtClean="0"/>
              <a:t>/</a:t>
            </a:r>
            <a:r>
              <a:rPr lang="en-US" dirty="0" err="1" smtClean="0"/>
              <a:t>composerxe</a:t>
            </a:r>
            <a:r>
              <a:rPr lang="en-US" dirty="0" smtClean="0"/>
              <a:t>/lib/</a:t>
            </a:r>
            <a:r>
              <a:rPr lang="en-US" dirty="0" err="1" smtClean="0"/>
              <a:t>mic</a:t>
            </a:r>
            <a:r>
              <a:rPr lang="en-US" dirty="0" smtClean="0"/>
              <a:t>/libiomp5.so mic0:/</a:t>
            </a:r>
            <a:r>
              <a:rPr lang="en-US" dirty="0" err="1" smtClean="0"/>
              <a:t>tmp</a:t>
            </a:r>
            <a:r>
              <a:rPr lang="en-US" dirty="0" smtClean="0"/>
              <a:t>/libiomp5.sp’</a:t>
            </a:r>
          </a:p>
          <a:p>
            <a:pPr lvl="1"/>
            <a:r>
              <a:rPr lang="en-US" dirty="0" smtClean="0"/>
              <a:t>Login to coprocessor set the library path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ssh</a:t>
            </a:r>
            <a:r>
              <a:rPr lang="en-US" dirty="0" smtClean="0"/>
              <a:t> mic0’</a:t>
            </a:r>
          </a:p>
          <a:p>
            <a:pPr lvl="2"/>
            <a:r>
              <a:rPr lang="en-US" dirty="0" smtClean="0"/>
              <a:t>‘export LD_LIBRARY_PATH=/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1"/>
            <a:r>
              <a:rPr lang="en-US" dirty="0" smtClean="0"/>
              <a:t>Reset resource limits (‘</a:t>
            </a:r>
            <a:r>
              <a:rPr lang="en-US" dirty="0" err="1" smtClean="0"/>
              <a:t>ulimit</a:t>
            </a:r>
            <a:r>
              <a:rPr lang="en-US" dirty="0" smtClean="0"/>
              <a:t> –s unlimited’)</a:t>
            </a:r>
          </a:p>
          <a:p>
            <a:pPr lvl="1"/>
            <a:r>
              <a:rPr lang="en-US" dirty="0" smtClean="0"/>
              <a:t>Run the program (‘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’; ./</a:t>
            </a:r>
            <a:r>
              <a:rPr lang="en-US" dirty="0" err="1" smtClean="0"/>
              <a:t>a.out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for </a:t>
            </a:r>
            <a:r>
              <a:rPr lang="en-US" dirty="0" err="1" smtClean="0"/>
              <a:t>exa</a:t>
            </a:r>
            <a:r>
              <a:rPr lang="en-US" dirty="0" smtClean="0"/>
              <a:t>-scale systems</a:t>
            </a:r>
          </a:p>
          <a:p>
            <a:pPr lvl="1"/>
            <a:r>
              <a:rPr lang="en-US" dirty="0" smtClean="0"/>
              <a:t>Conventional components (x86-based)</a:t>
            </a:r>
          </a:p>
          <a:p>
            <a:pPr lvl="2"/>
            <a:r>
              <a:rPr lang="en-US" dirty="0" smtClean="0"/>
              <a:t>Japan’s K machine (Current No. 4)</a:t>
            </a:r>
          </a:p>
          <a:p>
            <a:pPr lvl="2"/>
            <a:r>
              <a:rPr lang="en-US" dirty="0" smtClean="0"/>
              <a:t>10PF rumored for $1.2 billion</a:t>
            </a:r>
          </a:p>
          <a:p>
            <a:pPr lvl="2"/>
            <a:r>
              <a:rPr lang="en-US" dirty="0" smtClean="0"/>
              <a:t>High power budget</a:t>
            </a:r>
          </a:p>
          <a:p>
            <a:pPr lvl="3"/>
            <a:r>
              <a:rPr lang="en-US" dirty="0" smtClean="0"/>
              <a:t>12.3 MW for 10PF</a:t>
            </a:r>
          </a:p>
          <a:p>
            <a:pPr lvl="3"/>
            <a:r>
              <a:rPr lang="en-US" dirty="0" smtClean="0"/>
              <a:t>IBM Sequoia (</a:t>
            </a:r>
            <a:r>
              <a:rPr lang="en-US" dirty="0" err="1" smtClean="0"/>
              <a:t>Bluegene</a:t>
            </a:r>
            <a:r>
              <a:rPr lang="en-US" dirty="0" smtClean="0"/>
              <a:t>/Q): 7.9MW for 16.3PF</a:t>
            </a:r>
          </a:p>
          <a:p>
            <a:pPr lvl="1"/>
            <a:r>
              <a:rPr lang="en-US" dirty="0" smtClean="0"/>
              <a:t>Needs lower power and low cost components? What are the general approaches?</a:t>
            </a:r>
          </a:p>
        </p:txBody>
      </p:sp>
    </p:spTree>
    <p:extLst>
      <p:ext uri="{BB962C8B-B14F-4D97-AF65-F5344CB8AC3E}">
        <p14:creationId xmlns:p14="http://schemas.microsoft.com/office/powerpoint/2010/main" xmlns="" val="47319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programming on Intel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Intel TBB, Intel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</a:p>
          <a:p>
            <a:pPr lvl="1"/>
            <a:r>
              <a:rPr lang="en-US" dirty="0" smtClean="0"/>
              <a:t>Interesting resource management when multiple hosts threads offload to coprocessor.</a:t>
            </a:r>
          </a:p>
          <a:p>
            <a:pPr lvl="2"/>
            <a:r>
              <a:rPr lang="en-US" dirty="0" smtClean="0"/>
              <a:t>Hybrid resource management – code may run on host if coprocessor resources are not available.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114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reduction(float *data,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size) 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float ret = 0.f;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900" dirty="0" smtClean="0"/>
              <a:t>     </a:t>
            </a:r>
            <a:r>
              <a:rPr lang="en-US" sz="2900" b="1" dirty="0" smtClean="0"/>
              <a:t>#</a:t>
            </a:r>
            <a:r>
              <a:rPr lang="en-US" sz="2900" b="1" dirty="0" err="1" smtClean="0"/>
              <a:t>pragma</a:t>
            </a:r>
            <a:r>
              <a:rPr lang="en-US" sz="2900" b="1" dirty="0" smtClean="0"/>
              <a:t> offload target(</a:t>
            </a:r>
            <a:r>
              <a:rPr lang="en-US" sz="2900" b="1" dirty="0" err="1" smtClean="0"/>
              <a:t>mic</a:t>
            </a:r>
            <a:r>
              <a:rPr lang="en-US" sz="2900" b="1" dirty="0" smtClean="0"/>
              <a:t>) in(</a:t>
            </a:r>
            <a:r>
              <a:rPr lang="en-US" sz="2900" b="1" dirty="0" err="1" smtClean="0"/>
              <a:t>data:length</a:t>
            </a:r>
            <a:r>
              <a:rPr lang="en-US" sz="2900" b="1" dirty="0" smtClean="0"/>
              <a:t>(size))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900" b="1" dirty="0" smtClean="0"/>
              <a:t>    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900" b="1" dirty="0" smtClean="0"/>
              <a:t>         #</a:t>
            </a:r>
            <a:r>
              <a:rPr lang="en-US" sz="2900" b="1" dirty="0" err="1" smtClean="0"/>
              <a:t>pragma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omp</a:t>
            </a:r>
            <a:r>
              <a:rPr lang="en-US" sz="2900" b="1" dirty="0" smtClean="0"/>
              <a:t> parallel for reduction (+: ret)	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for (int i=0; i&lt;size; ++i)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ret += data[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   }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ret;                                           /* offload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version of the code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xmlns="" val="366990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 programming models</a:t>
            </a:r>
          </a:p>
          <a:p>
            <a:pPr lvl="1"/>
            <a:r>
              <a:rPr lang="en-US" dirty="0" smtClean="0"/>
              <a:t>HPC: C/C++, Fortran</a:t>
            </a:r>
          </a:p>
          <a:p>
            <a:pPr lvl="1"/>
            <a:r>
              <a:rPr lang="en-US" dirty="0" smtClean="0"/>
              <a:t>Parallel programming: </a:t>
            </a:r>
            <a:r>
              <a:rPr lang="en-US" dirty="0" err="1" smtClean="0"/>
              <a:t>OpenMP</a:t>
            </a:r>
            <a:r>
              <a:rPr lang="en-US" dirty="0" smtClean="0"/>
              <a:t>, MPI,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r>
              <a:rPr lang="en-US" dirty="0" smtClean="0"/>
              <a:t>Serial and scripting (anything CPU can do).</a:t>
            </a:r>
          </a:p>
          <a:p>
            <a:r>
              <a:rPr lang="en-US" dirty="0" smtClean="0"/>
              <a:t>Easy transition for </a:t>
            </a:r>
            <a:r>
              <a:rPr lang="en-US" dirty="0" err="1" smtClean="0"/>
              <a:t>OpenMP</a:t>
            </a:r>
            <a:r>
              <a:rPr lang="en-US" dirty="0" smtClean="0"/>
              <a:t> code</a:t>
            </a:r>
          </a:p>
          <a:p>
            <a:pPr lvl="1"/>
            <a:r>
              <a:rPr lang="en-US" dirty="0" err="1" smtClean="0"/>
              <a:t>Pragmas</a:t>
            </a:r>
            <a:r>
              <a:rPr lang="en-US" dirty="0" smtClean="0"/>
              <a:t>/directives to offload OMP parallel region</a:t>
            </a:r>
          </a:p>
          <a:p>
            <a:r>
              <a:rPr lang="en-US" dirty="0" smtClean="0"/>
              <a:t>Support for MPI</a:t>
            </a:r>
          </a:p>
          <a:p>
            <a:pPr lvl="1"/>
            <a:r>
              <a:rPr lang="en-US" dirty="0" smtClean="0"/>
              <a:t>MPI tasks on hosts</a:t>
            </a:r>
          </a:p>
          <a:p>
            <a:pPr lvl="1"/>
            <a:r>
              <a:rPr lang="en-US" dirty="0" smtClean="0"/>
              <a:t>MPI tasks on MIC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performance consideration and early experience with Intel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TACC said</a:t>
            </a:r>
          </a:p>
          <a:p>
            <a:pPr lvl="1">
              <a:buNone/>
            </a:pPr>
            <a:r>
              <a:rPr lang="en-US" dirty="0" smtClean="0"/>
              <a:t>•  Programming for MIC is similar to programming for CPUs</a:t>
            </a:r>
          </a:p>
          <a:p>
            <a:pPr lvl="2"/>
            <a:r>
              <a:rPr lang="en-US" dirty="0" smtClean="0"/>
              <a:t>Familiar languages: C/C++ and Fortran</a:t>
            </a:r>
          </a:p>
          <a:p>
            <a:pPr lvl="2"/>
            <a:r>
              <a:rPr lang="en-US" dirty="0" smtClean="0"/>
              <a:t>Familiar parallel programming models: </a:t>
            </a:r>
            <a:r>
              <a:rPr lang="en-US" dirty="0" err="1" smtClean="0"/>
              <a:t>OpenMP</a:t>
            </a:r>
            <a:r>
              <a:rPr lang="en-US" dirty="0" smtClean="0"/>
              <a:t> &amp; MPI</a:t>
            </a:r>
          </a:p>
          <a:p>
            <a:pPr lvl="2"/>
            <a:r>
              <a:rPr lang="en-US" dirty="0" smtClean="0"/>
              <a:t>MPI on host and on the coprocessor</a:t>
            </a:r>
          </a:p>
          <a:p>
            <a:pPr lvl="2"/>
            <a:r>
              <a:rPr lang="en-US" dirty="0" smtClean="0"/>
              <a:t>Any code can run on MIC, not just kernels</a:t>
            </a:r>
          </a:p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smtClean="0"/>
              <a:t>•  Optimizing for MIC is similar to optimizing for CPUs</a:t>
            </a:r>
          </a:p>
          <a:p>
            <a:pPr lvl="2"/>
            <a:r>
              <a:rPr lang="en-US" dirty="0" smtClean="0"/>
              <a:t>     </a:t>
            </a:r>
            <a:r>
              <a:rPr lang="en-US" b="1" dirty="0" smtClean="0"/>
              <a:t>“Optimize once, run anywhere”</a:t>
            </a:r>
          </a:p>
          <a:p>
            <a:pPr lvl="2"/>
            <a:r>
              <a:rPr lang="en-US" b="1" dirty="0" smtClean="0"/>
              <a:t>     </a:t>
            </a:r>
            <a:r>
              <a:rPr lang="en-US" dirty="0" smtClean="0"/>
              <a:t>Optimizing can be hard; but everything you do to your code should *also* improve performance on current and future “regular” Intel chips, AMD CPUs, etc.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performance consideration and early experience with Intel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TACC said</a:t>
            </a:r>
          </a:p>
          <a:p>
            <a:pPr lvl="1"/>
            <a:r>
              <a:rPr lang="en-US" dirty="0" smtClean="0"/>
              <a:t>Early scaling looks good; application porting is fairly straight forward since it can run native C/C++, and Fortran code</a:t>
            </a:r>
          </a:p>
          <a:p>
            <a:pPr lvl="1"/>
            <a:r>
              <a:rPr lang="en-US" dirty="0" smtClean="0"/>
              <a:t>Some optimization work is still required to get at all the available raw performance for a wide variety of applications; but working well for some apps</a:t>
            </a:r>
          </a:p>
          <a:p>
            <a:pPr lvl="1"/>
            <a:r>
              <a:rPr lang="en-US" b="1" dirty="0" err="1" smtClean="0"/>
              <a:t>vectorization</a:t>
            </a:r>
            <a:r>
              <a:rPr lang="en-US" b="1" dirty="0" smtClean="0"/>
              <a:t> on these large many-core devices is key</a:t>
            </a:r>
          </a:p>
          <a:p>
            <a:pPr lvl="1"/>
            <a:r>
              <a:rPr lang="en-US" b="1" dirty="0" err="1" smtClean="0"/>
              <a:t>affinitization</a:t>
            </a:r>
            <a:r>
              <a:rPr lang="en-US" b="1" dirty="0" smtClean="0"/>
              <a:t> can have a strong impact (positive/negative) on performance</a:t>
            </a:r>
          </a:p>
          <a:p>
            <a:pPr lvl="1"/>
            <a:r>
              <a:rPr lang="en-US" b="1" dirty="0" smtClean="0"/>
              <a:t>algorithmic threading performance is also key; </a:t>
            </a:r>
            <a:r>
              <a:rPr lang="en-US" dirty="0" smtClean="0"/>
              <a:t>if the kernel of interest does not have</a:t>
            </a:r>
            <a:r>
              <a:rPr lang="en-US" b="1" dirty="0" smtClean="0"/>
              <a:t> </a:t>
            </a:r>
            <a:r>
              <a:rPr lang="en-US" dirty="0" smtClean="0"/>
              <a:t>high scaling efficiency on a standard x86_64 processor (8-16 cores), it will not scale on many-core</a:t>
            </a:r>
          </a:p>
          <a:p>
            <a:pPr lvl="1"/>
            <a:r>
              <a:rPr lang="en-US" b="1" dirty="0" smtClean="0"/>
              <a:t>MIC optimization efforts also yield fruit on normal Xeon </a:t>
            </a:r>
            <a:r>
              <a:rPr lang="en-US" b="1" i="1" dirty="0" smtClean="0"/>
              <a:t>(</a:t>
            </a:r>
            <a:r>
              <a:rPr lang="en-US" dirty="0" smtClean="0"/>
              <a:t>in fact, you may want to</a:t>
            </a:r>
            <a:r>
              <a:rPr lang="en-US" b="1" i="1" dirty="0" smtClean="0"/>
              <a:t> </a:t>
            </a:r>
            <a:r>
              <a:rPr lang="en-US" dirty="0" smtClean="0"/>
              <a:t>optimize there first).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does Intel Xeon Phi different from GPU?</a:t>
            </a:r>
          </a:p>
          <a:p>
            <a:pPr lvl="1"/>
            <a:r>
              <a:rPr lang="en-US" dirty="0" smtClean="0"/>
              <a:t>Porting code is much easier</a:t>
            </a:r>
          </a:p>
          <a:p>
            <a:pPr lvl="1"/>
            <a:r>
              <a:rPr lang="en-US" dirty="0" smtClean="0"/>
              <a:t>Getting the performance has similar issues</a:t>
            </a:r>
          </a:p>
          <a:p>
            <a:pPr lvl="2"/>
            <a:r>
              <a:rPr lang="en-US" dirty="0" smtClean="0"/>
              <a:t>Must deal with resource constraints and exploit architecture features (both are hard)</a:t>
            </a:r>
          </a:p>
          <a:p>
            <a:pPr lvl="3"/>
            <a:r>
              <a:rPr lang="en-US" dirty="0" smtClean="0"/>
              <a:t>Small per-core memory for MIC</a:t>
            </a:r>
          </a:p>
          <a:p>
            <a:pPr lvl="2"/>
            <a:r>
              <a:rPr lang="en-US" dirty="0" smtClean="0"/>
              <a:t>Same programming model may make the effort worthwhile</a:t>
            </a:r>
          </a:p>
          <a:p>
            <a:pPr lvl="1"/>
            <a:r>
              <a:rPr lang="en-US" dirty="0" smtClean="0"/>
              <a:t>MIC is almost like an pure CPU approach – the power efficiency is </a:t>
            </a:r>
            <a:r>
              <a:rPr lang="en-US" dirty="0" smtClean="0"/>
              <a:t>not as </a:t>
            </a:r>
            <a:r>
              <a:rPr lang="en-US" dirty="0" smtClean="0"/>
              <a:t>high as GPU</a:t>
            </a:r>
          </a:p>
          <a:p>
            <a:pPr lvl="2"/>
            <a:r>
              <a:rPr lang="en-US" dirty="0" smtClean="0"/>
              <a:t>An SMP </a:t>
            </a:r>
            <a:r>
              <a:rPr lang="en-US" smtClean="0"/>
              <a:t>system with a </a:t>
            </a:r>
            <a:r>
              <a:rPr lang="en-US" dirty="0" smtClean="0"/>
              <a:t>large number of medium </a:t>
            </a:r>
            <a:r>
              <a:rPr lang="en-US" dirty="0" smtClean="0"/>
              <a:t>sized cores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lower power and low cost components? What are the general approaches?</a:t>
            </a:r>
          </a:p>
          <a:p>
            <a:pPr lvl="1"/>
            <a:r>
              <a:rPr lang="en-US" dirty="0" smtClean="0"/>
              <a:t>Using lower power chips</a:t>
            </a:r>
          </a:p>
          <a:p>
            <a:pPr lvl="2"/>
            <a:r>
              <a:rPr lang="en-US" dirty="0" smtClean="0"/>
              <a:t>State-of-the-art, IBM </a:t>
            </a:r>
            <a:r>
              <a:rPr lang="en-US" dirty="0" err="1" smtClean="0"/>
              <a:t>Bluegene</a:t>
            </a:r>
            <a:r>
              <a:rPr lang="en-US" dirty="0" smtClean="0"/>
              <a:t>, 1.6GHz </a:t>
            </a:r>
            <a:r>
              <a:rPr lang="en-US" dirty="0" err="1" smtClean="0"/>
              <a:t>powerPC</a:t>
            </a:r>
            <a:r>
              <a:rPr lang="en-US" dirty="0" smtClean="0"/>
              <a:t> chips</a:t>
            </a:r>
          </a:p>
          <a:p>
            <a:pPr lvl="3"/>
            <a:r>
              <a:rPr lang="en-US" dirty="0" smtClean="0"/>
              <a:t>2Gflops/Watt </a:t>
            </a:r>
            <a:r>
              <a:rPr lang="en-US" dirty="0" smtClean="0">
                <a:sym typeface="Wingdings" panose="05000000000000000000" pitchFamily="2" charset="2"/>
              </a:rPr>
              <a:t> 10MW for 20PF: this is the state of the art today for machine built with regular CPUs.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This approach to the extreme: using arm-based CPUs (normally for cellphones).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Major advantage: the programming paradigms remain the same.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8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Needs lower power and low cost components? What are the general approaches?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accerlerators</a:t>
            </a:r>
            <a:endParaRPr lang="en-US" dirty="0" smtClean="0"/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Using custom design chips to reduce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power per operation.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Typically, maximizing the number of ALUs and reducing everything else (cache, control units).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Small cores .vs. big cores (conventional CPU)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GPU (</a:t>
            </a:r>
            <a:r>
              <a:rPr lang="en-US" dirty="0" err="1" smtClean="0">
                <a:sym typeface="Wingdings" panose="05000000000000000000" pitchFamily="2" charset="2"/>
              </a:rPr>
              <a:t>nVidia</a:t>
            </a:r>
            <a:r>
              <a:rPr lang="en-US" dirty="0" smtClean="0">
                <a:sym typeface="Wingdings" panose="05000000000000000000" pitchFamily="2" charset="2"/>
              </a:rPr>
              <a:t>, AMD)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FPGA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Fusion (AMD)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he programming paradigms need to change (e.g. CUDA and </a:t>
            </a:r>
            <a:r>
              <a:rPr lang="en-US" dirty="0" err="1" smtClean="0">
                <a:sym typeface="Wingdings" panose="05000000000000000000" pitchFamily="2" charset="2"/>
              </a:rPr>
              <a:t>OpenCL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Example: Top 10 supercomputers in the Green500 list all use GPUs, can reach close to 4Gflops/Watt.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955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Needs lower power and low cost components? What are the general approaches?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accerlerators</a:t>
            </a:r>
            <a:endParaRPr lang="en-US" dirty="0" smtClean="0"/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Intel’s approach: MIC, medium cores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Can keep the programming paradigms or use GPU programming paradigms.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Anything works for GPU should work for MIC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Can also use traditional approach (</a:t>
            </a:r>
            <a:r>
              <a:rPr lang="en-US" dirty="0" err="1" smtClean="0">
                <a:sym typeface="Wingdings" panose="05000000000000000000" pitchFamily="2" charset="2"/>
              </a:rPr>
              <a:t>e.g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OpenMP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Trade-off: the number of cores is relatively small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Current core count: multi-core processors (16 cores), MIC (61 cores), GPU (thousands).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Tianhe-2,  33.86PF at 17.6MW (24MW peak), $390M, 42th in the green500 list (1.41Gflops/Watt).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646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Intel’s MIC approach high 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Leverage x86 architecture</a:t>
            </a:r>
          </a:p>
          <a:p>
            <a:r>
              <a:rPr lang="en-US" dirty="0" smtClean="0"/>
              <a:t>Simpler x86 cores</a:t>
            </a:r>
          </a:p>
          <a:p>
            <a:pPr lvl="1"/>
            <a:r>
              <a:rPr lang="en-US" dirty="0" smtClean="0"/>
              <a:t>reduce control (e.g. out of order execution) and cache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for floating point operations (e.g. widened SIMD unit)</a:t>
            </a:r>
          </a:p>
          <a:p>
            <a:r>
              <a:rPr lang="en-US" dirty="0" smtClean="0"/>
              <a:t>Using existing x86 programming models</a:t>
            </a:r>
          </a:p>
          <a:p>
            <a:r>
              <a:rPr lang="en-US" dirty="0" smtClean="0"/>
              <a:t>Keep cache-coherency protocol</a:t>
            </a:r>
          </a:p>
          <a:p>
            <a:r>
              <a:rPr lang="en-US" dirty="0" smtClean="0"/>
              <a:t>Implement as a separate device (connect to PCI-E like GPU).</a:t>
            </a:r>
          </a:p>
          <a:p>
            <a:r>
              <a:rPr lang="en-US" dirty="0" smtClean="0"/>
              <a:t>Fast memory (GDDR5)</a:t>
            </a:r>
          </a:p>
        </p:txBody>
      </p:sp>
    </p:spTree>
    <p:extLst>
      <p:ext uri="{BB962C8B-B14F-4D97-AF65-F5344CB8AC3E}">
        <p14:creationId xmlns:p14="http://schemas.microsoft.com/office/powerpoint/2010/main" xmlns="" val="9845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Xeon Phi is the first product of Intel MIC architecture</a:t>
            </a:r>
          </a:p>
          <a:p>
            <a:pPr lvl="1"/>
            <a:r>
              <a:rPr lang="en-US" dirty="0" smtClean="0"/>
              <a:t>A PCI express card</a:t>
            </a:r>
          </a:p>
          <a:p>
            <a:pPr lvl="1"/>
            <a:r>
              <a:rPr lang="en-US" dirty="0" smtClean="0"/>
              <a:t>Running a stripped down Linux operating system</a:t>
            </a:r>
          </a:p>
          <a:p>
            <a:pPr marL="1200150" lvl="2" indent="-342900"/>
            <a:r>
              <a:rPr lang="en-US" dirty="0" smtClean="0"/>
              <a:t>A full host with a file system – one can </a:t>
            </a:r>
            <a:r>
              <a:rPr lang="en-US" dirty="0" err="1" smtClean="0"/>
              <a:t>ssh</a:t>
            </a:r>
            <a:r>
              <a:rPr lang="en-US" dirty="0" smtClean="0"/>
              <a:t> to the Xeon Phi hosts (typically by ‘</a:t>
            </a:r>
            <a:r>
              <a:rPr lang="en-US" dirty="0" err="1" smtClean="0"/>
              <a:t>ssh</a:t>
            </a:r>
            <a:r>
              <a:rPr lang="en-US" dirty="0" smtClean="0"/>
              <a:t> mic0’ from the host machine), and run programs.</a:t>
            </a:r>
          </a:p>
          <a:p>
            <a:pPr marL="1200150" lvl="2" indent="-342900"/>
            <a:r>
              <a:rPr lang="en-US" dirty="0" smtClean="0"/>
              <a:t>Same source code, compiled with –</a:t>
            </a:r>
            <a:r>
              <a:rPr lang="en-US" dirty="0" err="1" smtClean="0"/>
              <a:t>mmic</a:t>
            </a:r>
            <a:r>
              <a:rPr lang="en-US" dirty="0" smtClean="0"/>
              <a:t> for the Xeon phi.</a:t>
            </a:r>
          </a:p>
          <a:p>
            <a:pPr marL="800100" lvl="1" indent="-342900"/>
            <a:r>
              <a:rPr lang="en-US" dirty="0" smtClean="0"/>
              <a:t>1.1 GHz, 61 cores, 1.074TF peak (double precision).</a:t>
            </a:r>
          </a:p>
          <a:p>
            <a:pPr marL="400050"/>
            <a:r>
              <a:rPr lang="en-US" dirty="0" smtClean="0"/>
              <a:t>Tianhe-2 (No. 1) current is built with Intel Xeon and Xeon Phi </a:t>
            </a:r>
          </a:p>
          <a:p>
            <a:pPr marL="800100" lvl="1"/>
            <a:r>
              <a:rPr lang="en-US" dirty="0" smtClean="0"/>
              <a:t>16000 nodes with each node having 2 Xeon’s and 3 Xeon phi’s</a:t>
            </a:r>
          </a:p>
          <a:p>
            <a:pPr marL="800100" lvl="1"/>
            <a:r>
              <a:rPr lang="en-US" dirty="0" smtClean="0"/>
              <a:t>3,120,000 cores total</a:t>
            </a:r>
          </a:p>
          <a:p>
            <a:pPr marL="800100" lvl="1"/>
            <a:r>
              <a:rPr lang="en-US" dirty="0" smtClean="0"/>
              <a:t>33PF at 17.6 MW  -- similar to </a:t>
            </a:r>
            <a:r>
              <a:rPr lang="en-US" dirty="0" err="1" smtClean="0"/>
              <a:t>bluegene</a:t>
            </a:r>
            <a:r>
              <a:rPr lang="en-US" dirty="0" smtClean="0"/>
              <a:t>/Q’s power efficiency.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00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Xeon phi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48200"/>
            <a:ext cx="2895600" cy="1477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61 cores</a:t>
            </a:r>
          </a:p>
          <a:p>
            <a:pPr lvl="1"/>
            <a:r>
              <a:rPr lang="en-US" dirty="0" smtClean="0"/>
              <a:t>In-order, short pipeline</a:t>
            </a:r>
          </a:p>
          <a:p>
            <a:pPr lvl="1"/>
            <a:r>
              <a:rPr lang="en-US" dirty="0" smtClean="0"/>
              <a:t>4 hardware threads per core</a:t>
            </a:r>
          </a:p>
          <a:p>
            <a:pPr lvl="1"/>
            <a:r>
              <a:rPr lang="en-US" dirty="0" smtClean="0"/>
              <a:t>512 bit vector unit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708" y="1447800"/>
            <a:ext cx="805251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86200" y="4782518"/>
            <a:ext cx="5056625" cy="147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512-bit vector unit</a:t>
            </a:r>
          </a:p>
          <a:p>
            <a:r>
              <a:rPr lang="en-US" dirty="0" smtClean="0"/>
              <a:t>Connected by two 1024 bit rings</a:t>
            </a:r>
          </a:p>
          <a:p>
            <a:r>
              <a:rPr lang="en-US" dirty="0" smtClean="0"/>
              <a:t>Full cache coherence</a:t>
            </a:r>
          </a:p>
          <a:p>
            <a:r>
              <a:rPr lang="en-US" dirty="0" smtClean="0"/>
              <a:t>Standard x86 shared memory programming.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/>
              <a:t>Xeon phi core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413803"/>
            <a:ext cx="3962400" cy="488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1GHz</a:t>
            </a:r>
          </a:p>
          <a:p>
            <a:r>
              <a:rPr lang="en-US" dirty="0" smtClean="0"/>
              <a:t>X86 ISA, extended with 64-bit addressing </a:t>
            </a:r>
          </a:p>
          <a:p>
            <a:r>
              <a:rPr lang="en-US" dirty="0" smtClean="0"/>
              <a:t>512 bit  vector processing unit (VPU): SIMD vector instructions and registers.</a:t>
            </a:r>
          </a:p>
          <a:p>
            <a:r>
              <a:rPr lang="en-US" dirty="0" smtClean="0"/>
              <a:t>4 hardware threads</a:t>
            </a:r>
          </a:p>
          <a:p>
            <a:r>
              <a:rPr lang="en-US" dirty="0" smtClean="0"/>
              <a:t>Short pipeline – small branch </a:t>
            </a:r>
            <a:r>
              <a:rPr lang="en-US" dirty="0" err="1" smtClean="0"/>
              <a:t>mis</a:t>
            </a:r>
            <a:r>
              <a:rPr lang="en-US" dirty="0" smtClean="0"/>
              <a:t>-prediction penalty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049489" cy="483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6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1432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Intel MIC (Many integrated Cores) architecture and programming</vt:lpstr>
      <vt:lpstr>Background</vt:lpstr>
      <vt:lpstr>Background</vt:lpstr>
      <vt:lpstr>Background</vt:lpstr>
      <vt:lpstr>Background</vt:lpstr>
      <vt:lpstr>Intel’s MIC approach high level idea</vt:lpstr>
      <vt:lpstr>Xeon Phi</vt:lpstr>
      <vt:lpstr>Xeon phi architecture</vt:lpstr>
      <vt:lpstr>Xeon phi core</vt:lpstr>
      <vt:lpstr>Xeon phi core, some more details</vt:lpstr>
      <vt:lpstr>Programming MIC-based systems</vt:lpstr>
      <vt:lpstr>A homogenous network with hybrid nodes</vt:lpstr>
      <vt:lpstr>A homogenous network with MIC</vt:lpstr>
      <vt:lpstr>A heterogenous system</vt:lpstr>
      <vt:lpstr>Some MIC program examples</vt:lpstr>
      <vt:lpstr>Some MIC program examples</vt:lpstr>
      <vt:lpstr>MIC aynchronous offload and data transfer</vt:lpstr>
      <vt:lpstr>MICdata transfer example</vt:lpstr>
      <vt:lpstr>Native compilation</vt:lpstr>
      <vt:lpstr>Parallel programming on Intel Xeon Phi</vt:lpstr>
      <vt:lpstr>MIC promise</vt:lpstr>
      <vt:lpstr>Some performance consideration and early experience with Intel Xeon Phi</vt:lpstr>
      <vt:lpstr>Some performance consideration and early experience with Intel Xeon Phi</vt:lpstr>
      <vt:lpstr>Summary</vt:lpstr>
    </vt:vector>
  </TitlesOfParts>
  <Company>FSU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 Yuan</dc:creator>
  <cp:lastModifiedBy>surfing</cp:lastModifiedBy>
  <cp:revision>39</cp:revision>
  <dcterms:created xsi:type="dcterms:W3CDTF">2013-11-25T21:03:49Z</dcterms:created>
  <dcterms:modified xsi:type="dcterms:W3CDTF">2014-01-28T02:59:08Z</dcterms:modified>
</cp:coreProperties>
</file>