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6" r:id="rId4"/>
    <p:sldId id="300" r:id="rId5"/>
    <p:sldId id="301" r:id="rId6"/>
    <p:sldId id="307" r:id="rId7"/>
    <p:sldId id="304" r:id="rId8"/>
    <p:sldId id="302" r:id="rId9"/>
    <p:sldId id="295" r:id="rId10"/>
    <p:sldId id="273" r:id="rId11"/>
    <p:sldId id="308" r:id="rId12"/>
    <p:sldId id="309" r:id="rId13"/>
    <p:sldId id="296" r:id="rId14"/>
    <p:sldId id="274" r:id="rId15"/>
    <p:sldId id="310" r:id="rId16"/>
    <p:sldId id="311" r:id="rId17"/>
    <p:sldId id="312" r:id="rId18"/>
    <p:sldId id="294" r:id="rId19"/>
    <p:sldId id="279" r:id="rId20"/>
    <p:sldId id="280" r:id="rId21"/>
    <p:sldId id="281" r:id="rId22"/>
    <p:sldId id="313" r:id="rId23"/>
    <p:sldId id="314" r:id="rId24"/>
    <p:sldId id="282" r:id="rId25"/>
    <p:sldId id="315" r:id="rId26"/>
    <p:sldId id="297" r:id="rId27"/>
    <p:sldId id="316" r:id="rId28"/>
    <p:sldId id="291" r:id="rId29"/>
    <p:sldId id="305" r:id="rId30"/>
    <p:sldId id="263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rado.edu/~kena/classes/5448/s11/presentations/hadoop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and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7315200" cy="39624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Introduce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Dean, J. and </a:t>
            </a:r>
            <a:r>
              <a:rPr lang="en-US" dirty="0" err="1" smtClean="0">
                <a:solidFill>
                  <a:schemeClr val="tx1"/>
                </a:solidFill>
              </a:rPr>
              <a:t>Ghemawat</a:t>
            </a:r>
            <a:r>
              <a:rPr lang="en-US" dirty="0" smtClean="0">
                <a:solidFill>
                  <a:schemeClr val="tx1"/>
                </a:solidFill>
              </a:rPr>
              <a:t>, S. 2008. </a:t>
            </a:r>
            <a:r>
              <a:rPr lang="en-US" b="1" dirty="0" err="1" smtClean="0">
                <a:solidFill>
                  <a:schemeClr val="tx1"/>
                </a:solidFill>
              </a:rPr>
              <a:t>MapReduce</a:t>
            </a:r>
            <a:r>
              <a:rPr lang="en-US" b="1" dirty="0" smtClean="0">
                <a:solidFill>
                  <a:schemeClr val="tx1"/>
                </a:solidFill>
              </a:rPr>
              <a:t>: simplified data processing on large clusters.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Communication of ACM</a:t>
            </a:r>
            <a:r>
              <a:rPr lang="en-US" dirty="0" smtClean="0">
                <a:solidFill>
                  <a:schemeClr val="tx1"/>
                </a:solidFill>
              </a:rPr>
              <a:t> 51, 1 (Jan. 2008), 107-113. (Also, an earlier conference paper in OSDI 2004).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materials: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http://www.cs.colorado.edu/~kena/classes/5448/s11/presentations/hadoop.pdf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0" lvl="1"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 smtClean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hadoop.apache.org/docs/r1.2.1/mapred_tutorial.html#Job+Configuration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 given file is broken down into blocks (default block size: 64MB), blocks are replicated across clusters (default number of copies: 3)</a:t>
            </a:r>
          </a:p>
          <a:p>
            <a:r>
              <a:rPr lang="en-US" sz="2800" dirty="0" smtClean="0"/>
              <a:t>Name Node: maintains mapping of file names to blocks and data node slaves</a:t>
            </a:r>
          </a:p>
          <a:p>
            <a:r>
              <a:rPr lang="en-US" sz="2800" dirty="0" smtClean="0"/>
              <a:t>Data Node: stores and serves blocks of data.</a:t>
            </a:r>
          </a:p>
          <a:p>
            <a:pPr lvl="1"/>
            <a:endParaRPr lang="en-US" dirty="0" smtClean="0"/>
          </a:p>
        </p:txBody>
      </p:sp>
      <p:pic>
        <p:nvPicPr>
          <p:cNvPr id="20482" name="Picture 2" descr="HDFS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00400"/>
            <a:ext cx="4800600" cy="3317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A given file is broken down into blocks (default block size: 64MB), blocks are replicated across clusters (default number of copies: 3)</a:t>
            </a:r>
          </a:p>
          <a:p>
            <a:pPr lvl="1"/>
            <a:r>
              <a:rPr lang="en-US" sz="2400" dirty="0" err="1" smtClean="0"/>
              <a:t>Namenode</a:t>
            </a:r>
            <a:r>
              <a:rPr lang="en-US" sz="2400" dirty="0" smtClean="0"/>
              <a:t> uses transaction log to maintain persistent file system metadata.</a:t>
            </a:r>
          </a:p>
          <a:p>
            <a:pPr lvl="1"/>
            <a:r>
              <a:rPr lang="en-US" sz="2400" dirty="0" err="1" smtClean="0"/>
              <a:t>Namenode</a:t>
            </a:r>
            <a:r>
              <a:rPr lang="en-US" sz="2400" dirty="0" smtClean="0"/>
              <a:t> uses heartbeat to make sure the </a:t>
            </a:r>
            <a:r>
              <a:rPr lang="en-US" sz="2400" dirty="0" err="1" smtClean="0"/>
              <a:t>datanodes</a:t>
            </a:r>
            <a:r>
              <a:rPr lang="en-US" sz="2400" dirty="0" smtClean="0"/>
              <a:t> are </a:t>
            </a:r>
            <a:r>
              <a:rPr lang="en-US" sz="2400" dirty="0" smtClean="0"/>
              <a:t>alive, automatic re-replicate and redistribution as needed</a:t>
            </a:r>
            <a:endParaRPr lang="en-US" sz="2400" dirty="0" smtClean="0"/>
          </a:p>
        </p:txBody>
      </p:sp>
      <p:pic>
        <p:nvPicPr>
          <p:cNvPr id="43010" name="Picture 2" descr="HDFS Data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30124"/>
            <a:ext cx="5783522" cy="3546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goal: reliable data in the presence of failures.</a:t>
            </a:r>
          </a:p>
          <a:p>
            <a:pPr lvl="1"/>
            <a:r>
              <a:rPr lang="en-US" sz="2400" dirty="0" smtClean="0"/>
              <a:t>Data disk failure and network failure</a:t>
            </a:r>
          </a:p>
          <a:p>
            <a:pPr lvl="2"/>
            <a:r>
              <a:rPr lang="en-US" sz="2000" dirty="0" smtClean="0"/>
              <a:t>Heartbeat and re-replication</a:t>
            </a:r>
          </a:p>
          <a:p>
            <a:pPr lvl="1"/>
            <a:r>
              <a:rPr lang="en-US" dirty="0" smtClean="0"/>
              <a:t>Corrupted data</a:t>
            </a:r>
          </a:p>
          <a:p>
            <a:pPr lvl="2"/>
            <a:r>
              <a:rPr lang="en-US" dirty="0" smtClean="0"/>
              <a:t>Typical method for data integrity: checksum</a:t>
            </a:r>
          </a:p>
          <a:p>
            <a:pPr lvl="1"/>
            <a:r>
              <a:rPr lang="en-US" dirty="0" smtClean="0"/>
              <a:t>Metadata disk failure</a:t>
            </a:r>
          </a:p>
          <a:p>
            <a:pPr lvl="2"/>
            <a:r>
              <a:rPr lang="en-US" dirty="0" err="1" smtClean="0"/>
              <a:t>Namenode</a:t>
            </a:r>
            <a:r>
              <a:rPr lang="en-US" dirty="0" smtClean="0"/>
              <a:t> is a single point of failure – dealing with failure in a single node is relatively easy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E.g. use transactions.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Master/slave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058150" cy="37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162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jobtracker</a:t>
            </a:r>
            <a:r>
              <a:rPr lang="en-US" dirty="0" smtClean="0"/>
              <a:t> per master</a:t>
            </a:r>
          </a:p>
          <a:p>
            <a:pPr lvl="1"/>
            <a:r>
              <a:rPr lang="en-US" dirty="0" smtClean="0"/>
              <a:t>Responsible for scheduling tasks on the slaves</a:t>
            </a:r>
          </a:p>
          <a:p>
            <a:pPr lvl="1"/>
            <a:r>
              <a:rPr lang="en-US" dirty="0" smtClean="0"/>
              <a:t>Monitor slave progress</a:t>
            </a:r>
          </a:p>
          <a:p>
            <a:pPr lvl="1"/>
            <a:r>
              <a:rPr lang="en-US" dirty="0" smtClean="0"/>
              <a:t>Re-execute failed slaves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tasktracker</a:t>
            </a:r>
            <a:r>
              <a:rPr lang="en-US" dirty="0" smtClean="0"/>
              <a:t> per slave</a:t>
            </a:r>
          </a:p>
          <a:p>
            <a:pPr lvl="1"/>
            <a:r>
              <a:rPr lang="en-US" dirty="0" smtClean="0"/>
              <a:t>Execute tasks directed by the master</a:t>
            </a:r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jobtracker</a:t>
            </a:r>
            <a:r>
              <a:rPr lang="en-US" dirty="0" smtClean="0"/>
              <a:t> per master</a:t>
            </a:r>
          </a:p>
          <a:p>
            <a:pPr lvl="1"/>
            <a:r>
              <a:rPr lang="en-US" dirty="0" smtClean="0"/>
              <a:t>Responsible for scheduling tasks on the slaves</a:t>
            </a:r>
          </a:p>
          <a:p>
            <a:pPr lvl="1"/>
            <a:r>
              <a:rPr lang="en-US" dirty="0" smtClean="0"/>
              <a:t>Monitor slave progress</a:t>
            </a:r>
          </a:p>
          <a:p>
            <a:pPr lvl="1"/>
            <a:r>
              <a:rPr lang="en-US" dirty="0" smtClean="0"/>
              <a:t>Re-execute failed slaves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tasktracker</a:t>
            </a:r>
            <a:r>
              <a:rPr lang="en-US" dirty="0" smtClean="0"/>
              <a:t> per slave</a:t>
            </a:r>
          </a:p>
          <a:p>
            <a:pPr lvl="1"/>
            <a:r>
              <a:rPr lang="en-US" dirty="0" smtClean="0"/>
              <a:t>Execute tasks directed by </a:t>
            </a:r>
            <a:r>
              <a:rPr lang="en-US" smtClean="0"/>
              <a:t>the master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steps map and reduce</a:t>
            </a:r>
          </a:p>
          <a:p>
            <a:pPr lvl="1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Master node takes large problem input and </a:t>
            </a:r>
            <a:r>
              <a:rPr lang="en-US" dirty="0" err="1" smtClean="0"/>
              <a:t>and</a:t>
            </a:r>
            <a:r>
              <a:rPr lang="en-US" dirty="0" smtClean="0"/>
              <a:t> slices in into smaller sub-problems; distributes the sub-problems to worker nodes</a:t>
            </a:r>
          </a:p>
          <a:p>
            <a:pPr lvl="2"/>
            <a:r>
              <a:rPr lang="en-US" dirty="0" smtClean="0"/>
              <a:t>Worker node may do the same (multi-level tree structure)</a:t>
            </a:r>
          </a:p>
          <a:p>
            <a:pPr lvl="2"/>
            <a:r>
              <a:rPr lang="en-US" dirty="0" smtClean="0"/>
              <a:t>Worker processes smaller problems and returns the results</a:t>
            </a:r>
          </a:p>
          <a:p>
            <a:pPr lvl="1"/>
            <a:r>
              <a:rPr lang="en-US" dirty="0" smtClean="0"/>
              <a:t>Reduce step</a:t>
            </a:r>
          </a:p>
          <a:p>
            <a:pPr lvl="2"/>
            <a:r>
              <a:rPr lang="en-US" dirty="0" smtClean="0"/>
              <a:t>Master node takes the results of the map step and combines them </a:t>
            </a:r>
            <a:r>
              <a:rPr lang="en-US" dirty="0" err="1" smtClean="0"/>
              <a:t>ito</a:t>
            </a:r>
            <a:r>
              <a:rPr lang="en-US" dirty="0" smtClean="0"/>
              <a:t> get the answer to the </a:t>
            </a:r>
            <a:r>
              <a:rPr lang="en-US" dirty="0" err="1" smtClean="0"/>
              <a:t>orignal</a:t>
            </a:r>
            <a:r>
              <a:rPr lang="en-US" dirty="0" smtClean="0"/>
              <a:t> problem </a:t>
            </a:r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4297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 reader: divides input into splits that are assigned a map function</a:t>
            </a:r>
          </a:p>
          <a:p>
            <a:r>
              <a:rPr lang="en-US" dirty="0" smtClean="0"/>
              <a:t>Map function: maps file data to intermediate &lt;key, value&gt; pairs</a:t>
            </a:r>
          </a:p>
          <a:p>
            <a:r>
              <a:rPr lang="en-US" dirty="0" smtClean="0"/>
              <a:t>Partition function: finds the reducer (from key and the number of reducers).</a:t>
            </a:r>
          </a:p>
          <a:p>
            <a:r>
              <a:rPr lang="en-US" dirty="0" smtClean="0"/>
              <a:t>Compare function: when input for the reduce function and pull from the map intermediate output, the data are sorted based on this function</a:t>
            </a:r>
          </a:p>
          <a:p>
            <a:r>
              <a:rPr lang="en-US" dirty="0" smtClean="0"/>
              <a:t>Reduce function: as defined</a:t>
            </a:r>
          </a:p>
          <a:p>
            <a:r>
              <a:rPr lang="en-US" dirty="0" smtClean="0"/>
              <a:t>Output writer: write file output.</a:t>
            </a:r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implementation of the </a:t>
            </a:r>
            <a:r>
              <a:rPr lang="en-US" dirty="0" err="1" smtClean="0"/>
              <a:t>google’s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execution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44593" cy="486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code example </a:t>
            </a:r>
            <a:r>
              <a:rPr lang="en-US" dirty="0" smtClean="0"/>
              <a:t>(</a:t>
            </a:r>
            <a:r>
              <a:rPr lang="en-US" dirty="0" err="1" smtClean="0"/>
              <a:t>wordcount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Two input files:</a:t>
            </a:r>
          </a:p>
          <a:p>
            <a:pPr lvl="1">
              <a:buNone/>
            </a:pPr>
            <a:r>
              <a:rPr lang="en-US" dirty="0" smtClean="0"/>
              <a:t>File1: “hello world hello moon”</a:t>
            </a:r>
          </a:p>
          <a:p>
            <a:pPr lvl="1">
              <a:buNone/>
            </a:pPr>
            <a:r>
              <a:rPr lang="en-US" dirty="0" smtClean="0"/>
              <a:t>File2: “goodbye word goodnight moon”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Three operations</a:t>
            </a:r>
          </a:p>
          <a:p>
            <a:pPr lvl="1"/>
            <a:r>
              <a:rPr lang="en-US" dirty="0" smtClean="0"/>
              <a:t>Map </a:t>
            </a:r>
          </a:p>
          <a:p>
            <a:pPr lvl="1"/>
            <a:r>
              <a:rPr lang="en-US" dirty="0" smtClean="0"/>
              <a:t>Combine</a:t>
            </a:r>
          </a:p>
          <a:p>
            <a:pPr lvl="1"/>
            <a:r>
              <a:rPr lang="en-US" dirty="0" smtClean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xmlns="" val="26906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Dean, J. and </a:t>
            </a:r>
            <a:r>
              <a:rPr lang="en-US" dirty="0" err="1" smtClean="0"/>
              <a:t>Ghemawat</a:t>
            </a:r>
            <a:r>
              <a:rPr lang="en-US" dirty="0" smtClean="0"/>
              <a:t>, S. 2008. </a:t>
            </a:r>
            <a:r>
              <a:rPr lang="en-US" b="1" dirty="0" err="1" smtClean="0"/>
              <a:t>MapReduce</a:t>
            </a:r>
            <a:r>
              <a:rPr lang="en-US" b="1" dirty="0" smtClean="0"/>
              <a:t>: simplified data processing on large clusters.</a:t>
            </a:r>
            <a:r>
              <a:rPr lang="en-US" dirty="0" smtClean="0"/>
              <a:t> </a:t>
            </a:r>
            <a:r>
              <a:rPr lang="en-US" i="1" dirty="0" smtClean="0"/>
              <a:t>Communication of ACM</a:t>
            </a:r>
            <a:r>
              <a:rPr lang="en-US" dirty="0" smtClean="0"/>
              <a:t> 51, 1 (Jan. 2008), 107-113. (Also, an earlier conference paper in OSDI 2004).</a:t>
            </a:r>
          </a:p>
          <a:p>
            <a:endParaRPr lang="en-US" dirty="0" smtClean="0"/>
          </a:p>
          <a:p>
            <a:r>
              <a:rPr lang="en-US" dirty="0" smtClean="0"/>
              <a:t>Designed to process </a:t>
            </a:r>
            <a:r>
              <a:rPr lang="en-US" dirty="0" smtClean="0"/>
              <a:t>a large </a:t>
            </a:r>
            <a:r>
              <a:rPr lang="en-US" dirty="0" smtClean="0"/>
              <a:t>amount of data in Google </a:t>
            </a:r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Crawled documents, web request logs, graph structure of web documents, most frequent queries in a given day, etc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Computation is conceptually simple. Input data is huge.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Deal with input complexity, support parallel execution.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67050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for each step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10400" cy="458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2985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worldcount</a:t>
            </a:r>
            <a:r>
              <a:rPr lang="en-US" dirty="0" smtClean="0"/>
              <a:t> main run method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0594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770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worldcount</a:t>
            </a:r>
            <a:r>
              <a:rPr lang="en-US" dirty="0" smtClean="0"/>
              <a:t> main run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0418"/>
            <a:ext cx="6934200" cy="526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770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Interface for a user to describe a </a:t>
            </a:r>
            <a:r>
              <a:rPr lang="en-US" dirty="0" err="1" smtClean="0"/>
              <a:t>mapreduce</a:t>
            </a:r>
            <a:r>
              <a:rPr lang="en-US" dirty="0" smtClean="0"/>
              <a:t> job to the </a:t>
            </a:r>
            <a:r>
              <a:rPr lang="en-US" dirty="0" err="1" smtClean="0"/>
              <a:t>hadoop</a:t>
            </a:r>
            <a:r>
              <a:rPr lang="en-US" dirty="0" smtClean="0"/>
              <a:t> framework for execution. User specifies</a:t>
            </a:r>
          </a:p>
          <a:p>
            <a:pPr lvl="2"/>
            <a:r>
              <a:rPr lang="en-US" dirty="0" err="1" smtClean="0"/>
              <a:t>Mapper</a:t>
            </a:r>
            <a:endParaRPr lang="en-US" dirty="0" smtClean="0"/>
          </a:p>
          <a:p>
            <a:pPr lvl="2"/>
            <a:r>
              <a:rPr lang="en-US" dirty="0" smtClean="0"/>
              <a:t>Combiner</a:t>
            </a:r>
          </a:p>
          <a:p>
            <a:pPr lvl="2"/>
            <a:r>
              <a:rPr lang="en-US" dirty="0" err="1" smtClean="0"/>
              <a:t>Partitioner</a:t>
            </a:r>
            <a:endParaRPr lang="en-US" dirty="0" smtClean="0"/>
          </a:p>
          <a:p>
            <a:pPr lvl="2"/>
            <a:r>
              <a:rPr lang="en-US" dirty="0" smtClean="0"/>
              <a:t>Reducer</a:t>
            </a:r>
          </a:p>
          <a:p>
            <a:pPr lvl="2"/>
            <a:r>
              <a:rPr lang="en-US" dirty="0" err="1" smtClean="0"/>
              <a:t>Inputformat</a:t>
            </a:r>
            <a:endParaRPr lang="en-US" dirty="0" smtClean="0"/>
          </a:p>
          <a:p>
            <a:pPr lvl="2"/>
            <a:r>
              <a:rPr lang="en-US" dirty="0" err="1" smtClean="0"/>
              <a:t>Outputformat</a:t>
            </a:r>
            <a:endParaRPr lang="en-US" dirty="0" smtClean="0"/>
          </a:p>
          <a:p>
            <a:pPr lvl="2"/>
            <a:r>
              <a:rPr lang="en-US" dirty="0" smtClean="0"/>
              <a:t>Etc.</a:t>
            </a:r>
          </a:p>
          <a:p>
            <a:r>
              <a:rPr lang="en-US" dirty="0" smtClean="0"/>
              <a:t>Jobs can be monitored</a:t>
            </a:r>
          </a:p>
          <a:p>
            <a:r>
              <a:rPr lang="en-US" dirty="0" smtClean="0"/>
              <a:t>Users can chain multiple </a:t>
            </a:r>
            <a:r>
              <a:rPr lang="en-US" dirty="0" err="1" smtClean="0"/>
              <a:t>mapreduce</a:t>
            </a:r>
            <a:r>
              <a:rPr lang="en-US" dirty="0" smtClean="0"/>
              <a:t> jobs together to accomplish more complex  tasks.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class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95028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638800"/>
            <a:ext cx="628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line at a time, tokenize the line, emit &lt;&lt;word&gt;, 1&gt; to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330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classes extend </a:t>
            </a:r>
            <a:r>
              <a:rPr lang="en-US" dirty="0" err="1" smtClean="0"/>
              <a:t>Mapper</a:t>
            </a:r>
            <a:r>
              <a:rPr lang="en-US" dirty="0" smtClean="0"/>
              <a:t> and </a:t>
            </a:r>
            <a:r>
              <a:rPr lang="en-US" dirty="0" err="1" smtClean="0"/>
              <a:t>overrid</a:t>
            </a:r>
            <a:r>
              <a:rPr lang="en-US" dirty="0" smtClean="0"/>
              <a:t> map()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Mapper</a:t>
            </a:r>
            <a:r>
              <a:rPr lang="en-US" dirty="0" smtClean="0"/>
              <a:t> engine: </a:t>
            </a:r>
            <a:r>
              <a:rPr lang="en-US" dirty="0" err="1" smtClean="0"/>
              <a:t>Mapper.run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etup()</a:t>
            </a:r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ap()</a:t>
            </a:r>
          </a:p>
          <a:p>
            <a:pPr lvl="2"/>
            <a:r>
              <a:rPr lang="en-US" dirty="0" smtClean="0"/>
              <a:t>c</a:t>
            </a:r>
            <a:r>
              <a:rPr lang="en-US" dirty="0" smtClean="0"/>
              <a:t>leanup()</a:t>
            </a:r>
          </a:p>
          <a:p>
            <a:r>
              <a:rPr lang="en-US" dirty="0" smtClean="0"/>
              <a:t>Output data is emitted from </a:t>
            </a:r>
            <a:r>
              <a:rPr lang="en-US" dirty="0" err="1" smtClean="0"/>
              <a:t>mapper</a:t>
            </a:r>
            <a:r>
              <a:rPr lang="en-US" dirty="0" smtClean="0"/>
              <a:t> via the Context object.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framework spawns one map task for each logical unit of input work for a map task.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8382000" cy="354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410200"/>
            <a:ext cx="637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framework group all pairs with the same key and passes them</a:t>
            </a:r>
          </a:p>
          <a:p>
            <a:r>
              <a:rPr lang="en-US" dirty="0" smtClean="0"/>
              <a:t>To the reduce function (sorted using compare function).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21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Sorts and partition </a:t>
            </a:r>
            <a:r>
              <a:rPr lang="en-US" dirty="0" err="1" smtClean="0"/>
              <a:t>Mapper</a:t>
            </a:r>
            <a:r>
              <a:rPr lang="en-US" dirty="0" smtClean="0"/>
              <a:t> outputs</a:t>
            </a:r>
          </a:p>
          <a:p>
            <a:r>
              <a:rPr lang="en-US" dirty="0" smtClean="0"/>
              <a:t>Reduce engine</a:t>
            </a:r>
          </a:p>
          <a:p>
            <a:pPr lvl="1"/>
            <a:r>
              <a:rPr lang="en-US" dirty="0" smtClean="0"/>
              <a:t>Receives a context containing job’s configuration</a:t>
            </a:r>
          </a:p>
          <a:p>
            <a:pPr lvl="1"/>
            <a:r>
              <a:rPr lang="en-US" dirty="0" err="1" smtClean="0"/>
              <a:t>Reducer.run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Setup()</a:t>
            </a:r>
          </a:p>
          <a:p>
            <a:pPr lvl="2"/>
            <a:r>
              <a:rPr lang="en-US" dirty="0" smtClean="0"/>
              <a:t>Reduce() per key associated with reduce task</a:t>
            </a:r>
          </a:p>
          <a:p>
            <a:pPr lvl="2"/>
            <a:r>
              <a:rPr lang="en-US" dirty="0" smtClean="0"/>
              <a:t>Cleanup()</a:t>
            </a:r>
          </a:p>
          <a:p>
            <a:pPr lvl="1"/>
            <a:r>
              <a:rPr lang="en-US" dirty="0" err="1" smtClean="0"/>
              <a:t>Reducer.reduce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Called once per key</a:t>
            </a:r>
          </a:p>
          <a:p>
            <a:pPr lvl="2"/>
            <a:r>
              <a:rPr lang="en-US" dirty="0" smtClean="0"/>
              <a:t>Passed in an </a:t>
            </a:r>
            <a:r>
              <a:rPr lang="en-US" dirty="0" err="1" smtClean="0"/>
              <a:t>Iterable</a:t>
            </a:r>
            <a:r>
              <a:rPr lang="en-US" dirty="0" smtClean="0"/>
              <a:t> values associated with the key</a:t>
            </a:r>
          </a:p>
          <a:p>
            <a:pPr lvl="2"/>
            <a:r>
              <a:rPr lang="en-US" dirty="0" smtClean="0"/>
              <a:t>Output to </a:t>
            </a:r>
            <a:r>
              <a:rPr lang="en-US" dirty="0" err="1" smtClean="0"/>
              <a:t>Context.write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execution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Tasktracker</a:t>
            </a:r>
            <a:r>
              <a:rPr lang="en-US" dirty="0" smtClean="0"/>
              <a:t> executes </a:t>
            </a:r>
            <a:r>
              <a:rPr lang="en-US" dirty="0" err="1" smtClean="0"/>
              <a:t>Mapper</a:t>
            </a:r>
            <a:r>
              <a:rPr lang="en-US" dirty="0" smtClean="0"/>
              <a:t>/Reducer task as a child process in a separate </a:t>
            </a:r>
            <a:r>
              <a:rPr lang="en-US" dirty="0" err="1" smtClean="0"/>
              <a:t>jvm</a:t>
            </a:r>
            <a:endParaRPr lang="en-US" dirty="0" smtClean="0"/>
          </a:p>
          <a:p>
            <a:r>
              <a:rPr lang="en-US" dirty="0" smtClean="0"/>
              <a:t>Child task inherits the environment of the parent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r>
              <a:rPr lang="en-US" dirty="0" smtClean="0"/>
              <a:t>User can specify environmental variables controlling memory, parallel computation settings, segment size,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0909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</a:t>
            </a:r>
            <a:r>
              <a:rPr lang="en-US" dirty="0" err="1" smtClean="0"/>
              <a:t>hadoop</a:t>
            </a:r>
            <a:r>
              <a:rPr lang="en-US" dirty="0" smtClean="0"/>
              <a:t>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Specify the job configuration</a:t>
            </a:r>
          </a:p>
          <a:p>
            <a:pPr lvl="1"/>
            <a:r>
              <a:rPr lang="en-US" dirty="0" smtClean="0"/>
              <a:t>Specify input/output locations</a:t>
            </a:r>
          </a:p>
          <a:p>
            <a:pPr lvl="1"/>
            <a:r>
              <a:rPr lang="en-US" dirty="0" smtClean="0"/>
              <a:t>Supply map and reduce function</a:t>
            </a:r>
            <a:endParaRPr lang="en-US" dirty="0" smtClean="0"/>
          </a:p>
          <a:p>
            <a:r>
              <a:rPr lang="en-US" dirty="0" smtClean="0"/>
              <a:t>Job client then submits the job (jar/executables) and configuration to the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‘$ </a:t>
            </a:r>
            <a:r>
              <a:rPr lang="en-US" i="1" dirty="0" smtClean="0"/>
              <a:t>bin/</a:t>
            </a:r>
            <a:r>
              <a:rPr lang="en-US" i="1" dirty="0" err="1" smtClean="0"/>
              <a:t>hadoop</a:t>
            </a:r>
            <a:r>
              <a:rPr lang="en-US" i="1" dirty="0" smtClean="0"/>
              <a:t> jar /</a:t>
            </a:r>
            <a:r>
              <a:rPr lang="en-US" i="1" dirty="0" err="1" smtClean="0"/>
              <a:t>usr</a:t>
            </a:r>
            <a:r>
              <a:rPr lang="en-US" i="1" dirty="0" smtClean="0"/>
              <a:t>/</a:t>
            </a:r>
            <a:r>
              <a:rPr lang="en-US" i="1" dirty="0" err="1" smtClean="0"/>
              <a:t>joe</a:t>
            </a:r>
            <a:r>
              <a:rPr lang="en-US" i="1" dirty="0" smtClean="0"/>
              <a:t>/wordcount.jar </a:t>
            </a:r>
            <a:r>
              <a:rPr lang="en-US" i="1" dirty="0" err="1" smtClean="0"/>
              <a:t>org.myorg.WordCount</a:t>
            </a:r>
            <a:r>
              <a:rPr lang="en-US" i="1" dirty="0" smtClean="0"/>
              <a:t> /</a:t>
            </a:r>
            <a:r>
              <a:rPr lang="en-US" i="1" dirty="0" err="1" smtClean="0"/>
              <a:t>usr</a:t>
            </a:r>
            <a:r>
              <a:rPr lang="en-US" i="1" dirty="0" smtClean="0"/>
              <a:t>/</a:t>
            </a:r>
            <a:r>
              <a:rPr lang="en-US" i="1" dirty="0" err="1" smtClean="0"/>
              <a:t>joe</a:t>
            </a:r>
            <a:r>
              <a:rPr lang="en-US" i="1" dirty="0" smtClean="0"/>
              <a:t>/</a:t>
            </a:r>
            <a:r>
              <a:rPr lang="en-US" i="1" dirty="0" err="1" smtClean="0"/>
              <a:t>wordcount</a:t>
            </a:r>
            <a:r>
              <a:rPr lang="en-US" i="1" dirty="0" smtClean="0"/>
              <a:t>/input /</a:t>
            </a:r>
            <a:r>
              <a:rPr lang="en-US" i="1" dirty="0" err="1" smtClean="0"/>
              <a:t>usr</a:t>
            </a:r>
            <a:r>
              <a:rPr lang="en-US" i="1" dirty="0" smtClean="0"/>
              <a:t>/</a:t>
            </a:r>
            <a:r>
              <a:rPr lang="en-US" i="1" dirty="0" err="1" smtClean="0"/>
              <a:t>joe</a:t>
            </a:r>
            <a:r>
              <a:rPr lang="en-US" i="1" dirty="0" smtClean="0"/>
              <a:t>/</a:t>
            </a:r>
            <a:r>
              <a:rPr lang="en-US" i="1" dirty="0" err="1" smtClean="0"/>
              <a:t>wordcount</a:t>
            </a:r>
            <a:r>
              <a:rPr lang="en-US" i="1" dirty="0" smtClean="0"/>
              <a:t>/output</a:t>
            </a:r>
            <a:r>
              <a:rPr lang="en-US" dirty="0" smtClean="0"/>
              <a:t>‘</a:t>
            </a:r>
          </a:p>
          <a:p>
            <a:endParaRPr lang="en-US" dirty="0" smtClean="0"/>
          </a:p>
          <a:p>
            <a:r>
              <a:rPr lang="en-US" dirty="0" smtClean="0"/>
              <a:t>A complete example can be found at</a:t>
            </a:r>
          </a:p>
          <a:p>
            <a:pPr marL="342900" lvl="1" indent="-342900">
              <a:buNone/>
            </a:pPr>
            <a:r>
              <a:rPr lang="en-US" dirty="0" smtClean="0"/>
              <a:t>https://hadoop.apache.org/docs/r1.2.1/mapred_tutorial.html#Job+Configuration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82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Computation</a:t>
            </a:r>
          </a:p>
          <a:p>
            <a:pPr lvl="1"/>
            <a:r>
              <a:rPr lang="en-US" dirty="0" smtClean="0"/>
              <a:t>Input: a set of key/value pairs</a:t>
            </a:r>
          </a:p>
          <a:p>
            <a:pPr lvl="1"/>
            <a:r>
              <a:rPr lang="en-US" dirty="0" smtClean="0"/>
              <a:t>Outputs: a set of key/value pairs</a:t>
            </a:r>
          </a:p>
          <a:p>
            <a:pPr lvl="1"/>
            <a:r>
              <a:rPr lang="en-US" dirty="0" smtClean="0"/>
              <a:t>Computation consists of two user-defined functions: map and reduce</a:t>
            </a:r>
          </a:p>
          <a:p>
            <a:r>
              <a:rPr lang="en-US" dirty="0" smtClean="0"/>
              <a:t>Map: takes an input pair and produces a set of intermediate key/value pairs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library groups all intermediate values for the same intermediate key to the reduce function</a:t>
            </a:r>
          </a:p>
          <a:p>
            <a:r>
              <a:rPr lang="en-US" dirty="0" smtClean="0"/>
              <a:t>Reduce: takes an intermediate key and a set of values, merge the set of values to a smaller set of values for the output.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in </a:t>
            </a:r>
            <a:r>
              <a:rPr lang="en-US" dirty="0" err="1" smtClean="0"/>
              <a:t>mapreduce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924800" cy="4248696"/>
          </a:xfrm>
        </p:spPr>
        <p:txBody>
          <a:bodyPr>
            <a:normAutofit/>
          </a:bodyPr>
          <a:lstStyle/>
          <a:p>
            <a:r>
              <a:rPr lang="en-US" dirty="0" smtClean="0"/>
              <a:t>No communication in map or reduce</a:t>
            </a:r>
          </a:p>
          <a:p>
            <a:r>
              <a:rPr lang="en-US" dirty="0" smtClean="0"/>
              <a:t>Dense communication with large message size between the map and reduce stage</a:t>
            </a:r>
          </a:p>
          <a:p>
            <a:pPr lvl="1"/>
            <a:r>
              <a:rPr lang="en-US" dirty="0" smtClean="0"/>
              <a:t>Need high throughput network for server to server traffic.</a:t>
            </a:r>
          </a:p>
          <a:p>
            <a:pPr lvl="1"/>
            <a:r>
              <a:rPr lang="en-US" dirty="0" smtClean="0"/>
              <a:t>Network workload is </a:t>
            </a:r>
            <a:r>
              <a:rPr lang="en-US" dirty="0" err="1" smtClean="0"/>
              <a:t>differernt</a:t>
            </a:r>
            <a:r>
              <a:rPr lang="en-US" dirty="0" smtClean="0"/>
              <a:t> from HPC workload or traditional Internet application workload.</a:t>
            </a:r>
          </a:p>
        </p:txBody>
      </p:sp>
    </p:spTree>
    <p:extLst>
      <p:ext uri="{BB962C8B-B14F-4D97-AF65-F5344CB8AC3E}">
        <p14:creationId xmlns:p14="http://schemas.microsoft.com/office/powerpoint/2010/main" xmlns="" val="121137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762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Good at dealing with unstructured data: map and reduce functions are user defined and can deal with data of any kind.</a:t>
            </a:r>
          </a:p>
          <a:p>
            <a:pPr lvl="1"/>
            <a:r>
              <a:rPr lang="en-US" dirty="0" smtClean="0"/>
              <a:t>For structured data, </a:t>
            </a:r>
            <a:r>
              <a:rPr lang="en-US" dirty="0" err="1" smtClean="0"/>
              <a:t>mapreduce</a:t>
            </a:r>
            <a:r>
              <a:rPr lang="en-US" dirty="0" smtClean="0"/>
              <a:t> may not be as efficient as traditional database</a:t>
            </a:r>
          </a:p>
          <a:p>
            <a:r>
              <a:rPr lang="en-US" dirty="0" smtClean="0"/>
              <a:t>Good for applications that generate smaller final data from large source data</a:t>
            </a:r>
          </a:p>
          <a:p>
            <a:r>
              <a:rPr lang="en-US" dirty="0" smtClean="0"/>
              <a:t>Does not quite work for applications that require fine grain communications – this includes almost all HPC types of applications.</a:t>
            </a:r>
          </a:p>
          <a:p>
            <a:pPr lvl="1"/>
            <a:r>
              <a:rPr lang="en-US" dirty="0" smtClean="0"/>
              <a:t>No communication within map or reduce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8368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simple and elegant programming paradigm that fits certain type of applications very well.</a:t>
            </a:r>
          </a:p>
          <a:p>
            <a:r>
              <a:rPr lang="en-US" dirty="0" smtClean="0"/>
              <a:t>Its main strength is in fault tolerant in large scale distributed platforms, and dealing with large unstructured data.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applications create a very different traffic workload than both HPC and Internet applications.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is an open source framework that supports </a:t>
            </a:r>
            <a:r>
              <a:rPr lang="en-US" dirty="0" err="1" smtClean="0"/>
              <a:t>mapreduce</a:t>
            </a:r>
            <a:r>
              <a:rPr lang="en-US" dirty="0" smtClean="0"/>
              <a:t> programming paradigm.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063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600200"/>
            <a:ext cx="30480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mapreduce</a:t>
            </a:r>
            <a:r>
              <a:rPr lang="en-US" dirty="0" smtClean="0"/>
              <a:t> runtime library takes care of most of the detailed. </a:t>
            </a:r>
          </a:p>
          <a:p>
            <a:r>
              <a:rPr lang="en-US" dirty="0" smtClean="0"/>
              <a:t>Beside the map and reduce function, users also specify the </a:t>
            </a:r>
            <a:r>
              <a:rPr lang="en-US" dirty="0" err="1" smtClean="0"/>
              <a:t>mapreduce</a:t>
            </a:r>
            <a:r>
              <a:rPr lang="en-US" dirty="0" smtClean="0"/>
              <a:t> specification object (names of the Input /output files, etc).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029963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79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in the map and reduce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Map (k1, v1)  </a:t>
            </a:r>
            <a:r>
              <a:rPr lang="en-US" dirty="0" smtClean="0">
                <a:sym typeface="Wingdings" pitchFamily="2" charset="2"/>
              </a:rPr>
              <a:t> list (k2, v2)</a:t>
            </a:r>
          </a:p>
          <a:p>
            <a:r>
              <a:rPr lang="en-US" dirty="0" smtClean="0">
                <a:sym typeface="Wingdings" pitchFamily="2" charset="2"/>
              </a:rPr>
              <a:t>Reduce(k2, list(v2))  list (v2)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Input key (k1) and value (v1) are independent (from different domains)</a:t>
            </a:r>
          </a:p>
          <a:p>
            <a:r>
              <a:rPr lang="en-US" dirty="0" smtClean="0">
                <a:sym typeface="Wingdings" pitchFamily="2" charset="2"/>
              </a:rPr>
              <a:t>Intermediate key (k2) and value(v2) are the same </a:t>
            </a:r>
            <a:r>
              <a:rPr lang="en-US" dirty="0" smtClean="0">
                <a:sym typeface="Wingdings" pitchFamily="2" charset="2"/>
              </a:rPr>
              <a:t>type as </a:t>
            </a:r>
            <a:r>
              <a:rPr lang="en-US" dirty="0" smtClean="0">
                <a:sym typeface="Wingdings" pitchFamily="2" charset="2"/>
              </a:rPr>
              <a:t>the output key and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987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Map: emit a line if it matches the pattern</a:t>
            </a:r>
          </a:p>
          <a:p>
            <a:pPr lvl="1"/>
            <a:r>
              <a:rPr lang="en-US" dirty="0" smtClean="0"/>
              <a:t>Reduce: copy the </a:t>
            </a:r>
            <a:r>
              <a:rPr lang="en-US" dirty="0" err="1" smtClean="0"/>
              <a:t>intemediate</a:t>
            </a:r>
            <a:r>
              <a:rPr lang="en-US" dirty="0" smtClean="0"/>
              <a:t> data to output</a:t>
            </a:r>
          </a:p>
          <a:p>
            <a:r>
              <a:rPr lang="en-US" dirty="0" smtClean="0"/>
              <a:t>Count of URL access Frequency</a:t>
            </a:r>
          </a:p>
          <a:p>
            <a:pPr lvl="1"/>
            <a:r>
              <a:rPr lang="en-US" dirty="0" smtClean="0"/>
              <a:t>Input URL access log</a:t>
            </a:r>
          </a:p>
          <a:p>
            <a:pPr lvl="1"/>
            <a:r>
              <a:rPr lang="en-US" dirty="0" smtClean="0"/>
              <a:t>Map: emit &lt;</a:t>
            </a:r>
            <a:r>
              <a:rPr lang="en-US" dirty="0" err="1" smtClean="0"/>
              <a:t>url</a:t>
            </a:r>
            <a:r>
              <a:rPr lang="en-US" dirty="0" smtClean="0"/>
              <a:t>, 1&gt;</a:t>
            </a:r>
          </a:p>
          <a:p>
            <a:pPr lvl="1"/>
            <a:r>
              <a:rPr lang="en-US" dirty="0" smtClean="0"/>
              <a:t>Reduce: add the value for the same </a:t>
            </a:r>
            <a:r>
              <a:rPr lang="en-US" dirty="0" err="1" smtClean="0"/>
              <a:t>url</a:t>
            </a:r>
            <a:r>
              <a:rPr lang="en-US" dirty="0" smtClean="0"/>
              <a:t>, and emit &lt;</a:t>
            </a:r>
            <a:r>
              <a:rPr lang="en-US" dirty="0" err="1" smtClean="0"/>
              <a:t>url</a:t>
            </a:r>
            <a:r>
              <a:rPr lang="en-US" dirty="0" smtClean="0"/>
              <a:t>, total count&gt;</a:t>
            </a:r>
          </a:p>
          <a:p>
            <a:r>
              <a:rPr lang="en-US" dirty="0" smtClean="0"/>
              <a:t>Reverse web-link graph</a:t>
            </a:r>
          </a:p>
          <a:p>
            <a:pPr lvl="1"/>
            <a:r>
              <a:rPr lang="en-US" dirty="0" smtClean="0"/>
              <a:t>Map: output </a:t>
            </a:r>
            <a:r>
              <a:rPr lang="en-US" i="1" dirty="0" smtClean="0"/>
              <a:t>&lt;target, source&gt; </a:t>
            </a:r>
            <a:r>
              <a:rPr lang="en-US" dirty="0" smtClean="0"/>
              <a:t>where </a:t>
            </a:r>
            <a:r>
              <a:rPr lang="en-US" i="1" dirty="0" smtClean="0"/>
              <a:t>target</a:t>
            </a:r>
            <a:r>
              <a:rPr lang="en-US" dirty="0" smtClean="0"/>
              <a:t> is found in a </a:t>
            </a:r>
            <a:r>
              <a:rPr lang="en-US" i="1" dirty="0" smtClean="0"/>
              <a:t>source</a:t>
            </a:r>
            <a:r>
              <a:rPr lang="en-US" dirty="0" smtClean="0"/>
              <a:t> page</a:t>
            </a:r>
          </a:p>
          <a:p>
            <a:pPr lvl="1"/>
            <a:r>
              <a:rPr lang="en-US" dirty="0" smtClean="0"/>
              <a:t> Reduce: concatenate all sources and emit </a:t>
            </a:r>
            <a:r>
              <a:rPr lang="en-US" i="1" dirty="0" smtClean="0"/>
              <a:t>&lt;target, list(source)&gt;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execution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470" y="1371600"/>
            <a:ext cx="7244593" cy="486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master keeps tracks of everything (the status of workers, the locations and size of intermediate files, etc)</a:t>
            </a:r>
          </a:p>
          <a:p>
            <a:r>
              <a:rPr lang="en-US" dirty="0" smtClean="0"/>
              <a:t>Worker failure: very high chance</a:t>
            </a:r>
          </a:p>
          <a:p>
            <a:pPr lvl="1"/>
            <a:r>
              <a:rPr lang="en-US" dirty="0" smtClean="0"/>
              <a:t>Master re-starts a worker on another node if it failed (not responding to ping).</a:t>
            </a:r>
          </a:p>
          <a:p>
            <a:r>
              <a:rPr lang="en-US" dirty="0" smtClean="0"/>
              <a:t>Master failure: not likely</a:t>
            </a:r>
          </a:p>
          <a:p>
            <a:pPr lvl="1"/>
            <a:r>
              <a:rPr lang="en-US" dirty="0" smtClean="0"/>
              <a:t>Can do checkpoint.</a:t>
            </a:r>
          </a:p>
        </p:txBody>
      </p:sp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– an </a:t>
            </a:r>
            <a:r>
              <a:rPr lang="en-US" dirty="0" err="1" smtClean="0"/>
              <a:t>implmentation</a:t>
            </a:r>
            <a:r>
              <a:rPr lang="en-US" dirty="0" smtClean="0"/>
              <a:t> of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components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: enables application to work with thousands of nodes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distributed file system (HDFS): allows reads and writes of data in parallel to and from multiple tasks.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Combined: a reliable shared storage and analysis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programs are mostly written in java (</a:t>
            </a:r>
            <a:r>
              <a:rPr lang="en-US" dirty="0" err="1" smtClean="0"/>
              <a:t>Hadoop</a:t>
            </a:r>
            <a:r>
              <a:rPr lang="en-US" dirty="0" smtClean="0"/>
              <a:t> streaming API supports other languages).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4461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1472</Words>
  <Application>Microsoft Office PowerPoint</Application>
  <PresentationFormat>On-screen Show (4:3)</PresentationFormat>
  <Paragraphs>184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Mapreduce and Hadoop </vt:lpstr>
      <vt:lpstr>Introduction of mapreduce</vt:lpstr>
      <vt:lpstr>Mapreduce programming paradigm</vt:lpstr>
      <vt:lpstr>Mapreduce example: wordcount</vt:lpstr>
      <vt:lpstr>Types in the map and reduce function</vt:lpstr>
      <vt:lpstr>More examples</vt:lpstr>
      <vt:lpstr>Mapreduce execution overview</vt:lpstr>
      <vt:lpstr>Fault tolerance</vt:lpstr>
      <vt:lpstr>Hadoop – an implmentation of mapreduce</vt:lpstr>
      <vt:lpstr>HDFS</vt:lpstr>
      <vt:lpstr>HDFS data replication</vt:lpstr>
      <vt:lpstr>HDFS robustness</vt:lpstr>
      <vt:lpstr>Hadoop architecture</vt:lpstr>
      <vt:lpstr>Hadoop mapreduce</vt:lpstr>
      <vt:lpstr>Hadoop mapreduce</vt:lpstr>
      <vt:lpstr>Hadoop mapreduce</vt:lpstr>
      <vt:lpstr>Hadoop mapreduce data flow</vt:lpstr>
      <vt:lpstr>An implementation of the google’s mapreduce execution</vt:lpstr>
      <vt:lpstr>A code example (wordcount)</vt:lpstr>
      <vt:lpstr>Output for each step</vt:lpstr>
      <vt:lpstr>Hadoop worldcount main run method</vt:lpstr>
      <vt:lpstr>Hadoop worldcount main run method</vt:lpstr>
      <vt:lpstr>Job details</vt:lpstr>
      <vt:lpstr>Map class </vt:lpstr>
      <vt:lpstr>mapper</vt:lpstr>
      <vt:lpstr>Reduce class</vt:lpstr>
      <vt:lpstr>Reducer</vt:lpstr>
      <vt:lpstr>Task execution and environment</vt:lpstr>
      <vt:lpstr>running a hadoop job?</vt:lpstr>
      <vt:lpstr>Communication in mapreduce applications</vt:lpstr>
      <vt:lpstr>Mapreduce limitations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surfing</cp:lastModifiedBy>
  <cp:revision>115</cp:revision>
  <dcterms:created xsi:type="dcterms:W3CDTF">2011-10-19T01:43:31Z</dcterms:created>
  <dcterms:modified xsi:type="dcterms:W3CDTF">2014-01-29T20:36:33Z</dcterms:modified>
</cp:coreProperties>
</file>