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63" r:id="rId2"/>
    <p:sldId id="281" r:id="rId3"/>
    <p:sldId id="293" r:id="rId4"/>
    <p:sldId id="283" r:id="rId5"/>
    <p:sldId id="284" r:id="rId6"/>
    <p:sldId id="285" r:id="rId7"/>
    <p:sldId id="282" r:id="rId8"/>
    <p:sldId id="286" r:id="rId9"/>
    <p:sldId id="287" r:id="rId10"/>
    <p:sldId id="288" r:id="rId11"/>
    <p:sldId id="289" r:id="rId12"/>
    <p:sldId id="290" r:id="rId13"/>
    <p:sldId id="291" r:id="rId14"/>
    <p:sldId id="292"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75850" autoAdjust="0"/>
  </p:normalViewPr>
  <p:slideViewPr>
    <p:cSldViewPr>
      <p:cViewPr varScale="1">
        <p:scale>
          <a:sx n="105" d="100"/>
          <a:sy n="105" d="100"/>
        </p:scale>
        <p:origin x="-7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7E8682-0989-4B06-9404-1BF9226ED69C}" type="datetimeFigureOut">
              <a:rPr lang="en-US"/>
              <a:pPr/>
              <a:t>11/14/2013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0F67ADF-7067-413B-976E-6999540F8174}" type="slidenum">
              <a:rPr lang="en-US"/>
              <a:pPr/>
              <a:t>‹#›</a:t>
            </a:fld>
            <a:endParaRPr lang="en-US"/>
          </a:p>
        </p:txBody>
      </p:sp>
    </p:spTree>
    <p:extLst>
      <p:ext uri="{BB962C8B-B14F-4D97-AF65-F5344CB8AC3E}">
        <p14:creationId xmlns:p14="http://schemas.microsoft.com/office/powerpoint/2010/main" xmlns="" val="36324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Last time we studied nonblocking I/O, where functions like read/write/accept/connect will return immediately if socket is not “ready”. Today we will discuss another advanced form of I/O---signal-driven I/O. We will discuss the concepts of signal-driven I/O, and the steps we must take into develop signal-driven I/O programs. We will also illustrate the concepts and steps of signal-driven I/O by developing a UDP echo server. </a:t>
            </a:r>
          </a:p>
          <a:p>
            <a:endParaRPr lang="en-US" smtClean="0"/>
          </a:p>
          <a:p>
            <a:r>
              <a:rPr lang="en-US" smtClean="0"/>
              <a:t>We emphasize here that, like nonblocking I/O, signal-driven I/O does not only apply to socket, it applies to other disk or other device access.</a:t>
            </a:r>
          </a:p>
        </p:txBody>
      </p:sp>
      <p:sp>
        <p:nvSpPr>
          <p:cNvPr id="10244" name="Slide Number Placeholder 3"/>
          <p:cNvSpPr>
            <a:spLocks noGrp="1"/>
          </p:cNvSpPr>
          <p:nvPr>
            <p:ph type="sldNum" sz="quarter" idx="5"/>
          </p:nvPr>
        </p:nvSpPr>
        <p:spPr bwMode="auto">
          <a:noFill/>
          <a:ln>
            <a:miter lim="800000"/>
            <a:headEnd/>
            <a:tailEnd/>
          </a:ln>
        </p:spPr>
        <p:txBody>
          <a:bodyPr/>
          <a:lstStyle/>
          <a:p>
            <a:fld id="{1A6D2F49-3966-4C6E-889F-72B36EF74E75}"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signal-driven I/O, we do not directly try to read from a socket. Instead, we wait for the signal SIGIO, which will be generated by the kernel when something happens to a socket descriptor. When we receive the signal, then we will read data from the descriptor.</a:t>
            </a:r>
          </a:p>
          <a:p>
            <a:endParaRPr lang="en-US" smtClean="0"/>
          </a:p>
          <a:p>
            <a:r>
              <a:rPr lang="en-US" smtClean="0"/>
              <a:t>In order for us to use signal-driven I/O, we must take a few steps. The first step is to associate a signal handler with the signal SIGIO. We are familiar with this part. We can use functions signal or sigaction to set a handler for SIGIO.</a:t>
            </a:r>
          </a:p>
          <a:p>
            <a:endParaRPr lang="en-US" smtClean="0"/>
          </a:p>
          <a:p>
            <a:r>
              <a:rPr lang="en-US" smtClean="0"/>
              <a:t>The second step is to set the socket owner. Essentially, we let the system know where the signal SIGIO should be delivered. The last step is to enable the signal-driven I/O for the socket, that is, changing the socket from the default blocking socket to signal-driven socket. We will detail the last two steps in the following slides. </a:t>
            </a:r>
          </a:p>
        </p:txBody>
      </p:sp>
      <p:sp>
        <p:nvSpPr>
          <p:cNvPr id="11268" name="Slide Number Placeholder 3"/>
          <p:cNvSpPr>
            <a:spLocks noGrp="1"/>
          </p:cNvSpPr>
          <p:nvPr>
            <p:ph type="sldNum" sz="quarter" idx="5"/>
          </p:nvPr>
        </p:nvSpPr>
        <p:spPr bwMode="auto">
          <a:noFill/>
          <a:ln>
            <a:miter lim="800000"/>
            <a:headEnd/>
            <a:tailEnd/>
          </a:ln>
        </p:spPr>
        <p:txBody>
          <a:bodyPr/>
          <a:lstStyle/>
          <a:p>
            <a:fld id="{B77C7F8B-830D-4E04-9B0E-463934986362}"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signal-driven I/O, we do not directly try to read from a socket. Instead, we wait for the signal SIGIO, which will be generated by the kernel when something happens to a socket descriptor. When we receive the signal, then we will read data from the descriptor.</a:t>
            </a:r>
          </a:p>
          <a:p>
            <a:endParaRPr lang="en-US" smtClean="0"/>
          </a:p>
          <a:p>
            <a:r>
              <a:rPr lang="en-US" smtClean="0"/>
              <a:t>In order for us to use signal-driven I/O, we must take a few steps. The first step is to associate a signal handler with the signal SIGIO. We are familiar with this part. We can use functions signal or sigaction to set a handler for SIGIO.</a:t>
            </a:r>
          </a:p>
          <a:p>
            <a:endParaRPr lang="en-US" smtClean="0"/>
          </a:p>
          <a:p>
            <a:r>
              <a:rPr lang="en-US" smtClean="0"/>
              <a:t>The second step is to set the socket owner. Essentially, we let the system know where the signal SIGIO should be delivered. The last step is to enable the signal-driven I/O for the socket, that is, changing the socket from the default blocking socket to signal-driven socket. We will detail the last two steps in the following slides. </a:t>
            </a:r>
          </a:p>
        </p:txBody>
      </p:sp>
      <p:sp>
        <p:nvSpPr>
          <p:cNvPr id="11268" name="Slide Number Placeholder 3"/>
          <p:cNvSpPr>
            <a:spLocks noGrp="1"/>
          </p:cNvSpPr>
          <p:nvPr>
            <p:ph type="sldNum" sz="quarter" idx="5"/>
          </p:nvPr>
        </p:nvSpPr>
        <p:spPr bwMode="auto">
          <a:noFill/>
          <a:ln>
            <a:miter lim="800000"/>
            <a:headEnd/>
            <a:tailEnd/>
          </a:ln>
        </p:spPr>
        <p:txBody>
          <a:bodyPr/>
          <a:lstStyle/>
          <a:p>
            <a:fld id="{B77C7F8B-830D-4E04-9B0E-463934986362}"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We use the function </a:t>
            </a:r>
            <a:r>
              <a:rPr lang="en-US" dirty="0" err="1" smtClean="0"/>
              <a:t>fcntl</a:t>
            </a:r>
            <a:r>
              <a:rPr lang="en-US" dirty="0" smtClean="0"/>
              <a:t> to set the socket owner. It is achieved via the command F_SETOWN. The command F_SETOWN set the process ID or process group ID to receive SIGIO and SIGURG signals. The third parameter </a:t>
            </a:r>
            <a:r>
              <a:rPr lang="en-US" dirty="0" err="1" smtClean="0"/>
              <a:t>arg</a:t>
            </a:r>
            <a:r>
              <a:rPr lang="en-US" dirty="0" smtClean="0"/>
              <a:t> informs the kernel the process ID or the group ID, depending on the value of arg. When </a:t>
            </a:r>
            <a:r>
              <a:rPr lang="en-US" dirty="0" err="1" smtClean="0"/>
              <a:t>arg</a:t>
            </a:r>
            <a:r>
              <a:rPr lang="en-US" dirty="0" smtClean="0"/>
              <a:t> is positive, it specifies the process ID.</a:t>
            </a:r>
          </a:p>
          <a:p>
            <a:endParaRPr lang="en-US" dirty="0" smtClean="0"/>
          </a:p>
          <a:p>
            <a:r>
              <a:rPr lang="en-US" dirty="0" smtClean="0"/>
              <a:t>The following line of code shows how to use </a:t>
            </a:r>
            <a:r>
              <a:rPr lang="en-US" dirty="0" err="1" smtClean="0"/>
              <a:t>fcntl</a:t>
            </a:r>
            <a:r>
              <a:rPr lang="en-US" dirty="0" smtClean="0"/>
              <a:t> to set socket owner in a program.</a:t>
            </a:r>
          </a:p>
          <a:p>
            <a:endParaRPr lang="en-US" dirty="0" smtClean="0"/>
          </a:p>
        </p:txBody>
      </p:sp>
      <p:sp>
        <p:nvSpPr>
          <p:cNvPr id="12292" name="Slide Number Placeholder 3"/>
          <p:cNvSpPr>
            <a:spLocks noGrp="1"/>
          </p:cNvSpPr>
          <p:nvPr>
            <p:ph type="sldNum" sz="quarter" idx="5"/>
          </p:nvPr>
        </p:nvSpPr>
        <p:spPr bwMode="auto">
          <a:noFill/>
          <a:ln>
            <a:miter lim="800000"/>
            <a:headEnd/>
            <a:tailEnd/>
          </a:ln>
        </p:spPr>
        <p:txBody>
          <a:bodyPr/>
          <a:lstStyle/>
          <a:p>
            <a:fld id="{05D908AE-5F94-4318-91CB-23578A0CA857}"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order to enable signal-driven I/O, we can use either fcntl or ioctl.</a:t>
            </a:r>
          </a:p>
        </p:txBody>
      </p:sp>
      <p:sp>
        <p:nvSpPr>
          <p:cNvPr id="13316" name="Slide Number Placeholder 3"/>
          <p:cNvSpPr>
            <a:spLocks noGrp="1"/>
          </p:cNvSpPr>
          <p:nvPr>
            <p:ph type="sldNum" sz="quarter" idx="5"/>
          </p:nvPr>
        </p:nvSpPr>
        <p:spPr bwMode="auto">
          <a:noFill/>
          <a:ln>
            <a:miter lim="800000"/>
            <a:headEnd/>
            <a:tailEnd/>
          </a:ln>
        </p:spPr>
        <p:txBody>
          <a:bodyPr/>
          <a:lstStyle/>
          <a:p>
            <a:fld id="{0349FD9A-999E-454A-A7B9-93C85892F9CF}"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One particular problem that we need to pay attention when we use signal-driven I/O is, recall that, when a signal is blocked, the kernel only maintain one instance of a signal, even if it is generated multiple times. What is the consequence for socket programming? In signal-driven I/O, when SIGIO is blocked, at most one SIGIO will be pending in the kernel even if more than one packet arrive. This means that, when we start to read data from socket after we have received the signal SIGIO, we must not make any assumption about the amount of that data that is in the receive buffer. We need to continue read until there is no data left in the receive buffer. However, if we are using a blocking socket, we will be blocked when we try to read and there is no data in the receive buffer. So how we should handle this situation? Well, we need to use signal-driven I/O together with nonblocking I/O. </a:t>
            </a:r>
          </a:p>
        </p:txBody>
      </p:sp>
      <p:sp>
        <p:nvSpPr>
          <p:cNvPr id="14340" name="Slide Number Placeholder 3"/>
          <p:cNvSpPr>
            <a:spLocks noGrp="1"/>
          </p:cNvSpPr>
          <p:nvPr>
            <p:ph type="sldNum" sz="quarter" idx="5"/>
          </p:nvPr>
        </p:nvSpPr>
        <p:spPr bwMode="auto">
          <a:noFill/>
          <a:ln>
            <a:miter lim="800000"/>
            <a:headEnd/>
            <a:tailEnd/>
          </a:ln>
        </p:spPr>
        <p:txBody>
          <a:bodyPr/>
          <a:lstStyle/>
          <a:p>
            <a:fld id="{C6C0A9A6-66CD-460E-B989-EBCD337E5FD8}"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We said that when something happens on a socket descriptor, the signal SIGIO will be generated by the kernel. So what is “something”? Or when is SIGIO raised? It depends on the transport layer protocol we are using.</a:t>
            </a:r>
          </a:p>
          <a:p>
            <a:endParaRPr lang="en-US" smtClean="0"/>
          </a:p>
          <a:p>
            <a:r>
              <a:rPr lang="en-US" smtClean="0"/>
              <a:t>For UDP, two conditions can trigger the generation of the SIGIO signal: a datagram has arrived, or some error has occurred.</a:t>
            </a:r>
          </a:p>
          <a:p>
            <a:endParaRPr lang="en-US" smtClean="0"/>
          </a:p>
          <a:p>
            <a:r>
              <a:rPr lang="en-US" smtClean="0"/>
              <a:t>For TCP, it is much complicated. Many conditions can trigger the generation of signal SIGIO. For example, …. For this reason, signal-driven I/O is rarely used for TCP sockets. One exception is listening socket, given that the only condition to trigger SIGIO is when a connection has been established.</a:t>
            </a:r>
          </a:p>
        </p:txBody>
      </p:sp>
      <p:sp>
        <p:nvSpPr>
          <p:cNvPr id="15364" name="Slide Number Placeholder 3"/>
          <p:cNvSpPr>
            <a:spLocks noGrp="1"/>
          </p:cNvSpPr>
          <p:nvPr>
            <p:ph type="sldNum" sz="quarter" idx="5"/>
          </p:nvPr>
        </p:nvSpPr>
        <p:spPr bwMode="auto">
          <a:noFill/>
          <a:ln>
            <a:miter lim="800000"/>
            <a:headEnd/>
            <a:tailEnd/>
          </a:ln>
        </p:spPr>
        <p:txBody>
          <a:bodyPr/>
          <a:lstStyle/>
          <a:p>
            <a:fld id="{C67DB722-B42F-490B-A7FF-E8FF5A95FD1D}" type="slidenum">
              <a:rPr lang="en-US"/>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E4E1E1E-DA55-4D79-8BE4-0BF92779576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BC8DEC3-6CAD-4FED-AD90-3296727012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CD93F53-6ED9-4999-A3BE-36D25CD97C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B28B7FE-6046-4968-BE1B-F88C706DD74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3FFA116-4EC1-4CA4-A841-2B58721C2AB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13D1EDC-197D-4D29-A6D7-EAE78A1BE6F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EA7DFC-22E3-457F-A163-001A013AA82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1E7792D1-10B0-4F37-8C74-DACB8511FC7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0A5FE91-FE58-4F68-A023-71DB8C812F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B8178B1-46AD-4F45-ABE7-6A0C80A048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B29F137-FC2E-46EB-8CCA-88AE4B68494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fld id="{02ED47BB-37C0-48D2-90D0-F0C75DE4E7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smtClean="0"/>
              <a:t>Signal-Driven I/O</a:t>
            </a:r>
          </a:p>
        </p:txBody>
      </p:sp>
      <p:sp>
        <p:nvSpPr>
          <p:cNvPr id="2051" name="Content Placeholder 2"/>
          <p:cNvSpPr>
            <a:spLocks noGrp="1"/>
          </p:cNvSpPr>
          <p:nvPr>
            <p:ph idx="1"/>
          </p:nvPr>
        </p:nvSpPr>
        <p:spPr>
          <a:xfrm>
            <a:off x="685800" y="1524000"/>
            <a:ext cx="7772400" cy="4572000"/>
          </a:xfrm>
        </p:spPr>
        <p:txBody>
          <a:bodyPr/>
          <a:lstStyle/>
          <a:p>
            <a:pPr eaLnBrk="1" hangingPunct="1"/>
            <a:r>
              <a:rPr lang="en-US" smtClean="0"/>
              <a:t>Concepts and steps for using signal-driven I/O</a:t>
            </a:r>
          </a:p>
          <a:p>
            <a:pPr eaLnBrk="1" hangingPunct="1"/>
            <a:r>
              <a:rPr lang="en-US" smtClean="0"/>
              <a:t>UDP echo server using signal-driven I/O</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Readings</a:t>
            </a:r>
          </a:p>
          <a:p>
            <a:pPr lvl="1" eaLnBrk="1" hangingPunct="1"/>
            <a:r>
              <a:rPr lang="en-US" smtClean="0"/>
              <a:t>UNP Section 6.2, Ch25</a:t>
            </a:r>
          </a:p>
        </p:txBody>
      </p:sp>
      <p:sp>
        <p:nvSpPr>
          <p:cNvPr id="4" name="Slide Number Placeholder 3"/>
          <p:cNvSpPr>
            <a:spLocks noGrp="1"/>
          </p:cNvSpPr>
          <p:nvPr>
            <p:ph type="sldNum" sz="quarter" idx="12"/>
          </p:nvPr>
        </p:nvSpPr>
        <p:spPr/>
        <p:txBody>
          <a:bodyPr/>
          <a:lstStyle/>
          <a:p>
            <a:fld id="{62203AF8-F051-4858-BA8B-4D4BF721AC37}"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10</a:t>
            </a:fld>
            <a:endParaRPr lang="en-US"/>
          </a:p>
        </p:txBody>
      </p:sp>
      <p:pic>
        <p:nvPicPr>
          <p:cNvPr id="4" name="Picture 2" descr="F:\pp.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447799"/>
            <a:ext cx="7391400" cy="48839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89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Nonblocking</a:t>
            </a:r>
            <a:r>
              <a:rPr lang="en-US" dirty="0" smtClean="0"/>
              <a:t>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11</a:t>
            </a:fld>
            <a:endParaRPr lang="en-US"/>
          </a:p>
        </p:txBody>
      </p:sp>
      <p:pic>
        <p:nvPicPr>
          <p:cNvPr id="4" name="Picture 2" descr="F:\pp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524000"/>
            <a:ext cx="7474339" cy="4083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565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Multiplexing</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12</a:t>
            </a:fld>
            <a:endParaRPr lang="en-US"/>
          </a:p>
        </p:txBody>
      </p:sp>
      <p:pic>
        <p:nvPicPr>
          <p:cNvPr id="4" name="Picture 2" descr="F:\pp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447799"/>
            <a:ext cx="7315200" cy="43771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1269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driven</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13</a:t>
            </a:fld>
            <a:endParaRPr lang="en-US"/>
          </a:p>
        </p:txBody>
      </p:sp>
      <p:pic>
        <p:nvPicPr>
          <p:cNvPr id="4" name="Picture 2" descr="F:\pp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295400"/>
            <a:ext cx="7239000" cy="48456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498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IO</a:t>
            </a:r>
            <a:endParaRPr lang="en-US" dirty="0"/>
          </a:p>
        </p:txBody>
      </p:sp>
      <p:sp>
        <p:nvSpPr>
          <p:cNvPr id="3" name="Slide Number Placeholder 2"/>
          <p:cNvSpPr>
            <a:spLocks noGrp="1"/>
          </p:cNvSpPr>
          <p:nvPr>
            <p:ph type="sldNum" sz="quarter" idx="12"/>
          </p:nvPr>
        </p:nvSpPr>
        <p:spPr/>
        <p:txBody>
          <a:bodyPr/>
          <a:lstStyle/>
          <a:p>
            <a:fld id="{1E7792D1-10B0-4F37-8C74-DACB8511FC72}" type="slidenum">
              <a:rPr lang="en-US" smtClean="0"/>
              <a:pPr/>
              <a:t>14</a:t>
            </a:fld>
            <a:endParaRPr lang="en-US"/>
          </a:p>
        </p:txBody>
      </p:sp>
      <p:pic>
        <p:nvPicPr>
          <p:cNvPr id="4" name="Picture 2" descr="F:\pp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1219200"/>
            <a:ext cx="6553200" cy="47439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5668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1447800"/>
            <a:ext cx="7772400" cy="4191000"/>
          </a:xfrm>
        </p:spPr>
        <p:txBody>
          <a:bodyPr/>
          <a:lstStyle/>
          <a:p>
            <a:r>
              <a:rPr lang="en-US" b="1" dirty="0" smtClean="0">
                <a:solidFill>
                  <a:schemeClr val="accent2"/>
                </a:solidFill>
                <a:latin typeface="Courier New" pitchFamily="49" charset="0"/>
                <a:cs typeface="Courier New" pitchFamily="49" charset="0"/>
              </a:rPr>
              <a:t>Efficiently detecting an asynchronous event (arrival of a connection, arrival of a message, etc) is difficult.</a:t>
            </a:r>
          </a:p>
          <a:p>
            <a:pPr lvl="1"/>
            <a:r>
              <a:rPr lang="en-US" b="1" dirty="0" smtClean="0">
                <a:solidFill>
                  <a:schemeClr val="accent2"/>
                </a:solidFill>
                <a:latin typeface="Courier New" pitchFamily="49" charset="0"/>
                <a:cs typeface="Courier New" pitchFamily="49" charset="0"/>
              </a:rPr>
              <a:t>Blocking IO: can block for a long time</a:t>
            </a:r>
          </a:p>
          <a:p>
            <a:pPr lvl="1"/>
            <a:r>
              <a:rPr lang="en-US" b="1" dirty="0" err="1" smtClean="0">
                <a:solidFill>
                  <a:schemeClr val="accent2"/>
                </a:solidFill>
                <a:latin typeface="Courier New" pitchFamily="49" charset="0"/>
                <a:cs typeface="Courier New" pitchFamily="49" charset="0"/>
              </a:rPr>
              <a:t>Nonblocking</a:t>
            </a:r>
            <a:r>
              <a:rPr lang="en-US" b="1" dirty="0" smtClean="0">
                <a:solidFill>
                  <a:schemeClr val="accent2"/>
                </a:solidFill>
                <a:latin typeface="Courier New" pitchFamily="49" charset="0"/>
                <a:cs typeface="Courier New" pitchFamily="49" charset="0"/>
              </a:rPr>
              <a:t> IO: do not block for a long time, but must keep polling – tedious</a:t>
            </a:r>
          </a:p>
          <a:p>
            <a:pPr lvl="1"/>
            <a:endParaRPr lang="en-US" b="1" dirty="0" smtClean="0">
              <a:solidFill>
                <a:schemeClr val="accent2"/>
              </a:solidFill>
              <a:latin typeface="Courier New" pitchFamily="49" charset="0"/>
              <a:cs typeface="Courier New" pitchFamily="49" charset="0"/>
            </a:endParaRPr>
          </a:p>
          <a:p>
            <a:pPr lvl="1"/>
            <a:r>
              <a:rPr lang="en-US" b="1" dirty="0" smtClean="0">
                <a:solidFill>
                  <a:schemeClr val="accent2"/>
                </a:solidFill>
                <a:latin typeface="Courier New" pitchFamily="49" charset="0"/>
                <a:cs typeface="Courier New" pitchFamily="49" charset="0"/>
              </a:rPr>
              <a:t>How do we deal with other types of asynchronous events? E.g. input from keyboard?</a:t>
            </a:r>
          </a:p>
          <a:p>
            <a:pPr lvl="2"/>
            <a:r>
              <a:rPr lang="en-US" sz="2000" b="1" dirty="0" smtClean="0">
                <a:solidFill>
                  <a:schemeClr val="accent2"/>
                </a:solidFill>
                <a:latin typeface="Courier New" pitchFamily="49" charset="0"/>
                <a:cs typeface="Courier New" pitchFamily="49" charset="0"/>
              </a:rPr>
              <a:t>Using interrupt</a:t>
            </a:r>
          </a:p>
          <a:p>
            <a:pPr lvl="2"/>
            <a:r>
              <a:rPr lang="en-US" sz="2000" b="1" dirty="0" smtClean="0">
                <a:solidFill>
                  <a:schemeClr val="accent2"/>
                </a:solidFill>
                <a:latin typeface="Courier New" pitchFamily="49" charset="0"/>
                <a:cs typeface="Courier New" pitchFamily="49" charset="0"/>
              </a:rPr>
              <a:t>Corresponding to this, we have signal driven IO</a:t>
            </a:r>
          </a:p>
          <a:p>
            <a:pPr lvl="1"/>
            <a:endParaRPr lang="en-US" b="1" dirty="0" smtClean="0">
              <a:solidFill>
                <a:schemeClr val="accent2"/>
              </a:solidFill>
              <a:latin typeface="Courier New" pitchFamily="49" charset="0"/>
              <a:cs typeface="Courier New" pitchFamily="49" charset="0"/>
            </a:endParaRPr>
          </a:p>
        </p:txBody>
      </p:sp>
      <p:sp>
        <p:nvSpPr>
          <p:cNvPr id="3075" name="Rectangle 3"/>
          <p:cNvSpPr>
            <a:spLocks noGrp="1" noChangeArrowheads="1"/>
          </p:cNvSpPr>
          <p:nvPr>
            <p:ph type="title"/>
          </p:nvPr>
        </p:nvSpPr>
        <p:spPr>
          <a:xfrm>
            <a:off x="685800" y="152400"/>
            <a:ext cx="7772400" cy="1143000"/>
          </a:xfrm>
          <a:noFill/>
        </p:spPr>
        <p:txBody>
          <a:bodyPr/>
          <a:lstStyle/>
          <a:p>
            <a:r>
              <a:rPr lang="en-US" dirty="0" smtClean="0"/>
              <a:t>Motivation</a:t>
            </a:r>
            <a:endParaRPr lang="en-US" dirty="0" smtClean="0"/>
          </a:p>
        </p:txBody>
      </p:sp>
      <p:sp>
        <p:nvSpPr>
          <p:cNvPr id="4" name="Slide Number Placeholder 3"/>
          <p:cNvSpPr>
            <a:spLocks noGrp="1"/>
          </p:cNvSpPr>
          <p:nvPr>
            <p:ph type="sldNum" sz="quarter" idx="12"/>
          </p:nvPr>
        </p:nvSpPr>
        <p:spPr/>
        <p:txBody>
          <a:bodyPr/>
          <a:lstStyle/>
          <a:p>
            <a:fld id="{C5495236-799E-457C-A96B-F01DC2A91C0F}"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85800" y="1447800"/>
            <a:ext cx="7772400" cy="4191000"/>
          </a:xfrm>
        </p:spPr>
        <p:txBody>
          <a:bodyPr/>
          <a:lstStyle/>
          <a:p>
            <a:r>
              <a:rPr lang="en-US" smtClean="0"/>
              <a:t>The kernel raises a signal (</a:t>
            </a:r>
            <a:r>
              <a:rPr lang="en-US" smtClean="0">
                <a:solidFill>
                  <a:schemeClr val="accent2"/>
                </a:solidFill>
              </a:rPr>
              <a:t>SIGIO</a:t>
            </a:r>
            <a:r>
              <a:rPr lang="en-US" smtClean="0"/>
              <a:t>) when something happens to a file descriptor</a:t>
            </a:r>
          </a:p>
          <a:p>
            <a:r>
              <a:rPr lang="en-US" smtClean="0"/>
              <a:t>Three steps to use signal-driven I/O with sockets</a:t>
            </a:r>
          </a:p>
          <a:p>
            <a:pPr lvl="1"/>
            <a:r>
              <a:rPr lang="en-US" smtClean="0"/>
              <a:t>Establish a signal handler for SIGIO</a:t>
            </a:r>
          </a:p>
          <a:p>
            <a:pPr lvl="2"/>
            <a:r>
              <a:rPr lang="en-US" sz="1800" smtClean="0"/>
              <a:t>Functions </a:t>
            </a:r>
            <a:r>
              <a:rPr lang="en-US" sz="1800" b="1" smtClean="0">
                <a:solidFill>
                  <a:schemeClr val="accent2"/>
                </a:solidFill>
                <a:latin typeface="Courier New" pitchFamily="49" charset="0"/>
                <a:cs typeface="Courier New" pitchFamily="49" charset="0"/>
              </a:rPr>
              <a:t>signal/sigaction</a:t>
            </a:r>
          </a:p>
          <a:p>
            <a:pPr lvl="1"/>
            <a:r>
              <a:rPr lang="en-US" smtClean="0"/>
              <a:t>Set the socket owner</a:t>
            </a:r>
          </a:p>
          <a:p>
            <a:pPr lvl="2"/>
            <a:r>
              <a:rPr lang="en-US" sz="1800" b="1" smtClean="0">
                <a:solidFill>
                  <a:schemeClr val="accent2"/>
                </a:solidFill>
                <a:latin typeface="Courier New" pitchFamily="49" charset="0"/>
                <a:cs typeface="Courier New" pitchFamily="49" charset="0"/>
              </a:rPr>
              <a:t>fcntl</a:t>
            </a:r>
            <a:r>
              <a:rPr lang="en-US" sz="1800" smtClean="0"/>
              <a:t> with command </a:t>
            </a:r>
            <a:r>
              <a:rPr lang="en-US" sz="1800" b="1" smtClean="0">
                <a:solidFill>
                  <a:schemeClr val="accent2"/>
                </a:solidFill>
                <a:latin typeface="Courier New" pitchFamily="49" charset="0"/>
                <a:cs typeface="Courier New" pitchFamily="49" charset="0"/>
              </a:rPr>
              <a:t>F_SETOWN</a:t>
            </a:r>
          </a:p>
          <a:p>
            <a:pPr lvl="1"/>
            <a:r>
              <a:rPr lang="en-US" smtClean="0"/>
              <a:t>Enable signal-driven I/O for the socket </a:t>
            </a:r>
          </a:p>
          <a:p>
            <a:pPr lvl="2"/>
            <a:r>
              <a:rPr lang="en-US" sz="1800" b="1" smtClean="0">
                <a:solidFill>
                  <a:schemeClr val="accent2"/>
                </a:solidFill>
                <a:latin typeface="Courier New" pitchFamily="49" charset="0"/>
                <a:cs typeface="Courier New" pitchFamily="49" charset="0"/>
              </a:rPr>
              <a:t>fcntl</a:t>
            </a:r>
            <a:r>
              <a:rPr lang="en-US" sz="1800" smtClean="0"/>
              <a:t> with command </a:t>
            </a:r>
            <a:r>
              <a:rPr lang="en-US" sz="1800" b="1" smtClean="0">
                <a:solidFill>
                  <a:schemeClr val="accent2"/>
                </a:solidFill>
                <a:latin typeface="Courier New" pitchFamily="49" charset="0"/>
                <a:cs typeface="Courier New" pitchFamily="49" charset="0"/>
              </a:rPr>
              <a:t>O_SETFL (</a:t>
            </a:r>
            <a:r>
              <a:rPr lang="en-US" sz="1800" smtClean="0">
                <a:cs typeface="Courier New" pitchFamily="49" charset="0"/>
              </a:rPr>
              <a:t>turn on </a:t>
            </a:r>
            <a:r>
              <a:rPr lang="en-US" sz="1800" b="1" smtClean="0">
                <a:solidFill>
                  <a:schemeClr val="accent2"/>
                </a:solidFill>
                <a:latin typeface="Courier New" pitchFamily="49" charset="0"/>
                <a:cs typeface="Courier New" pitchFamily="49" charset="0"/>
              </a:rPr>
              <a:t>O_ASYNC)</a:t>
            </a:r>
          </a:p>
          <a:p>
            <a:pPr lvl="2"/>
            <a:r>
              <a:rPr lang="en-US" sz="1800" b="1" smtClean="0">
                <a:solidFill>
                  <a:schemeClr val="accent2"/>
                </a:solidFill>
                <a:latin typeface="Courier New" pitchFamily="49" charset="0"/>
                <a:cs typeface="Courier New" pitchFamily="49" charset="0"/>
              </a:rPr>
              <a:t>ioctl</a:t>
            </a:r>
            <a:r>
              <a:rPr lang="en-US" sz="1800" smtClean="0"/>
              <a:t> with request </a:t>
            </a:r>
            <a:r>
              <a:rPr lang="en-US" sz="1800" b="1" smtClean="0">
                <a:solidFill>
                  <a:schemeClr val="accent2"/>
                </a:solidFill>
                <a:latin typeface="Courier New" pitchFamily="49" charset="0"/>
                <a:cs typeface="Courier New" pitchFamily="49" charset="0"/>
              </a:rPr>
              <a:t>FIOASYNC</a:t>
            </a:r>
          </a:p>
        </p:txBody>
      </p:sp>
      <p:sp>
        <p:nvSpPr>
          <p:cNvPr id="3075" name="Rectangle 3"/>
          <p:cNvSpPr>
            <a:spLocks noGrp="1" noChangeArrowheads="1"/>
          </p:cNvSpPr>
          <p:nvPr>
            <p:ph type="title"/>
          </p:nvPr>
        </p:nvSpPr>
        <p:spPr>
          <a:xfrm>
            <a:off x="685800" y="152400"/>
            <a:ext cx="7772400" cy="1143000"/>
          </a:xfrm>
          <a:noFill/>
        </p:spPr>
        <p:txBody>
          <a:bodyPr/>
          <a:lstStyle/>
          <a:p>
            <a:r>
              <a:rPr lang="en-US" smtClean="0"/>
              <a:t>Signal-driven I/O</a:t>
            </a:r>
          </a:p>
        </p:txBody>
      </p:sp>
      <p:sp>
        <p:nvSpPr>
          <p:cNvPr id="4" name="Slide Number Placeholder 3"/>
          <p:cNvSpPr>
            <a:spLocks noGrp="1"/>
          </p:cNvSpPr>
          <p:nvPr>
            <p:ph type="sldNum" sz="quarter" idx="12"/>
          </p:nvPr>
        </p:nvSpPr>
        <p:spPr/>
        <p:txBody>
          <a:bodyPr/>
          <a:lstStyle/>
          <a:p>
            <a:fld id="{C5495236-799E-457C-A96B-F01DC2A91C0F}" type="slidenum">
              <a:rPr lang="en-US"/>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Set Socket Owner</a:t>
            </a:r>
          </a:p>
        </p:txBody>
      </p:sp>
      <p:sp>
        <p:nvSpPr>
          <p:cNvPr id="4099" name="Content Placeholder 2"/>
          <p:cNvSpPr>
            <a:spLocks noGrp="1"/>
          </p:cNvSpPr>
          <p:nvPr>
            <p:ph idx="1"/>
          </p:nvPr>
        </p:nvSpPr>
        <p:spPr/>
        <p:txBody>
          <a:bodyPr/>
          <a:lstStyle/>
          <a:p>
            <a:pPr marL="342900" lvl="2" indent="-342900"/>
            <a:r>
              <a:rPr lang="en-US" smtClean="0">
                <a:solidFill>
                  <a:srgbClr val="FF0000"/>
                </a:solidFill>
              </a:rPr>
              <a:t>Function </a:t>
            </a:r>
            <a:r>
              <a:rPr lang="en-US" b="1" smtClean="0">
                <a:solidFill>
                  <a:srgbClr val="FF0000"/>
                </a:solidFill>
                <a:latin typeface="Courier New" pitchFamily="49" charset="0"/>
                <a:cs typeface="Courier New" pitchFamily="49" charset="0"/>
              </a:rPr>
              <a:t>fcntl</a:t>
            </a:r>
            <a:r>
              <a:rPr lang="en-US" smtClean="0">
                <a:solidFill>
                  <a:srgbClr val="FF0000"/>
                </a:solidFill>
              </a:rPr>
              <a:t> with command </a:t>
            </a:r>
            <a:r>
              <a:rPr lang="en-US" b="1" smtClean="0">
                <a:solidFill>
                  <a:srgbClr val="FF0000"/>
                </a:solidFill>
                <a:latin typeface="Courier New" pitchFamily="49" charset="0"/>
                <a:cs typeface="Courier New" pitchFamily="49" charset="0"/>
              </a:rPr>
              <a:t>F_SETOWN</a:t>
            </a:r>
          </a:p>
          <a:p>
            <a:pPr marL="800100" lvl="3" indent="-342900"/>
            <a:r>
              <a:rPr lang="en-US" sz="2000" b="1" smtClean="0">
                <a:solidFill>
                  <a:schemeClr val="accent2"/>
                </a:solidFill>
                <a:cs typeface="Courier New" pitchFamily="49" charset="0"/>
              </a:rPr>
              <a:t>fcntl(int fd, int cmd, … /* int arg*/)</a:t>
            </a:r>
          </a:p>
          <a:p>
            <a:pPr marL="800100" lvl="3" indent="-342900"/>
            <a:r>
              <a:rPr lang="en-US" sz="2000" smtClean="0">
                <a:cs typeface="Courier New" pitchFamily="49" charset="0"/>
              </a:rPr>
              <a:t>Set process ID or process group ID to receive SIGIO and SIGURG signals</a:t>
            </a:r>
          </a:p>
          <a:p>
            <a:pPr marL="800100" lvl="3" indent="-342900"/>
            <a:r>
              <a:rPr lang="en-US" sz="2000" smtClean="0">
                <a:cs typeface="Courier New" pitchFamily="49" charset="0"/>
              </a:rPr>
              <a:t>Arg &gt; 0: process ID == arg</a:t>
            </a:r>
          </a:p>
          <a:p>
            <a:pPr marL="800100" lvl="3" indent="-342900"/>
            <a:r>
              <a:rPr lang="en-US" sz="2000" smtClean="0">
                <a:cs typeface="Courier New" pitchFamily="49" charset="0"/>
              </a:rPr>
              <a:t>Arg &lt; 0: process group ID == |arg|</a:t>
            </a:r>
          </a:p>
          <a:p>
            <a:pPr marL="800100" lvl="3" indent="-342900"/>
            <a:endParaRPr lang="en-US" sz="2000" smtClean="0">
              <a:cs typeface="Courier New" pitchFamily="49" charset="0"/>
            </a:endParaRPr>
          </a:p>
          <a:p>
            <a:pPr marL="800100" lvl="3" indent="-342900"/>
            <a:endParaRPr lang="en-US" sz="2000" smtClean="0">
              <a:cs typeface="Courier New" pitchFamily="49" charset="0"/>
            </a:endParaRPr>
          </a:p>
          <a:p>
            <a:endParaRPr lang="en-US" smtClean="0"/>
          </a:p>
        </p:txBody>
      </p:sp>
      <p:sp>
        <p:nvSpPr>
          <p:cNvPr id="4" name="Slide Number Placeholder 3"/>
          <p:cNvSpPr>
            <a:spLocks noGrp="1"/>
          </p:cNvSpPr>
          <p:nvPr>
            <p:ph type="sldNum" sz="quarter" idx="12"/>
          </p:nvPr>
        </p:nvSpPr>
        <p:spPr/>
        <p:txBody>
          <a:bodyPr/>
          <a:lstStyle/>
          <a:p>
            <a:fld id="{ABC53F9A-19AF-4BE9-9809-FD4C132695DE}" type="slidenum">
              <a:rPr lang="en-US"/>
              <a:pPr/>
              <a:t>4</a:t>
            </a:fld>
            <a:endParaRPr lang="en-US"/>
          </a:p>
        </p:txBody>
      </p:sp>
      <p:sp>
        <p:nvSpPr>
          <p:cNvPr id="4101" name="TextBox 4"/>
          <p:cNvSpPr txBox="1">
            <a:spLocks noChangeArrowheads="1"/>
          </p:cNvSpPr>
          <p:nvPr/>
        </p:nvSpPr>
        <p:spPr bwMode="auto">
          <a:xfrm>
            <a:off x="1143000" y="4419600"/>
            <a:ext cx="6453188" cy="461963"/>
          </a:xfrm>
          <a:prstGeom prst="rect">
            <a:avLst/>
          </a:prstGeom>
          <a:noFill/>
          <a:ln w="9525">
            <a:noFill/>
            <a:miter lim="800000"/>
            <a:headEnd/>
            <a:tailEnd/>
          </a:ln>
        </p:spPr>
        <p:txBody>
          <a:bodyPr wrap="none">
            <a:spAutoFit/>
          </a:bodyPr>
          <a:lstStyle/>
          <a:p>
            <a:r>
              <a:rPr lang="en-US" b="1">
                <a:solidFill>
                  <a:schemeClr val="accent2"/>
                </a:solidFill>
                <a:latin typeface="Courier New" pitchFamily="49" charset="0"/>
                <a:cs typeface="Courier New" pitchFamily="49" charset="0"/>
              </a:rPr>
              <a:t>fcntl(sockfd, F_SETOWN, getpid());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Enable Signal-Driven I/O for Socket</a:t>
            </a:r>
          </a:p>
        </p:txBody>
      </p:sp>
      <p:sp>
        <p:nvSpPr>
          <p:cNvPr id="5123" name="Content Placeholder 2"/>
          <p:cNvSpPr>
            <a:spLocks noGrp="1"/>
          </p:cNvSpPr>
          <p:nvPr>
            <p:ph idx="1"/>
          </p:nvPr>
        </p:nvSpPr>
        <p:spPr/>
        <p:txBody>
          <a:bodyPr/>
          <a:lstStyle/>
          <a:p>
            <a:pPr marL="342900" lvl="2" indent="-342900"/>
            <a:r>
              <a:rPr lang="en-US" dirty="0" smtClean="0">
                <a:solidFill>
                  <a:srgbClr val="FF0000"/>
                </a:solidFill>
              </a:rPr>
              <a:t>Function </a:t>
            </a:r>
            <a:r>
              <a:rPr lang="en-US" b="1" dirty="0" err="1" smtClean="0">
                <a:solidFill>
                  <a:srgbClr val="FF0000"/>
                </a:solidFill>
                <a:latin typeface="Courier New" pitchFamily="49" charset="0"/>
                <a:cs typeface="Courier New" pitchFamily="49" charset="0"/>
              </a:rPr>
              <a:t>fcntl</a:t>
            </a:r>
            <a:r>
              <a:rPr lang="en-US" dirty="0" smtClean="0">
                <a:solidFill>
                  <a:srgbClr val="FF0000"/>
                </a:solidFill>
              </a:rPr>
              <a:t> with command </a:t>
            </a:r>
            <a:r>
              <a:rPr lang="en-US" b="1" dirty="0" smtClean="0">
                <a:solidFill>
                  <a:srgbClr val="FF0000"/>
                </a:solidFill>
                <a:latin typeface="Courier New" pitchFamily="49" charset="0"/>
                <a:cs typeface="Courier New" pitchFamily="49" charset="0"/>
              </a:rPr>
              <a:t>F_SETFL</a:t>
            </a:r>
          </a:p>
          <a:p>
            <a:pPr lvl="1"/>
            <a:r>
              <a:rPr lang="en-US" dirty="0" smtClean="0"/>
              <a:t>Turn on O_ASYNC </a:t>
            </a:r>
          </a:p>
          <a:p>
            <a:pPr lvl="1"/>
            <a:endParaRPr lang="en-US" dirty="0" smtClean="0"/>
          </a:p>
          <a:p>
            <a:pPr lvl="1"/>
            <a:endParaRPr lang="en-US" dirty="0" smtClean="0"/>
          </a:p>
          <a:p>
            <a:pPr lvl="1"/>
            <a:endParaRPr lang="en-US" dirty="0" smtClean="0"/>
          </a:p>
          <a:p>
            <a:pPr lvl="1"/>
            <a:r>
              <a:rPr lang="en-US" dirty="0" smtClean="0"/>
              <a:t>Not widely supported yet</a:t>
            </a:r>
          </a:p>
          <a:p>
            <a:endParaRPr lang="en-US" dirty="0" smtClean="0"/>
          </a:p>
          <a:p>
            <a:r>
              <a:rPr lang="en-US" dirty="0" smtClean="0"/>
              <a:t>Function </a:t>
            </a:r>
            <a:r>
              <a:rPr lang="en-US" dirty="0" err="1" smtClean="0"/>
              <a:t>ioctl</a:t>
            </a:r>
            <a:r>
              <a:rPr lang="en-US" dirty="0" smtClean="0"/>
              <a:t> with request FIOASYNC</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33F5F3E-3AB6-49B2-91B7-A7B6502EA454}" type="slidenum">
              <a:rPr lang="en-US"/>
              <a:pPr/>
              <a:t>5</a:t>
            </a:fld>
            <a:endParaRPr lang="en-US"/>
          </a:p>
        </p:txBody>
      </p:sp>
      <p:sp>
        <p:nvSpPr>
          <p:cNvPr id="5125" name="Rectangle 4"/>
          <p:cNvSpPr>
            <a:spLocks noChangeArrowheads="1"/>
          </p:cNvSpPr>
          <p:nvPr/>
        </p:nvSpPr>
        <p:spPr bwMode="auto">
          <a:xfrm>
            <a:off x="1371600" y="2209800"/>
            <a:ext cx="6324600" cy="1016000"/>
          </a:xfrm>
          <a:prstGeom prst="rect">
            <a:avLst/>
          </a:prstGeom>
          <a:noFill/>
          <a:ln w="9525">
            <a:noFill/>
            <a:miter lim="800000"/>
            <a:headEnd/>
            <a:tailEnd/>
          </a:ln>
        </p:spPr>
        <p:txBody>
          <a:bodyPr>
            <a:spAutoFit/>
          </a:bodyPr>
          <a:lstStyle/>
          <a:p>
            <a:r>
              <a:rPr lang="en-US" sz="2000" b="1">
                <a:solidFill>
                  <a:schemeClr val="accent2"/>
                </a:solidFill>
                <a:latin typeface="Courier New" pitchFamily="49" charset="0"/>
                <a:cs typeface="Courier New" pitchFamily="49" charset="0"/>
              </a:rPr>
              <a:t>int flag;</a:t>
            </a:r>
          </a:p>
          <a:p>
            <a:r>
              <a:rPr lang="en-US" sz="2000" b="1">
                <a:solidFill>
                  <a:schemeClr val="accent2"/>
                </a:solidFill>
                <a:latin typeface="Courier New" pitchFamily="49" charset="0"/>
                <a:cs typeface="Courier New" pitchFamily="49" charset="0"/>
              </a:rPr>
              <a:t>flag = fcntl(sockfd, F_GETFL, 0);</a:t>
            </a:r>
          </a:p>
          <a:p>
            <a:r>
              <a:rPr lang="en-US" sz="2000" b="1">
                <a:solidFill>
                  <a:schemeClr val="accent2"/>
                </a:solidFill>
                <a:latin typeface="Courier New" pitchFamily="49" charset="0"/>
                <a:cs typeface="Courier New" pitchFamily="49" charset="0"/>
              </a:rPr>
              <a:t>fcntl(sockfd, F_SETFL, flag | O_ASYNC);</a:t>
            </a:r>
          </a:p>
        </p:txBody>
      </p:sp>
      <p:sp>
        <p:nvSpPr>
          <p:cNvPr id="5126" name="Rectangle 5"/>
          <p:cNvSpPr>
            <a:spLocks noChangeArrowheads="1"/>
          </p:cNvSpPr>
          <p:nvPr/>
        </p:nvSpPr>
        <p:spPr bwMode="auto">
          <a:xfrm>
            <a:off x="1371600" y="4702175"/>
            <a:ext cx="6324600" cy="708025"/>
          </a:xfrm>
          <a:prstGeom prst="rect">
            <a:avLst/>
          </a:prstGeom>
          <a:noFill/>
          <a:ln w="9525">
            <a:noFill/>
            <a:miter lim="800000"/>
            <a:headEnd/>
            <a:tailEnd/>
          </a:ln>
        </p:spPr>
        <p:txBody>
          <a:bodyPr>
            <a:spAutoFit/>
          </a:bodyPr>
          <a:lstStyle/>
          <a:p>
            <a:r>
              <a:rPr lang="en-US" sz="2000" b="1">
                <a:solidFill>
                  <a:schemeClr val="accent2"/>
                </a:solidFill>
                <a:latin typeface="Courier New" pitchFamily="49" charset="0"/>
                <a:cs typeface="Courier New" pitchFamily="49" charset="0"/>
              </a:rPr>
              <a:t>int on = 1;</a:t>
            </a:r>
          </a:p>
          <a:p>
            <a:r>
              <a:rPr lang="en-US" sz="2000" b="1">
                <a:solidFill>
                  <a:schemeClr val="accent2"/>
                </a:solidFill>
                <a:latin typeface="Courier New" pitchFamily="49" charset="0"/>
                <a:cs typeface="Courier New" pitchFamily="49" charset="0"/>
              </a:rPr>
              <a:t>ioctl(sockfd, FIOASYNC, &amp;on);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Complication of Signal-Driven I/O</a:t>
            </a:r>
          </a:p>
        </p:txBody>
      </p:sp>
      <p:sp>
        <p:nvSpPr>
          <p:cNvPr id="6147" name="Content Placeholder 2"/>
          <p:cNvSpPr>
            <a:spLocks noGrp="1"/>
          </p:cNvSpPr>
          <p:nvPr>
            <p:ph idx="1"/>
          </p:nvPr>
        </p:nvSpPr>
        <p:spPr/>
        <p:txBody>
          <a:bodyPr/>
          <a:lstStyle/>
          <a:p>
            <a:r>
              <a:rPr lang="en-US" dirty="0" smtClean="0"/>
              <a:t>Signals are not queued when they are blocked</a:t>
            </a:r>
          </a:p>
          <a:p>
            <a:pPr lvl="1"/>
            <a:r>
              <a:rPr lang="en-US" dirty="0" smtClean="0"/>
              <a:t>When SIGIO is blocked, at most one SIGIO signal will be pending even if two pieces of data arrive</a:t>
            </a:r>
          </a:p>
          <a:p>
            <a:pPr lvl="1"/>
            <a:r>
              <a:rPr lang="en-US" dirty="0" smtClean="0"/>
              <a:t>No one to one mapping between number of signals and arrived data</a:t>
            </a:r>
          </a:p>
          <a:p>
            <a:pPr lvl="1"/>
            <a:endParaRPr lang="en-US" dirty="0" smtClean="0"/>
          </a:p>
          <a:p>
            <a:r>
              <a:rPr lang="en-US" dirty="0" smtClean="0"/>
              <a:t>In handler of SIGIO, we need to handle all arriving data </a:t>
            </a:r>
          </a:p>
          <a:p>
            <a:pPr lvl="1"/>
            <a:r>
              <a:rPr lang="en-US" dirty="0" smtClean="0"/>
              <a:t>Read until there is no data (how?)</a:t>
            </a:r>
          </a:p>
          <a:p>
            <a:pPr lvl="1"/>
            <a:endParaRPr lang="en-US" dirty="0" smtClean="0"/>
          </a:p>
          <a:p>
            <a:r>
              <a:rPr lang="en-US" dirty="0" err="1" smtClean="0"/>
              <a:t>Nonblocking</a:t>
            </a:r>
            <a:r>
              <a:rPr lang="en-US" dirty="0" smtClean="0"/>
              <a:t> I/O needs to be used with signal-driven I/O</a:t>
            </a:r>
          </a:p>
        </p:txBody>
      </p:sp>
      <p:sp>
        <p:nvSpPr>
          <p:cNvPr id="4" name="Slide Number Placeholder 3"/>
          <p:cNvSpPr>
            <a:spLocks noGrp="1"/>
          </p:cNvSpPr>
          <p:nvPr>
            <p:ph type="sldNum" sz="quarter" idx="12"/>
          </p:nvPr>
        </p:nvSpPr>
        <p:spPr/>
        <p:txBody>
          <a:bodyPr/>
          <a:lstStyle/>
          <a:p>
            <a:fld id="{6C98E9ED-4665-4F24-97B2-080F8A4F57B7}"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1143000"/>
            <a:ext cx="7772400" cy="5029200"/>
          </a:xfrm>
        </p:spPr>
        <p:txBody>
          <a:bodyPr/>
          <a:lstStyle/>
          <a:p>
            <a:pPr>
              <a:lnSpc>
                <a:spcPct val="90000"/>
              </a:lnSpc>
            </a:pPr>
            <a:r>
              <a:rPr lang="en-US" smtClean="0"/>
              <a:t>For UDP sockets</a:t>
            </a:r>
          </a:p>
          <a:p>
            <a:pPr lvl="1">
              <a:lnSpc>
                <a:spcPct val="90000"/>
              </a:lnSpc>
            </a:pPr>
            <a:r>
              <a:rPr lang="en-US" smtClean="0"/>
              <a:t>A datagram arrives</a:t>
            </a:r>
          </a:p>
          <a:p>
            <a:pPr lvl="1">
              <a:lnSpc>
                <a:spcPct val="90000"/>
              </a:lnSpc>
            </a:pPr>
            <a:r>
              <a:rPr lang="en-US" smtClean="0"/>
              <a:t>An error occurs</a:t>
            </a:r>
          </a:p>
          <a:p>
            <a:pPr>
              <a:lnSpc>
                <a:spcPct val="90000"/>
              </a:lnSpc>
            </a:pPr>
            <a:r>
              <a:rPr lang="en-US" smtClean="0"/>
              <a:t>For TCP sockets</a:t>
            </a:r>
          </a:p>
          <a:p>
            <a:pPr lvl="1">
              <a:lnSpc>
                <a:spcPct val="90000"/>
              </a:lnSpc>
            </a:pPr>
            <a:r>
              <a:rPr lang="en-US" smtClean="0"/>
              <a:t>A connection request has completed</a:t>
            </a:r>
          </a:p>
          <a:p>
            <a:pPr lvl="1">
              <a:lnSpc>
                <a:spcPct val="90000"/>
              </a:lnSpc>
            </a:pPr>
            <a:r>
              <a:rPr lang="en-US" smtClean="0"/>
              <a:t>A disconnect request has been initiated</a:t>
            </a:r>
          </a:p>
          <a:p>
            <a:pPr lvl="1">
              <a:lnSpc>
                <a:spcPct val="90000"/>
              </a:lnSpc>
            </a:pPr>
            <a:r>
              <a:rPr lang="en-US" smtClean="0"/>
              <a:t>A disconnect request has completed</a:t>
            </a:r>
          </a:p>
          <a:p>
            <a:pPr lvl="1">
              <a:lnSpc>
                <a:spcPct val="90000"/>
              </a:lnSpc>
            </a:pPr>
            <a:r>
              <a:rPr lang="en-US" smtClean="0"/>
              <a:t>Half of a connection has been shut down</a:t>
            </a:r>
          </a:p>
          <a:p>
            <a:pPr lvl="1">
              <a:lnSpc>
                <a:spcPct val="90000"/>
              </a:lnSpc>
            </a:pPr>
            <a:r>
              <a:rPr lang="en-US" smtClean="0"/>
              <a:t>Data has arrived </a:t>
            </a:r>
          </a:p>
          <a:p>
            <a:pPr lvl="1">
              <a:lnSpc>
                <a:spcPct val="90000"/>
              </a:lnSpc>
            </a:pPr>
            <a:r>
              <a:rPr lang="en-US" smtClean="0"/>
              <a:t>Data has been sent</a:t>
            </a:r>
          </a:p>
          <a:p>
            <a:pPr>
              <a:lnSpc>
                <a:spcPct val="90000"/>
              </a:lnSpc>
            </a:pPr>
            <a:r>
              <a:rPr lang="en-US" smtClean="0"/>
              <a:t>Too many SIGIOs for a TCP socket – rarely used</a:t>
            </a:r>
          </a:p>
          <a:p>
            <a:pPr lvl="1">
              <a:lnSpc>
                <a:spcPct val="90000"/>
              </a:lnSpc>
            </a:pPr>
            <a:r>
              <a:rPr lang="en-US" smtClean="0"/>
              <a:t>listening socket</a:t>
            </a:r>
          </a:p>
          <a:p>
            <a:pPr lvl="1">
              <a:lnSpc>
                <a:spcPct val="90000"/>
              </a:lnSpc>
            </a:pPr>
            <a:endParaRPr lang="en-US" smtClean="0"/>
          </a:p>
          <a:p>
            <a:pPr lvl="1">
              <a:lnSpc>
                <a:spcPct val="90000"/>
              </a:lnSpc>
            </a:pPr>
            <a:endParaRPr lang="en-US" smtClean="0"/>
          </a:p>
        </p:txBody>
      </p:sp>
      <p:sp>
        <p:nvSpPr>
          <p:cNvPr id="7171" name="Rectangle 3"/>
          <p:cNvSpPr>
            <a:spLocks noGrp="1" noChangeArrowheads="1"/>
          </p:cNvSpPr>
          <p:nvPr>
            <p:ph type="title"/>
          </p:nvPr>
        </p:nvSpPr>
        <p:spPr>
          <a:xfrm>
            <a:off x="685800" y="152400"/>
            <a:ext cx="7772400" cy="1143000"/>
          </a:xfrm>
          <a:noFill/>
        </p:spPr>
        <p:txBody>
          <a:bodyPr/>
          <a:lstStyle/>
          <a:p>
            <a:r>
              <a:rPr lang="en-US" smtClean="0"/>
              <a:t>When is SIGIO raised?</a:t>
            </a:r>
          </a:p>
        </p:txBody>
      </p:sp>
      <p:sp>
        <p:nvSpPr>
          <p:cNvPr id="4" name="Slide Number Placeholder 3"/>
          <p:cNvSpPr>
            <a:spLocks noGrp="1"/>
          </p:cNvSpPr>
          <p:nvPr>
            <p:ph type="sldNum" sz="quarter" idx="12"/>
          </p:nvPr>
        </p:nvSpPr>
        <p:spPr/>
        <p:txBody>
          <a:bodyPr/>
          <a:lstStyle/>
          <a:p>
            <a:fld id="{210DE4A8-7AA3-41A1-8177-742D7E701A9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Echo Server with Signal-Driven I/O</a:t>
            </a:r>
          </a:p>
        </p:txBody>
      </p:sp>
      <p:sp>
        <p:nvSpPr>
          <p:cNvPr id="8195" name="Content Placeholder 2"/>
          <p:cNvSpPr>
            <a:spLocks noGrp="1"/>
          </p:cNvSpPr>
          <p:nvPr>
            <p:ph idx="1"/>
          </p:nvPr>
        </p:nvSpPr>
        <p:spPr/>
        <p:txBody>
          <a:bodyPr/>
          <a:lstStyle/>
          <a:p>
            <a:r>
              <a:rPr lang="en-US" dirty="0" smtClean="0"/>
              <a:t>Examples udp_echo_server.cpp and udp_echo_client.cpp</a:t>
            </a:r>
          </a:p>
          <a:p>
            <a:endParaRPr lang="en-US" dirty="0" smtClean="0"/>
          </a:p>
          <a:p>
            <a:endParaRPr lang="en-US" dirty="0" smtClean="0"/>
          </a:p>
          <a:p>
            <a:r>
              <a:rPr lang="en-US" dirty="0" smtClean="0"/>
              <a:t>A particular use of signal-driven I/O is NTP (network time protocol)</a:t>
            </a:r>
          </a:p>
          <a:p>
            <a:pPr lvl="1"/>
            <a:r>
              <a:rPr lang="en-US" dirty="0" smtClean="0"/>
              <a:t>Time sensitive. </a:t>
            </a:r>
          </a:p>
          <a:p>
            <a:pPr lvl="1"/>
            <a:r>
              <a:rPr lang="en-US" dirty="0" smtClean="0"/>
              <a:t>A server needs to record the accurate arrival time of a datagram and return to client.</a:t>
            </a:r>
          </a:p>
        </p:txBody>
      </p:sp>
      <p:sp>
        <p:nvSpPr>
          <p:cNvPr id="4" name="Slide Number Placeholder 3"/>
          <p:cNvSpPr>
            <a:spLocks noGrp="1"/>
          </p:cNvSpPr>
          <p:nvPr>
            <p:ph type="sldNum" sz="quarter" idx="12"/>
          </p:nvPr>
        </p:nvSpPr>
        <p:spPr/>
        <p:txBody>
          <a:bodyPr/>
          <a:lstStyle/>
          <a:p>
            <a:fld id="{A1A8E14E-0045-4DB7-A441-7C965BF5446B}"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I/O models</a:t>
            </a:r>
            <a:endParaRPr lang="en-US" dirty="0"/>
          </a:p>
        </p:txBody>
      </p:sp>
      <p:sp>
        <p:nvSpPr>
          <p:cNvPr id="3" name="Content Placeholder 2"/>
          <p:cNvSpPr>
            <a:spLocks noGrp="1"/>
          </p:cNvSpPr>
          <p:nvPr>
            <p:ph idx="1"/>
          </p:nvPr>
        </p:nvSpPr>
        <p:spPr/>
        <p:txBody>
          <a:bodyPr/>
          <a:lstStyle/>
          <a:p>
            <a:pPr lvl="2"/>
            <a:r>
              <a:rPr lang="en-US" altLang="en-US" dirty="0"/>
              <a:t>Blocking</a:t>
            </a:r>
          </a:p>
          <a:p>
            <a:pPr lvl="2"/>
            <a:r>
              <a:rPr lang="en-US" altLang="en-US" dirty="0" err="1"/>
              <a:t>Nonblocking</a:t>
            </a:r>
            <a:endParaRPr lang="en-US" altLang="en-US" dirty="0"/>
          </a:p>
          <a:p>
            <a:pPr lvl="2"/>
            <a:r>
              <a:rPr lang="en-US" altLang="en-US" dirty="0"/>
              <a:t>Multiplexed</a:t>
            </a:r>
          </a:p>
          <a:p>
            <a:pPr lvl="2"/>
            <a:r>
              <a:rPr lang="en-US" altLang="en-US" dirty="0"/>
              <a:t>Signal driven</a:t>
            </a:r>
          </a:p>
          <a:p>
            <a:pPr lvl="2"/>
            <a:r>
              <a:rPr lang="en-US" altLang="en-US" dirty="0"/>
              <a:t>Asynchronous</a:t>
            </a:r>
          </a:p>
          <a:p>
            <a:endParaRPr lang="en-US" dirty="0"/>
          </a:p>
        </p:txBody>
      </p:sp>
      <p:sp>
        <p:nvSpPr>
          <p:cNvPr id="4" name="Slide Number Placeholder 3"/>
          <p:cNvSpPr>
            <a:spLocks noGrp="1"/>
          </p:cNvSpPr>
          <p:nvPr>
            <p:ph type="sldNum" sz="quarter" idx="12"/>
          </p:nvPr>
        </p:nvSpPr>
        <p:spPr/>
        <p:txBody>
          <a:bodyPr/>
          <a:lstStyle/>
          <a:p>
            <a:fld id="{DB28B7FE-6046-4968-BE1B-F88C706DD74A}" type="slidenum">
              <a:rPr lang="en-US" smtClean="0"/>
              <a:pPr/>
              <a:t>9</a:t>
            </a:fld>
            <a:endParaRPr lang="en-US"/>
          </a:p>
        </p:txBody>
      </p:sp>
    </p:spTree>
    <p:extLst>
      <p:ext uri="{BB962C8B-B14F-4D97-AF65-F5344CB8AC3E}">
        <p14:creationId xmlns:p14="http://schemas.microsoft.com/office/powerpoint/2010/main" xmlns="" val="197308551"/>
      </p:ext>
    </p:extLst>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lect1_syllabus</Template>
  <TotalTime>687</TotalTime>
  <Words>1337</Words>
  <Application>Microsoft Office PowerPoint</Application>
  <PresentationFormat>On-screen Show (4:3)</PresentationFormat>
  <Paragraphs>138</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class_simple</vt:lpstr>
      <vt:lpstr>Signal-Driven I/O</vt:lpstr>
      <vt:lpstr>Motivation</vt:lpstr>
      <vt:lpstr>Signal-driven I/O</vt:lpstr>
      <vt:lpstr>Set Socket Owner</vt:lpstr>
      <vt:lpstr>Enable Signal-Driven I/O for Socket</vt:lpstr>
      <vt:lpstr>Complication of Signal-Driven I/O</vt:lpstr>
      <vt:lpstr>When is SIGIO raised?</vt:lpstr>
      <vt:lpstr>Echo Server with Signal-Driven I/O</vt:lpstr>
      <vt:lpstr>Summary of I/O models</vt:lpstr>
      <vt:lpstr>Blocking IO</vt:lpstr>
      <vt:lpstr>Nonblocking IO</vt:lpstr>
      <vt:lpstr>I/O Multiplexing</vt:lpstr>
      <vt:lpstr>Signal driven</vt:lpstr>
      <vt:lpstr>Asynchronous IO</vt:lpstr>
    </vt:vector>
  </TitlesOfParts>
  <Company>Hummingbird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w_fang</dc:creator>
  <cp:lastModifiedBy>Xin Yuan</cp:lastModifiedBy>
  <cp:revision>64</cp:revision>
  <dcterms:created xsi:type="dcterms:W3CDTF">2001-10-30T02:29:09Z</dcterms:created>
  <dcterms:modified xsi:type="dcterms:W3CDTF">2013-11-14T15:01:17Z</dcterms:modified>
</cp:coreProperties>
</file>