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7" r:id="rId1"/>
  </p:sldMasterIdLst>
  <p:notesMasterIdLst>
    <p:notesMasterId r:id="rId29"/>
  </p:notesMasterIdLst>
  <p:sldIdLst>
    <p:sldId id="257" r:id="rId2"/>
    <p:sldId id="285" r:id="rId3"/>
    <p:sldId id="294" r:id="rId4"/>
    <p:sldId id="295" r:id="rId5"/>
    <p:sldId id="296" r:id="rId6"/>
    <p:sldId id="275" r:id="rId7"/>
    <p:sldId id="284" r:id="rId8"/>
    <p:sldId id="286" r:id="rId9"/>
    <p:sldId id="287" r:id="rId10"/>
    <p:sldId id="288" r:id="rId11"/>
    <p:sldId id="276" r:id="rId12"/>
    <p:sldId id="277" r:id="rId13"/>
    <p:sldId id="289" r:id="rId14"/>
    <p:sldId id="278" r:id="rId15"/>
    <p:sldId id="279" r:id="rId16"/>
    <p:sldId id="280" r:id="rId17"/>
    <p:sldId id="281" r:id="rId18"/>
    <p:sldId id="282" r:id="rId19"/>
    <p:sldId id="283" r:id="rId20"/>
    <p:sldId id="290" r:id="rId21"/>
    <p:sldId id="291" r:id="rId22"/>
    <p:sldId id="292" r:id="rId23"/>
    <p:sldId id="293" r:id="rId24"/>
    <p:sldId id="297" r:id="rId25"/>
    <p:sldId id="298" r:id="rId26"/>
    <p:sldId id="299" r:id="rId27"/>
    <p:sldId id="30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9" autoAdjust="0"/>
    <p:restoredTop sz="74222" autoAdjust="0"/>
  </p:normalViewPr>
  <p:slideViewPr>
    <p:cSldViewPr>
      <p:cViewPr varScale="1">
        <p:scale>
          <a:sx n="76" d="100"/>
          <a:sy n="76" d="100"/>
        </p:scale>
        <p:origin x="-19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E66CEF-EFEB-413F-A2AC-DF289CEB37B7}" type="datetimeFigureOut">
              <a:rPr lang="en-US"/>
              <a:pPr>
                <a:defRPr/>
              </a:pPr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7926D97-C85F-48AD-A45D-CF120CA802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4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26D97-C85F-48AD-A45D-CF120CA802E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26D97-C85F-48AD-A45D-CF120CA802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72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26D97-C85F-48AD-A45D-CF120CA802E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0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926D97-C85F-48AD-A45D-CF120CA802E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9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78CA0-D92D-48D9-A9BB-143477F7E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4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D21A6-24CE-44C8-AB85-5AD07D296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2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2D6B1-DF79-400B-9FBC-63E8B91C6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0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885EE-5B86-4C86-9351-3A97E6C0AF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9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283CE-3BE2-4CD1-AFF2-0A6D93C8C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23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B3CFF-4DFC-4C5E-98E2-D34E65552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5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C246C-97D4-4AD3-92B5-4E567A5D8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B3216-D638-46CA-8548-DA24756A4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8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4B6FC-8460-4C7A-804F-DBECEAF44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0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CBA98-E517-4261-8401-E93550DAA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5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786110-A3D9-43B4-AC6C-9F95E123B8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8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52735B39-2FB7-4D83-BDA3-38E626FB49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Synchronization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err="1" smtClean="0"/>
              <a:t>Mutex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Conditional variables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There are other synchronization mechanisms in </a:t>
            </a:r>
            <a:r>
              <a:rPr lang="en-US" dirty="0" err="1" smtClean="0"/>
              <a:t>pthread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Reading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APUE 11.6</a:t>
            </a:r>
          </a:p>
          <a:p>
            <a:pPr eaLnBrk="1" hangingPunct="1">
              <a:lnSpc>
                <a:spcPct val="90000"/>
              </a:lnSpc>
            </a:pPr>
            <a:endParaRPr lang="en-US" sz="36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D4CF6-4244-404D-BC31-B83873EA8BC0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Mutex Operations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Creation: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 err="1" smtClean="0"/>
              <a:t>pthread_mutex_t</a:t>
            </a:r>
            <a:r>
              <a:rPr lang="en-US" sz="1800" dirty="0" smtClean="0"/>
              <a:t> my = PTHREAD_MUTEX_INITIALIZER;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 err="1" smtClean="0"/>
              <a:t>pthread_mutex_init</a:t>
            </a:r>
            <a:r>
              <a:rPr lang="en-US" sz="1800" dirty="0" smtClean="0"/>
              <a:t>(</a:t>
            </a:r>
            <a:r>
              <a:rPr lang="en-US" sz="1800" dirty="0" err="1" smtClean="0"/>
              <a:t>pthread_mutex_t</a:t>
            </a:r>
            <a:r>
              <a:rPr lang="en-US" sz="1800" dirty="0" smtClean="0"/>
              <a:t> *</a:t>
            </a:r>
            <a:r>
              <a:rPr lang="en-US" sz="1800" dirty="0" err="1" smtClean="0"/>
              <a:t>mutex</a:t>
            </a:r>
            <a:r>
              <a:rPr lang="en-US" sz="1800" dirty="0" smtClean="0"/>
              <a:t>, </a:t>
            </a:r>
            <a:r>
              <a:rPr lang="en-US" sz="1800" dirty="0" err="1" smtClean="0"/>
              <a:t>pthread_mutexattr_t</a:t>
            </a:r>
            <a:r>
              <a:rPr lang="en-US" sz="1800" dirty="0" smtClean="0"/>
              <a:t> *</a:t>
            </a:r>
            <a:r>
              <a:rPr lang="en-US" sz="1800" dirty="0" err="1" smtClean="0"/>
              <a:t>attr</a:t>
            </a:r>
            <a:r>
              <a:rPr lang="en-US" sz="1800" dirty="0" smtClean="0"/>
              <a:t>)</a:t>
            </a:r>
          </a:p>
          <a:p>
            <a:pPr eaLnBrk="1" hangingPunct="1"/>
            <a:r>
              <a:rPr lang="en-US" sz="2200" dirty="0" smtClean="0"/>
              <a:t>Destroying: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 err="1" smtClean="0"/>
              <a:t>pthread_mutex_destroy</a:t>
            </a:r>
            <a:r>
              <a:rPr lang="en-US" sz="1800" dirty="0" smtClean="0"/>
              <a:t>(</a:t>
            </a:r>
            <a:r>
              <a:rPr lang="en-US" sz="1800" dirty="0" err="1" smtClean="0"/>
              <a:t>pthread_mutex_t</a:t>
            </a:r>
            <a:r>
              <a:rPr lang="en-US" sz="1800" dirty="0" smtClean="0"/>
              <a:t> *</a:t>
            </a:r>
            <a:r>
              <a:rPr lang="en-US" sz="1800" dirty="0" err="1" smtClean="0"/>
              <a:t>mutex</a:t>
            </a:r>
            <a:r>
              <a:rPr lang="en-US" sz="1800" dirty="0" smtClean="0"/>
              <a:t>);</a:t>
            </a:r>
          </a:p>
          <a:p>
            <a:pPr eaLnBrk="1" hangingPunct="1"/>
            <a:r>
              <a:rPr lang="en-US" sz="2200" dirty="0" smtClean="0"/>
              <a:t>Locking and unlocking </a:t>
            </a:r>
            <a:r>
              <a:rPr lang="en-US" sz="2200" dirty="0" err="1" smtClean="0"/>
              <a:t>mutexes</a:t>
            </a:r>
            <a:endParaRPr lang="en-US" sz="22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 err="1" smtClean="0"/>
              <a:t>pthread_mutex_lock</a:t>
            </a:r>
            <a:r>
              <a:rPr lang="en-US" sz="1800" dirty="0" smtClean="0"/>
              <a:t>(</a:t>
            </a:r>
            <a:r>
              <a:rPr lang="en-US" sz="1800" dirty="0" err="1" smtClean="0"/>
              <a:t>pthread_mutex_t</a:t>
            </a:r>
            <a:r>
              <a:rPr lang="en-US" sz="1800" dirty="0" smtClean="0"/>
              <a:t> *</a:t>
            </a:r>
            <a:r>
              <a:rPr lang="en-US" sz="1800" dirty="0" err="1" smtClean="0"/>
              <a:t>mutex</a:t>
            </a:r>
            <a:r>
              <a:rPr lang="en-US" sz="1800" dirty="0" smtClean="0"/>
              <a:t>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 err="1" smtClean="0"/>
              <a:t>pthread_mutex_trylock</a:t>
            </a:r>
            <a:r>
              <a:rPr lang="en-US" sz="1800" dirty="0" smtClean="0"/>
              <a:t>(</a:t>
            </a:r>
            <a:r>
              <a:rPr lang="en-US" sz="1800" dirty="0" err="1" smtClean="0"/>
              <a:t>pthread_mutex_t</a:t>
            </a:r>
            <a:r>
              <a:rPr lang="en-US" sz="1800" dirty="0" smtClean="0"/>
              <a:t> *</a:t>
            </a:r>
            <a:r>
              <a:rPr lang="en-US" sz="1800" dirty="0" err="1" smtClean="0"/>
              <a:t>mutex</a:t>
            </a:r>
            <a:r>
              <a:rPr lang="en-US" sz="1800" dirty="0" smtClean="0"/>
              <a:t>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dirty="0" err="1" smtClean="0"/>
              <a:t>pthread_mutex_unlock</a:t>
            </a:r>
            <a:r>
              <a:rPr lang="en-US" sz="1800" dirty="0" smtClean="0"/>
              <a:t>(</a:t>
            </a:r>
            <a:r>
              <a:rPr lang="en-US" sz="1800" dirty="0" err="1" smtClean="0"/>
              <a:t>pthread_mutex_t</a:t>
            </a:r>
            <a:r>
              <a:rPr lang="en-US" sz="1800" dirty="0" smtClean="0"/>
              <a:t> *</a:t>
            </a:r>
            <a:r>
              <a:rPr lang="en-US" sz="1800" dirty="0" err="1" smtClean="0"/>
              <a:t>mutex</a:t>
            </a:r>
            <a:r>
              <a:rPr lang="en-US" sz="1800" dirty="0" smtClean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EADC2B-266D-465D-954E-7D135B698E10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Mutex Example (example2.c)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924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int counter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solidFill>
                  <a:srgbClr val="0000FF"/>
                </a:solidFill>
                <a:latin typeface="Courier New" pitchFamily="49" charset="0"/>
              </a:rPr>
              <a:t>ptread_mutex_t</a:t>
            </a:r>
            <a:r>
              <a:rPr lang="en-US" sz="1900" b="1" smtClean="0">
                <a:latin typeface="Courier New" pitchFamily="49" charset="0"/>
              </a:rPr>
              <a:t> mutex = </a:t>
            </a:r>
            <a:r>
              <a:rPr lang="en-US" sz="1900" b="1" smtClean="0">
                <a:solidFill>
                  <a:srgbClr val="0000FF"/>
                </a:solidFill>
                <a:latin typeface="Courier New" pitchFamily="49" charset="0"/>
              </a:rPr>
              <a:t>PTHREAD_MUTEX_INITIALIZER</a:t>
            </a:r>
            <a:r>
              <a:rPr lang="en-US" sz="1900" b="1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void *thread_func(void *arg)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int val;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/* protected by mutex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</a:t>
            </a:r>
            <a:r>
              <a:rPr lang="en-US" sz="1900" b="1" smtClean="0">
                <a:solidFill>
                  <a:srgbClr val="0000FF"/>
                </a:solidFill>
                <a:latin typeface="Courier New" pitchFamily="49" charset="0"/>
              </a:rPr>
              <a:t>pthread_mutex_lock</a:t>
            </a:r>
            <a:r>
              <a:rPr lang="en-US" sz="1900" b="1" smtClean="0">
                <a:latin typeface="Courier New" pitchFamily="49" charset="0"/>
              </a:rPr>
              <a:t>( &amp;mutex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val = counter;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counter = val + 1;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</a:t>
            </a:r>
            <a:r>
              <a:rPr lang="en-US" sz="1900" b="1" smtClean="0">
                <a:solidFill>
                  <a:srgbClr val="0000FF"/>
                </a:solidFill>
                <a:latin typeface="Courier New" pitchFamily="49" charset="0"/>
              </a:rPr>
              <a:t>pthread_mutex_unlock</a:t>
            </a:r>
            <a:r>
              <a:rPr lang="en-US" sz="1900" b="1" smtClean="0">
                <a:latin typeface="Courier New" pitchFamily="49" charset="0"/>
              </a:rPr>
              <a:t>( &amp;mutex 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9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	return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900" b="1" smtClean="0">
                <a:latin typeface="Courier New" pitchFamily="49" charset="0"/>
              </a:rPr>
              <a:t>}</a:t>
            </a: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6172200" y="2819400"/>
            <a:ext cx="2286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How about</a:t>
            </a:r>
          </a:p>
          <a:p>
            <a:pPr>
              <a:defRPr/>
            </a:pPr>
            <a:r>
              <a:rPr lang="en-US" dirty="0">
                <a:latin typeface="+mn-lt"/>
              </a:rPr>
              <a:t>Making </a:t>
            </a:r>
            <a:r>
              <a:rPr lang="en-US" dirty="0" err="1">
                <a:latin typeface="+mn-lt"/>
              </a:rPr>
              <a:t>mutex</a:t>
            </a:r>
            <a:r>
              <a:rPr lang="en-US" dirty="0">
                <a:latin typeface="+mn-lt"/>
              </a:rPr>
              <a:t> a local variable?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C4A90-2927-4124-8981-ADD056A7B67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0010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Condition Variable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Waiting and signaling on condition variables</a:t>
            </a:r>
          </a:p>
          <a:p>
            <a:pPr eaLnBrk="1" hangingPunct="1"/>
            <a:r>
              <a:rPr lang="en-US" smtClean="0"/>
              <a:t>Routines</a:t>
            </a:r>
          </a:p>
          <a:p>
            <a:pPr lvl="1" eaLnBrk="1" hangingPunct="1"/>
            <a:r>
              <a:rPr lang="en-US" smtClean="0"/>
              <a:t>pthread_cond_wait(condition, mutex)</a:t>
            </a:r>
          </a:p>
          <a:p>
            <a:pPr lvl="2" eaLnBrk="1" hangingPunct="1"/>
            <a:r>
              <a:rPr lang="en-US" sz="1600" smtClean="0"/>
              <a:t>Blocks the thread until the specific condition is signalled.</a:t>
            </a:r>
          </a:p>
          <a:p>
            <a:pPr lvl="2" eaLnBrk="1" hangingPunct="1"/>
            <a:r>
              <a:rPr lang="en-US" sz="1600" smtClean="0"/>
              <a:t>Should be called with mutex locked</a:t>
            </a:r>
          </a:p>
          <a:p>
            <a:pPr lvl="2" eaLnBrk="1" hangingPunct="1"/>
            <a:r>
              <a:rPr lang="en-US" sz="1600" smtClean="0"/>
              <a:t>Automatically release the mutex lock while it waits</a:t>
            </a:r>
          </a:p>
          <a:p>
            <a:pPr lvl="2" eaLnBrk="1" hangingPunct="1"/>
            <a:r>
              <a:rPr lang="en-US" sz="1600" smtClean="0"/>
              <a:t>When return (condition is signaled), mutex is locked again</a:t>
            </a:r>
          </a:p>
          <a:p>
            <a:pPr lvl="1" eaLnBrk="1" hangingPunct="1"/>
            <a:r>
              <a:rPr lang="en-US" smtClean="0"/>
              <a:t>pthread_cond_signal(condition)</a:t>
            </a:r>
          </a:p>
          <a:p>
            <a:pPr lvl="2" eaLnBrk="1" hangingPunct="1"/>
            <a:r>
              <a:rPr lang="en-US" sz="1600" smtClean="0"/>
              <a:t>Wake up a thread waiting on the condition variable.</a:t>
            </a:r>
          </a:p>
          <a:p>
            <a:pPr lvl="2" eaLnBrk="1" hangingPunct="1"/>
            <a:r>
              <a:rPr lang="en-US" sz="1600" smtClean="0"/>
              <a:t>Called after mutex is locked, and must unlock mutex after</a:t>
            </a:r>
          </a:p>
          <a:p>
            <a:pPr lvl="1" eaLnBrk="1" hangingPunct="1"/>
            <a:r>
              <a:rPr lang="en-US" smtClean="0"/>
              <a:t>pthread_cond_broadcast(condition)</a:t>
            </a:r>
          </a:p>
          <a:p>
            <a:pPr lvl="2" eaLnBrk="1" hangingPunct="1"/>
            <a:r>
              <a:rPr lang="en-US" sz="1600" smtClean="0"/>
              <a:t>Used when multiple threads blocked in the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CABD30-CFA7-4C01-9C5C-084EA602CDA8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Condition Variable – for signaling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534400" cy="4876800"/>
          </a:xfrm>
        </p:spPr>
        <p:txBody>
          <a:bodyPr/>
          <a:lstStyle/>
          <a:p>
            <a:pPr eaLnBrk="1" hangingPunct="1"/>
            <a:r>
              <a:rPr lang="en-US" smtClean="0"/>
              <a:t>Think of producer – consumer problem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mtClean="0"/>
              <a:t>Producers and consumers run in separate threads. </a:t>
            </a:r>
          </a:p>
          <a:p>
            <a:pPr eaLnBrk="1" hangingPunct="1"/>
            <a:endParaRPr lang="en-US" sz="1400" smtClean="0"/>
          </a:p>
          <a:p>
            <a:pPr eaLnBrk="1" hangingPunct="1"/>
            <a:r>
              <a:rPr lang="en-US" smtClean="0"/>
              <a:t>Producer produces data and consumer consumes data.</a:t>
            </a:r>
          </a:p>
          <a:p>
            <a:pPr eaLnBrk="1" hangingPunct="1"/>
            <a:endParaRPr lang="en-US" sz="1400" smtClean="0"/>
          </a:p>
          <a:p>
            <a:pPr eaLnBrk="1" hangingPunct="1"/>
            <a:r>
              <a:rPr lang="en-US" smtClean="0"/>
              <a:t>Producer has to inform the consumer when data is available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Consumer has to inform producer when buffer space is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4163F8-9349-47E9-980F-5C5F238EF584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Without Condition Variables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/* Globals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int data_avail = 0;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pthread_mutex_t data_mutex = 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PTHREAD_MUTEX_INITIALIZER</a:t>
            </a:r>
            <a:r>
              <a:rPr lang="en-US" b="1" smtClean="0">
                <a:latin typeface="Courier New" pitchFamily="49" charset="0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endParaRPr lang="en-US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void *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producer</a:t>
            </a:r>
            <a:r>
              <a:rPr lang="en-US" b="1" smtClean="0">
                <a:latin typeface="Courier New" pitchFamily="49" charset="0"/>
              </a:rPr>
              <a:t>(void *)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Pthread_mutex_lock</a:t>
            </a:r>
            <a:r>
              <a:rPr lang="en-US" b="1" smtClean="0">
                <a:latin typeface="Courier New" pitchFamily="49" charset="0"/>
              </a:rPr>
              <a:t>(&amp;data_mutex);</a:t>
            </a:r>
          </a:p>
          <a:p>
            <a:pPr lvl="1" eaLnBrk="1" hangingPunct="1">
              <a:buFont typeface="Wingdings" pitchFamily="2" charset="2"/>
              <a:buNone/>
            </a:pPr>
            <a:endParaRPr lang="en-US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Produce data</a:t>
            </a:r>
            <a:endParaRPr lang="en-US" b="1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b="1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Insert data into queue;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data_avail=1;</a:t>
            </a:r>
          </a:p>
          <a:p>
            <a:pPr lvl="1" eaLnBrk="1" hangingPunct="1">
              <a:buFont typeface="Wingdings" pitchFamily="2" charset="2"/>
              <a:buNone/>
            </a:pPr>
            <a:endParaRPr lang="en-US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Pthread_mutex_unlock</a:t>
            </a:r>
            <a:r>
              <a:rPr lang="en-US" b="1" smtClean="0">
                <a:latin typeface="Courier New" pitchFamily="49" charset="0"/>
              </a:rPr>
              <a:t>(&amp;data_mutex);</a:t>
            </a:r>
          </a:p>
          <a:p>
            <a:pPr lvl="1" eaLnBrk="1" hangingPunct="1">
              <a:buFont typeface="Wingdings" pitchFamily="2" charset="2"/>
              <a:buNone/>
            </a:pPr>
            <a:endParaRPr lang="en-US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79F5E-944D-4008-81EC-0E10FCD66A05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void *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consumer</a:t>
            </a:r>
            <a:r>
              <a:rPr lang="en-US" sz="1800" b="1" smtClean="0">
                <a:latin typeface="Courier New" pitchFamily="49" charset="0"/>
              </a:rPr>
              <a:t>(void *)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while( !data_avail 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	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/* do nothing </a:t>
            </a:r>
            <a:r>
              <a:rPr lang="en-US" sz="1800" b="1" smtClean="0">
                <a:solidFill>
                  <a:srgbClr val="FF0000"/>
                </a:solidFill>
              </a:rPr>
              <a:t>–</a:t>
            </a: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 keep looping!!*/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	pthread_mutex_lock</a:t>
            </a:r>
            <a:r>
              <a:rPr lang="en-US" sz="1800" b="1" smtClean="0">
                <a:latin typeface="Courier New" pitchFamily="49" charset="0"/>
              </a:rPr>
              <a:t>(&amp;data_mutex);</a:t>
            </a:r>
            <a:endParaRPr lang="en-US" sz="1800" b="1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800" b="1" smtClean="0">
                <a:latin typeface="Courier New" pitchFamily="49" charset="0"/>
              </a:rPr>
              <a:t>Extract data from queue;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if (queue is empty)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		data_avail = 0;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pthread_mutex_unlock</a:t>
            </a:r>
            <a:r>
              <a:rPr lang="en-US" sz="1800" b="1" smtClean="0">
                <a:latin typeface="Courier New" pitchFamily="49" charset="0"/>
              </a:rPr>
              <a:t>(&amp;data_mutex);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consume_data();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16C1AB-05B4-4E14-A01F-E5459ED60A9A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With Condition Variables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sz="1800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int data_avail = 0;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pthread_mutex_t</a:t>
            </a:r>
            <a:r>
              <a:rPr lang="en-US" sz="1800" b="1" smtClean="0">
                <a:latin typeface="Courier New" pitchFamily="49" charset="0"/>
              </a:rPr>
              <a:t> data_mutex = 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PTHREAD_MUTEX_INITIALIZER</a:t>
            </a:r>
            <a:r>
              <a:rPr lang="en-US" sz="1800" b="1" smtClean="0">
                <a:latin typeface="Courier New" pitchFamily="49" charset="0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pthread_cont_t</a:t>
            </a:r>
            <a:r>
              <a:rPr lang="en-US" sz="1800" b="1" smtClean="0">
                <a:latin typeface="Courier New" pitchFamily="49" charset="0"/>
              </a:rPr>
              <a:t> data_cond = 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PTHREAD_COND_INITIALIZER</a:t>
            </a:r>
            <a:r>
              <a:rPr lang="en-US" sz="1800" b="1" smtClean="0">
                <a:latin typeface="Courier New" pitchFamily="49" charset="0"/>
              </a:rPr>
              <a:t>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void *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producer</a:t>
            </a:r>
            <a:r>
              <a:rPr lang="en-US" sz="1800" b="1" smtClean="0">
                <a:latin typeface="Courier New" pitchFamily="49" charset="0"/>
              </a:rPr>
              <a:t>(void *)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pthread_mutex_lock</a:t>
            </a:r>
            <a:r>
              <a:rPr lang="en-US" sz="1800" b="1" smtClean="0">
                <a:latin typeface="Courier New" pitchFamily="49" charset="0"/>
              </a:rPr>
              <a:t>(&amp;data_mutex);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Produce data</a:t>
            </a:r>
            <a:endParaRPr lang="en-US" sz="1800" b="1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sz="1800" b="1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Insert data into queue;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data_avail = 1;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pthread_cond_signal</a:t>
            </a:r>
            <a:r>
              <a:rPr lang="en-US" sz="1800" b="1" smtClean="0">
                <a:latin typeface="Courier New" pitchFamily="49" charset="0"/>
              </a:rPr>
              <a:t>(&amp;data_cond);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	</a:t>
            </a:r>
            <a:r>
              <a:rPr lang="en-US" sz="1800" b="1" smtClean="0">
                <a:solidFill>
                  <a:srgbClr val="0000FF"/>
                </a:solidFill>
                <a:latin typeface="Courier New" pitchFamily="49" charset="0"/>
              </a:rPr>
              <a:t>pthread_mutex_unlock</a:t>
            </a:r>
            <a:r>
              <a:rPr lang="en-US" sz="1800" b="1" smtClean="0">
                <a:latin typeface="Courier New" pitchFamily="49" charset="0"/>
              </a:rPr>
              <a:t>(&amp;data_mutex);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800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E9E309-A748-4105-848F-A6C11B3DE6A3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void *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consumer</a:t>
            </a:r>
            <a:r>
              <a:rPr lang="en-US" b="1" smtClean="0">
                <a:latin typeface="Courier New" pitchFamily="49" charset="0"/>
              </a:rPr>
              <a:t>(void *)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pthread_mutex_lock</a:t>
            </a:r>
            <a:r>
              <a:rPr lang="en-US" b="1" smtClean="0">
                <a:latin typeface="Courier New" pitchFamily="49" charset="0"/>
              </a:rPr>
              <a:t>(&amp;data_mutex);</a:t>
            </a:r>
          </a:p>
          <a:p>
            <a:pPr lvl="1" eaLnBrk="1" hangingPunct="1">
              <a:buFont typeface="Wingdings" pitchFamily="2" charset="2"/>
              <a:buNone/>
            </a:pPr>
            <a:endParaRPr lang="en-US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while( !data_avail ) {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	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/* sleep on condition variable*/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	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pthread_cond_wait</a:t>
            </a:r>
            <a:r>
              <a:rPr lang="en-US" b="1" smtClean="0">
                <a:latin typeface="Courier New" pitchFamily="49" charset="0"/>
              </a:rPr>
              <a:t>(&amp;data_cond, &amp;data_mutex);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sz="1800" b="1" smtClean="0">
                <a:latin typeface="Courier New" pitchFamily="49" charset="0"/>
              </a:rPr>
              <a:t>}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1200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/* woken up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b="1" smtClean="0">
                <a:latin typeface="Courier New" pitchFamily="49" charset="0"/>
              </a:rPr>
              <a:t>Extract data from queue;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if (queue is empty)	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		data_avail = 0;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000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</a:t>
            </a:r>
            <a:r>
              <a:rPr lang="en-US" b="1" smtClean="0">
                <a:solidFill>
                  <a:srgbClr val="0000FF"/>
                </a:solidFill>
                <a:latin typeface="Courier New" pitchFamily="49" charset="0"/>
              </a:rPr>
              <a:t>pthread_mutex_unlock</a:t>
            </a:r>
            <a:r>
              <a:rPr lang="en-US" b="1" smtClean="0">
                <a:latin typeface="Courier New" pitchFamily="49" charset="0"/>
              </a:rPr>
              <a:t>(&amp;data_mutex);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800" b="1" smtClean="0">
              <a:latin typeface="Courier New" pitchFamily="49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	consume_data();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EB9F13-3CE0-44EC-A4DE-17C3A7A9D8FB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Synchronization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Threads in mm_pthread.c and pi_pthread.c have very minor interactions.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All computations are independent (essential for parallel execution)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Dependencies in a program can cause problems in parallel execution.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  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 </a:t>
            </a:r>
            <a:r>
              <a:rPr lang="en-US" sz="1400" smtClean="0">
                <a:latin typeface="Courier New" pitchFamily="49" charset="0"/>
                <a:cs typeface="Courier New" pitchFamily="49" charset="0"/>
              </a:rPr>
              <a:t>for (i=0; i&lt;100; i++)         for (i=0; i&lt;100; i++)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400" smtClean="0">
                <a:latin typeface="Courier New" pitchFamily="49" charset="0"/>
                <a:cs typeface="Courier New" pitchFamily="49" charset="0"/>
              </a:rPr>
              <a:t>        a[i] = 0;                	a[i] = a[i-1]+1;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371F57-FAE4-479A-B3B8-07536F289A1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pPr eaLnBrk="1" hangingPunct="1"/>
            <a:r>
              <a:rPr lang="en-US" sz="3600" smtClean="0"/>
              <a:t>An multi-threaded application: the Traveling Salesman Problem (TSP)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78486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Input: a list a city and a matrix of distances between them, and a starting city.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Goal: Find the shortest tour in which all cities are visited exactly once.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An example of a well-known NP-complete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3BB75-18CA-43B9-A07C-B3A289093385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branch and bound algorithm for TSP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Initialization:</a:t>
            </a:r>
          </a:p>
          <a:p>
            <a:pPr lvl="1" eaLnBrk="1" hangingPunct="1"/>
            <a:r>
              <a:rPr lang="en-US" smtClean="0"/>
              <a:t>Go from the starting city to each of the remaining cities</a:t>
            </a:r>
          </a:p>
          <a:p>
            <a:pPr lvl="1" eaLnBrk="1" hangingPunct="1"/>
            <a:r>
              <a:rPr lang="en-US" smtClean="0"/>
              <a:t>Put resulting partial path into priority queue, order by its current length</a:t>
            </a:r>
          </a:p>
          <a:p>
            <a:pPr eaLnBrk="1" hangingPunct="1"/>
            <a:r>
              <a:rPr lang="en-US" smtClean="0"/>
              <a:t>Further (repeatedly):</a:t>
            </a:r>
          </a:p>
          <a:p>
            <a:pPr lvl="1" eaLnBrk="1" hangingPunct="1"/>
            <a:r>
              <a:rPr lang="en-US" smtClean="0"/>
              <a:t>Take head element out of priority queue</a:t>
            </a:r>
          </a:p>
          <a:p>
            <a:pPr lvl="1" eaLnBrk="1" hangingPunct="1"/>
            <a:r>
              <a:rPr lang="en-US" smtClean="0"/>
              <a:t>Expand by each one remaining cities</a:t>
            </a:r>
          </a:p>
          <a:p>
            <a:pPr lvl="1" eaLnBrk="1" hangingPunct="1"/>
            <a:r>
              <a:rPr lang="en-US" smtClean="0"/>
              <a:t>Put resulting partial path into the priority queue.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76DB0-79E1-4A55-A9EB-13111045AE90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Finding the solution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a complete path is found, check if the path is better than the current best tour, and update the best tour if needed.</a:t>
            </a:r>
          </a:p>
          <a:p>
            <a:pPr eaLnBrk="1" hangingPunct="1"/>
            <a:r>
              <a:rPr lang="en-US" smtClean="0"/>
              <a:t>When the priority queue is empty, best path is found.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CA9C4-C7FD-48A9-A387-E925811B2FD4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Once a tour is found, the upper bound on the length of the shortest is known</a:t>
            </a:r>
          </a:p>
          <a:p>
            <a:pPr lvl="1" eaLnBrk="1" hangingPunct="1"/>
            <a:r>
              <a:rPr lang="en-US" smtClean="0"/>
              <a:t>No need to exploring partial paths that are already longer than the bound</a:t>
            </a:r>
          </a:p>
          <a:p>
            <a:pPr lvl="1" eaLnBrk="1" hangingPunct="1"/>
            <a:r>
              <a:rPr lang="en-US" smtClean="0"/>
              <a:t>Remove from the queue.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FED06-4B0B-49CE-B994-6832CC25D895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Sequential TSP (omit bounding)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init_q(); init_best();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While ((p=de_queue())!=NULL)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for each expansion by one city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q = add_city(p);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if (complete(q)) {update_best(q);}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else {en_queue(q);}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675889-23A7-4963-93B1-90E71A9F72C0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TSP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Have each process do one expansion.</a:t>
            </a:r>
          </a:p>
          <a:p>
            <a:pPr eaLnBrk="1" hangingPunct="1"/>
            <a:r>
              <a:rPr lang="en-US" smtClean="0"/>
              <a:t>Have each process do expansion of one partial path.</a:t>
            </a:r>
          </a:p>
          <a:p>
            <a:pPr eaLnBrk="1" hangingPunct="1"/>
            <a:r>
              <a:rPr lang="en-US" smtClean="0"/>
              <a:t>Have each process do expansion of multiple partial paths.</a:t>
            </a:r>
          </a:p>
          <a:p>
            <a:pPr eaLnBrk="1" hangingPunct="1"/>
            <a:r>
              <a:rPr lang="en-US" smtClean="0"/>
              <a:t>All correct, a matter of performance/granularity.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CE839E-A031-4B51-8BA0-1972144D9908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 TSP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Thread i: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while ((p = de_queue()) != NULL)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for each expansion by one city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        q = add_city(p);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   if (complete(q)) {update_best(q)}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C7D1C-D329-49FA-B2C3-A06852095CFF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Synchronization in Parallel TSP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 de_queue: wait if q is empty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Done with all threads are in de_queue.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 en_queue: signal that q is no longer empty.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Q(en_queue and de_queue) and best are shared: should be protected by mutex.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8B119-369A-41F1-ACD2-AACD519890C1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Synchronization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500" smtClean="0"/>
              <a:t>Most threaded programs interact with one another.</a:t>
            </a:r>
          </a:p>
          <a:p>
            <a:pPr lvl="1" eaLnBrk="1" hangingPunct="1">
              <a:lnSpc>
                <a:spcPct val="70000"/>
              </a:lnSpc>
            </a:pPr>
            <a:r>
              <a:rPr lang="en-US" smtClean="0"/>
              <a:t>Interaction in the form of sharing access to variables.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700" smtClean="0"/>
              <a:t>Multiple concurrent reads (ok)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700" smtClean="0"/>
              <a:t>Multiple concurrent writes (not ok, outcome non-deterministic)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700" smtClean="0"/>
              <a:t>One write, multiple reads (not ok, outcome non-deterministic)</a:t>
            </a:r>
          </a:p>
          <a:p>
            <a:pPr lvl="1" eaLnBrk="1" hangingPunct="1">
              <a:lnSpc>
                <a:spcPct val="70000"/>
              </a:lnSpc>
            </a:pPr>
            <a:endParaRPr lang="en-US" smtClean="0"/>
          </a:p>
          <a:p>
            <a:pPr lvl="1" eaLnBrk="1" hangingPunct="1">
              <a:lnSpc>
                <a:spcPct val="70000"/>
              </a:lnSpc>
            </a:pPr>
            <a:r>
              <a:rPr lang="en-US" smtClean="0"/>
              <a:t>Needs to make sure that the outcome is deterministic.</a:t>
            </a:r>
          </a:p>
          <a:p>
            <a:pPr lvl="2" eaLnBrk="1" hangingPunct="1">
              <a:lnSpc>
                <a:spcPct val="70000"/>
              </a:lnSpc>
            </a:pPr>
            <a:r>
              <a:rPr lang="en-US" sz="1700" smtClean="0">
                <a:solidFill>
                  <a:srgbClr val="FF0000"/>
                </a:solidFill>
              </a:rPr>
              <a:t>Synchronization</a:t>
            </a:r>
            <a:r>
              <a:rPr lang="en-US" sz="1700" smtClean="0"/>
              <a:t>: allowing concurrent accesses to variables, removing non-deterministic outcome by enforcing the order of thread execution.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8019F7-8162-4D6C-8B46-433ED9B80E8F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synchronization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Typical types of synchronizations.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Mutual exclusion (mutex in pthread):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7800" y="2674203"/>
            <a:ext cx="26021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Thread 1: </a:t>
            </a:r>
          </a:p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    insert A to tree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2667000"/>
            <a:ext cx="25989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Thread 2: </a:t>
            </a:r>
          </a:p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    insert B to tree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3960813"/>
            <a:ext cx="26021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Thread 1: </a:t>
            </a:r>
          </a:p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    lock(tree)</a:t>
            </a:r>
          </a:p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    insert A to tree</a:t>
            </a:r>
          </a:p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    unlock(tree)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3884613"/>
            <a:ext cx="25989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Thread 2: </a:t>
            </a:r>
          </a:p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    lock(tree)</a:t>
            </a:r>
          </a:p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    insert B to tree</a:t>
            </a:r>
          </a:p>
          <a:p>
            <a:pPr>
              <a:defRPr/>
            </a:pPr>
            <a:r>
              <a:rPr lang="en-US" dirty="0">
                <a:ln>
                  <a:solidFill>
                    <a:schemeClr val="tx1"/>
                  </a:solidFill>
                </a:ln>
              </a:rPr>
              <a:t>    unlock(tree)</a:t>
            </a:r>
          </a:p>
        </p:txBody>
      </p:sp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1447800" y="2667000"/>
            <a:ext cx="6248400" cy="838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1447800" y="3960813"/>
            <a:ext cx="6248400" cy="1676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5130" name="Straight Arrow Connector 10"/>
          <p:cNvCxnSpPr>
            <a:cxnSpLocks noChangeShapeType="1"/>
          </p:cNvCxnSpPr>
          <p:nvPr/>
        </p:nvCxnSpPr>
        <p:spPr bwMode="auto">
          <a:xfrm rot="5400000">
            <a:off x="4343401" y="3732212"/>
            <a:ext cx="3048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28CB0E-48DD-42D6-9BF5-7C6511627570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Thread Synchronization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Signal (ordering the execution of threads, condition variable)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38400"/>
            <a:ext cx="81401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Thread 1:                         Thread 2:                        Thread 3: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for (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=0; 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&lt;25; 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++)         for (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=25; 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&lt;50; 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++)         for (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=50; 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&lt;75;i++)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  a(i+1) = a(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)+1                a(i+1) = a(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) +1;              a(i+1) = a(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)+1;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3429000"/>
            <a:ext cx="813857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Thread 1:                         Thread 2:                        Thread 3: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for (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=0; 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&lt;25; 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++)         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  a(i+1) = a(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)+1             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signal a(25) ready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                                    wait for a(25) ready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                                    for(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=25;i&lt;50;i++)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                                       a(i+1) = a(</a:t>
            </a:r>
            <a:r>
              <a:rPr lang="en-US" sz="1800" dirty="0" err="1">
                <a:ln>
                  <a:solidFill>
                    <a:schemeClr val="tx1"/>
                  </a:solidFill>
                </a:ln>
              </a:rPr>
              <a:t>i</a:t>
            </a:r>
            <a:r>
              <a:rPr lang="en-US" sz="1800" dirty="0">
                <a:ln>
                  <a:solidFill>
                    <a:schemeClr val="tx1"/>
                  </a:solidFill>
                </a:ln>
              </a:rPr>
              <a:t>)+1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                                    signal a(50) ready 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                                                                              wait for a(50) ready</a:t>
            </a:r>
          </a:p>
          <a:p>
            <a:pPr>
              <a:defRPr/>
            </a:pPr>
            <a:r>
              <a:rPr lang="en-US" sz="1800" dirty="0">
                <a:ln>
                  <a:solidFill>
                    <a:schemeClr val="tx1"/>
                  </a:solidFill>
                </a:ln>
              </a:rPr>
              <a:t>                                                                                  ……</a:t>
            </a:r>
          </a:p>
        </p:txBody>
      </p:sp>
      <p:cxnSp>
        <p:nvCxnSpPr>
          <p:cNvPr id="6150" name="Straight Arrow Connector 17"/>
          <p:cNvCxnSpPr>
            <a:cxnSpLocks noChangeShapeType="1"/>
          </p:cNvCxnSpPr>
          <p:nvPr/>
        </p:nvCxnSpPr>
        <p:spPr bwMode="auto">
          <a:xfrm>
            <a:off x="5334000" y="5562600"/>
            <a:ext cx="990600" cy="228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Straight Arrow Connector 19"/>
          <p:cNvCxnSpPr>
            <a:cxnSpLocks noChangeShapeType="1"/>
          </p:cNvCxnSpPr>
          <p:nvPr/>
        </p:nvCxnSpPr>
        <p:spPr bwMode="auto">
          <a:xfrm>
            <a:off x="2743200" y="4495800"/>
            <a:ext cx="609600" cy="152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629400" y="6248400"/>
            <a:ext cx="1905000" cy="457200"/>
          </a:xfrm>
        </p:spPr>
        <p:txBody>
          <a:bodyPr/>
          <a:lstStyle/>
          <a:p>
            <a:pPr>
              <a:defRPr/>
            </a:pPr>
            <a:fld id="{7F2CA227-39F4-4328-AD62-72BE8E7725A1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pthread Example (example1.c)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int counter = 0;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void *thread_producer(void *arg)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int val;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  /* produce a product */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counter++;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return NULL;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Could there be any problem in this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E02944-80D7-441B-9735-6BE7D4E85ACC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Example (example1.c)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524000"/>
            <a:ext cx="77724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int counter = 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smtClean="0">
              <a:solidFill>
                <a:schemeClr val="accent2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void *thread_producer(void *arg)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int val;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  /* produce a product */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counter++;    /* this may not be atomic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	return 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smtClean="0">
                <a:solidFill>
                  <a:schemeClr val="accent2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Most constructs in the high level language are not atomic!!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Need to make them atomic explicitly in a threaded program. Solution: mutex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b="1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6C3EB-7981-4997-8FC7-B4CDD631702C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Mutex Variables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Mutex = abbreviation for “mutual exclusion”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Primary means of implementing thread synchronization and protecting shared data with multiple concurrent writes.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mutex variable acts like a 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Multple threads can try to lock a mutex, only one will be successful; other threads will be blocked until the owning thread unlock that mutex.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69BEC6-7677-4AE8-B84D-3492DB0241C7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Mutex Variables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/>
              <a:t>A typical sequence in the use of a mutex is as follows: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Create and initialize a mutex variable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Several threads attempt to lock the mutex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Only one succeeds and that thread owns the mutex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The owner thread performs some set of actions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The owner unlocks the mutex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Another thread acquires the mutex and repeats the process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mtClean="0"/>
              <a:t>Finally the mutex is destroyed </a:t>
            </a:r>
          </a:p>
          <a:p>
            <a:pPr eaLnBrk="1" hangingPunct="1">
              <a:lnSpc>
                <a:spcPct val="80000"/>
              </a:lnSpc>
            </a:pPr>
            <a:endParaRPr lang="en-US" sz="27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DEADBB-7964-43BA-9726-21DE0AD6613E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lect1_syllabus</Template>
  <TotalTime>0</TotalTime>
  <Words>1091</Words>
  <Application>Microsoft Office PowerPoint</Application>
  <PresentationFormat>On-screen Show (4:3)</PresentationFormat>
  <Paragraphs>298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class_simple</vt:lpstr>
      <vt:lpstr>Thread Synchronization</vt:lpstr>
      <vt:lpstr>Thread Synchronization</vt:lpstr>
      <vt:lpstr>Thread Synchronization</vt:lpstr>
      <vt:lpstr>Thread synchronization</vt:lpstr>
      <vt:lpstr>Thread Synchronization</vt:lpstr>
      <vt:lpstr>A pthread Example (example1.c)</vt:lpstr>
      <vt:lpstr>An Example (example1.c)</vt:lpstr>
      <vt:lpstr>Mutex Variables</vt:lpstr>
      <vt:lpstr>Mutex Variables</vt:lpstr>
      <vt:lpstr>Mutex Operations</vt:lpstr>
      <vt:lpstr>Mutex Example (example2.c)</vt:lpstr>
      <vt:lpstr>Condition Variable</vt:lpstr>
      <vt:lpstr>Condition Variable – for signaling</vt:lpstr>
      <vt:lpstr>Without Condition Variables</vt:lpstr>
      <vt:lpstr>PowerPoint Presentation</vt:lpstr>
      <vt:lpstr>PowerPoint Presentation</vt:lpstr>
      <vt:lpstr>With Condition Variables</vt:lpstr>
      <vt:lpstr>PowerPoint Presentation</vt:lpstr>
      <vt:lpstr>PowerPoint Presentation</vt:lpstr>
      <vt:lpstr>An multi-threaded application: the Traveling Salesman Problem (TSP)</vt:lpstr>
      <vt:lpstr>The branch and bound algorithm for TSP</vt:lpstr>
      <vt:lpstr>Finding the solution</vt:lpstr>
      <vt:lpstr>Bound</vt:lpstr>
      <vt:lpstr>Sequential TSP (omit bounding)</vt:lpstr>
      <vt:lpstr>Parallel TSP</vt:lpstr>
      <vt:lpstr>Parallel TSP</vt:lpstr>
      <vt:lpstr>Synchronization in Parallel TSP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2015-10-06T14:20:34Z</dcterms:created>
  <dcterms:modified xsi:type="dcterms:W3CDTF">2015-10-06T14:20:37Z</dcterms:modified>
</cp:coreProperties>
</file>