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9" r:id="rId4"/>
    <p:sldId id="258" r:id="rId5"/>
    <p:sldId id="262" r:id="rId6"/>
    <p:sldId id="260" r:id="rId7"/>
    <p:sldId id="263" r:id="rId8"/>
    <p:sldId id="264" r:id="rId9"/>
    <p:sldId id="281" r:id="rId10"/>
    <p:sldId id="282" r:id="rId11"/>
    <p:sldId id="261" r:id="rId12"/>
    <p:sldId id="265" r:id="rId13"/>
    <p:sldId id="266" r:id="rId14"/>
    <p:sldId id="289" r:id="rId15"/>
    <p:sldId id="279" r:id="rId16"/>
    <p:sldId id="278" r:id="rId17"/>
    <p:sldId id="268" r:id="rId18"/>
    <p:sldId id="269" r:id="rId19"/>
    <p:sldId id="270" r:id="rId20"/>
    <p:sldId id="271" r:id="rId21"/>
    <p:sldId id="283" r:id="rId22"/>
    <p:sldId id="273" r:id="rId23"/>
    <p:sldId id="274" r:id="rId24"/>
    <p:sldId id="275" r:id="rId25"/>
    <p:sldId id="276" r:id="rId26"/>
    <p:sldId id="284" r:id="rId27"/>
    <p:sldId id="285" r:id="rId28"/>
    <p:sldId id="286" r:id="rId29"/>
    <p:sldId id="288" r:id="rId30"/>
    <p:sldId id="280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5728" autoAdjust="0"/>
  </p:normalViewPr>
  <p:slideViewPr>
    <p:cSldViewPr>
      <p:cViewPr varScale="1">
        <p:scale>
          <a:sx n="78" d="100"/>
          <a:sy n="78" d="100"/>
        </p:scale>
        <p:origin x="-147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E9EFEC-5002-4056-B633-A0BF18BF57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69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BF5140E-1458-41BB-9790-14554D85910A}" type="slidenum">
              <a:rPr lang="en-US" altLang="en-US" sz="1200" smtClean="0"/>
              <a:pPr eaLnBrk="1" hangingPunct="1"/>
              <a:t>1</a:t>
            </a:fld>
            <a:endParaRPr lang="en-US" altLang="en-US" sz="1200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7664A9F-DC73-4F71-921F-30D477992432}" type="slidenum">
              <a:rPr lang="en-US" altLang="en-US" sz="1200" smtClean="0"/>
              <a:pPr eaLnBrk="1" hangingPunct="1"/>
              <a:t>12</a:t>
            </a:fld>
            <a:endParaRPr lang="en-US" altLang="en-US" sz="120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5378D1-0E73-4136-90E1-F5D6E2E91D3F}" type="slidenum">
              <a:rPr lang="en-US" altLang="en-US" sz="1200" smtClean="0"/>
              <a:pPr eaLnBrk="1" hangingPunct="1"/>
              <a:t>13</a:t>
            </a:fld>
            <a:endParaRPr lang="en-US" altLang="en-US" sz="1200" smtClean="0"/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1A22FF-B59B-4084-B57D-208DBC438DC4}" type="slidenum">
              <a:rPr lang="en-US" altLang="en-US" sz="1200" smtClean="0"/>
              <a:pPr eaLnBrk="1" hangingPunct="1"/>
              <a:t>15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CB66A07-269B-4815-8D20-3213EC8149A2}" type="slidenum">
              <a:rPr lang="en-US" altLang="en-US" sz="1200" smtClean="0"/>
              <a:pPr eaLnBrk="1" hangingPunct="1"/>
              <a:t>16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21634F9-BEFE-4333-A8EB-B58A942315E6}" type="slidenum">
              <a:rPr lang="en-US" altLang="en-US" sz="1200" smtClean="0"/>
              <a:pPr eaLnBrk="1" hangingPunct="1"/>
              <a:t>17</a:t>
            </a:fld>
            <a:endParaRPr lang="en-US" altLang="en-US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CF242F8-A75A-431D-A56A-D4B62103B9B3}" type="slidenum">
              <a:rPr lang="en-US" altLang="en-US" sz="1200" smtClean="0"/>
              <a:pPr eaLnBrk="1" hangingPunct="1"/>
              <a:t>18</a:t>
            </a:fld>
            <a:endParaRPr lang="en-US" altLang="en-US" sz="1200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5FEE44-A4FA-4F16-B37C-AFCE46758D5C}" type="slidenum">
              <a:rPr lang="en-US" altLang="en-US" sz="1200" smtClean="0"/>
              <a:pPr eaLnBrk="1" hangingPunct="1"/>
              <a:t>19</a:t>
            </a:fld>
            <a:endParaRPr lang="en-US" alt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92FF405-ED9F-46C1-B01F-5086F4583FEA}" type="slidenum">
              <a:rPr lang="en-US" altLang="en-US" sz="1200" smtClean="0"/>
              <a:pPr eaLnBrk="1" hangingPunct="1"/>
              <a:t>20</a:t>
            </a:fld>
            <a:endParaRPr lang="en-US" altLang="en-US" sz="1200" smtClean="0"/>
          </a:p>
        </p:txBody>
      </p:sp>
      <p:sp>
        <p:nvSpPr>
          <p:cNvPr id="501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A35771E-F66F-4F9E-A044-E9CFD1831A99}" type="slidenum">
              <a:rPr lang="en-US" altLang="en-US" sz="1200" smtClean="0"/>
              <a:pPr eaLnBrk="1" hangingPunct="1"/>
              <a:t>22</a:t>
            </a:fld>
            <a:endParaRPr lang="en-US" altLang="en-US" sz="1200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7FEAE4-5584-449F-98D2-35995B464A46}" type="slidenum">
              <a:rPr lang="en-US" altLang="en-US" sz="1200" smtClean="0"/>
              <a:pPr eaLnBrk="1" hangingPunct="1"/>
              <a:t>23</a:t>
            </a:fld>
            <a:endParaRPr lang="en-US" altLang="en-US" sz="1200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0A02207-4FE0-402A-9DAB-23EA89A56273}" type="slidenum">
              <a:rPr lang="en-US" altLang="en-US" sz="1200" smtClean="0"/>
              <a:pPr eaLnBrk="1" hangingPunct="1"/>
              <a:t>2</a:t>
            </a:fld>
            <a:endParaRPr lang="en-US" altLang="en-US" sz="1200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07BBBFC-5406-4266-9E61-2EEE68083F9C}" type="slidenum">
              <a:rPr lang="en-US" altLang="en-US" sz="1200" smtClean="0"/>
              <a:pPr eaLnBrk="1" hangingPunct="1"/>
              <a:t>24</a:t>
            </a:fld>
            <a:endParaRPr lang="en-US" alt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73B9905-1E38-4E86-A743-84372D738CD1}" type="slidenum">
              <a:rPr lang="en-US" altLang="en-US" sz="1200" smtClean="0"/>
              <a:pPr eaLnBrk="1" hangingPunct="1"/>
              <a:t>25</a:t>
            </a:fld>
            <a:endParaRPr lang="en-US" altLang="en-US" sz="1200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DCEB5B-4D92-4E7A-AD4E-72D488DF2EAE}" type="slidenum">
              <a:rPr lang="en-US" altLang="en-US" sz="1200" smtClean="0"/>
              <a:pPr eaLnBrk="1" hangingPunct="1"/>
              <a:t>26</a:t>
            </a:fld>
            <a:endParaRPr lang="en-US" altLang="en-US" sz="1200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54B2E05-D250-4D35-B7BB-CC5DD8AD5EF8}" type="slidenum">
              <a:rPr lang="en-US" altLang="en-US" sz="1200" smtClean="0"/>
              <a:pPr eaLnBrk="1" hangingPunct="1"/>
              <a:t>28</a:t>
            </a:fld>
            <a:endParaRPr lang="en-US" altLang="en-US" sz="12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D607A44-825E-4FCA-84DD-1EF68B4AC614}" type="slidenum">
              <a:rPr lang="en-US" altLang="en-US" sz="1200" smtClean="0"/>
              <a:pPr eaLnBrk="1" hangingPunct="1"/>
              <a:t>3</a:t>
            </a:fld>
            <a:endParaRPr lang="en-US" altLang="en-US" sz="1200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E35448D-0A92-4ED3-A020-87C2362492D2}" type="slidenum">
              <a:rPr lang="en-US" altLang="en-US" sz="1200" smtClean="0"/>
              <a:pPr eaLnBrk="1" hangingPunct="1"/>
              <a:t>4</a:t>
            </a:fld>
            <a:endParaRPr lang="en-US" altLang="en-US" sz="1200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B15B88E-0C55-45F8-BFA9-434B696895FF}" type="slidenum">
              <a:rPr lang="en-US" altLang="en-US" sz="1200" smtClean="0"/>
              <a:pPr eaLnBrk="1" hangingPunct="1"/>
              <a:t>5</a:t>
            </a:fld>
            <a:endParaRPr lang="en-US" altLang="en-US" sz="1200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E832ECF-D140-499E-9E0C-C193CF0FF20C}" type="slidenum">
              <a:rPr lang="en-US" altLang="en-US" sz="1200" smtClean="0"/>
              <a:pPr eaLnBrk="1" hangingPunct="1"/>
              <a:t>6</a:t>
            </a:fld>
            <a:endParaRPr lang="en-US" altLang="en-US" sz="1200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DAE4C30-D859-4ABB-84BC-BA91498EB871}" type="slidenum">
              <a:rPr lang="en-US" altLang="en-US" sz="1200" smtClean="0"/>
              <a:pPr eaLnBrk="1" hangingPunct="1"/>
              <a:t>7</a:t>
            </a:fld>
            <a:endParaRPr lang="en-US" altLang="en-US" sz="1200" smtClean="0"/>
          </a:p>
        </p:txBody>
      </p:sp>
      <p:sp>
        <p:nvSpPr>
          <p:cNvPr id="399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0B7C4CB-C707-4379-974B-9D19CB730F66}" type="slidenum">
              <a:rPr lang="en-US" altLang="en-US" sz="1200" smtClean="0"/>
              <a:pPr eaLnBrk="1" hangingPunct="1"/>
              <a:t>8</a:t>
            </a:fld>
            <a:endParaRPr lang="en-US" altLang="en-US" sz="1200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0038529-B3E3-4FA9-8F7C-2523BB2780C4}" type="slidenum">
              <a:rPr lang="en-US" altLang="en-US" sz="1200" smtClean="0"/>
              <a:pPr eaLnBrk="1" hangingPunct="1"/>
              <a:t>11</a:t>
            </a:fld>
            <a:endParaRPr lang="en-US" altLang="en-US" sz="1200" smtClean="0"/>
          </a:p>
        </p:txBody>
      </p:sp>
      <p:sp>
        <p:nvSpPr>
          <p:cNvPr id="4198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C7661C-BE86-4870-8FEF-EA6858DC5D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2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8DEB1-EEF6-47EC-81B6-7D4E275A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94452-AC49-4BC3-8127-F4E7B4F918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5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6BF94-BB27-4D92-9479-612192DDF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0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D504B7-6F1C-4EC3-8DC5-C419897704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1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4DF3B-C5DF-440B-A993-629ACC1322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B52F1-D721-4609-983B-F90D7CACBE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6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48E3-FD99-4B54-B98A-E83A2EFE1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5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9685F-749C-43CB-A791-489B1CFA4F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9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75433-2D96-4CBE-946B-F37C072EC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5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4EC39-5FF6-4BF8-801C-3A23AEEA17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6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1831ADB9-6F58-4079-B664-C72337D6D5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mp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 to OpenMP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  <a:p>
            <a:pPr eaLnBrk="1" hangingPunct="1"/>
            <a:r>
              <a:rPr lang="en-US" altLang="en-US" smtClean="0"/>
              <a:t>OpenMP basics</a:t>
            </a:r>
          </a:p>
          <a:p>
            <a:pPr eaLnBrk="1" hangingPunct="1"/>
            <a:r>
              <a:rPr lang="en-US" altLang="en-US" smtClean="0"/>
              <a:t>OpenMP directives, clauses, and library routines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Readings </a:t>
            </a:r>
          </a:p>
          <a:p>
            <a:pPr lvl="1" eaLnBrk="1" hangingPunct="1"/>
            <a:r>
              <a:rPr lang="en-US" altLang="en-US" smtClean="0"/>
              <a:t>http://openmp.org/</a:t>
            </a:r>
          </a:p>
          <a:p>
            <a:pPr lvl="1" eaLnBrk="1" hangingPunct="1"/>
            <a:r>
              <a:rPr lang="en-US" altLang="en-US" smtClean="0"/>
              <a:t>https://computing.llnl.gov/tutorials/openMP/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861FB7-16C7-4B7E-A4D5-9DA5611F259B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304800" y="1752600"/>
            <a:ext cx="2743200" cy="434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Components of OpenMP</a:t>
            </a:r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2819400" cy="4343400"/>
          </a:xfrm>
        </p:spPr>
        <p:txBody>
          <a:bodyPr/>
          <a:lstStyle/>
          <a:p>
            <a:r>
              <a:rPr lang="en-US" altLang="en-US" sz="1800" smtClean="0">
                <a:solidFill>
                  <a:schemeClr val="tx1"/>
                </a:solidFill>
              </a:rPr>
              <a:t>Parallel regions</a:t>
            </a:r>
          </a:p>
          <a:p>
            <a:r>
              <a:rPr lang="en-US" altLang="en-US" sz="1800" smtClean="0">
                <a:solidFill>
                  <a:schemeClr val="tx1"/>
                </a:solidFill>
              </a:rPr>
              <a:t>Work sharing</a:t>
            </a:r>
          </a:p>
          <a:p>
            <a:r>
              <a:rPr lang="en-US" altLang="en-US" sz="1800" smtClean="0">
                <a:solidFill>
                  <a:schemeClr val="tx1"/>
                </a:solidFill>
              </a:rPr>
              <a:t>Synchronization</a:t>
            </a:r>
          </a:p>
          <a:p>
            <a:r>
              <a:rPr lang="en-US" altLang="en-US" sz="1800" smtClean="0">
                <a:solidFill>
                  <a:schemeClr val="tx1"/>
                </a:solidFill>
              </a:rPr>
              <a:t>Data scope attributes</a:t>
            </a:r>
          </a:p>
          <a:p>
            <a:pPr lvl="1"/>
            <a:r>
              <a:rPr lang="en-US" altLang="en-US" sz="1800" smtClean="0"/>
              <a:t>Private</a:t>
            </a:r>
          </a:p>
          <a:p>
            <a:pPr lvl="1"/>
            <a:r>
              <a:rPr lang="en-US" altLang="en-US" sz="1800" smtClean="0"/>
              <a:t>Firstprivate</a:t>
            </a:r>
          </a:p>
          <a:p>
            <a:pPr lvl="1"/>
            <a:r>
              <a:rPr lang="en-US" altLang="en-US" sz="1800" smtClean="0"/>
              <a:t>Lastprivate</a:t>
            </a:r>
          </a:p>
          <a:p>
            <a:pPr lvl="1"/>
            <a:r>
              <a:rPr lang="en-US" altLang="en-US" sz="1800" smtClean="0"/>
              <a:t>Shared</a:t>
            </a:r>
          </a:p>
          <a:p>
            <a:pPr lvl="1"/>
            <a:r>
              <a:rPr lang="en-US" altLang="en-US" sz="1800" smtClean="0"/>
              <a:t>Reduction</a:t>
            </a:r>
          </a:p>
          <a:p>
            <a:r>
              <a:rPr lang="en-US" altLang="en-US" sz="1800" smtClean="0">
                <a:solidFill>
                  <a:schemeClr val="tx1"/>
                </a:solidFill>
              </a:rPr>
              <a:t>Orphaning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5034E-EF8D-4C7B-BF2B-F2D64930A57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2185988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Compiler Directives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3200400" y="1752600"/>
            <a:ext cx="2819400" cy="434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200400" y="1752600"/>
            <a:ext cx="3048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Number of thread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Scheduling type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Dynamic thread adjustment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Nest parallelism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5200" y="1306513"/>
            <a:ext cx="248920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Environment Variables</a:t>
            </a:r>
          </a:p>
        </p:txBody>
      </p:sp>
      <p:sp>
        <p:nvSpPr>
          <p:cNvPr id="11274" name="Rectangle 9"/>
          <p:cNvSpPr>
            <a:spLocks noChangeArrowheads="1"/>
          </p:cNvSpPr>
          <p:nvPr/>
        </p:nvSpPr>
        <p:spPr bwMode="auto">
          <a:xfrm>
            <a:off x="6172200" y="1752600"/>
            <a:ext cx="2743200" cy="4343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6324600" y="1752600"/>
            <a:ext cx="28194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Number of threads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Thread ID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Dynamic thread adjustment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Nested parallelism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Timers </a:t>
            </a:r>
          </a:p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en-US" sz="1800" kern="0" dirty="0">
                <a:latin typeface="+mn-lt"/>
              </a:rPr>
              <a:t>API for locking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1295400"/>
            <a:ext cx="26209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latin typeface="+mn-lt"/>
              </a:rPr>
              <a:t>Runtime library routines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OpenMP General Code Structure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</a:rPr>
              <a:t>#include &lt;omp.h&gt;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</a:rPr>
              <a:t>main 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</a:rPr>
              <a:t>   int var1, var2, var3;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i="1" smtClean="0">
                <a:solidFill>
                  <a:schemeClr val="tx1"/>
                </a:solidFill>
              </a:rPr>
              <a:t>   Serial code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i="1" smtClean="0">
                <a:solidFill>
                  <a:schemeClr val="tx1"/>
                </a:solidFill>
              </a:rPr>
              <a:t>   </a:t>
            </a:r>
            <a:r>
              <a:rPr lang="en-US" altLang="en-US" sz="1600" b="1" smtClean="0">
                <a:solidFill>
                  <a:schemeClr val="tx1"/>
                </a:solidFill>
              </a:rPr>
              <a:t>. . 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</a:rPr>
              <a:t>  /* </a:t>
            </a:r>
            <a:r>
              <a:rPr lang="en-US" altLang="en-US" sz="1600" b="1" i="1" smtClean="0">
                <a:solidFill>
                  <a:schemeClr val="tx1"/>
                </a:solidFill>
              </a:rPr>
              <a:t>Beginning of parallel section. Fork a team of threads. Specify variable scoping*/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i="1" smtClean="0">
                <a:solidFill>
                  <a:schemeClr val="tx1"/>
                </a:solidFill>
              </a:rPr>
              <a:t>   </a:t>
            </a:r>
            <a:r>
              <a:rPr lang="en-US" altLang="en-US" sz="1600" b="1" smtClean="0">
                <a:solidFill>
                  <a:schemeClr val="tx1"/>
                </a:solidFill>
              </a:rPr>
              <a:t>#pragma omp parallel private(var1, var2) shared(var3)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</a:rPr>
              <a:t>  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</a:rPr>
              <a:t>      /* </a:t>
            </a:r>
            <a:r>
              <a:rPr lang="en-US" altLang="en-US" sz="1600" b="1" i="1" smtClean="0">
                <a:solidFill>
                  <a:schemeClr val="tx1"/>
                </a:solidFill>
              </a:rPr>
              <a:t>Parallel section executed by all threads 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i="1" smtClean="0">
                <a:solidFill>
                  <a:schemeClr val="tx1"/>
                </a:solidFill>
              </a:rPr>
              <a:t>     </a:t>
            </a:r>
            <a:r>
              <a:rPr lang="en-US" altLang="en-US" sz="1600" b="1" smtClean="0">
                <a:solidFill>
                  <a:schemeClr val="tx1"/>
                </a:solidFill>
              </a:rPr>
              <a:t>. . 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</a:rPr>
              <a:t>     /* </a:t>
            </a:r>
            <a:r>
              <a:rPr lang="en-US" altLang="en-US" sz="1600" b="1" i="1" smtClean="0">
                <a:solidFill>
                  <a:schemeClr val="tx1"/>
                </a:solidFill>
              </a:rPr>
              <a:t>All threads join master thread and disband*/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i="1" smtClean="0">
                <a:solidFill>
                  <a:schemeClr val="tx1"/>
                </a:solidFill>
              </a:rPr>
              <a:t>    </a:t>
            </a:r>
            <a:r>
              <a:rPr lang="en-US" altLang="en-US" sz="1600" b="1" smtClean="0">
                <a:solidFill>
                  <a:schemeClr val="tx1"/>
                </a:solidFill>
              </a:rPr>
              <a:t>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</a:rPr>
              <a:t>    </a:t>
            </a:r>
            <a:r>
              <a:rPr lang="en-US" altLang="en-US" sz="1600" b="1" i="1" smtClean="0">
                <a:solidFill>
                  <a:schemeClr val="tx1"/>
                </a:solidFill>
              </a:rPr>
              <a:t>Resume serial code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i="1" smtClean="0">
                <a:solidFill>
                  <a:schemeClr val="tx1"/>
                </a:solidFill>
              </a:rPr>
              <a:t>    </a:t>
            </a:r>
            <a:r>
              <a:rPr lang="en-US" altLang="en-US" sz="1600" b="1" smtClean="0">
                <a:solidFill>
                  <a:schemeClr val="tx1"/>
                </a:solidFill>
              </a:rPr>
              <a:t>. . 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b="1" smtClean="0">
                <a:solidFill>
                  <a:schemeClr val="tx1"/>
                </a:solidFill>
              </a:rPr>
              <a:t>} </a:t>
            </a:r>
            <a:endParaRPr lang="en-US" altLang="en-US" sz="1600" b="1" smtClean="0">
              <a:solidFill>
                <a:schemeClr val="tx1"/>
              </a:solidFill>
              <a:latin typeface="Arial Unicode MS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0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See example hello_world.c</a:t>
            </a:r>
          </a:p>
          <a:p>
            <a:pPr eaLnBrk="1" hangingPunct="1">
              <a:lnSpc>
                <a:spcPct val="90000"/>
              </a:lnSpc>
            </a:pPr>
            <a:endParaRPr lang="en-US" altLang="en-US" sz="16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D8722C-710A-4B45-B636-12F406A3E863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OpenMP Directives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9248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Format: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#pragma omp directive-name [clause,..] newline</a:t>
            </a:r>
          </a:p>
          <a:p>
            <a:pPr lvl="1" eaLnBrk="1" hangingPunct="1">
              <a:buFontTx/>
              <a:buNone/>
            </a:pPr>
            <a:r>
              <a:rPr lang="en-US" altLang="en-US" smtClean="0"/>
              <a:t>(use ‘\’ for multiple lines)</a:t>
            </a:r>
          </a:p>
          <a:p>
            <a:pPr eaLnBrk="1" hangingPunct="1"/>
            <a:r>
              <a:rPr lang="en-US" altLang="en-US" smtClean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latin typeface="Arial Unicode MS" pitchFamily="34" charset="-128"/>
              </a:rPr>
              <a:t>#pragma omp parallel default(shared) private(beta,pi)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Scope of a directive is a block of statements { …}</a:t>
            </a:r>
          </a:p>
          <a:p>
            <a:pPr lvl="1" eaLnBrk="1" hangingPunct="1">
              <a:buFontTx/>
              <a:buNone/>
            </a:pPr>
            <a:endParaRPr lang="en-US" alt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8A112-B2AB-4A79-8C2A-5846EFCD6F85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 smtClean="0"/>
              <a:t>Parallel Region Construct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block of code that will be executed by multiple threads.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latin typeface="Arial Unicode MS" pitchFamily="34" charset="-128"/>
              </a:rPr>
              <a:t>#pragma omp parallel </a:t>
            </a:r>
            <a:r>
              <a:rPr lang="en-US" altLang="en-US" sz="1800" i="1" smtClean="0">
                <a:latin typeface="Arial Unicode MS" pitchFamily="34" charset="-128"/>
              </a:rPr>
              <a:t>[clause …]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>
                <a:latin typeface="Arial Unicode MS" pitchFamily="34" charset="-128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>
                <a:latin typeface="Arial Unicode MS" pitchFamily="34" charset="-128"/>
              </a:rPr>
              <a:t>  ……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>
                <a:latin typeface="Arial Unicode MS" pitchFamily="34" charset="-128"/>
              </a:rPr>
              <a:t>}  (implied barrier)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i="1" smtClean="0">
              <a:latin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i="1" smtClean="0">
                <a:solidFill>
                  <a:schemeClr val="accent2"/>
                </a:solidFill>
                <a:latin typeface="Arial Unicode MS" pitchFamily="34" charset="-128"/>
              </a:rPr>
              <a:t>Example clauses</a:t>
            </a:r>
            <a:r>
              <a:rPr lang="en-US" altLang="en-US" sz="1800" i="1" smtClean="0">
                <a:latin typeface="Arial Unicode MS" pitchFamily="34" charset="-128"/>
              </a:rPr>
              <a:t>:  if (expression),  </a:t>
            </a:r>
            <a:r>
              <a:rPr lang="en-US" altLang="en-US" sz="1800" smtClean="0">
                <a:latin typeface="Arial Unicode MS" pitchFamily="34" charset="-128"/>
              </a:rPr>
              <a:t>private </a:t>
            </a:r>
            <a:r>
              <a:rPr lang="en-US" altLang="en-US" sz="1800" i="1" smtClean="0">
                <a:latin typeface="Arial Unicode MS" pitchFamily="34" charset="-128"/>
              </a:rPr>
              <a:t>(list), </a:t>
            </a:r>
            <a:r>
              <a:rPr lang="en-US" altLang="en-US" sz="1800" smtClean="0">
                <a:latin typeface="Arial Unicode MS" pitchFamily="34" charset="-128"/>
              </a:rPr>
              <a:t>shared </a:t>
            </a:r>
            <a:r>
              <a:rPr lang="en-US" altLang="en-US" sz="1800" i="1" smtClean="0">
                <a:latin typeface="Arial Unicode MS" pitchFamily="34" charset="-128"/>
              </a:rPr>
              <a:t>(list), </a:t>
            </a:r>
            <a:r>
              <a:rPr lang="en-US" altLang="en-US" sz="1800" smtClean="0">
                <a:latin typeface="Arial Unicode MS" pitchFamily="34" charset="-128"/>
              </a:rPr>
              <a:t>default (shared | none),</a:t>
            </a:r>
            <a:r>
              <a:rPr lang="en-US" altLang="en-US" sz="1800" i="1" smtClean="0">
                <a:latin typeface="Arial Unicode MS" pitchFamily="34" charset="-128"/>
              </a:rPr>
              <a:t> </a:t>
            </a:r>
            <a:r>
              <a:rPr lang="en-US" altLang="en-US" sz="1800" smtClean="0">
                <a:latin typeface="Arial Unicode MS" pitchFamily="34" charset="-128"/>
              </a:rPr>
              <a:t>reduction </a:t>
            </a:r>
            <a:r>
              <a:rPr lang="en-US" altLang="en-US" sz="1800" i="1" smtClean="0">
                <a:latin typeface="Arial Unicode MS" pitchFamily="34" charset="-128"/>
              </a:rPr>
              <a:t>(operator: list), </a:t>
            </a:r>
            <a:r>
              <a:rPr lang="en-US" altLang="en-US" sz="1800" smtClean="0">
                <a:latin typeface="Arial Unicode MS" pitchFamily="34" charset="-128"/>
              </a:rPr>
              <a:t>firstprivate</a:t>
            </a:r>
            <a:r>
              <a:rPr lang="en-US" altLang="en-US" sz="1800" i="1" smtClean="0">
                <a:latin typeface="Arial Unicode MS" pitchFamily="34" charset="-128"/>
              </a:rPr>
              <a:t>(list),</a:t>
            </a:r>
            <a:r>
              <a:rPr lang="en-US" altLang="en-US" sz="1800" smtClean="0">
                <a:latin typeface="Arial Unicode MS" pitchFamily="34" charset="-128"/>
              </a:rPr>
              <a:t> lastprivate</a:t>
            </a:r>
            <a:r>
              <a:rPr lang="en-US" altLang="en-US" sz="1800" i="1" smtClean="0">
                <a:latin typeface="Arial Unicode MS" pitchFamily="34" charset="-128"/>
              </a:rPr>
              <a:t>(list)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 smtClean="0">
              <a:latin typeface="Arial Unicode MS" pitchFamily="34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>
                <a:latin typeface="Arial Unicode MS" pitchFamily="34" charset="-128"/>
              </a:rPr>
              <a:t>if (expression): only in parallel if expression evaluates to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>
                <a:latin typeface="Arial Unicode MS" pitchFamily="34" charset="-128"/>
              </a:rPr>
              <a:t>private(list): list of variables private to each thread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>
                <a:latin typeface="Arial Unicode MS" pitchFamily="34" charset="-128"/>
              </a:rPr>
              <a:t>shared(list): data accessed by all threads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smtClean="0">
                <a:latin typeface="Arial Unicode MS" pitchFamily="34" charset="-128"/>
              </a:rPr>
              <a:t>default (none|shared): default scope for all variables in parallel region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E28FD1-D9B0-44FB-9856-87B9C71B1877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Shared Variables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shared variable exists in only one memory location and all threads can read or write to that address.</a:t>
            </a:r>
          </a:p>
          <a:p>
            <a:r>
              <a:rPr lang="en-US" altLang="en-US" smtClean="0"/>
              <a:t>It is the programmer's responsibility to ensure that multiple threads properly access SHARED variables (such as via CRITICAL sections). </a:t>
            </a:r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814EA0-60E4-4F05-82ED-265357B110E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Parallel Region Construct (Cont’d)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Reduction clause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smtClean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sum = 0.0;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#pragma parallel default(none) shared (n, x) private (I) reduction(+ : sum)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   for(I=0; I&lt;n; I++) sum = sum + x(I);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600" smtClean="0">
                <a:solidFill>
                  <a:schemeClr val="accent2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Updating sum must avoid racing condition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With the reduction clause, OpenMP generates code such that the race condition is avoided.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See add1.c and add2.c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See example3.c and example3a.c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Firstprivate(list): variables are initialized with the value before entering the block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Lastprivate(list): variables are updated going out of the block.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617229-9E0A-4850-9687-70FFA3B5762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Realizing Customized Reduction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</a:rPr>
              <a:t>#pragma omp parallel default(none) shared (n, x) private (I) reduction(f : sum)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</a:rPr>
              <a:t>   For(I=0; I&lt;n; I++) sum = sum + x(I);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</a:rPr>
              <a:t>#pragma omp parallel default (none) shared(n, x, localsum, nthreads) private(I)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</a:rPr>
              <a:t>  nthreads = omp_get_num_threads();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</a:rPr>
              <a:t>  #pragma omp for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</a:rPr>
              <a:t>  for (I=0; I&lt;n; I++)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</a:rPr>
              <a:t>    localsum[omp_get_thread_num()] += x(I);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800" smtClean="0">
                <a:solidFill>
                  <a:schemeClr val="tx1"/>
                </a:solidFill>
              </a:rPr>
              <a:t>For (I=0; I&lt;nthreads; I++) sum += localsum[I];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smtClean="0"/>
          </a:p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C3A37D-C1E1-4938-9867-454256F7F097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Work-Sharing Constructs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>
                <a:solidFill>
                  <a:schemeClr val="accent2"/>
                </a:solidFill>
              </a:rPr>
              <a:t>#pragma omp for [clause …]</a:t>
            </a:r>
          </a:p>
          <a:p>
            <a:pPr eaLnBrk="1" hangingPunct="1"/>
            <a:r>
              <a:rPr lang="en-US" altLang="en-US" sz="2800" smtClean="0">
                <a:solidFill>
                  <a:schemeClr val="accent2"/>
                </a:solidFill>
              </a:rPr>
              <a:t>#pragma omp sections [clause …]</a:t>
            </a:r>
          </a:p>
          <a:p>
            <a:pPr eaLnBrk="1" hangingPunct="1"/>
            <a:r>
              <a:rPr lang="en-US" altLang="en-US" sz="2800" smtClean="0">
                <a:solidFill>
                  <a:schemeClr val="accent2"/>
                </a:solidFill>
              </a:rPr>
              <a:t>#pragma omp single [clause …]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r>
              <a:rPr lang="en-US" altLang="en-US" sz="2800" smtClean="0"/>
              <a:t>The work is distributed over the threads</a:t>
            </a:r>
          </a:p>
          <a:p>
            <a:pPr eaLnBrk="1" hangingPunct="1"/>
            <a:r>
              <a:rPr lang="en-US" altLang="en-US" sz="2800" smtClean="0"/>
              <a:t>Must be enclosed in </a:t>
            </a:r>
            <a:r>
              <a:rPr lang="en-US" altLang="en-US" sz="2800" smtClean="0">
                <a:solidFill>
                  <a:schemeClr val="accent2"/>
                </a:solidFill>
              </a:rPr>
              <a:t>parallel</a:t>
            </a:r>
            <a:r>
              <a:rPr lang="en-US" altLang="en-US" sz="2800" smtClean="0"/>
              <a:t> region</a:t>
            </a:r>
          </a:p>
          <a:p>
            <a:pPr lvl="1" eaLnBrk="1" hangingPunct="1"/>
            <a:r>
              <a:rPr lang="en-US" altLang="en-US" smtClean="0"/>
              <a:t>No new threads created</a:t>
            </a:r>
          </a:p>
          <a:p>
            <a:pPr eaLnBrk="1" hangingPunct="1"/>
            <a:r>
              <a:rPr lang="en-US" altLang="en-US" sz="2800" smtClean="0"/>
              <a:t>No implied barrier on entry, implied barrier on exit (unless specified otherwise)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C5083D-F9CA-4E03-A6B3-77AD466A0D89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omp </a:t>
            </a:r>
            <a:r>
              <a:rPr lang="en-US" altLang="en-US" smtClean="0">
                <a:solidFill>
                  <a:schemeClr val="accent2"/>
                </a:solidFill>
              </a:rPr>
              <a:t>for</a:t>
            </a:r>
            <a:r>
              <a:rPr lang="en-US" altLang="en-US" smtClean="0"/>
              <a:t> Directive: Example </a:t>
            </a:r>
          </a:p>
        </p:txBody>
      </p:sp>
      <p:pic>
        <p:nvPicPr>
          <p:cNvPr id="1945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415088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DE4E66-14FC-4BDA-AD30-D9C276FC85B6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57200"/>
            <a:ext cx="7772400" cy="5638800"/>
          </a:xfrm>
        </p:spPr>
        <p:txBody>
          <a:bodyPr/>
          <a:lstStyle/>
          <a:p>
            <a:pPr eaLnBrk="1" hangingPunct="1"/>
            <a:r>
              <a:rPr lang="en-US" altLang="en-US" smtClean="0"/>
              <a:t>Schedule clause (decide how the iterations are executed in parallel):</a:t>
            </a:r>
          </a:p>
          <a:p>
            <a:pPr lvl="1" eaLnBrk="1" hangingPunct="1"/>
            <a:r>
              <a:rPr lang="en-US" altLang="en-US" sz="1800" smtClean="0"/>
              <a:t>schedule (type [, chunk]). Types: static, dynamic, guided, runtime, auto</a:t>
            </a:r>
          </a:p>
          <a:p>
            <a:pPr lvl="1" eaLnBrk="1" hangingPunct="1"/>
            <a:endParaRPr lang="en-US" altLang="en-US" sz="2400" smtClean="0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6748463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F8DF02-A067-41AC-8BE2-9FC49B9C35BB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OpenMP?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What does OpenMP stands for?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>
                <a:solidFill>
                  <a:srgbClr val="0000FF"/>
                </a:solidFill>
              </a:rPr>
              <a:t>Open</a:t>
            </a:r>
            <a:r>
              <a:rPr lang="en-US" altLang="en-US" smtClean="0"/>
              <a:t> specifications for </a:t>
            </a:r>
            <a:r>
              <a:rPr lang="en-US" altLang="en-US" smtClean="0">
                <a:solidFill>
                  <a:srgbClr val="0000FF"/>
                </a:solidFill>
              </a:rPr>
              <a:t>Multi Processing</a:t>
            </a:r>
            <a:r>
              <a:rPr lang="en-US" altLang="en-US" smtClean="0"/>
              <a:t> via collaborative work between interested parties from the hardware and software industry, government and academia.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OpenMP is an API that may be used to explicitly direct </a:t>
            </a:r>
            <a:r>
              <a:rPr lang="en-US" altLang="en-US" b="1" i="1" smtClean="0"/>
              <a:t>multi-threaded, shared memory parallelism.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API components: compiler directives, runtime library routines, environment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OpenMP is a directive-based method to invoke parallel computations on </a:t>
            </a:r>
            <a:r>
              <a:rPr lang="en-US" altLang="en-US" smtClean="0">
                <a:solidFill>
                  <a:schemeClr val="accent2"/>
                </a:solidFill>
              </a:rPr>
              <a:t>share-memory multiprocessors</a:t>
            </a:r>
            <a:r>
              <a:rPr lang="en-US" altLang="en-US" sz="2800" smtClean="0">
                <a:solidFill>
                  <a:schemeClr val="accent2"/>
                </a:solidFill>
              </a:rPr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849CB-FC90-4DEA-87EC-229A5558FDF9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The omp </a:t>
            </a:r>
            <a:r>
              <a:rPr lang="en-US" altLang="en-US" smtClean="0">
                <a:solidFill>
                  <a:schemeClr val="accent2"/>
                </a:solidFill>
              </a:rPr>
              <a:t>sections </a:t>
            </a:r>
            <a:r>
              <a:rPr lang="en-US" altLang="en-US" smtClean="0">
                <a:solidFill>
                  <a:schemeClr val="tx1"/>
                </a:solidFill>
              </a:rPr>
              <a:t>Directive</a:t>
            </a:r>
            <a:r>
              <a:rPr lang="en-US" altLang="en-US" smtClean="0"/>
              <a:t> - Example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562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2F8145-1B81-4FEB-BE49-5718EE131E2E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smtClean="0"/>
              <a:t>Combined Parallel Work-Sharing Constructs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Parallel region construct can be combined with work-sharing constructs</a:t>
            </a:r>
          </a:p>
          <a:p>
            <a:pPr lvl="1"/>
            <a:r>
              <a:rPr lang="en-US" altLang="en-US" smtClean="0">
                <a:solidFill>
                  <a:srgbClr val="0000FF"/>
                </a:solidFill>
              </a:rPr>
              <a:t>See add4.c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16DEEF-F382-45BE-A46C-DCDB7B07ADE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2743200"/>
            <a:ext cx="8516937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88" y="4114800"/>
            <a:ext cx="8812212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Synchronization: Barrier</a:t>
            </a:r>
          </a:p>
        </p:txBody>
      </p:sp>
      <p:sp>
        <p:nvSpPr>
          <p:cNvPr id="23555" name="Text Box 4"/>
          <p:cNvSpPr txBox="1">
            <a:spLocks noChangeArrowheads="1"/>
          </p:cNvSpPr>
          <p:nvPr/>
        </p:nvSpPr>
        <p:spPr bwMode="auto">
          <a:xfrm>
            <a:off x="609600" y="1828800"/>
            <a:ext cx="2566988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For(I=0; I&lt;N; I++)</a:t>
            </a:r>
          </a:p>
          <a:p>
            <a:pPr eaLnBrk="1" hangingPunct="1"/>
            <a:r>
              <a:rPr lang="en-US" altLang="en-US"/>
              <a:t>    a[I] = b[I] + c[I];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For(I=0; I&lt;N; I++)</a:t>
            </a:r>
          </a:p>
          <a:p>
            <a:pPr eaLnBrk="1" hangingPunct="1"/>
            <a:r>
              <a:rPr lang="en-US" altLang="en-US"/>
              <a:t>    d[I] = a[I] + b[I]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3870325" y="1793875"/>
            <a:ext cx="42878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Both loops are in parallel region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With no synchronization in between.</a:t>
            </a:r>
          </a:p>
          <a:p>
            <a:pPr>
              <a:defRPr/>
            </a:pPr>
            <a:r>
              <a:rPr lang="en-US" sz="2000" dirty="0">
                <a:latin typeface="+mn-lt"/>
              </a:rPr>
              <a:t>What is the problem?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latin typeface="+mn-lt"/>
              </a:rPr>
              <a:t>Fix:</a:t>
            </a: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5181600" y="3352800"/>
            <a:ext cx="2763838" cy="2657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For(I=0; I&lt;N; I++)</a:t>
            </a:r>
          </a:p>
          <a:p>
            <a:pPr eaLnBrk="1" hangingPunct="1"/>
            <a:r>
              <a:rPr lang="en-US" altLang="en-US"/>
              <a:t>    a[I] = b[I] + c[I];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#pragma omp barrier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For(I=0; I&lt;N; I++)</a:t>
            </a:r>
          </a:p>
          <a:p>
            <a:pPr eaLnBrk="1" hangingPunct="1"/>
            <a:r>
              <a:rPr lang="en-US" altLang="en-US"/>
              <a:t>    d[I] = a[I] + b[I]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583BA-FCBE-46F2-B9D4-1FB709ECD19A}" type="slidenum">
              <a:rPr lang="en-US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Critical Section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822325" y="1870075"/>
            <a:ext cx="2727325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For(I=0; I&lt;N; I++) {</a:t>
            </a:r>
          </a:p>
          <a:p>
            <a:pPr eaLnBrk="1" hangingPunct="1"/>
            <a:r>
              <a:rPr lang="en-US" altLang="en-US"/>
              <a:t>   ……</a:t>
            </a:r>
          </a:p>
          <a:p>
            <a:pPr eaLnBrk="1" hangingPunct="1"/>
            <a:r>
              <a:rPr lang="en-US" altLang="en-US"/>
              <a:t>   sum += A[I];</a:t>
            </a:r>
          </a:p>
          <a:p>
            <a:pPr eaLnBrk="1" hangingPunct="1"/>
            <a:r>
              <a:rPr lang="en-US" altLang="en-US"/>
              <a:t>   ……</a:t>
            </a:r>
          </a:p>
          <a:p>
            <a:pPr eaLnBrk="1" hangingPunct="1"/>
            <a:r>
              <a:rPr lang="en-US" altLang="en-US"/>
              <a:t>}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3810000" y="2133600"/>
            <a:ext cx="46736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Cannot be parallelized if sum is shared.</a:t>
            </a:r>
          </a:p>
          <a:p>
            <a:pPr>
              <a:defRPr/>
            </a:pPr>
            <a:endParaRPr lang="en-US" sz="2000" dirty="0">
              <a:latin typeface="+mn-lt"/>
            </a:endParaRPr>
          </a:p>
          <a:p>
            <a:pPr>
              <a:defRPr/>
            </a:pPr>
            <a:r>
              <a:rPr lang="en-US" sz="2000" dirty="0">
                <a:latin typeface="+mn-lt"/>
              </a:rPr>
              <a:t>Fix: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5029200" y="3200400"/>
            <a:ext cx="3100388" cy="302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/>
              <a:t>For(I=0; I&lt;N; I++) {</a:t>
            </a:r>
          </a:p>
          <a:p>
            <a:pPr eaLnBrk="1" hangingPunct="1"/>
            <a:r>
              <a:rPr lang="en-US" altLang="en-US"/>
              <a:t>   ……</a:t>
            </a:r>
          </a:p>
          <a:p>
            <a:pPr eaLnBrk="1" hangingPunct="1"/>
            <a:r>
              <a:rPr lang="en-US" altLang="en-US"/>
              <a:t>   #pragma omp critical </a:t>
            </a:r>
          </a:p>
          <a:p>
            <a:pPr eaLnBrk="1" hangingPunct="1"/>
            <a:r>
              <a:rPr lang="en-US" altLang="en-US"/>
              <a:t>  {</a:t>
            </a:r>
          </a:p>
          <a:p>
            <a:pPr eaLnBrk="1" hangingPunct="1"/>
            <a:r>
              <a:rPr lang="en-US" altLang="en-US"/>
              <a:t>     sum += A[I];</a:t>
            </a:r>
          </a:p>
          <a:p>
            <a:pPr eaLnBrk="1" hangingPunct="1"/>
            <a:r>
              <a:rPr lang="en-US" altLang="en-US"/>
              <a:t>   }</a:t>
            </a:r>
          </a:p>
          <a:p>
            <a:pPr eaLnBrk="1" hangingPunct="1"/>
            <a:r>
              <a:rPr lang="en-US" altLang="en-US"/>
              <a:t>   ……</a:t>
            </a:r>
          </a:p>
          <a:p>
            <a:pPr eaLnBrk="1" hangingPunct="1"/>
            <a:r>
              <a:rPr lang="en-US" altLang="en-US"/>
              <a:t>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663E4-6B53-4380-981B-99B89D7EF5FB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5257800"/>
            <a:ext cx="192722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dirty="0"/>
              <a:t> </a:t>
            </a:r>
            <a:r>
              <a:rPr lang="en-US" dirty="0">
                <a:latin typeface="+mn-lt"/>
              </a:rPr>
              <a:t>See add3.c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OpenMP Environment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OMP_NUM_THREADS</a:t>
            </a:r>
          </a:p>
          <a:p>
            <a:pPr eaLnBrk="1" hangingPunct="1"/>
            <a:r>
              <a:rPr lang="en-US" altLang="en-US" smtClean="0"/>
              <a:t>OMP_SCHEDULE </a:t>
            </a:r>
          </a:p>
          <a:p>
            <a:pPr eaLnBrk="1" hangingPunct="1"/>
            <a:r>
              <a:rPr lang="en-US" altLang="en-US" smtClean="0"/>
              <a:t>OMP_THREAD_LIMIT</a:t>
            </a:r>
          </a:p>
          <a:p>
            <a:pPr eaLnBrk="1" hangingPunct="1"/>
            <a:r>
              <a:rPr lang="en-US" altLang="en-US" smtClean="0"/>
              <a:t>etc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52A2DC-9C50-4A8E-B664-0547C5FA764A}" type="slidenum">
              <a:rPr lang="en-US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OpenMP Runtime Environment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omp_get_num_threads()</a:t>
            </a:r>
          </a:p>
          <a:p>
            <a:pPr eaLnBrk="1" hangingPunct="1"/>
            <a:r>
              <a:rPr lang="en-US" altLang="en-US" smtClean="0"/>
              <a:t>omp_get_thread_num()</a:t>
            </a:r>
          </a:p>
          <a:p>
            <a:pPr eaLnBrk="1" hangingPunct="1"/>
            <a:r>
              <a:rPr lang="en-US" altLang="en-US" smtClean="0"/>
              <a:t>omp_in_parallel()</a:t>
            </a:r>
          </a:p>
          <a:p>
            <a:pPr eaLnBrk="1" hangingPunct="1"/>
            <a:r>
              <a:rPr lang="en-US" altLang="en-US" smtClean="0"/>
              <a:t>omp_get_wtime()</a:t>
            </a:r>
          </a:p>
          <a:p>
            <a:pPr eaLnBrk="1" hangingPunct="1"/>
            <a:r>
              <a:rPr lang="en-US" altLang="en-US" smtClean="0"/>
              <a:t>Routines related to locks</a:t>
            </a:r>
          </a:p>
          <a:p>
            <a:pPr eaLnBrk="1" hangingPunct="1"/>
            <a:r>
              <a:rPr lang="en-US" altLang="en-US" smtClean="0"/>
              <a:t>……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43BFB-693E-41A7-A977-61D26AB1F0C9}" type="slidenum">
              <a:rPr lang="en-US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Lock Related Routines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Will only discuss simple lock: may not be locked if already in a locked state.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000" smtClean="0"/>
              <a:t>Simple lock interface: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Type: omp_lock_t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600" smtClean="0"/>
              <a:t>Operations: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smtClean="0"/>
              <a:t>omp_init_lock(omp_lock_t  *a)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smtClean="0"/>
              <a:t>omp_destroy_lock(omp_lock_t *a)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smtClean="0"/>
              <a:t>omp_set_lock(omp_lock_t *a)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smtClean="0"/>
              <a:t>omp_unset_lock(omp_lock_t *a)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200" smtClean="0"/>
              <a:t>omp_test_lock(omp_lock_t *a)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3000" smtClean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OpenMP Lock Routines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err="1" smtClean="0"/>
              <a:t>omp_init_lock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initializes the lock. After the call, the lock is unset. </a:t>
            </a:r>
          </a:p>
          <a:p>
            <a:pPr>
              <a:defRPr/>
            </a:pPr>
            <a:r>
              <a:rPr lang="en-US" dirty="0" err="1" smtClean="0"/>
              <a:t>omp_destroy_lock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destroys the lock. The lock must be unset before this call. </a:t>
            </a:r>
          </a:p>
          <a:p>
            <a:pPr>
              <a:defRPr/>
            </a:pPr>
            <a:r>
              <a:rPr lang="en-US" dirty="0" err="1" smtClean="0"/>
              <a:t>omp_set_lock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attempts to set the lock. If the lock is already set by another thread, it will wait until the lock is no longer set, and then sets it. </a:t>
            </a:r>
          </a:p>
          <a:p>
            <a:pPr>
              <a:defRPr/>
            </a:pPr>
            <a:r>
              <a:rPr lang="en-US" dirty="0" err="1" smtClean="0"/>
              <a:t>omp_unset_lock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unsets the lock. It should only be called by the same thread that set the lock; the consequences of doing otherwise are undefined. </a:t>
            </a:r>
          </a:p>
          <a:p>
            <a:pPr>
              <a:defRPr/>
            </a:pPr>
            <a:r>
              <a:rPr lang="en-US" dirty="0" err="1" smtClean="0"/>
              <a:t>omp_test_lock</a:t>
            </a:r>
            <a:r>
              <a:rPr lang="en-US" dirty="0" smtClean="0"/>
              <a:t> </a:t>
            </a:r>
          </a:p>
          <a:p>
            <a:pPr lvl="1">
              <a:defRPr/>
            </a:pPr>
            <a:r>
              <a:rPr lang="en-US" dirty="0" smtClean="0"/>
              <a:t>attempts to set the lock. If the lock is already set by another thread, it returns 0; if it managed to set the lock, it returns 1.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Loop Carried Dependency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dirty="0" smtClean="0">
                <a:solidFill>
                  <a:srgbClr val="FF0000"/>
                </a:solidFill>
              </a:rPr>
              <a:t>The value of a variable in an iteration depends on a previous   iteration in the same loop</a:t>
            </a:r>
          </a:p>
          <a:p>
            <a:pPr lvl="1">
              <a:defRPr/>
            </a:pPr>
            <a:r>
              <a:rPr lang="en-US" dirty="0" smtClean="0"/>
              <a:t>See </a:t>
            </a:r>
            <a:r>
              <a:rPr lang="en-US" dirty="0" err="1" smtClean="0"/>
              <a:t>loopcarry_sequential.c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Loopcarry_omp1.c</a:t>
            </a:r>
          </a:p>
          <a:p>
            <a:pPr lvl="1">
              <a:defRPr/>
            </a:pPr>
            <a:r>
              <a:rPr lang="en-US" dirty="0" smtClean="0"/>
              <a:t>Loopcarry_omp2.c</a:t>
            </a:r>
          </a:p>
          <a:p>
            <a:pPr>
              <a:defRPr/>
            </a:pPr>
            <a:r>
              <a:rPr lang="en-US" dirty="0" smtClean="0"/>
              <a:t>Can the lock mechanism used for loop carried dependence?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1371600"/>
          </a:xfrm>
        </p:spPr>
        <p:txBody>
          <a:bodyPr/>
          <a:lstStyle/>
          <a:p>
            <a:r>
              <a:rPr lang="en-US" altLang="en-US" sz="3600" smtClean="0"/>
              <a:t>Challenges in Developing Correct OpenMP Programs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685800" y="2514600"/>
            <a:ext cx="7772400" cy="3581400"/>
          </a:xfrm>
        </p:spPr>
        <p:txBody>
          <a:bodyPr/>
          <a:lstStyle/>
          <a:p>
            <a:pPr eaLnBrk="1" hangingPunct="1"/>
            <a:r>
              <a:rPr lang="en-US" altLang="en-US" smtClean="0"/>
              <a:t>Dealing with loop carried dependence</a:t>
            </a:r>
          </a:p>
          <a:p>
            <a:pPr eaLnBrk="1" hangingPunct="1"/>
            <a:r>
              <a:rPr lang="en-US" altLang="en-US" smtClean="0"/>
              <a:t>Removing unnecessary dependencies</a:t>
            </a:r>
          </a:p>
          <a:p>
            <a:pPr eaLnBrk="1" hangingPunct="1"/>
            <a:r>
              <a:rPr lang="en-US" altLang="en-US" smtClean="0"/>
              <a:t>Managing shared and private variables</a:t>
            </a:r>
          </a:p>
          <a:p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4F61-74A4-4AAD-AEC4-E3149BD709D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OpenMP?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OpenMP API is specified for C/C++ and Fortran.</a:t>
            </a:r>
          </a:p>
          <a:p>
            <a:pPr eaLnBrk="1" hangingPunct="1"/>
            <a:r>
              <a:rPr lang="en-US" altLang="en-US" smtClean="0"/>
              <a:t>OpenMP is not intrusive to the orginal serial code: instructions appear in comment statements for fortran and pragmas for C/C++.</a:t>
            </a:r>
          </a:p>
          <a:p>
            <a:pPr eaLnBrk="1" hangingPunct="1"/>
            <a:r>
              <a:rPr lang="en-US" altLang="en-US" smtClean="0"/>
              <a:t>See mm.c and mm_omp.c</a:t>
            </a:r>
          </a:p>
          <a:p>
            <a:pPr eaLnBrk="1" hangingPunct="1"/>
            <a:r>
              <a:rPr lang="en-US" altLang="en-US" smtClean="0"/>
              <a:t>OpenMP website: </a:t>
            </a:r>
            <a:r>
              <a:rPr lang="en-US" altLang="en-US" smtClean="0">
                <a:hlinkClick r:id="rId3"/>
              </a:rPr>
              <a:t>http://www.openmp.org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Materials in this lecture are taken from various OpenMP tutorials in the website and other places.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D20236-4742-480C-9988-F5458BC39C91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000" smtClean="0"/>
              <a:t>OpenMP provides a compact, yet powerful programming model for shared memory programming</a:t>
            </a:r>
          </a:p>
          <a:p>
            <a:pPr eaLnBrk="1" hangingPunct="1"/>
            <a:r>
              <a:rPr lang="en-US" altLang="en-US" sz="2000" smtClean="0"/>
              <a:t>OpenMP preserves the sequential version of the program</a:t>
            </a:r>
          </a:p>
          <a:p>
            <a:pPr eaLnBrk="1" hangingPunct="1"/>
            <a:r>
              <a:rPr lang="en-US" altLang="en-US" sz="2000" smtClean="0"/>
              <a:t>Developing an OpenMP program:</a:t>
            </a:r>
          </a:p>
          <a:p>
            <a:pPr lvl="1" eaLnBrk="1" hangingPunct="1"/>
            <a:r>
              <a:rPr lang="en-US" altLang="en-US" smtClean="0"/>
              <a:t>Start from a sequential program</a:t>
            </a:r>
          </a:p>
          <a:p>
            <a:pPr lvl="1" eaLnBrk="1" hangingPunct="1"/>
            <a:r>
              <a:rPr lang="en-US" altLang="en-US" smtClean="0"/>
              <a:t>Identify the code segment that takes most of the time.</a:t>
            </a:r>
          </a:p>
          <a:p>
            <a:pPr lvl="1" eaLnBrk="1" hangingPunct="1"/>
            <a:r>
              <a:rPr lang="en-US" altLang="en-US" smtClean="0"/>
              <a:t>Determine whether the important loops can be parallelized</a:t>
            </a:r>
          </a:p>
          <a:p>
            <a:pPr lvl="2" eaLnBrk="1" hangingPunct="1"/>
            <a:r>
              <a:rPr lang="en-US" altLang="en-US" sz="2000" smtClean="0"/>
              <a:t>Loops may have critical sections, reduction variables, etc</a:t>
            </a:r>
          </a:p>
          <a:p>
            <a:pPr lvl="1" eaLnBrk="1" hangingPunct="1"/>
            <a:r>
              <a:rPr lang="en-US" altLang="en-US" smtClean="0"/>
              <a:t>Determine the shared and private variables.</a:t>
            </a:r>
          </a:p>
          <a:p>
            <a:pPr lvl="1" eaLnBrk="1" hangingPunct="1"/>
            <a:r>
              <a:rPr lang="en-US" altLang="en-US" smtClean="0"/>
              <a:t>Add directives.</a:t>
            </a:r>
          </a:p>
          <a:p>
            <a:pPr lvl="1" eaLnBrk="1" hangingPunct="1"/>
            <a:r>
              <a:rPr lang="en-US" altLang="en-US" smtClean="0"/>
              <a:t>See for example  </a:t>
            </a:r>
            <a:r>
              <a:rPr lang="en-US" altLang="en-US" smtClean="0">
                <a:solidFill>
                  <a:schemeClr val="accent2"/>
                </a:solidFill>
              </a:rPr>
              <a:t>pi.c and piomp.c </a:t>
            </a:r>
            <a:r>
              <a:rPr lang="en-US" altLang="en-US" smtClean="0"/>
              <a:t>program.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74D4EE-AF77-471F-BB64-2E74C088E4D7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Why OpenMP?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OpenMP is portable: supported by HP, IBM, Intel, SGI, SUN, and others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It is the de facto standard for writing shared memory programs.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To become an ANSI standard?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smtClean="0"/>
              <a:t>Always supported by gcc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OpenMP can be implemented incrementally, one function or even one loop at a time.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smtClean="0"/>
              <a:t>Very nice way to get a parallel program from a sequential program.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A5FBD1-18D7-4943-8AA0-323510C651F3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How to Compile and Run OpenMP Programs?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en-US" altLang="en-US" smtClean="0"/>
              <a:t>Gcc 4.2 and above supports OpenMP 3.0</a:t>
            </a:r>
          </a:p>
          <a:p>
            <a:pPr lvl="1" eaLnBrk="1" hangingPunct="1"/>
            <a:r>
              <a:rPr lang="en-US" altLang="en-US" smtClean="0"/>
              <a:t>gcc –fopenmp a.c</a:t>
            </a:r>
          </a:p>
          <a:p>
            <a:pPr eaLnBrk="1" hangingPunct="1"/>
            <a:r>
              <a:rPr lang="en-US" altLang="en-US" smtClean="0"/>
              <a:t>To run: ‘a.out’</a:t>
            </a:r>
          </a:p>
          <a:p>
            <a:pPr lvl="1" eaLnBrk="1" hangingPunct="1"/>
            <a:r>
              <a:rPr lang="en-US" altLang="en-US" smtClean="0"/>
              <a:t>To change the number of threads:</a:t>
            </a:r>
          </a:p>
          <a:p>
            <a:pPr lvl="2" eaLnBrk="1" hangingPunct="1"/>
            <a:r>
              <a:rPr lang="en-US" altLang="en-US" sz="2000" smtClean="0"/>
              <a:t>setenv OMP_NUM_THREADS 4 (tcsh) or </a:t>
            </a:r>
          </a:p>
          <a:p>
            <a:pPr lvl="2" eaLnBrk="1" hangingPunct="1"/>
            <a:r>
              <a:rPr lang="en-US" altLang="en-US" sz="2000" smtClean="0"/>
              <a:t>export OMP_NUM_THREADS=4 (bash)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97825-A3A4-4A8B-988E-EEE988993971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mtClean="0"/>
              <a:t>OpenMP Programming Model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048000"/>
            <a:ext cx="7772400" cy="3429000"/>
          </a:xfrm>
        </p:spPr>
        <p:txBody>
          <a:bodyPr/>
          <a:lstStyle/>
          <a:p>
            <a:pPr eaLnBrk="1" hangingPunct="1"/>
            <a:r>
              <a:rPr lang="en-US" altLang="en-US" smtClean="0"/>
              <a:t>OpenMP uses the </a:t>
            </a:r>
            <a:r>
              <a:rPr lang="en-US" altLang="en-US" smtClean="0">
                <a:solidFill>
                  <a:schemeClr val="accent2"/>
                </a:solidFill>
              </a:rPr>
              <a:t>fork-join</a:t>
            </a:r>
            <a:r>
              <a:rPr lang="en-US" altLang="en-US" smtClean="0"/>
              <a:t> model of parallel execution.</a:t>
            </a:r>
          </a:p>
          <a:p>
            <a:pPr lvl="1" eaLnBrk="1" hangingPunct="1"/>
            <a:r>
              <a:rPr lang="en-US" altLang="en-US" smtClean="0"/>
              <a:t>All OpenMP programs begin with a single </a:t>
            </a:r>
            <a:r>
              <a:rPr lang="en-US" altLang="en-US" smtClean="0">
                <a:solidFill>
                  <a:schemeClr val="accent2"/>
                </a:solidFill>
              </a:rPr>
              <a:t>master thread.</a:t>
            </a:r>
          </a:p>
          <a:p>
            <a:pPr lvl="1" eaLnBrk="1" hangingPunct="1"/>
            <a:r>
              <a:rPr lang="en-US" altLang="en-US" smtClean="0"/>
              <a:t>The master thread executes sequentially until a </a:t>
            </a:r>
            <a:r>
              <a:rPr lang="en-US" altLang="en-US" smtClean="0">
                <a:solidFill>
                  <a:schemeClr val="accent2"/>
                </a:solidFill>
              </a:rPr>
              <a:t>parallel region</a:t>
            </a:r>
            <a:r>
              <a:rPr lang="en-US" altLang="en-US" smtClean="0"/>
              <a:t> is encountered, when it creates a </a:t>
            </a:r>
            <a:r>
              <a:rPr lang="en-US" altLang="en-US" smtClean="0">
                <a:solidFill>
                  <a:schemeClr val="accent2"/>
                </a:solidFill>
              </a:rPr>
              <a:t>team of parallel threads</a:t>
            </a:r>
            <a:r>
              <a:rPr lang="en-US" altLang="en-US" smtClean="0"/>
              <a:t> (FORK). Master is part of the team with thread id 0.</a:t>
            </a:r>
          </a:p>
          <a:p>
            <a:pPr lvl="1" eaLnBrk="1" hangingPunct="1"/>
            <a:r>
              <a:rPr lang="en-US" altLang="en-US" smtClean="0"/>
              <a:t>When the team threads complete the parallel region, they synchronize and terminate, leaving only the master thread that executes sequentially (JOIN).</a:t>
            </a:r>
          </a:p>
        </p:txBody>
      </p:sp>
      <p:pic>
        <p:nvPicPr>
          <p:cNvPr id="7172" name="Picture 5" descr="Fork - Join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52578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E65AC6-ADE7-4F20-A496-FC0EBE45066D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mtClean="0"/>
              <a:t>OpenMP Data Model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343400"/>
            <a:ext cx="7772400" cy="1752600"/>
          </a:xfrm>
        </p:spPr>
        <p:txBody>
          <a:bodyPr/>
          <a:lstStyle/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pic>
        <p:nvPicPr>
          <p:cNvPr id="8196" name="Picture 5" descr="http://rac.uits.iu.edu/hpc/openmp_tutorial/C/exec_contx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2586038" cy="245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3429000" y="1447800"/>
            <a:ext cx="4876800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dirty="0"/>
              <a:t> </a:t>
            </a:r>
            <a:r>
              <a:rPr lang="en-US" dirty="0">
                <a:latin typeface="+mn-lt"/>
              </a:rPr>
              <a:t>Private and shared variables  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Variables in the global data space are accessed by all parallel threads (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shared </a:t>
            </a:r>
            <a:r>
              <a:rPr lang="en-US" sz="2000" dirty="0">
                <a:latin typeface="+mn-lt"/>
              </a:rPr>
              <a:t>variables).</a:t>
            </a:r>
          </a:p>
          <a:p>
            <a:pPr lvl="1">
              <a:spcBef>
                <a:spcPct val="50000"/>
              </a:spcBef>
              <a:buFontTx/>
              <a:buChar char="•"/>
              <a:defRPr/>
            </a:pPr>
            <a:r>
              <a:rPr lang="en-US" sz="2000" dirty="0">
                <a:latin typeface="+mn-lt"/>
              </a:rPr>
              <a:t> Variables in a thread’s private space can only be accessed by the thread (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private</a:t>
            </a:r>
            <a:r>
              <a:rPr lang="en-US" sz="2000" dirty="0">
                <a:latin typeface="+mn-lt"/>
              </a:rPr>
              <a:t> variables)</a:t>
            </a:r>
          </a:p>
          <a:p>
            <a:pPr lvl="2">
              <a:spcBef>
                <a:spcPct val="50000"/>
              </a:spcBef>
              <a:buFontTx/>
              <a:buChar char="•"/>
              <a:defRPr/>
            </a:pPr>
            <a:r>
              <a:rPr lang="en-US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several variations, depending on the initial values and whether the results are copied outside the region.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DBF81-A322-425B-864C-319E12BAA699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609600"/>
            <a:ext cx="7315200" cy="2743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1800" smtClean="0">
                <a:latin typeface="Arial Unicode MS" pitchFamily="34" charset="-128"/>
              </a:rPr>
              <a:t>#pragma omp parallel for private( privIndx, privDbl )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Arial Unicode MS" pitchFamily="34" charset="-128"/>
              </a:rPr>
              <a:t>  for ( i = 0; i &lt; arraySize; i++ ) {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Arial Unicode MS" pitchFamily="34" charset="-128"/>
              </a:rPr>
              <a:t>     for ( privIndx = 0; privIndx &lt; 16; privIndx++ ) {    	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Arial Unicode MS" pitchFamily="34" charset="-128"/>
              </a:rPr>
              <a:t>		privDbl = ( (double) privIndx ) / 16;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Arial Unicode MS" pitchFamily="34" charset="-128"/>
              </a:rPr>
              <a:t>      	y[i] = sin( exp( cos( - exp( sin(x[i]) ) ) ) ) + cos( privDbl );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Arial Unicode MS" pitchFamily="34" charset="-128"/>
              </a:rPr>
              <a:t>   } </a:t>
            </a:r>
          </a:p>
          <a:p>
            <a:pPr eaLnBrk="1" hangingPunct="1">
              <a:buFontTx/>
              <a:buNone/>
            </a:pPr>
            <a:r>
              <a:rPr lang="en-US" altLang="en-US" sz="1800" smtClean="0">
                <a:latin typeface="Arial Unicode MS" pitchFamily="34" charset="-128"/>
              </a:rPr>
              <a:t>} </a:t>
            </a:r>
          </a:p>
        </p:txBody>
      </p:sp>
      <p:pic>
        <p:nvPicPr>
          <p:cNvPr id="9219" name="Picture 5" descr="http://rac.uits.iu.edu/hpc/openmp_tutorial/C/exec_contxt_arrayUpdate_II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657600"/>
            <a:ext cx="50292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4953000" y="3048000"/>
            <a:ext cx="360997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Parallel for loop index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i</a:t>
            </a:r>
            <a:r>
              <a:rPr lang="en-US" dirty="0">
                <a:latin typeface="+mn-lt"/>
              </a:rPr>
              <a:t> is</a:t>
            </a:r>
          </a:p>
          <a:p>
            <a:pPr>
              <a:defRPr/>
            </a:pPr>
            <a:r>
              <a:rPr lang="en-US" dirty="0">
                <a:latin typeface="+mn-lt"/>
              </a:rPr>
              <a:t>private by default.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353910-AEFA-4F6C-8ECB-F704C54426C3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OpenMP Terminology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OpenMP Team := Master + Workers</a:t>
            </a:r>
          </a:p>
          <a:p>
            <a:r>
              <a:rPr lang="en-US" altLang="en-US" smtClean="0"/>
              <a:t>A </a:t>
            </a:r>
            <a:r>
              <a:rPr lang="en-US" altLang="en-US" smtClean="0">
                <a:solidFill>
                  <a:schemeClr val="accent2"/>
                </a:solidFill>
              </a:rPr>
              <a:t>parallel region </a:t>
            </a:r>
            <a:r>
              <a:rPr lang="en-US" altLang="en-US" smtClean="0"/>
              <a:t>is a block of code executed by all threads simultaneously</a:t>
            </a:r>
          </a:p>
          <a:p>
            <a:pPr lvl="1"/>
            <a:r>
              <a:rPr lang="en-US" altLang="en-US" smtClean="0"/>
              <a:t>"if" clause can be used to guard the parallel region; in case the condition evaluates to "false", the code is executed serially</a:t>
            </a:r>
          </a:p>
          <a:p>
            <a:r>
              <a:rPr lang="en-US" altLang="en-US" smtClean="0"/>
              <a:t>A </a:t>
            </a:r>
            <a:r>
              <a:rPr lang="en-US" altLang="en-US" smtClean="0">
                <a:solidFill>
                  <a:schemeClr val="accent2"/>
                </a:solidFill>
              </a:rPr>
              <a:t>work-sharing construct </a:t>
            </a:r>
            <a:r>
              <a:rPr lang="en-US" altLang="en-US" smtClean="0"/>
              <a:t>divides the execution of the enclosed code region among the members of the team; in other words: they split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6D60C9-18F7-4213-8367-1E3746BE5D3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ass_simple">
  <a:themeElements>
    <a:clrScheme name="class_simpl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_simp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lass_simpl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_simpl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_simpl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lect1_syllabus</Template>
  <TotalTime>0</TotalTime>
  <Words>1700</Words>
  <Application>Microsoft Office PowerPoint</Application>
  <PresentationFormat>On-screen Show (4:3)</PresentationFormat>
  <Paragraphs>311</Paragraphs>
  <Slides>30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class_simple</vt:lpstr>
      <vt:lpstr>Introduction to OpenMP</vt:lpstr>
      <vt:lpstr>What is OpenMP?</vt:lpstr>
      <vt:lpstr>What is OpenMP?</vt:lpstr>
      <vt:lpstr>Why OpenMP?</vt:lpstr>
      <vt:lpstr>How to Compile and Run OpenMP Programs?</vt:lpstr>
      <vt:lpstr>OpenMP Programming Model</vt:lpstr>
      <vt:lpstr>OpenMP Data Model</vt:lpstr>
      <vt:lpstr>PowerPoint Presentation</vt:lpstr>
      <vt:lpstr>OpenMP Terminology</vt:lpstr>
      <vt:lpstr>Components of OpenMP</vt:lpstr>
      <vt:lpstr>OpenMP General Code Structure</vt:lpstr>
      <vt:lpstr>OpenMP Directives</vt:lpstr>
      <vt:lpstr>Parallel Region Construct</vt:lpstr>
      <vt:lpstr>Shared Variables</vt:lpstr>
      <vt:lpstr>Parallel Region Construct (Cont’d)</vt:lpstr>
      <vt:lpstr>Realizing Customized Reduction</vt:lpstr>
      <vt:lpstr>Work-Sharing Constructs</vt:lpstr>
      <vt:lpstr>The omp for Directive: Example </vt:lpstr>
      <vt:lpstr>PowerPoint Presentation</vt:lpstr>
      <vt:lpstr>The omp sections Directive - Example</vt:lpstr>
      <vt:lpstr>Combined Parallel Work-Sharing Constructs</vt:lpstr>
      <vt:lpstr>Synchronization: Barrier</vt:lpstr>
      <vt:lpstr>Critical Section</vt:lpstr>
      <vt:lpstr>OpenMP Environment Variables</vt:lpstr>
      <vt:lpstr>OpenMP Runtime Environment</vt:lpstr>
      <vt:lpstr>Lock Related Routines</vt:lpstr>
      <vt:lpstr>OpenMP Lock Routines</vt:lpstr>
      <vt:lpstr>Loop Carried Dependency</vt:lpstr>
      <vt:lpstr>Challenges in Developing Correct OpenMP Programs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2015-10-13T15:11:28Z</dcterms:created>
  <dcterms:modified xsi:type="dcterms:W3CDTF">2015-10-13T15:11:30Z</dcterms:modified>
</cp:coreProperties>
</file>