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86" r:id="rId2"/>
    <p:sldId id="302" r:id="rId3"/>
    <p:sldId id="289" r:id="rId4"/>
    <p:sldId id="278" r:id="rId5"/>
    <p:sldId id="290" r:id="rId6"/>
    <p:sldId id="291" r:id="rId7"/>
    <p:sldId id="262" r:id="rId8"/>
    <p:sldId id="281" r:id="rId9"/>
    <p:sldId id="283" r:id="rId10"/>
    <p:sldId id="303" r:id="rId11"/>
    <p:sldId id="285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</p:sldIdLst>
  <p:sldSz cx="9144000" cy="6858000" type="screen4x3"/>
  <p:notesSz cx="6997700" cy="92837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1" autoAdjust="0"/>
    <p:restoredTop sz="82815" autoAdjust="0"/>
  </p:normalViewPr>
  <p:slideViewPr>
    <p:cSldViewPr>
      <p:cViewPr varScale="1">
        <p:scale>
          <a:sx n="85" d="100"/>
          <a:sy n="85" d="100"/>
        </p:scale>
        <p:origin x="-14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12.xml"/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4C39CC0E-E552-4A06-96EF-897D223BDB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32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67ACE4E-7B6D-42AF-B30C-9FBF730E83F5}" type="datetimeFigureOut">
              <a:rPr lang="en-US"/>
              <a:pPr>
                <a:defRPr/>
              </a:pPr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59E7CAE-ABB0-438C-B380-851F23FD8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77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E67330B-8F0D-4C91-829A-1328AF138997}" type="slidenum">
              <a:rPr lang="en-US" altLang="en-US" sz="1200" smtClean="0"/>
              <a:pPr eaLnBrk="1" hangingPunct="1"/>
              <a:t>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3D4ED17-258C-4065-A738-0B11BA3D5089}" type="slidenum">
              <a:rPr lang="en-US" altLang="en-US" sz="1200" smtClean="0"/>
              <a:pPr eaLnBrk="1" hangingPunct="1"/>
              <a:t>13</a:t>
            </a:fld>
            <a:endParaRPr lang="en-US" altLang="en-US" sz="12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3438" cy="34829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19075" indent="-219075">
              <a:buFontTx/>
              <a:buAutoNum type="arabicPeriod"/>
            </a:pPr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0275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A3E29A3-49B1-443C-A77A-46BE7C2D35B0}" type="slidenum">
              <a:rPr lang="en-US" altLang="en-US" sz="1300" smtClean="0"/>
              <a:pPr eaLnBrk="1" hangingPunct="1"/>
              <a:t>19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4AAE3-3818-42CC-9462-E87471AB4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0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3B371-B790-443B-A6E2-EBB766F9D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8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0685F-7477-4300-8A09-DDCCE8E67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4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A4E57-66CF-4108-B8FB-C85F28CCC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9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BCD8A-BEB4-4207-B65B-879241BB46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EB15D-C349-4253-98CC-ECD4A6147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76B67-D215-482C-9F96-CD4E3DA7A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4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A3997-802B-4410-89C8-E030C0AB6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3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88234-6CFA-4B82-A3F6-3518B04DE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3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1C72-9185-4D70-BEB5-AE4B41256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8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ECB89-4EAB-43CD-A990-BDD308F47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8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910958A2-7748-422E-B375-90F4FC897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fsu.edu/~duan/classes/cop5570/important_dates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da.fsu.edu/Academics/Academic-Honor-Policy" TargetMode="External"/><Relationship Id="rId2" Type="http://schemas.openxmlformats.org/officeDocument/2006/relationships/hyperlink" Target="http://theory.stanford.edu/~aiken/mos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fsu.edu/~duan/classes/cop5570/syllabus.htm#lettergra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82000" cy="1470025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FF0000"/>
                </a:solidFill>
                <a:cs typeface="Arial" charset="0"/>
              </a:rPr>
              <a:t>COP 5570</a:t>
            </a:r>
            <a:br>
              <a:rPr lang="en-US" altLang="en-US" sz="2800" smtClean="0">
                <a:solidFill>
                  <a:srgbClr val="FF0000"/>
                </a:solidFill>
                <a:cs typeface="Arial" charset="0"/>
              </a:rPr>
            </a:br>
            <a:r>
              <a:rPr lang="en-US" altLang="en-US" sz="2800" smtClean="0">
                <a:solidFill>
                  <a:srgbClr val="FF0000"/>
                </a:solidFill>
                <a:cs typeface="Arial" charset="0"/>
              </a:rPr>
              <a:t>Concurrent, Parallel, and Distributed Programming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066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  <a:cs typeface="Arial" charset="0"/>
              </a:rPr>
              <a:t>Zhenhai Duan</a:t>
            </a: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3429000" y="1524000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2400" i="1">
                <a:latin typeface="Arial" charset="0"/>
                <a:cs typeface="Arial" charset="0"/>
              </a:rPr>
              <a:t>Welcome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Term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Graded based 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Project proposal and status report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Presentation (the last two weeks)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Demonstration (the last two weeks),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Final report (and software if applicable)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A4E57-66CF-4108-B8FB-C85F28CCCA0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098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Programming Projects</a:t>
            </a:r>
          </a:p>
        </p:txBody>
      </p:sp>
      <p:sp>
        <p:nvSpPr>
          <p:cNvPr id="11267" name="Rectangle 4099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Note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Develop all programming assignments/project on linprogs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 particular, do not use machine diablo.cs.fsu.edu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174A3E-03E9-465D-927A-D6C5DD0EBE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334FF-3B26-4C16-ADA8-69EFCA2299E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22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Important dates</a:t>
            </a:r>
          </a:p>
        </p:txBody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hlinkClick r:id="rId2"/>
              </a:rPr>
              <a:t>Link</a:t>
            </a:r>
            <a:r>
              <a:rPr lang="en-US" altLang="en-US" smtClean="0"/>
              <a:t> to important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Subject to change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For homework assignments and group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Submit through the online submission page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Midnight on the due 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FA91E-9F22-40D0-A14B-7511865E339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Accounts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29600" cy="51054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Computer Science account (&lt;yourid&gt;@cs.fsu.edu)</a:t>
            </a:r>
          </a:p>
          <a:p>
            <a:pPr lvl="1" eaLnBrk="1" hangingPunct="1"/>
            <a:r>
              <a:rPr lang="en-US" altLang="en-US" smtClean="0"/>
              <a:t>For doing projects</a:t>
            </a:r>
          </a:p>
          <a:p>
            <a:pPr lvl="1" eaLnBrk="1" hangingPunct="1"/>
            <a:r>
              <a:rPr lang="en-US" altLang="en-US" smtClean="0">
                <a:solidFill>
                  <a:srgbClr val="0000FF"/>
                </a:solidFill>
              </a:rPr>
              <a:t>http://www.cs.fsu.edu/sysinfo/newstudent.html</a:t>
            </a:r>
          </a:p>
          <a:p>
            <a:pPr lvl="1" eaLnBrk="1" hangingPunct="1"/>
            <a:r>
              <a:rPr lang="en-US" altLang="en-US" smtClean="0"/>
              <a:t>Use machines linprog.cs.fsu.edu to develop projects</a:t>
            </a:r>
          </a:p>
          <a:p>
            <a:pPr eaLnBrk="1" hangingPunct="1"/>
            <a:r>
              <a:rPr lang="en-US" altLang="en-US" smtClean="0"/>
              <a:t>FSU account (&lt;yourid&gt;@fsu.edu)</a:t>
            </a:r>
          </a:p>
          <a:p>
            <a:pPr lvl="1" eaLnBrk="1" hangingPunct="1"/>
            <a:r>
              <a:rPr lang="en-US" altLang="en-US" smtClean="0"/>
              <a:t>For receiving class announcements</a:t>
            </a:r>
          </a:p>
          <a:p>
            <a:pPr lvl="1" eaLnBrk="1" hangingPunct="1"/>
            <a:r>
              <a:rPr lang="en-US" altLang="en-US" smtClean="0"/>
              <a:t>For submitting assignments</a:t>
            </a:r>
          </a:p>
          <a:p>
            <a:pPr lvl="1" eaLnBrk="1" hangingPunct="1"/>
            <a:r>
              <a:rPr lang="en-US" altLang="en-US" smtClean="0"/>
              <a:t>For getting your grades</a:t>
            </a:r>
          </a:p>
          <a:p>
            <a:pPr lvl="1" eaLnBrk="1" hangingPunct="1"/>
            <a:r>
              <a:rPr lang="en-US" altLang="en-US" smtClean="0">
                <a:solidFill>
                  <a:srgbClr val="0000FF"/>
                </a:solidFill>
              </a:rPr>
              <a:t>https://www.ucs.fsu.edu/getStarted.html</a:t>
            </a:r>
          </a:p>
          <a:p>
            <a:pPr eaLnBrk="1" hangingPunct="1"/>
            <a:r>
              <a:rPr lang="en-US" altLang="en-US" smtClean="0"/>
              <a:t>Access to blackboard </a:t>
            </a:r>
          </a:p>
          <a:p>
            <a:pPr lvl="1" eaLnBrk="1" hangingPunct="1"/>
            <a:r>
              <a:rPr lang="en-US" altLang="en-US" smtClean="0"/>
              <a:t>For class materials, discussion board, grades etc.</a:t>
            </a:r>
          </a:p>
          <a:p>
            <a:pPr lvl="1" eaLnBrk="1" hangingPunct="1"/>
            <a:r>
              <a:rPr lang="en-US" altLang="en-US" smtClean="0"/>
              <a:t>Through your FSU account</a:t>
            </a:r>
          </a:p>
          <a:p>
            <a:pPr lvl="1" eaLnBrk="1" hangingPunct="1"/>
            <a:r>
              <a:rPr lang="en-US" altLang="en-US" smtClean="0">
                <a:solidFill>
                  <a:srgbClr val="0000FF"/>
                </a:solidFill>
              </a:rPr>
              <a:t>http://campus.fsu.edu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25961-D95E-47F4-A14B-36E01137743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Policies and Guidelines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No late homework/projects</a:t>
            </a:r>
          </a:p>
          <a:p>
            <a:pPr lvl="1" eaLnBrk="1" hangingPunct="1">
              <a:defRPr/>
            </a:pPr>
            <a:r>
              <a:rPr lang="en-US" sz="1600" dirty="0" smtClean="0"/>
              <a:t>Please work on homework assignments/projects early and hand in on time</a:t>
            </a:r>
          </a:p>
          <a:p>
            <a:pPr lvl="1" eaLnBrk="1" hangingPunct="1">
              <a:defRPr/>
            </a:pPr>
            <a:r>
              <a:rPr lang="en-US" sz="1600" dirty="0" smtClean="0"/>
              <a:t>10% penalty per day for up to 2 days</a:t>
            </a:r>
          </a:p>
          <a:p>
            <a:pPr eaLnBrk="1" hangingPunct="1">
              <a:defRPr/>
            </a:pPr>
            <a:r>
              <a:rPr lang="en-US" sz="1800" dirty="0" smtClean="0"/>
              <a:t>No make-up exam, </a:t>
            </a:r>
            <a:r>
              <a:rPr lang="en-US" sz="1800" b="1" dirty="0" smtClean="0">
                <a:solidFill>
                  <a:srgbClr val="0000FF"/>
                </a:solidFill>
              </a:rPr>
              <a:t>no Incomplete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>
              <a:defRPr/>
            </a:pPr>
            <a:r>
              <a:rPr lang="en-US" sz="1600" dirty="0" smtClean="0"/>
              <a:t>unless proof of emergency</a:t>
            </a:r>
          </a:p>
          <a:p>
            <a:pPr eaLnBrk="1" hangingPunct="1">
              <a:defRPr/>
            </a:pPr>
            <a:r>
              <a:rPr lang="en-US" sz="1800" dirty="0" smtClean="0"/>
              <a:t>Scholastic behaviors</a:t>
            </a:r>
          </a:p>
          <a:p>
            <a:pPr lvl="1" eaLnBrk="1" hangingPunct="1">
              <a:defRPr/>
            </a:pPr>
            <a:r>
              <a:rPr lang="en-US" sz="1600" dirty="0" smtClean="0">
                <a:solidFill>
                  <a:schemeClr val="accent6"/>
                </a:solidFill>
              </a:rPr>
              <a:t>No copying from anywhere</a:t>
            </a:r>
          </a:p>
          <a:p>
            <a:pPr lvl="1" eaLnBrk="1" hangingPunct="1">
              <a:defRPr/>
            </a:pPr>
            <a:r>
              <a:rPr lang="en-US" sz="1600" dirty="0" smtClean="0"/>
              <a:t>Academic Honor Code enforced</a:t>
            </a:r>
          </a:p>
          <a:p>
            <a:pPr lvl="1" eaLnBrk="1" hangingPunct="1">
              <a:defRPr/>
            </a:pPr>
            <a:r>
              <a:rPr lang="en-US" sz="1600" dirty="0" smtClean="0">
                <a:hlinkClick r:id="rId2"/>
              </a:rPr>
              <a:t>Moss </a:t>
            </a:r>
            <a:r>
              <a:rPr lang="en-US" sz="1600" dirty="0" smtClean="0"/>
              <a:t>will be used to detect plagiarism</a:t>
            </a:r>
          </a:p>
          <a:p>
            <a:pPr eaLnBrk="1" hangingPunct="1">
              <a:defRPr/>
            </a:pPr>
            <a:r>
              <a:rPr lang="en-US" sz="1800" dirty="0" smtClean="0"/>
              <a:t>Dishonesty</a:t>
            </a:r>
          </a:p>
          <a:p>
            <a:pPr lvl="1" eaLnBrk="1" hangingPunct="1">
              <a:defRPr/>
            </a:pPr>
            <a:r>
              <a:rPr lang="en-US" sz="1600" dirty="0" smtClean="0">
                <a:sym typeface="Wingdings" pitchFamily="2" charset="2"/>
                <a:hlinkClick r:id="rId3"/>
              </a:rPr>
              <a:t>Will be reported to the University</a:t>
            </a:r>
            <a:endParaRPr lang="en-US" sz="1600" dirty="0" smtClean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sz="1800" dirty="0" smtClean="0"/>
              <a:t>Please read detailed course policies on the course website.</a:t>
            </a:r>
          </a:p>
          <a:p>
            <a:pPr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endParaRPr lang="en-US" sz="1600" dirty="0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762000"/>
          </a:xfrm>
        </p:spPr>
        <p:txBody>
          <a:bodyPr/>
          <a:lstStyle/>
          <a:p>
            <a:r>
              <a:rPr lang="en-US" altLang="en-US" smtClean="0"/>
              <a:t>Concerns and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105DC-1B8B-4A15-8870-496784461F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VirtualBox and Ubuntu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If you have windows on your laptop or PC, you can install VirtualBox and Ubuntu to have a Unix environment</a:t>
            </a:r>
          </a:p>
          <a:p>
            <a:pPr lvl="1"/>
            <a:r>
              <a:rPr lang="en-US" altLang="en-US" smtClean="0"/>
              <a:t>Check the hardware configuration requirement on VirtualBox website to see if your laptop is powerful enough.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DA2C0-3052-456C-8D34-6F09D22559F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VirtualBox and Ubuntu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From VirtualBox website (virtualbox.org)</a:t>
            </a:r>
          </a:p>
          <a:p>
            <a:pPr lvl="1"/>
            <a:r>
              <a:rPr lang="en-US" altLang="en-US" smtClean="0"/>
              <a:t>VirtualBox is a general-purpose full virtualizer for x86 hardware, targeted at server, desktop and embedded use</a:t>
            </a:r>
          </a:p>
          <a:p>
            <a:pPr lvl="1"/>
            <a:r>
              <a:rPr lang="en-US" altLang="en-US" smtClean="0">
                <a:solidFill>
                  <a:srgbClr val="0000FF"/>
                </a:solidFill>
              </a:rPr>
              <a:t>Enables you to install many (different) OSes on a single physical machine (with a host OS) </a:t>
            </a:r>
          </a:p>
          <a:p>
            <a:pPr lvl="1"/>
            <a:r>
              <a:rPr lang="en-US" altLang="en-US" smtClean="0"/>
              <a:t>Only discussed the basic steps to install and use VirtualBox, check website for details.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Ubuntu</a:t>
            </a:r>
          </a:p>
          <a:p>
            <a:pPr lvl="1"/>
            <a:r>
              <a:rPr lang="en-US" altLang="en-US" smtClean="0"/>
              <a:t>A popular, user-friendly, Linux distribution</a:t>
            </a:r>
          </a:p>
          <a:p>
            <a:pPr lvl="1"/>
            <a:r>
              <a:rPr lang="en-US" altLang="en-US" smtClean="0"/>
              <a:t>Support for many laptop hardwares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F9D1-0DEB-4281-B780-4D21A3FCA59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Installing VirtualBox and Ubuntu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Step 1</a:t>
            </a:r>
          </a:p>
          <a:p>
            <a:pPr lvl="1"/>
            <a:r>
              <a:rPr lang="en-US" altLang="en-US" smtClean="0"/>
              <a:t>Download the VirtualBox package and the Ubuntu OS image</a:t>
            </a:r>
          </a:p>
          <a:p>
            <a:r>
              <a:rPr lang="en-US" altLang="en-US" smtClean="0"/>
              <a:t>Step 2</a:t>
            </a:r>
          </a:p>
          <a:p>
            <a:pPr lvl="1"/>
            <a:r>
              <a:rPr lang="en-US" altLang="en-US" smtClean="0"/>
              <a:t>Install VirtualBox</a:t>
            </a:r>
          </a:p>
          <a:p>
            <a:pPr lvl="1"/>
            <a:r>
              <a:rPr lang="en-US" altLang="en-US" smtClean="0"/>
              <a:t>It is relatively simple, just execute it. </a:t>
            </a:r>
          </a:p>
          <a:p>
            <a:pPr lvl="1"/>
            <a:r>
              <a:rPr lang="en-US" altLang="en-US" smtClean="0"/>
              <a:t>If you have difficulty, let us know.</a:t>
            </a:r>
          </a:p>
          <a:p>
            <a:r>
              <a:rPr lang="en-US" altLang="en-US" smtClean="0"/>
              <a:t>Step 3</a:t>
            </a:r>
          </a:p>
          <a:p>
            <a:pPr lvl="1"/>
            <a:r>
              <a:rPr lang="en-US" altLang="en-US" smtClean="0"/>
              <a:t>Install Ubuntu as a guest OS in a virtual machine on VirtualBox</a:t>
            </a:r>
          </a:p>
          <a:p>
            <a:pPr lvl="1"/>
            <a:r>
              <a:rPr lang="en-US" altLang="en-US" smtClean="0"/>
              <a:t>See the next slide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97514-61D2-4013-B637-EEFD748AF4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Create Ubuntu Virtual Machine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/>
              <a:t>From VirtualBox manager, click "New" to create a new virtual machine. Default memory and disk space will be fine. </a:t>
            </a:r>
          </a:p>
          <a:p>
            <a:r>
              <a:rPr lang="en-US" altLang="en-US" sz="2000" smtClean="0"/>
              <a:t>After VM is created. Click "Settings", then "Storage", "CD" to mount the Ubuntu image. </a:t>
            </a:r>
          </a:p>
          <a:p>
            <a:r>
              <a:rPr lang="en-US" altLang="en-US" sz="2000" smtClean="0"/>
              <a:t>Next, start the VM, the installation process of Ubuntu will start. </a:t>
            </a:r>
          </a:p>
          <a:p>
            <a:pPr lvl="1"/>
            <a:r>
              <a:rPr lang="en-US" altLang="en-US" sz="1600" smtClean="0"/>
              <a:t>It will only ask very minimal information from you during this process</a:t>
            </a:r>
          </a:p>
          <a:p>
            <a:r>
              <a:rPr lang="en-US" altLang="en-US" sz="2000" smtClean="0"/>
              <a:t>When the installation process finishes, it will ask you to reboot the machine, and remind you to remove the media (Ubuntu image) from CD. </a:t>
            </a:r>
          </a:p>
          <a:p>
            <a:pPr lvl="1"/>
            <a:r>
              <a:rPr lang="en-US" altLang="en-US" sz="1600" smtClean="0"/>
              <a:t>Click "Machine"-&gt;Close-&gt;Power off the machine.</a:t>
            </a:r>
          </a:p>
          <a:p>
            <a:pPr lvl="1"/>
            <a:r>
              <a:rPr lang="en-US" altLang="en-US" sz="1600" smtClean="0"/>
              <a:t>Click Settings again. Then Storage-&gt;CD-&gt;remove media from virtual drive.</a:t>
            </a:r>
          </a:p>
          <a:p>
            <a:r>
              <a:rPr lang="en-US" altLang="en-US" sz="2000" smtClean="0"/>
              <a:t>Now, you can power on the VM again to log into Ubuntu with the account you have created when you install Ubuntu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800A9-A3B5-4B5C-9EF6-4FCA2D24DC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Instructor Information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Instructor</a:t>
            </a:r>
          </a:p>
          <a:p>
            <a:pPr lvl="1"/>
            <a:r>
              <a:rPr lang="en-US" altLang="en-US" dirty="0" err="1" smtClean="0"/>
              <a:t>Zhenhai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Duan</a:t>
            </a:r>
            <a:r>
              <a:rPr lang="en-US" altLang="en-US" dirty="0" smtClean="0"/>
              <a:t> (duan@cs.fsu.edu)</a:t>
            </a:r>
          </a:p>
          <a:p>
            <a:pPr lvl="1"/>
            <a:r>
              <a:rPr lang="en-US" altLang="en-US" dirty="0" smtClean="0"/>
              <a:t>Office: Love 162</a:t>
            </a:r>
          </a:p>
          <a:p>
            <a:pPr lvl="1"/>
            <a:r>
              <a:rPr lang="en-US" altLang="en-US" dirty="0" smtClean="0"/>
              <a:t>Office hours: 1:00PM to 2:00PM, </a:t>
            </a:r>
            <a:r>
              <a:rPr lang="en-US" altLang="en-US" dirty="0" err="1" smtClean="0"/>
              <a:t>TTh</a:t>
            </a:r>
            <a:endParaRPr lang="en-US" altLang="en-US" dirty="0"/>
          </a:p>
          <a:p>
            <a:pPr lvl="1"/>
            <a:r>
              <a:rPr lang="en-US" altLang="en-US" dirty="0" smtClean="0"/>
              <a:t>Research area: computer networks and network security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TA (if any)</a:t>
            </a:r>
          </a:p>
          <a:p>
            <a:pPr lvl="1"/>
            <a:r>
              <a:rPr lang="en-US" altLang="en-US" dirty="0" smtClean="0"/>
              <a:t>TBA on blackboard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F42EE-18E6-4794-B42B-76A8DFC5900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Virtual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 algn="l">
              <a:defRPr/>
            </a:pPr>
            <a:fld id="{7BBD9D11-44AE-4788-8BD2-D19D27C894A1}" type="slidenum">
              <a:rPr lang="en-US" smtClean="0"/>
              <a:pPr algn="l">
                <a:defRPr/>
              </a:pPr>
              <a:t>20</a:t>
            </a:fld>
            <a:endParaRPr lang="en-US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92238"/>
            <a:ext cx="649605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Virtual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 algn="l">
              <a:defRPr/>
            </a:pPr>
            <a:fld id="{D93C06CB-8409-46F0-B0C9-A9CBDF533C96}" type="slidenum">
              <a:rPr lang="en-US" smtClean="0"/>
              <a:pPr algn="l">
                <a:defRPr/>
              </a:pPr>
              <a:t>21</a:t>
            </a:fld>
            <a:endParaRPr lang="en-US" dirty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63663"/>
            <a:ext cx="5562600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this Course is About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Hands-on introduction to advanced programming in Unix environment</a:t>
            </a:r>
          </a:p>
          <a:p>
            <a:pPr lvl="1" eaLnBrk="1" hangingPunct="1"/>
            <a:r>
              <a:rPr lang="en-US" altLang="en-US" dirty="0" smtClean="0"/>
              <a:t>File systems, advanced I/O</a:t>
            </a:r>
          </a:p>
          <a:p>
            <a:pPr lvl="1" eaLnBrk="1" hangingPunct="1"/>
            <a:r>
              <a:rPr lang="en-US" altLang="en-US" dirty="0" smtClean="0"/>
              <a:t>Concurrent programming with processes and threads</a:t>
            </a:r>
          </a:p>
          <a:p>
            <a:pPr lvl="1" eaLnBrk="1" hangingPunct="1"/>
            <a:r>
              <a:rPr lang="en-US" altLang="en-US" dirty="0" smtClean="0"/>
              <a:t>Signals </a:t>
            </a:r>
          </a:p>
          <a:p>
            <a:pPr lvl="1" eaLnBrk="1" hangingPunct="1"/>
            <a:r>
              <a:rPr lang="en-US" altLang="en-US" dirty="0" smtClean="0"/>
              <a:t>Inter-process communication and synchronization</a:t>
            </a:r>
          </a:p>
          <a:p>
            <a:pPr lvl="1" eaLnBrk="1" hangingPunct="1"/>
            <a:r>
              <a:rPr lang="en-US" altLang="en-US" dirty="0" smtClean="0"/>
              <a:t>Network programming</a:t>
            </a:r>
          </a:p>
          <a:p>
            <a:pPr eaLnBrk="1" hangingPunct="1"/>
            <a:r>
              <a:rPr lang="en-US" altLang="en-US" dirty="0" smtClean="0"/>
              <a:t>After taking this class, you should be able to</a:t>
            </a:r>
          </a:p>
          <a:p>
            <a:pPr lvl="1" eaLnBrk="1" hangingPunct="1"/>
            <a:r>
              <a:rPr lang="en-US" altLang="en-US" dirty="0" smtClean="0"/>
              <a:t>Use standard UNIX operating system APIs</a:t>
            </a:r>
          </a:p>
          <a:p>
            <a:pPr lvl="1" eaLnBrk="1" hangingPunct="1"/>
            <a:r>
              <a:rPr lang="en-US" altLang="en-US" dirty="0" smtClean="0"/>
              <a:t>Develop concurrent and distributed programs</a:t>
            </a:r>
          </a:p>
          <a:p>
            <a:pPr lvl="1" eaLnBrk="1" hangingPunct="1"/>
            <a:r>
              <a:rPr lang="en-US" altLang="en-US" dirty="0" smtClean="0"/>
              <a:t>Develop networking programs</a:t>
            </a:r>
          </a:p>
          <a:p>
            <a:pPr lvl="1" eaLnBrk="1" hangingPunct="1"/>
            <a:r>
              <a:rPr lang="en-US" altLang="en-US" dirty="0" smtClean="0"/>
              <a:t>Develop portable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F220A-8953-4A84-B8E6-88E1BA3545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Course Pre-requisites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Operating systems  - COP 4610 or equivalent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Basic course on networks (highly desirable) – CNT 4504/5505 or equivalent.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Proficiency in C/C++  -  </a:t>
            </a:r>
            <a:r>
              <a:rPr lang="en-US" altLang="en-US" sz="2000" dirty="0" smtClean="0">
                <a:solidFill>
                  <a:srgbClr val="0000FF"/>
                </a:solidFill>
              </a:rPr>
              <a:t>absolute must!!</a:t>
            </a:r>
            <a:endParaRPr lang="en-US" altLang="en-US" sz="1800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Working knowledge of Unix environment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EF05D-62B2-4830-97DF-356E6B9517D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843E1-E3BB-43F7-AFEB-B2386BF9873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Course Materials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Required textbook</a:t>
            </a:r>
          </a:p>
          <a:p>
            <a:pPr lvl="1" eaLnBrk="1" hangingPunct="1"/>
            <a:r>
              <a:rPr lang="en-US" altLang="en-US" sz="1600" smtClean="0"/>
              <a:t>“</a:t>
            </a:r>
            <a:r>
              <a:rPr lang="en-US" altLang="en-US" sz="1600" b="1" smtClean="0">
                <a:solidFill>
                  <a:srgbClr val="0000FF"/>
                </a:solidFill>
              </a:rPr>
              <a:t>Unix Network Programming Volume 1: The Sockets Networking API</a:t>
            </a:r>
            <a:r>
              <a:rPr lang="en-US" altLang="en-US" sz="1600" smtClean="0"/>
              <a:t>,'‘ 3</a:t>
            </a:r>
            <a:r>
              <a:rPr lang="en-US" altLang="en-US" sz="1600" baseline="30000" smtClean="0"/>
              <a:t>rd</a:t>
            </a:r>
            <a:r>
              <a:rPr lang="en-US" altLang="en-US" sz="1600" smtClean="0"/>
              <a:t> Edition, by W. Richard Stevens, Bill Fenner, and Andrew M. Rudoff. 2003</a:t>
            </a:r>
          </a:p>
          <a:p>
            <a:pPr eaLnBrk="1" hangingPunct="1"/>
            <a:r>
              <a:rPr lang="en-US" altLang="en-US" sz="2000" smtClean="0"/>
              <a:t>Recommended reference textbooks</a:t>
            </a:r>
          </a:p>
          <a:p>
            <a:pPr lvl="1" eaLnBrk="1" hangingPunct="1"/>
            <a:r>
              <a:rPr lang="en-US" altLang="en-US" sz="1600" b="1" smtClean="0"/>
              <a:t>“</a:t>
            </a:r>
            <a:r>
              <a:rPr lang="en-US" altLang="en-US" sz="1600" b="1" smtClean="0">
                <a:solidFill>
                  <a:srgbClr val="0000FF"/>
                </a:solidFill>
              </a:rPr>
              <a:t>Advanced Programming in the Unix Environment</a:t>
            </a:r>
            <a:r>
              <a:rPr lang="en-US" altLang="en-US" sz="1600" smtClean="0"/>
              <a:t>,'' 2</a:t>
            </a:r>
            <a:r>
              <a:rPr lang="en-US" altLang="en-US" sz="1600" baseline="30000" smtClean="0"/>
              <a:t>nd</a:t>
            </a:r>
            <a:r>
              <a:rPr lang="en-US" altLang="en-US" sz="1600" smtClean="0"/>
              <a:t> Edition, by W. Richard Stevens and Stephen A. Rago.  </a:t>
            </a:r>
          </a:p>
          <a:p>
            <a:pPr lvl="2" eaLnBrk="1" hangingPunct="1"/>
            <a:r>
              <a:rPr lang="en-US" altLang="en-US" sz="1600" b="1" smtClean="0">
                <a:solidFill>
                  <a:srgbClr val="FF0000"/>
                </a:solidFill>
              </a:rPr>
              <a:t>This is essentially the second required book</a:t>
            </a:r>
          </a:p>
          <a:p>
            <a:pPr lvl="1" eaLnBrk="1" hangingPunct="1"/>
            <a:r>
              <a:rPr lang="en-US" altLang="en-US" sz="1600" b="1" smtClean="0"/>
              <a:t>“</a:t>
            </a:r>
            <a:r>
              <a:rPr lang="en-US" altLang="en-US" sz="1600" b="1" smtClean="0">
                <a:solidFill>
                  <a:srgbClr val="0000FF"/>
                </a:solidFill>
              </a:rPr>
              <a:t>The C Programming Language</a:t>
            </a:r>
            <a:r>
              <a:rPr lang="en-US" altLang="en-US" sz="1600" b="1" smtClean="0"/>
              <a:t>”, </a:t>
            </a:r>
            <a:r>
              <a:rPr lang="en-US" altLang="en-US" sz="1600" smtClean="0"/>
              <a:t>2</a:t>
            </a:r>
            <a:r>
              <a:rPr lang="en-US" altLang="en-US" sz="1600" baseline="30000" smtClean="0"/>
              <a:t>nd</a:t>
            </a:r>
            <a:r>
              <a:rPr lang="en-US" altLang="en-US" sz="1600" smtClean="0"/>
              <a:t> Edition, by B. Kernighan and D. Ritchie.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Lecture notes, other assigned readings </a:t>
            </a:r>
          </a:p>
          <a:p>
            <a:pPr eaLnBrk="1" hangingPunct="1"/>
            <a:r>
              <a:rPr lang="en-US" altLang="en-US" sz="2000" smtClean="0"/>
              <a:t>Materials on the Internet</a:t>
            </a:r>
          </a:p>
          <a:p>
            <a:pPr lvl="1" eaLnBrk="1" hangingPunct="1"/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3F752-3C88-4E6C-B201-F4F5038E10F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Workload and Grading Policies </a:t>
            </a:r>
            <a:br>
              <a:rPr lang="en-US" altLang="en-US" smtClean="0"/>
            </a:br>
            <a:r>
              <a:rPr lang="en-US" altLang="en-US" smtClean="0"/>
              <a:t>(subject to change)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Two individual programming assignments: 35%</a:t>
            </a:r>
          </a:p>
          <a:p>
            <a:pPr lvl="1" eaLnBrk="1" hangingPunct="1"/>
            <a:r>
              <a:rPr lang="en-US" altLang="en-US" sz="1600" smtClean="0"/>
              <a:t>These are relatively large projects </a:t>
            </a:r>
          </a:p>
          <a:p>
            <a:pPr eaLnBrk="1" hangingPunct="1"/>
            <a:r>
              <a:rPr lang="en-US" altLang="en-US" sz="2000" smtClean="0"/>
              <a:t>1 group term project: 20%</a:t>
            </a:r>
          </a:p>
          <a:p>
            <a:pPr lvl="1" eaLnBrk="1" hangingPunct="1"/>
            <a:r>
              <a:rPr lang="en-US" altLang="en-US" sz="1800" smtClean="0"/>
              <a:t>Up to 3 students per group</a:t>
            </a:r>
          </a:p>
          <a:p>
            <a:pPr eaLnBrk="1" hangingPunct="1"/>
            <a:r>
              <a:rPr lang="en-US" altLang="en-US" sz="2000" smtClean="0"/>
              <a:t>1 midterm exam: 20%</a:t>
            </a:r>
          </a:p>
          <a:p>
            <a:pPr eaLnBrk="1" hangingPunct="1"/>
            <a:r>
              <a:rPr lang="en-US" altLang="en-US" sz="2000" smtClean="0"/>
              <a:t>1 final exam: 25%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2193925" y="4384675"/>
            <a:ext cx="3062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>
                <a:hlinkClick r:id="rId2"/>
              </a:rPr>
              <a:t>Link</a:t>
            </a:r>
            <a:r>
              <a:rPr lang="en-US" altLang="en-US"/>
              <a:t> to the final letter grade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Programming Assignments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two individual projects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Fairly large, &gt; 1000 lines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00FF"/>
                </a:solidFill>
              </a:rPr>
              <a:t>Must be written in C/C++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Late submission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10% penalty per day for up to two days.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Start early!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Don’t wait till the last minute; servers may go down and plan accordingly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Ask questions early!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8B56-86A1-4D1B-B108-EA4867FE131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098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Grading Programming Assignments</a:t>
            </a:r>
          </a:p>
        </p:txBody>
      </p:sp>
      <p:sp>
        <p:nvSpPr>
          <p:cNvPr id="9219" name="Rectangle 4099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Grading is based not only on the software functionality/quality, but also 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Your understanding of your own code.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Your preparation to show the features of your program.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program that is “kind of” working is not good enough.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Test your program thoroughly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Bugs identified by grader may severely affect your grade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416153-8B08-4DFD-B484-C25B68D3DDB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098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Group Term Project</a:t>
            </a:r>
          </a:p>
        </p:txBody>
      </p:sp>
      <p:sp>
        <p:nvSpPr>
          <p:cNvPr id="10243" name="Rectangle 4099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Up to 3 students / per group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Requirement: two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Software development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Extending an existing project: software analysis + software development: analyze components and structure of an open-source software project, and then extend it by adding meaningful functionalities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Develop a new software application, re-develop or extend existing one, or performance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Research project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Should also contain nontrivial software development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FF"/>
                </a:solidFill>
              </a:rPr>
              <a:t>Can be in C/C++, Java, Perl, or Python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3BC43-C368-4A8B-AB7A-DB57ADB346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ch0_logistics</Template>
  <TotalTime>0</TotalTime>
  <Words>1038</Words>
  <Application>Microsoft Office PowerPoint</Application>
  <PresentationFormat>On-screen Show (4:3)</PresentationFormat>
  <Paragraphs>179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class_simple</vt:lpstr>
      <vt:lpstr>COP 5570 Concurrent, Parallel, and Distributed Programming</vt:lpstr>
      <vt:lpstr>Instructor Information</vt:lpstr>
      <vt:lpstr>What this Course is About</vt:lpstr>
      <vt:lpstr>Course Pre-requisites</vt:lpstr>
      <vt:lpstr>Course Materials</vt:lpstr>
      <vt:lpstr>Workload and Grading Policies  (subject to change)</vt:lpstr>
      <vt:lpstr>Programming Assignments</vt:lpstr>
      <vt:lpstr>Grading Programming Assignments</vt:lpstr>
      <vt:lpstr>Group Term Project</vt:lpstr>
      <vt:lpstr>Group Term Project</vt:lpstr>
      <vt:lpstr>Programming Projects</vt:lpstr>
      <vt:lpstr>Important dates</vt:lpstr>
      <vt:lpstr>Accounts</vt:lpstr>
      <vt:lpstr>Policies and Guidelines</vt:lpstr>
      <vt:lpstr>Concerns and Questions?</vt:lpstr>
      <vt:lpstr>VirtualBox and Ubuntu</vt:lpstr>
      <vt:lpstr>VirtualBox and Ubuntu</vt:lpstr>
      <vt:lpstr>Installing VirtualBox and Ubuntu</vt:lpstr>
      <vt:lpstr>Create Ubuntu Virtual Machine</vt:lpstr>
      <vt:lpstr>Creating Virtual Machines</vt:lpstr>
      <vt:lpstr>Creating Virtual Machines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2016-08-29T19:10:49Z</dcterms:created>
  <dcterms:modified xsi:type="dcterms:W3CDTF">2016-08-29T19:10:54Z</dcterms:modified>
</cp:coreProperties>
</file>