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</p:sldMasterIdLst>
  <p:notesMasterIdLst>
    <p:notesMasterId r:id="rId28"/>
  </p:notesMasterIdLst>
  <p:sldIdLst>
    <p:sldId id="256" r:id="rId2"/>
    <p:sldId id="279" r:id="rId3"/>
    <p:sldId id="280" r:id="rId4"/>
    <p:sldId id="281" r:id="rId5"/>
    <p:sldId id="282" r:id="rId6"/>
    <p:sldId id="301" r:id="rId7"/>
    <p:sldId id="300" r:id="rId8"/>
    <p:sldId id="283" r:id="rId9"/>
    <p:sldId id="298" r:id="rId10"/>
    <p:sldId id="284" r:id="rId11"/>
    <p:sldId id="302" r:id="rId12"/>
    <p:sldId id="285" r:id="rId13"/>
    <p:sldId id="303" r:id="rId14"/>
    <p:sldId id="299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99" autoAdjust="0"/>
    <p:restoredTop sz="68296" autoAdjust="0"/>
  </p:normalViewPr>
  <p:slideViewPr>
    <p:cSldViewPr>
      <p:cViewPr varScale="1">
        <p:scale>
          <a:sx n="70" d="100"/>
          <a:sy n="70" d="100"/>
        </p:scale>
        <p:origin x="-17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33F83EC-BE0C-4AFC-9B99-9A2895F24406}" type="datetimeFigureOut">
              <a:rPr lang="en-US"/>
              <a:pPr>
                <a:defRPr/>
              </a:pPr>
              <a:t>8/25/2015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701C9849-4521-49AA-B549-7B2D9D1714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597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7289BB9-5B81-4DE2-BAD0-96B51EAA5C97}" type="slidenum">
              <a:rPr lang="en-US" altLang="en-US" sz="1200" smtClean="0"/>
              <a:pPr eaLnBrk="1" hangingPunct="1"/>
              <a:t>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5EB069D-1694-47D7-ACB3-B5B89288EA25}" type="slidenum">
              <a:rPr lang="en-US" altLang="en-US" sz="1200" smtClean="0"/>
              <a:pPr eaLnBrk="1" hangingPunct="1"/>
              <a:t>12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B8DFD461-998F-4EE4-B500-708B58390F93}" type="slidenum">
              <a:rPr lang="en-US" altLang="en-US" sz="1200" smtClean="0"/>
              <a:pPr eaLnBrk="1" hangingPunct="1"/>
              <a:t>13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5B5883AE-EB35-497C-A7F4-D6AC9F3C9826}" type="slidenum">
              <a:rPr lang="en-US" altLang="en-US" sz="1200" smtClean="0"/>
              <a:pPr eaLnBrk="1" hangingPunct="1"/>
              <a:t>14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1AF8789-4566-450C-9AC1-C484CA1255F3}" type="slidenum">
              <a:rPr lang="en-US" altLang="en-US" sz="1200" smtClean="0"/>
              <a:pPr eaLnBrk="1" hangingPunct="1"/>
              <a:t>15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FF3982E-8BC0-4BF4-9374-6E5D93022B9F}" type="slidenum">
              <a:rPr lang="en-US" altLang="en-US" sz="1200" smtClean="0"/>
              <a:pPr eaLnBrk="1" hangingPunct="1"/>
              <a:t>19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DE6D40F3-05C5-4BC6-A434-DEBA62B30F37}" type="slidenum">
              <a:rPr lang="en-US" altLang="en-US" sz="1200" smtClean="0"/>
              <a:pPr eaLnBrk="1" hangingPunct="1"/>
              <a:t>20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DFC384D-3AE9-4063-B5DC-BBF0D0F57B52}" type="slidenum">
              <a:rPr lang="en-US" altLang="en-US" sz="1200" smtClean="0"/>
              <a:pPr eaLnBrk="1" hangingPunct="1"/>
              <a:t>21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E8A5FC14-686A-47F0-947D-B2DB899EB9FE}" type="slidenum">
              <a:rPr lang="en-US" altLang="en-US" sz="1200" smtClean="0"/>
              <a:pPr eaLnBrk="1" hangingPunct="1"/>
              <a:t>24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21924BC-4E79-43DB-A3B9-34B8DFC6EDC3}" type="slidenum">
              <a:rPr lang="en-US" altLang="en-US" sz="1200" smtClean="0"/>
              <a:pPr eaLnBrk="1" hangingPunct="1"/>
              <a:t>25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115DE93-CF9F-4DB6-B2B9-3B9D38F4FDF2}" type="slidenum">
              <a:rPr lang="en-US" altLang="en-US" sz="1200" smtClean="0"/>
              <a:pPr eaLnBrk="1" hangingPunct="1"/>
              <a:t>2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3FC1539-2981-4473-8B4E-FB7AF423B748}" type="slidenum">
              <a:rPr lang="en-US" altLang="en-US" sz="1200" smtClean="0"/>
              <a:pPr eaLnBrk="1" hangingPunct="1"/>
              <a:t>3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391FE5A1-9081-4FDF-8D64-FE78F3FB91E5}" type="slidenum">
              <a:rPr lang="en-US" altLang="en-US" sz="1200" smtClean="0"/>
              <a:pPr eaLnBrk="1" hangingPunct="1"/>
              <a:t>4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196F52CC-3289-4C73-A656-C9C8190C7456}" type="slidenum">
              <a:rPr lang="en-US" altLang="en-US" sz="1200" smtClean="0"/>
              <a:pPr eaLnBrk="1" hangingPunct="1"/>
              <a:t>7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064680C1-4B31-4883-B671-699FB521E1A6}" type="slidenum">
              <a:rPr lang="en-US" altLang="en-US" sz="1200" smtClean="0"/>
              <a:pPr eaLnBrk="1" hangingPunct="1"/>
              <a:t>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C94219E9-8790-43F3-933E-6AD02D19BE6F}" type="slidenum">
              <a:rPr lang="en-US" altLang="en-US" sz="1200" smtClean="0"/>
              <a:pPr eaLnBrk="1" hangingPunct="1"/>
              <a:t>9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F1B13B7C-A09A-4712-96C8-E3CBB34DF4D4}" type="slidenum">
              <a:rPr lang="en-US" altLang="en-US" sz="1200" smtClean="0"/>
              <a:pPr eaLnBrk="1" hangingPunct="1"/>
              <a:t>10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fld id="{239E814A-F9E0-428A-A479-7A3AD24D2F73}" type="slidenum">
              <a:rPr lang="en-US" altLang="en-US" sz="1200" smtClean="0"/>
              <a:pPr eaLnBrk="1" hangingPunct="1"/>
              <a:t>11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645EF-B1B0-41DC-A702-8A2F1C41BE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0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BBB843-1F58-450D-8A67-55EAF5ED09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0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B2B63-DC9E-438E-A7A9-26400AF430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18B74-CD5B-4117-9D7F-A0AB72CE6A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8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7B620-121F-472E-8CD3-9088E448DD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083E8-FB74-4F6F-B7FA-E93066E058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1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7BD7A-B44B-4424-BACA-EEDA77221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77DD8-DA03-4D15-B64D-95AC2F670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8D378-66B5-4661-B9D3-4D232370AB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1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BA25A1-06C9-44AB-A80A-387FDCD83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2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46A49-9CF7-4C0A-AA53-825A294D2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5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06822E6F-A470-4DA3-9A06-CF1E8170A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nu.org/software/make/manual/make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shkeychain.sourceforge.net/mirrors/SSH-with-Keys-HOWTO/SSH-with-Keys-HOWTO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fsu.edu/~duan/cop5570/examples/lect2/example4.c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fsu.edu/~duan/classes/cop5570/examples/lect2/example1.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nu.org/software/dd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Miscellaneous UNIX/C Concepts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UNIX environment</a:t>
            </a:r>
          </a:p>
          <a:p>
            <a:pPr lvl="1" eaLnBrk="1" hangingPunct="1"/>
            <a:r>
              <a:rPr lang="en-US" altLang="en-US" smtClean="0"/>
              <a:t>Remote shell setup</a:t>
            </a:r>
          </a:p>
          <a:p>
            <a:pPr lvl="1" eaLnBrk="1" hangingPunct="1"/>
            <a:r>
              <a:rPr lang="en-US" altLang="en-US" smtClean="0"/>
              <a:t>C compilers</a:t>
            </a:r>
          </a:p>
          <a:p>
            <a:pPr lvl="1" eaLnBrk="1" hangingPunct="1"/>
            <a:r>
              <a:rPr lang="en-US" altLang="en-US" smtClean="0"/>
              <a:t>Debugger</a:t>
            </a:r>
          </a:p>
          <a:p>
            <a:pPr lvl="1" eaLnBrk="1" hangingPunct="1"/>
            <a:r>
              <a:rPr lang="en-US" altLang="en-US" smtClean="0"/>
              <a:t>Make</a:t>
            </a:r>
          </a:p>
          <a:p>
            <a:pPr lvl="1" eaLnBrk="1" hangingPunct="1"/>
            <a:r>
              <a:rPr lang="en-US" altLang="en-US" smtClean="0"/>
              <a:t>Some commonly used  C/C++ programming tricks and conventions.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i="1" smtClean="0">
                <a:solidFill>
                  <a:schemeClr val="accent2"/>
                </a:solidFill>
              </a:rPr>
              <a:t>system</a:t>
            </a:r>
            <a:r>
              <a:rPr lang="en-US" altLang="en-US" smtClean="0"/>
              <a:t> function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Readings</a:t>
            </a:r>
          </a:p>
          <a:p>
            <a:pPr lvl="1" eaLnBrk="1" hangingPunct="1"/>
            <a:r>
              <a:rPr lang="en-US" altLang="en-US" smtClean="0"/>
              <a:t>APUE 7.4, 7.5, 7.9, 8.13</a:t>
            </a:r>
          </a:p>
          <a:p>
            <a:pPr lvl="1"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A67A6E-2132-4D65-9355-510EC81A6BC9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Make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Variable definitions:</a:t>
            </a:r>
          </a:p>
          <a:p>
            <a:pPr lvl="1" eaLnBrk="1" hangingPunct="1">
              <a:defRPr/>
            </a:pPr>
            <a:r>
              <a:rPr lang="en-US" dirty="0" smtClean="0"/>
              <a:t>String1 = string2</a:t>
            </a:r>
          </a:p>
          <a:p>
            <a:pPr lvl="1" eaLnBrk="1" hangingPunct="1">
              <a:defRPr/>
            </a:pPr>
            <a:r>
              <a:rPr lang="en-US" dirty="0" smtClean="0"/>
              <a:t>E.g.  </a:t>
            </a:r>
            <a:r>
              <a:rPr lang="en-US" dirty="0" smtClean="0">
                <a:solidFill>
                  <a:schemeClr val="accent6"/>
                </a:solidFill>
              </a:rPr>
              <a:t>CC=</a:t>
            </a:r>
            <a:r>
              <a:rPr lang="en-US" dirty="0" err="1" smtClean="0">
                <a:solidFill>
                  <a:schemeClr val="accent6"/>
                </a:solidFill>
              </a:rPr>
              <a:t>gcc</a:t>
            </a:r>
            <a:endParaRPr lang="en-US" dirty="0" smtClean="0">
              <a:solidFill>
                <a:schemeClr val="accent6"/>
              </a:solidFill>
            </a:endParaRPr>
          </a:p>
          <a:p>
            <a:pPr lvl="3" eaLnBrk="1" hangingPunct="1">
              <a:buFontTx/>
              <a:buNone/>
              <a:defRPr/>
            </a:pPr>
            <a:r>
              <a:rPr lang="en-US" dirty="0" smtClean="0">
                <a:solidFill>
                  <a:schemeClr val="accent6"/>
                </a:solidFill>
              </a:rPr>
              <a:t>CFLAG=-Wall –</a:t>
            </a:r>
            <a:r>
              <a:rPr lang="en-US" dirty="0" err="1" smtClean="0">
                <a:solidFill>
                  <a:schemeClr val="accent6"/>
                </a:solidFill>
              </a:rPr>
              <a:t>ansi</a:t>
            </a:r>
            <a:r>
              <a:rPr lang="en-US" dirty="0" smtClean="0">
                <a:solidFill>
                  <a:schemeClr val="accent6"/>
                </a:solidFill>
              </a:rPr>
              <a:t> –pedantic</a:t>
            </a:r>
          </a:p>
          <a:p>
            <a:pPr marL="914400" lvl="1" indent="-457200" eaLnBrk="1" hangingPunct="1">
              <a:defRPr/>
            </a:pPr>
            <a:r>
              <a:rPr lang="en-US" dirty="0" smtClean="0"/>
              <a:t>Default variables (default value)</a:t>
            </a:r>
          </a:p>
          <a:p>
            <a:pPr marL="1314450" lvl="2" indent="-457200" eaLnBrk="1" hangingPunct="1">
              <a:defRPr/>
            </a:pPr>
            <a:r>
              <a:rPr lang="en-US" sz="1600" dirty="0" smtClean="0"/>
              <a:t>CC: default C compiler (cc)</a:t>
            </a:r>
          </a:p>
          <a:p>
            <a:pPr marL="1314450" lvl="2" indent="-457200" eaLnBrk="1" hangingPunct="1">
              <a:defRPr/>
            </a:pPr>
            <a:r>
              <a:rPr lang="en-US" sz="1600" dirty="0" smtClean="0"/>
              <a:t>CXX: default C++ compiler (g++)</a:t>
            </a:r>
          </a:p>
          <a:p>
            <a:pPr marL="1314450" lvl="2" indent="-457200" eaLnBrk="1" hangingPunct="1">
              <a:defRPr/>
            </a:pPr>
            <a:r>
              <a:rPr lang="en-US" sz="1600" dirty="0" smtClean="0"/>
              <a:t>CFLAGS: extra flags to give to C compiler (empty)</a:t>
            </a:r>
          </a:p>
          <a:p>
            <a:pPr marL="1314450" lvl="2" indent="-457200" eaLnBrk="1" hangingPunct="1">
              <a:defRPr/>
            </a:pPr>
            <a:r>
              <a:rPr lang="en-US" sz="1600" dirty="0" smtClean="0"/>
              <a:t>CXXFLAGS: extra flags to give to C++ compiler (empty)</a:t>
            </a:r>
          </a:p>
          <a:p>
            <a:pPr marL="1314450" lvl="2" indent="-457200" eaLnBrk="1" hangingPunct="1">
              <a:defRPr/>
            </a:pPr>
            <a:r>
              <a:rPr lang="en-US" sz="1600" dirty="0" smtClean="0"/>
              <a:t>CPPFLAGS and LDFLAGS (empty)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DA6F13-940A-4FD8-84AE-6D3D345491F7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Explicit rules:</a:t>
            </a:r>
          </a:p>
          <a:p>
            <a:pPr lvl="1" eaLnBrk="1" hangingPunct="1">
              <a:defRPr/>
            </a:pPr>
            <a:r>
              <a:rPr lang="en-US" dirty="0" smtClean="0"/>
              <a:t>Target [target…] : [prerequisite…]</a:t>
            </a:r>
          </a:p>
          <a:p>
            <a:pPr lvl="1" eaLnBrk="1" hangingPunct="1">
              <a:defRPr/>
            </a:pPr>
            <a:r>
              <a:rPr lang="en-US" dirty="0" smtClean="0"/>
              <a:t>&lt;tab&gt; command</a:t>
            </a:r>
          </a:p>
          <a:p>
            <a:pPr lvl="1" eaLnBrk="1" hangingPunct="1">
              <a:defRPr/>
            </a:pPr>
            <a:r>
              <a:rPr lang="en-US" dirty="0" smtClean="0"/>
              <a:t>&lt;tab&gt; command</a:t>
            </a:r>
          </a:p>
          <a:p>
            <a:pPr lvl="1" eaLnBrk="1" hangingPunct="1">
              <a:defRPr/>
            </a:pPr>
            <a:r>
              <a:rPr lang="en-US" dirty="0" smtClean="0"/>
              <a:t>…</a:t>
            </a:r>
          </a:p>
          <a:p>
            <a:pPr eaLnBrk="1" hangingPunct="1">
              <a:defRPr/>
            </a:pPr>
            <a:r>
              <a:rPr lang="en-US" dirty="0" smtClean="0"/>
              <a:t>Example:</a:t>
            </a:r>
          </a:p>
          <a:p>
            <a:pPr lvl="1" eaLnBrk="1" hangingPunct="1">
              <a:defRPr/>
            </a:pPr>
            <a:r>
              <a:rPr lang="en-US" dirty="0" err="1" smtClean="0">
                <a:solidFill>
                  <a:schemeClr val="accent6"/>
                </a:solidFill>
              </a:rPr>
              <a:t>a.out</a:t>
            </a:r>
            <a:r>
              <a:rPr lang="en-US" dirty="0" smtClean="0">
                <a:solidFill>
                  <a:schemeClr val="accent6"/>
                </a:solidFill>
              </a:rPr>
              <a:t> : myprog1.c myprog2.c myprog3.c</a:t>
            </a:r>
          </a:p>
          <a:p>
            <a:pPr lvl="1" eaLnBrk="1" hangingPunct="1">
              <a:buFontTx/>
              <a:buNone/>
              <a:defRPr/>
            </a:pPr>
            <a:r>
              <a:rPr lang="en-US" dirty="0" smtClean="0">
                <a:solidFill>
                  <a:schemeClr val="accent6"/>
                </a:solidFill>
              </a:rPr>
              <a:t>		       $(CC) myprog1.c myprog2.c myprog3.c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C178A-58F8-4BC6-9235-50A45F04A38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mtClean="0"/>
              <a:t>Make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Implicit rules:</a:t>
            </a:r>
          </a:p>
          <a:p>
            <a:pPr lvl="1" eaLnBrk="1" hangingPunct="1">
              <a:defRPr/>
            </a:pPr>
            <a:r>
              <a:rPr lang="en-US" dirty="0" smtClean="0"/>
              <a:t>Tell make how to use certain customary techniques to remake a target so that you do not have to supply the rules</a:t>
            </a:r>
          </a:p>
          <a:p>
            <a:pPr lvl="1" eaLnBrk="1" hangingPunct="1">
              <a:defRPr/>
            </a:pPr>
            <a:r>
              <a:rPr lang="en-US" dirty="0" smtClean="0"/>
              <a:t>For example, look at the following </a:t>
            </a:r>
            <a:r>
              <a:rPr lang="en-US" dirty="0" err="1" smtClean="0"/>
              <a:t>makefile</a:t>
            </a: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r>
              <a:rPr lang="en-US" dirty="0" smtClean="0"/>
              <a:t>make will search an implicit rule to make </a:t>
            </a:r>
            <a:r>
              <a:rPr lang="en-US" dirty="0" err="1" smtClean="0"/>
              <a:t>foo.o</a:t>
            </a:r>
            <a:r>
              <a:rPr lang="en-US" dirty="0" smtClean="0"/>
              <a:t> and </a:t>
            </a:r>
            <a:r>
              <a:rPr lang="en-US" dirty="0" err="1" smtClean="0"/>
              <a:t>bar.o</a:t>
            </a:r>
            <a:r>
              <a:rPr lang="en-US" dirty="0" smtClean="0"/>
              <a:t> since we did not specify how to make them </a:t>
            </a:r>
          </a:p>
          <a:p>
            <a:pPr eaLnBrk="1" hangingPunct="1">
              <a:defRPr/>
            </a:pPr>
            <a:r>
              <a:rPr lang="en-US" dirty="0" smtClean="0"/>
              <a:t>Define new implicit rules by writing </a:t>
            </a:r>
            <a:r>
              <a:rPr lang="en-US" dirty="0" smtClean="0">
                <a:solidFill>
                  <a:schemeClr val="accent6"/>
                </a:solidFill>
              </a:rPr>
              <a:t>pattern rules</a:t>
            </a:r>
          </a:p>
          <a:p>
            <a:pPr lvl="1" eaLnBrk="1" hangingPunct="1">
              <a:defRPr/>
            </a:pPr>
            <a:r>
              <a:rPr lang="en-US" sz="1800" dirty="0" smtClean="0"/>
              <a:t>Similar to explicit rule, except target contains “%”</a:t>
            </a:r>
          </a:p>
          <a:p>
            <a:pPr lvl="1" eaLnBrk="1" hangingPunct="1">
              <a:defRPr/>
            </a:pPr>
            <a:r>
              <a:rPr lang="en-US" sz="1800" dirty="0" smtClean="0"/>
              <a:t>Example </a:t>
            </a:r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  <a:p>
            <a:pPr lvl="1"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235C32-4F69-4E1F-BEB4-6316D3E4798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2590800"/>
            <a:ext cx="6415088" cy="584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6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foo.o</a:t>
            </a: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bar.o</a:t>
            </a: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defRPr/>
            </a:pP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cc -o </a:t>
            </a:r>
            <a:r>
              <a:rPr lang="en-US" sz="16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foo.o</a:t>
            </a: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bar.o</a:t>
            </a:r>
            <a:r>
              <a:rPr lang="en-US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$(CFLAGS) $(LDFLAGS)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5029200"/>
            <a:ext cx="6045200" cy="107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%.o : %.c </a:t>
            </a:r>
          </a:p>
          <a:p>
            <a:pPr>
              <a:defRPr/>
            </a:pPr>
            <a:r>
              <a:rPr lang="pt-BR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$(CC) -c $(CFLAGS) $(CPPFLAGS) $&lt; -o $@ </a:t>
            </a:r>
          </a:p>
          <a:p>
            <a:pPr>
              <a:defRPr/>
            </a:pPr>
            <a:r>
              <a:rPr lang="pt-BR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% : %.c</a:t>
            </a:r>
          </a:p>
          <a:p>
            <a:pPr>
              <a:defRPr/>
            </a:pPr>
            <a:r>
              <a:rPr lang="pt-BR" sz="16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$(CC) $(CFLAGS) $(CPPFLAGS) $&lt; -o $@</a:t>
            </a:r>
            <a:endParaRPr lang="en-US" sz="16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Make – Special Targets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.PHONY</a:t>
            </a:r>
          </a:p>
          <a:p>
            <a:pPr lvl="1"/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.SUFFIXES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3C8A2F-DEB9-4699-99CF-FB91798DE0D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33600" y="1879600"/>
            <a:ext cx="2528888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.PHONY : clean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clean : 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	</a:t>
            </a:r>
            <a:r>
              <a:rPr lang="en-US" sz="2000" dirty="0" err="1">
                <a:latin typeface="+mn-lt"/>
              </a:rPr>
              <a:t>rm</a:t>
            </a:r>
            <a:r>
              <a:rPr lang="en-US" sz="2000" dirty="0">
                <a:latin typeface="+mn-lt"/>
              </a:rPr>
              <a:t> *.o core.*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3429000"/>
            <a:ext cx="4525963" cy="2554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Add a new suffixes</a:t>
            </a:r>
          </a:p>
          <a:p>
            <a:pPr>
              <a:defRPr/>
            </a:pPr>
            <a:endParaRPr lang="en-US" sz="2000" dirty="0">
              <a:latin typeface="+mn-lt"/>
            </a:endParaRPr>
          </a:p>
          <a:p>
            <a:pPr>
              <a:defRPr/>
            </a:pPr>
            <a:r>
              <a:rPr lang="en-US" sz="2000" dirty="0">
                <a:latin typeface="+mn-lt"/>
              </a:rPr>
              <a:t>.SUFFIXES : .x</a:t>
            </a:r>
          </a:p>
          <a:p>
            <a:pPr>
              <a:defRPr/>
            </a:pPr>
            <a:endParaRPr lang="en-US" sz="2000" dirty="0">
              <a:latin typeface="+mn-lt"/>
            </a:endParaRPr>
          </a:p>
          <a:p>
            <a:pPr>
              <a:defRPr/>
            </a:pPr>
            <a:r>
              <a:rPr lang="en-US" sz="2000" dirty="0">
                <a:latin typeface="+mn-lt"/>
              </a:rPr>
              <a:t>If you want to delete existing ones first</a:t>
            </a:r>
          </a:p>
          <a:p>
            <a:pPr>
              <a:defRPr/>
            </a:pPr>
            <a:endParaRPr lang="en-US" sz="2000" dirty="0">
              <a:latin typeface="+mn-lt"/>
            </a:endParaRPr>
          </a:p>
          <a:p>
            <a:pPr>
              <a:defRPr/>
            </a:pPr>
            <a:r>
              <a:rPr lang="en-US" sz="2000" dirty="0">
                <a:latin typeface="+mn-lt"/>
              </a:rPr>
              <a:t>.SUFFIXES: 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.SUFFIXES: .x .o .c .h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Make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295400"/>
          </a:xfrm>
        </p:spPr>
        <p:txBody>
          <a:bodyPr/>
          <a:lstStyle/>
          <a:p>
            <a:r>
              <a:rPr lang="en-US" altLang="en-US" smtClean="0"/>
              <a:t>Old-fashioned suffix rules</a:t>
            </a:r>
          </a:p>
          <a:p>
            <a:pPr lvl="1"/>
            <a:r>
              <a:rPr lang="en-US" altLang="en-US" smtClean="0"/>
              <a:t>Old way to define implicit rules. You should use pattern rules</a:t>
            </a:r>
          </a:p>
          <a:p>
            <a:pPr lvl="1"/>
            <a:r>
              <a:rPr lang="en-US" altLang="en-US" smtClean="0"/>
              <a:t>Examples  </a:t>
            </a:r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pPr lvl="1"/>
            <a:endParaRPr lang="en-US" altLang="en-US" smtClean="0"/>
          </a:p>
          <a:p>
            <a:r>
              <a:rPr lang="en-US" altLang="en-US" smtClean="0"/>
              <a:t>Automatic variables</a:t>
            </a:r>
          </a:p>
          <a:p>
            <a:pPr lvl="1"/>
            <a:r>
              <a:rPr lang="en-US" altLang="en-US" smtClean="0"/>
              <a:t>$@: target file</a:t>
            </a:r>
          </a:p>
          <a:p>
            <a:pPr lvl="1"/>
            <a:r>
              <a:rPr lang="en-US" altLang="en-US" smtClean="0"/>
              <a:t>$&lt;: name of first prerequisite</a:t>
            </a:r>
          </a:p>
          <a:p>
            <a:pPr lvl="1"/>
            <a:r>
              <a:rPr lang="en-US" altLang="en-US" smtClean="0"/>
              <a:t>$?: name of all prerequisites newer than target</a:t>
            </a:r>
          </a:p>
          <a:p>
            <a:pPr lvl="1"/>
            <a:r>
              <a:rPr lang="en-US" altLang="en-US" smtClean="0"/>
              <a:t>$^: name of all prerequisites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09EC1-5CF2-4EA7-852A-1858420E64F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2667000"/>
            <a:ext cx="6623050" cy="1477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.c.o : </a:t>
            </a:r>
          </a:p>
          <a:p>
            <a:pPr>
              <a:defRPr/>
            </a:pPr>
            <a:r>
              <a:rPr lang="pt-BR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$(CC) -c $(CFLAGS) $(CPPFLAGS) $&lt; -o $@ </a:t>
            </a:r>
          </a:p>
          <a:p>
            <a:pPr>
              <a:defRPr/>
            </a:pPr>
            <a:r>
              <a:rPr lang="pt-BR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.c :</a:t>
            </a:r>
          </a:p>
          <a:p>
            <a:pPr>
              <a:defRPr/>
            </a:pPr>
            <a:r>
              <a:rPr lang="pt-BR" sz="18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$(CC) $(CFLAGS) $(CPPFLAGS) $&lt; -o $@</a:t>
            </a:r>
            <a:endParaRPr lang="en-US" sz="18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mtClean="0"/>
              <a:t>Make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See the example makefile2</a:t>
            </a:r>
          </a:p>
          <a:p>
            <a:pPr lvl="1" eaLnBrk="1" hangingPunct="1"/>
            <a:r>
              <a:rPr lang="en-US" altLang="en-US" smtClean="0"/>
              <a:t>How to modify the makefile if I want only recompile one file instead of the whole system?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file (makefile5) with pattern rules, and file (makefile4) with suffix rules. </a:t>
            </a:r>
          </a:p>
          <a:p>
            <a:pPr lvl="1" eaLnBrk="1" hangingPunct="1"/>
            <a:r>
              <a:rPr lang="en-US" altLang="en-US" smtClean="0"/>
              <a:t>What happens when we do ‘make a.o’? What about ‘make b.o’?</a:t>
            </a:r>
          </a:p>
          <a:p>
            <a:pPr lvl="1" eaLnBrk="1" hangingPunct="1"/>
            <a:r>
              <a:rPr lang="en-US" altLang="en-US" smtClean="0"/>
              <a:t>What happens when myprog2.o also depends on myprog.h?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More info</a:t>
            </a:r>
          </a:p>
          <a:p>
            <a:pPr lvl="1" eaLnBrk="1" hangingPunct="1"/>
            <a:r>
              <a:rPr lang="en-US" altLang="en-US" smtClean="0">
                <a:hlinkClick r:id="rId3"/>
              </a:rPr>
              <a:t>GNU make</a:t>
            </a:r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A3358B-8BAA-48B7-A1B6-82FAF8FB2226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UNIX Convention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Normal execution: exit code 0</a:t>
            </a:r>
          </a:p>
          <a:p>
            <a:pPr lvl="1" eaLnBrk="1" hangingPunct="1"/>
            <a:r>
              <a:rPr lang="en-US" altLang="en-US" smtClean="0"/>
              <a:t>This is the default exit code.</a:t>
            </a:r>
          </a:p>
          <a:p>
            <a:pPr eaLnBrk="1" hangingPunct="1"/>
            <a:r>
              <a:rPr lang="en-US" altLang="en-US" smtClean="0"/>
              <a:t>Abnormal execution: exit with a non-zero code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Try to follow this convention in this course, or some utility may break.</a:t>
            </a:r>
          </a:p>
          <a:p>
            <a:pPr lvl="1" eaLnBrk="1" hangingPunct="1"/>
            <a:r>
              <a:rPr lang="en-US" altLang="en-US" smtClean="0"/>
              <a:t>See example x.mk</a:t>
            </a:r>
          </a:p>
          <a:p>
            <a:pPr lvl="1" eaLnBrk="1" hangingPunct="1"/>
            <a:r>
              <a:rPr lang="en-US" altLang="en-US" smtClean="0"/>
              <a:t>Make checks exist status of each command, and gives up when error occurs</a:t>
            </a:r>
          </a:p>
          <a:p>
            <a:pPr lvl="1" eaLnBrk="1" hangingPunct="1"/>
            <a:r>
              <a:rPr lang="en-US" altLang="en-US" smtClean="0"/>
              <a:t>You can use –i option to ignore errors</a:t>
            </a:r>
          </a:p>
          <a:p>
            <a:pPr lvl="2" eaLnBrk="1" hangingPunct="1"/>
            <a:r>
              <a:rPr lang="en-US" altLang="en-US" sz="1800" smtClean="0">
                <a:solidFill>
                  <a:schemeClr val="accent2"/>
                </a:solidFill>
              </a:rPr>
              <a:t>make –i –f x.mk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D7E935-A3C7-4DBC-9222-4788F33B957D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C Programming Tricks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Header files: contain common declarations.</a:t>
            </a:r>
          </a:p>
          <a:p>
            <a:pPr lvl="1" eaLnBrk="1" hangingPunct="1"/>
            <a:r>
              <a:rPr lang="en-US" altLang="en-US" smtClean="0"/>
              <a:t>Source files use the </a:t>
            </a:r>
            <a:r>
              <a:rPr lang="en-US" altLang="en-US" i="1" smtClean="0"/>
              <a:t>#include</a:t>
            </a:r>
            <a:r>
              <a:rPr lang="en-US" altLang="en-US" smtClean="0"/>
              <a:t> directive to include the header files.</a:t>
            </a:r>
          </a:p>
          <a:p>
            <a:pPr lvl="1" eaLnBrk="1" hangingPunct="1"/>
            <a:r>
              <a:rPr lang="en-US" altLang="en-US" smtClean="0"/>
              <a:t>Sometimes using header files can cause problems, see example2.c.</a:t>
            </a:r>
          </a:p>
          <a:p>
            <a:pPr lvl="2" eaLnBrk="1" hangingPunct="1"/>
            <a:r>
              <a:rPr lang="en-US" altLang="en-US" sz="2000" smtClean="0"/>
              <a:t>Including a header file multiple times may cause “duplicate declaration” errors.</a:t>
            </a:r>
          </a:p>
          <a:p>
            <a:pPr lvl="2" eaLnBrk="1" hangingPunct="1"/>
            <a:r>
              <a:rPr lang="en-US" altLang="en-US" sz="2000" smtClean="0"/>
              <a:t>Why including stdio.h two times does not have any problem?</a:t>
            </a:r>
          </a:p>
          <a:p>
            <a:pPr lvl="3" eaLnBrk="1" hangingPunct="1"/>
            <a:r>
              <a:rPr lang="en-US" altLang="en-US" sz="2000" smtClean="0"/>
              <a:t>Look at /usr/include/stdio.h, this file is protected.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3F47DC-9F8C-4953-8B53-9D5A52BF0306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Header Files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following mechanism prevents the body of a header file from being included multiple times.</a:t>
            </a:r>
          </a:p>
          <a:p>
            <a:pPr eaLnBrk="1" hangingPunct="1"/>
            <a:endParaRPr lang="en-US" altLang="en-US" smtClean="0"/>
          </a:p>
          <a:p>
            <a:pPr lvl="2" eaLnBrk="1" hangingPunct="1">
              <a:buFontTx/>
              <a:buNone/>
            </a:pP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#ifndef MYHEADER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#define MYHEADER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….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/* the body of the header file */</a:t>
            </a:r>
          </a:p>
          <a:p>
            <a:pPr lvl="2" eaLnBrk="1" hangingPunct="1">
              <a:buFontTx/>
              <a:buNone/>
            </a:pP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#endif</a:t>
            </a:r>
          </a:p>
          <a:p>
            <a:pPr lvl="2" eaLnBrk="1" hangingPunct="1">
              <a:buFontTx/>
              <a:buNone/>
            </a:pPr>
            <a:endParaRPr lang="en-US" altLang="en-US" b="1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mtClean="0">
                <a:cs typeface="Courier New" pitchFamily="49" charset="0"/>
              </a:rPr>
              <a:t>Another way (not standard but widely supported)</a:t>
            </a:r>
          </a:p>
          <a:p>
            <a:pPr lvl="1" eaLnBrk="1" hangingPunct="1"/>
            <a:r>
              <a:rPr lang="en-US" altLang="en-US" smtClean="0">
                <a:cs typeface="Courier New" pitchFamily="49" charset="0"/>
              </a:rPr>
              <a:t>#pragma once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65A6B3-F5F7-4BE1-9732-4BB7D41FE8C9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Header Files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How/when is a macro processed?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Try ‘gcc –E example1a.c’ and ‘cpp example1a.c’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#define MAX_LENGTH 256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en-US" b="1" smtClean="0"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en-US" b="1" smtClean="0">
                <a:latin typeface="Courier New" pitchFamily="49" charset="0"/>
                <a:cs typeface="Courier New" pitchFamily="49" charset="0"/>
              </a:rPr>
              <a:t>For (I=0; I&lt;MAX_LENGTH; I++) ….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8AA478-D34C-4BF5-8CA7-7AF1B746A68C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Remote Shell using SSH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run a command on a remote machine without typing in the password.</a:t>
            </a:r>
          </a:p>
          <a:p>
            <a:pPr eaLnBrk="1" hangingPunct="1"/>
            <a:r>
              <a:rPr lang="en-US" altLang="en-US" smtClean="0"/>
              <a:t>Remote </a:t>
            </a:r>
            <a:r>
              <a:rPr lang="en-US" altLang="en-US" smtClean="0">
                <a:solidFill>
                  <a:schemeClr val="accent2"/>
                </a:solidFill>
              </a:rPr>
              <a:t>ssh</a:t>
            </a:r>
            <a:r>
              <a:rPr lang="en-US" altLang="en-US" smtClean="0"/>
              <a:t> from machine A to machine B</a:t>
            </a:r>
          </a:p>
          <a:p>
            <a:pPr lvl="1" eaLnBrk="1" hangingPunct="1">
              <a:buFontTx/>
              <a:buNone/>
            </a:pPr>
            <a:r>
              <a:rPr lang="en-US" altLang="en-US" sz="1400" smtClean="0"/>
              <a:t>Step 1: at machine A: </a:t>
            </a:r>
            <a:r>
              <a:rPr lang="en-US" altLang="en-US" sz="1400" smtClean="0">
                <a:solidFill>
                  <a:schemeClr val="accent2"/>
                </a:solidFill>
              </a:rPr>
              <a:t>ssh-keygen –t rsa</a:t>
            </a:r>
          </a:p>
          <a:p>
            <a:pPr lvl="1" eaLnBrk="1" hangingPunct="1">
              <a:buFontTx/>
              <a:buNone/>
            </a:pPr>
            <a:r>
              <a:rPr lang="en-US" altLang="en-US" sz="1400" smtClean="0"/>
              <a:t>           (do not enter any pass phrase, just keep typing “enter”)</a:t>
            </a:r>
          </a:p>
          <a:p>
            <a:pPr lvl="1" eaLnBrk="1" hangingPunct="1">
              <a:buFontTx/>
              <a:buNone/>
            </a:pPr>
            <a:r>
              <a:rPr lang="en-US" altLang="en-US" sz="1400" smtClean="0"/>
              <a:t>Step 2: append A:</a:t>
            </a:r>
            <a:r>
              <a:rPr lang="en-US" altLang="en-US" sz="1400" smtClean="0">
                <a:solidFill>
                  <a:schemeClr val="accent2"/>
                </a:solidFill>
              </a:rPr>
              <a:t>.ssh/id_rsa.pub </a:t>
            </a:r>
            <a:r>
              <a:rPr lang="en-US" altLang="en-US" sz="1400" smtClean="0"/>
              <a:t>to B:</a:t>
            </a:r>
            <a:r>
              <a:rPr lang="en-US" altLang="en-US" sz="1400" smtClean="0">
                <a:solidFill>
                  <a:schemeClr val="accent2"/>
                </a:solidFill>
              </a:rPr>
              <a:t>.ssh/authorized_keys</a:t>
            </a:r>
          </a:p>
          <a:p>
            <a:pPr eaLnBrk="1" hangingPunct="1"/>
            <a:r>
              <a:rPr lang="en-US" altLang="en-US" smtClean="0"/>
              <a:t>After these steps, you should be able to run remote command.</a:t>
            </a:r>
          </a:p>
          <a:p>
            <a:pPr lvl="1" eaLnBrk="1" hangingPunct="1"/>
            <a:r>
              <a:rPr lang="en-US" altLang="en-US" smtClean="0"/>
              <a:t>On machine A: </a:t>
            </a:r>
            <a:r>
              <a:rPr lang="en-US" altLang="en-US" smtClean="0">
                <a:solidFill>
                  <a:schemeClr val="accent2"/>
                </a:solidFill>
              </a:rPr>
              <a:t>ssh user@B “command”</a:t>
            </a:r>
          </a:p>
          <a:p>
            <a:pPr lvl="1" eaLnBrk="1" hangingPunct="1"/>
            <a:endParaRPr lang="en-US" altLang="en-US" smtClean="0">
              <a:solidFill>
                <a:schemeClr val="accent2"/>
              </a:solidFill>
            </a:endParaRPr>
          </a:p>
          <a:p>
            <a:pPr eaLnBrk="1" hangingPunct="1"/>
            <a:r>
              <a:rPr lang="en-US" altLang="en-US" smtClean="0">
                <a:solidFill>
                  <a:schemeClr val="accent2"/>
                </a:solidFill>
              </a:rPr>
              <a:t>More info</a:t>
            </a:r>
          </a:p>
          <a:p>
            <a:pPr lvl="1" eaLnBrk="1" hangingPunct="1"/>
            <a:r>
              <a:rPr lang="en-US" altLang="en-US" smtClean="0">
                <a:solidFill>
                  <a:schemeClr val="tx2"/>
                </a:solidFill>
                <a:hlinkClick r:id="rId3"/>
              </a:rPr>
              <a:t>SSH with Keys Howto</a:t>
            </a:r>
            <a:endParaRPr lang="en-US" altLang="en-US" smtClean="0">
              <a:solidFill>
                <a:schemeClr val="tx2"/>
              </a:solidFill>
            </a:endParaRPr>
          </a:p>
          <a:p>
            <a:pPr lvl="1" eaLnBrk="1" hangingPunct="1"/>
            <a:endParaRPr lang="en-US" altLang="en-US" smtClean="0">
              <a:solidFill>
                <a:schemeClr val="accent2"/>
              </a:solidFill>
            </a:endParaRP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8DC3D4-F582-4153-B351-036659E919F7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Header Files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Macros with parameters: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Macros with parameters look/work like functions: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smtClean="0"/>
              <a:t>#define max(a, b)  (a&gt;b)?a:b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Macros with parameters need to be defined and used carefully, otherwise weird things can happen.</a:t>
            </a:r>
          </a:p>
          <a:p>
            <a:pPr lvl="2" eaLnBrk="1" hangingPunct="1"/>
            <a:r>
              <a:rPr lang="en-US" altLang="en-US" sz="1800" smtClean="0"/>
              <a:t>What is wrong with the following macro?</a:t>
            </a:r>
          </a:p>
          <a:p>
            <a:pPr lvl="3" eaLnBrk="1" hangingPunct="1"/>
            <a:r>
              <a:rPr lang="en-US" altLang="en-US" smtClean="0"/>
              <a:t>#define sum(a, b) a +b</a:t>
            </a:r>
          </a:p>
          <a:p>
            <a:pPr lvl="3" eaLnBrk="1" hangingPunct="1"/>
            <a:r>
              <a:rPr lang="en-US" altLang="en-US" smtClean="0"/>
              <a:t>Checkout example3.c</a:t>
            </a:r>
          </a:p>
          <a:p>
            <a:pPr lvl="2" eaLnBrk="1" hangingPunct="1"/>
            <a:endParaRPr lang="en-US" altLang="en-US" sz="1800" smtClean="0"/>
          </a:p>
          <a:p>
            <a:pPr lvl="2" eaLnBrk="1" hangingPunct="1"/>
            <a:r>
              <a:rPr lang="en-US" altLang="en-US" sz="1800" smtClean="0"/>
              <a:t>How to fix the problem?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3FD3FEC-8C71-47F3-9C70-43D40FCFB0E2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C Programs with command line arguments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 main(int argc, char* argv[]) {}</a:t>
            </a:r>
          </a:p>
          <a:p>
            <a:pPr lvl="1" eaLnBrk="1" hangingPunct="1"/>
            <a:r>
              <a:rPr lang="en-US" altLang="en-US" smtClean="0"/>
              <a:t>argc is the count of command line arguments. argc &gt;=1. Command line arguments are separated by spaces.</a:t>
            </a:r>
          </a:p>
          <a:p>
            <a:pPr lvl="1" eaLnBrk="1" hangingPunct="1"/>
            <a:r>
              <a:rPr lang="en-US" altLang="en-US" smtClean="0"/>
              <a:t>argv is an array of pointers to character strings that contain the actual command-line arguments.</a:t>
            </a:r>
          </a:p>
          <a:p>
            <a:pPr lvl="1" eaLnBrk="1" hangingPunct="1"/>
            <a:r>
              <a:rPr lang="en-US" altLang="en-US" smtClean="0"/>
              <a:t>See example4.c (</a:t>
            </a:r>
            <a:r>
              <a:rPr lang="en-US" altLang="en-US" smtClean="0">
                <a:hlinkClick r:id="rId3"/>
              </a:rPr>
              <a:t>link</a:t>
            </a:r>
            <a:r>
              <a:rPr lang="en-US" altLang="en-US" smtClean="0"/>
              <a:t>) for the use of command line arguments.</a:t>
            </a:r>
          </a:p>
          <a:p>
            <a:pPr lvl="2" eaLnBrk="1" hangingPunct="1"/>
            <a:r>
              <a:rPr lang="en-US" altLang="en-US" sz="1800" smtClean="0"/>
              <a:t>You will need to use command line arguments in most of the programming assignments.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CE8BD5-7DD0-4FCB-B88B-D4DCEE983487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Environment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Try command </a:t>
            </a:r>
            <a:r>
              <a:rPr lang="en-US" dirty="0" err="1" smtClean="0">
                <a:solidFill>
                  <a:schemeClr val="accent6"/>
                </a:solidFill>
              </a:rPr>
              <a:t>env</a:t>
            </a:r>
            <a:endParaRPr lang="en-US" dirty="0" smtClean="0">
              <a:solidFill>
                <a:schemeClr val="accent6"/>
              </a:solidFill>
            </a:endParaRPr>
          </a:p>
          <a:p>
            <a:pPr eaLnBrk="1" hangingPunct="1">
              <a:defRPr/>
            </a:pPr>
            <a:r>
              <a:rPr lang="en-US" dirty="0" smtClean="0"/>
              <a:t>Environment variables can be defined in shell</a:t>
            </a:r>
          </a:p>
          <a:p>
            <a:pPr lvl="1" eaLnBrk="1" hangingPunct="1">
              <a:defRPr/>
            </a:pPr>
            <a:r>
              <a:rPr lang="en-US" dirty="0" err="1" smtClean="0"/>
              <a:t>setenv</a:t>
            </a:r>
            <a:r>
              <a:rPr lang="en-US" dirty="0" smtClean="0"/>
              <a:t> DISPLAY L103:0.0</a:t>
            </a:r>
          </a:p>
          <a:p>
            <a:pPr lvl="1" eaLnBrk="1" hangingPunct="1">
              <a:defRPr/>
            </a:pPr>
            <a:r>
              <a:rPr lang="en-US" dirty="0" smtClean="0"/>
              <a:t>DISPLAY=L103:0.0</a:t>
            </a:r>
          </a:p>
          <a:p>
            <a:pPr eaLnBrk="1" hangingPunct="1">
              <a:defRPr/>
            </a:pPr>
            <a:r>
              <a:rPr lang="en-US" dirty="0" smtClean="0"/>
              <a:t>These variables can be accessed in the program</a:t>
            </a:r>
          </a:p>
          <a:p>
            <a:pPr eaLnBrk="1" hangingPunct="1">
              <a:defRPr/>
            </a:pPr>
            <a:r>
              <a:rPr lang="en-US" dirty="0" smtClean="0"/>
              <a:t>Historically,</a:t>
            </a:r>
          </a:p>
          <a:p>
            <a:pPr lvl="1" eaLnBrk="1" hangingPunct="1"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argc</a:t>
            </a:r>
            <a:r>
              <a:rPr lang="en-US" dirty="0" smtClean="0"/>
              <a:t>, char *</a:t>
            </a:r>
            <a:r>
              <a:rPr lang="en-US" dirty="0" err="1" smtClean="0"/>
              <a:t>argv</a:t>
            </a:r>
            <a:r>
              <a:rPr lang="en-US" dirty="0" smtClean="0"/>
              <a:t>[], char *</a:t>
            </a:r>
            <a:r>
              <a:rPr lang="en-US" dirty="0" err="1" smtClean="0"/>
              <a:t>envp</a:t>
            </a:r>
            <a:r>
              <a:rPr lang="en-US" dirty="0" smtClean="0"/>
              <a:t>[]);</a:t>
            </a:r>
          </a:p>
          <a:p>
            <a:pPr lvl="1" eaLnBrk="1" hangingPunct="1">
              <a:defRPr/>
            </a:pPr>
            <a:r>
              <a:rPr lang="en-US" dirty="0" smtClean="0"/>
              <a:t>Not ANSI C.</a:t>
            </a:r>
          </a:p>
          <a:p>
            <a:pPr eaLnBrk="1" hangingPunct="1">
              <a:defRPr/>
            </a:pPr>
            <a:r>
              <a:rPr lang="en-US" dirty="0" smtClean="0"/>
              <a:t>New methods for accessing environmental variables:</a:t>
            </a:r>
          </a:p>
          <a:p>
            <a:pPr lvl="1" eaLnBrk="1" hangingPunct="1">
              <a:defRPr/>
            </a:pPr>
            <a:r>
              <a:rPr lang="en-US" dirty="0" smtClean="0"/>
              <a:t>extern char **environ;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164F0-5FC6-465F-BB92-9D93036B2BC7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Environment List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685800" y="4495800"/>
            <a:ext cx="7772400" cy="1600200"/>
          </a:xfrm>
        </p:spPr>
        <p:txBody>
          <a:bodyPr/>
          <a:lstStyle/>
          <a:p>
            <a:pPr eaLnBrk="1" hangingPunct="1"/>
            <a:r>
              <a:rPr lang="en-US" altLang="en-US" smtClean="0"/>
              <a:t>This figure shows an example how the environment list is organized.</a:t>
            </a:r>
          </a:p>
          <a:p>
            <a:pPr eaLnBrk="1" hangingPunct="1"/>
            <a:r>
              <a:rPr lang="en-US" altLang="en-US" smtClean="0"/>
              <a:t>See example6.c for how to use </a:t>
            </a:r>
            <a:r>
              <a:rPr lang="en-US" altLang="en-US" i="1" smtClean="0"/>
              <a:t>environ</a:t>
            </a:r>
            <a:r>
              <a:rPr lang="en-US" altLang="en-US" smtClean="0"/>
              <a:t>.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783907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7317F2-284C-49BF-B62A-8B934F98B34C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Environment List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ANSI C also specifies a routine for accessing environment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char *getenv(char *name)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See example7.c.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Other routines (not in ANSI, now in some POSIX):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int putenv(const char *str);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int setenv (const char *name, const char *value, int rewrite);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void unsetenv (const char *name);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See example8.c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6DAC4B-EE52-4D89-99E3-F43DD7852064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Some routines to parse/format strings in C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sprintf/sscanf</a:t>
            </a:r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sprintf(str, format, arg1, arg2….)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Similar to printf except that the result is stored in str.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sscanf(str, format, arg1, arg2,…)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Similar to scanf except that the values are read from str.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Example: How to get all the fields from the output of ‘ps’ on diablo?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See example5.c for the use of sprintf/sscanf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CACEC-0D62-4120-96F5-D05F37B222D6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system Function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Allows commands to be executed in a program</a:t>
            </a:r>
          </a:p>
          <a:p>
            <a:pPr eaLnBrk="1" hangingPunct="1"/>
            <a:r>
              <a:rPr lang="en-US" altLang="en-US" smtClean="0"/>
              <a:t>int system(const char *string)</a:t>
            </a:r>
          </a:p>
          <a:p>
            <a:pPr lvl="1" eaLnBrk="1" hangingPunct="1"/>
            <a:r>
              <a:rPr lang="en-US" altLang="en-US" smtClean="0"/>
              <a:t>Works as if string is typed in a terminal.</a:t>
            </a:r>
          </a:p>
          <a:p>
            <a:pPr lvl="1" eaLnBrk="1" hangingPunct="1"/>
            <a:r>
              <a:rPr lang="en-US" altLang="en-US" smtClean="0"/>
              <a:t>Returns the exit status (format specified by waitpid()) if  successful.</a:t>
            </a:r>
          </a:p>
          <a:p>
            <a:pPr lvl="1" eaLnBrk="1" hangingPunct="1"/>
            <a:r>
              <a:rPr lang="en-US" altLang="en-US" smtClean="0"/>
              <a:t>Returns –1 or 127 if error. </a:t>
            </a:r>
          </a:p>
          <a:p>
            <a:pPr eaLnBrk="1" hangingPunct="1"/>
            <a:r>
              <a:rPr lang="en-US" altLang="en-US" smtClean="0"/>
              <a:t>See example5a.c.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86B095-6F63-4E30-9008-AD7B05687BD2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 Compilers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gcc, cc</a:t>
            </a:r>
          </a:p>
          <a:p>
            <a:pPr eaLnBrk="1" hangingPunct="1"/>
            <a:r>
              <a:rPr lang="en-US" altLang="en-US" smtClean="0"/>
              <a:t>Using ANSI C, the code must pass ‘–Wall –ansi –pedantic’ with no warning messages</a:t>
            </a:r>
          </a:p>
          <a:p>
            <a:pPr lvl="1" eaLnBrk="1" hangingPunct="1"/>
            <a:r>
              <a:rPr lang="en-US" altLang="en-US" smtClean="0"/>
              <a:t>‘-ansi’: ISO C90 programs.</a:t>
            </a:r>
          </a:p>
          <a:p>
            <a:pPr lvl="1" eaLnBrk="1" hangingPunct="1"/>
            <a:r>
              <a:rPr lang="en-US" altLang="en-US" smtClean="0"/>
              <a:t>‘-ansi’ + ‘-pedantic’: reject non-ISO programs</a:t>
            </a:r>
          </a:p>
          <a:p>
            <a:pPr lvl="1" eaLnBrk="1" hangingPunct="1"/>
            <a:r>
              <a:rPr lang="en-US" altLang="en-US" smtClean="0"/>
              <a:t>‘-std=c99’: ISO C99 programs</a:t>
            </a:r>
          </a:p>
          <a:p>
            <a:pPr lvl="1" eaLnBrk="1" hangingPunct="1"/>
            <a:r>
              <a:rPr lang="en-US" altLang="en-US" smtClean="0"/>
              <a:t>‘man gcc’ for more information.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Writing portable programs requires clear identification of the C dialect that is used.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F67058-DC0F-4408-A7F9-E3CC0E9C28FA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 Compilers (Cont’d)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See the example code (</a:t>
            </a:r>
            <a:r>
              <a:rPr lang="en-US" altLang="en-US" smtClean="0">
                <a:hlinkClick r:id="rId3"/>
              </a:rPr>
              <a:t>example1.c</a:t>
            </a:r>
            <a:r>
              <a:rPr lang="en-US" altLang="en-US" smtClean="0"/>
              <a:t>), how to fix the errors/warnings?</a:t>
            </a:r>
          </a:p>
          <a:p>
            <a:pPr eaLnBrk="1" hangingPunct="1"/>
            <a:r>
              <a:rPr lang="en-US" altLang="en-US" smtClean="0"/>
              <a:t>Some examples:</a:t>
            </a:r>
          </a:p>
          <a:p>
            <a:pPr lvl="1" eaLnBrk="1" hangingPunct="1"/>
            <a:r>
              <a:rPr lang="en-US" altLang="en-US" smtClean="0"/>
              <a:t>gcc –g –c –Wall –ansi –pedentic example.c</a:t>
            </a:r>
          </a:p>
          <a:p>
            <a:pPr lvl="1" eaLnBrk="1" hangingPunct="1"/>
            <a:r>
              <a:rPr lang="en-US" altLang="en-US" smtClean="0"/>
              <a:t>gcc –Wall –ansi –pedantic example1.c example2.c</a:t>
            </a:r>
          </a:p>
          <a:p>
            <a:pPr lvl="1" eaLnBrk="1" hangingPunct="1"/>
            <a:r>
              <a:rPr lang="en-US" altLang="en-US" smtClean="0"/>
              <a:t>gcc –g example.o</a:t>
            </a:r>
          </a:p>
          <a:p>
            <a:pPr lvl="1" eaLnBrk="1" hangingPunct="1"/>
            <a:r>
              <a:rPr lang="en-US" altLang="en-US" smtClean="0"/>
              <a:t>gcc –g example.o -lm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AA4F2-928E-456D-9F1A-A845CEA24831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Debugger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code must be compiled with –g option.</a:t>
            </a:r>
          </a:p>
          <a:p>
            <a:pPr eaLnBrk="1" hangingPunct="1"/>
            <a:r>
              <a:rPr lang="en-US" altLang="en-US" smtClean="0">
                <a:hlinkClick r:id="rId2"/>
              </a:rPr>
              <a:t>ddd</a:t>
            </a:r>
            <a:r>
              <a:rPr lang="en-US" altLang="en-US" smtClean="0"/>
              <a:t>, xxgdb, gdb</a:t>
            </a:r>
          </a:p>
          <a:p>
            <a:pPr eaLnBrk="1" hangingPunct="1"/>
            <a:r>
              <a:rPr lang="en-US" altLang="en-US" smtClean="0"/>
              <a:t>The power of a debugger:</a:t>
            </a:r>
          </a:p>
          <a:p>
            <a:pPr lvl="1" eaLnBrk="1" hangingPunct="1"/>
            <a:r>
              <a:rPr lang="en-US" altLang="en-US" smtClean="0"/>
              <a:t>Finding the line that causes coredump.</a:t>
            </a:r>
          </a:p>
          <a:p>
            <a:pPr lvl="1" eaLnBrk="1" hangingPunct="1"/>
            <a:r>
              <a:rPr lang="en-US" altLang="en-US" smtClean="0"/>
              <a:t>See example:</a:t>
            </a:r>
          </a:p>
          <a:p>
            <a:pPr lvl="2" eaLnBrk="1" hangingPunct="1"/>
            <a:r>
              <a:rPr lang="en-US" altLang="en-US" sz="2000" smtClean="0"/>
              <a:t>Break point/show value/change value/step/next/continue/print</a:t>
            </a:r>
          </a:p>
          <a:p>
            <a:pPr lvl="1" eaLnBrk="1" hangingPunct="1"/>
            <a:r>
              <a:rPr lang="en-US" altLang="en-US" smtClean="0"/>
              <a:t>Very efficient in debugging sequential code</a:t>
            </a:r>
          </a:p>
          <a:p>
            <a:pPr lvl="1" eaLnBrk="1" hangingPunct="1"/>
            <a:r>
              <a:rPr lang="en-US" altLang="en-US" smtClean="0"/>
              <a:t>Not very effective in debugging concurrent code (multiple threads, multiple processes)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D04448-06F2-406C-AA18-A0051AE0860C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DDD Snapshot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6BF4A4-F9F3-4F4B-A0DD-B0207F534C7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1371600"/>
            <a:ext cx="5876925" cy="457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9600" y="2209800"/>
            <a:ext cx="13716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Data window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505200"/>
            <a:ext cx="1600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Source window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800" y="5105400"/>
            <a:ext cx="19050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Debugger console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0" y="4081463"/>
            <a:ext cx="15240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dirty="0">
                <a:latin typeface="+mn-lt"/>
              </a:rPr>
              <a:t>Command tool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r>
              <a:rPr lang="en-US" altLang="en-US" smtClean="0"/>
              <a:t>Core dump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A file containing memory image of process when it terminates (crashes)</a:t>
            </a:r>
          </a:p>
          <a:p>
            <a:pPr>
              <a:defRPr/>
            </a:pPr>
            <a:r>
              <a:rPr lang="en-US" sz="2000" dirty="0" smtClean="0"/>
              <a:t>A common reason of core dump file not created is resource limit on </a:t>
            </a:r>
            <a:r>
              <a:rPr lang="en-US" sz="2000" dirty="0" smtClean="0">
                <a:solidFill>
                  <a:schemeClr val="accent2"/>
                </a:solidFill>
              </a:rPr>
              <a:t>core file</a:t>
            </a:r>
          </a:p>
          <a:p>
            <a:pPr>
              <a:defRPr/>
            </a:pPr>
            <a:r>
              <a:rPr lang="en-US" sz="2000" dirty="0" smtClean="0"/>
              <a:t>Controlling core file size is shell specific</a:t>
            </a:r>
          </a:p>
          <a:p>
            <a:pPr lvl="1">
              <a:defRPr/>
            </a:pPr>
            <a:r>
              <a:rPr lang="en-US" dirty="0" err="1" smtClean="0"/>
              <a:t>csh</a:t>
            </a:r>
            <a:r>
              <a:rPr lang="en-US" dirty="0" smtClean="0"/>
              <a:t>: </a:t>
            </a:r>
          </a:p>
          <a:p>
            <a:pPr lvl="2">
              <a:defRPr/>
            </a:pPr>
            <a:r>
              <a:rPr lang="en-US" sz="1800" dirty="0" smtClean="0">
                <a:solidFill>
                  <a:schemeClr val="accent6"/>
                </a:solidFill>
              </a:rPr>
              <a:t>limit [resource] [limit], </a:t>
            </a:r>
            <a:r>
              <a:rPr lang="en-US" sz="1800" dirty="0" smtClean="0"/>
              <a:t>or simply </a:t>
            </a:r>
            <a:r>
              <a:rPr lang="en-US" sz="1800" dirty="0" err="1" smtClean="0">
                <a:solidFill>
                  <a:schemeClr val="accent2"/>
                </a:solidFill>
              </a:rPr>
              <a:t>unlimit</a:t>
            </a:r>
            <a:r>
              <a:rPr lang="en-US" sz="1800" dirty="0" smtClean="0"/>
              <a:t> to remove all limits</a:t>
            </a:r>
          </a:p>
          <a:p>
            <a:pPr lvl="2">
              <a:defRPr/>
            </a:pPr>
            <a:r>
              <a:rPr lang="en-US" sz="1800" dirty="0" smtClean="0">
                <a:solidFill>
                  <a:schemeClr val="tx2"/>
                </a:solidFill>
              </a:rPr>
              <a:t>Where resource should be </a:t>
            </a:r>
            <a:r>
              <a:rPr lang="en-US" sz="1800" dirty="0" err="1" smtClean="0">
                <a:solidFill>
                  <a:schemeClr val="accent2"/>
                </a:solidFill>
              </a:rPr>
              <a:t>coredumpsize</a:t>
            </a:r>
            <a:endParaRPr lang="en-US" sz="1800" dirty="0" smtClean="0">
              <a:solidFill>
                <a:schemeClr val="accent2"/>
              </a:solidFill>
            </a:endParaRPr>
          </a:p>
          <a:p>
            <a:pPr lvl="1">
              <a:defRPr/>
            </a:pPr>
            <a:r>
              <a:rPr lang="en-US" dirty="0" err="1" smtClean="0"/>
              <a:t>sh</a:t>
            </a:r>
            <a:r>
              <a:rPr lang="en-US" dirty="0" smtClean="0"/>
              <a:t>: </a:t>
            </a:r>
            <a:r>
              <a:rPr lang="en-US" dirty="0" err="1" smtClean="0">
                <a:solidFill>
                  <a:schemeClr val="accent2"/>
                </a:solidFill>
              </a:rPr>
              <a:t>ulimit</a:t>
            </a:r>
            <a:r>
              <a:rPr lang="en-US" dirty="0" smtClean="0">
                <a:solidFill>
                  <a:schemeClr val="accent2"/>
                </a:solidFill>
              </a:rPr>
              <a:t> -c [limit]</a:t>
            </a:r>
          </a:p>
          <a:p>
            <a:pPr>
              <a:defRPr/>
            </a:pPr>
            <a:r>
              <a:rPr lang="en-US" sz="2000" dirty="0" smtClean="0"/>
              <a:t>Load core dump file into debugger</a:t>
            </a:r>
          </a:p>
          <a:p>
            <a:pPr lvl="1">
              <a:defRPr/>
            </a:pPr>
            <a:r>
              <a:rPr lang="en-US" dirty="0" err="1" smtClean="0"/>
              <a:t>gdb</a:t>
            </a:r>
            <a:r>
              <a:rPr lang="en-US" dirty="0" smtClean="0"/>
              <a:t>: </a:t>
            </a:r>
            <a:r>
              <a:rPr lang="en-US" dirty="0" err="1" smtClean="0"/>
              <a:t>gdb</a:t>
            </a:r>
            <a:r>
              <a:rPr lang="en-US" dirty="0" smtClean="0"/>
              <a:t> </a:t>
            </a:r>
            <a:r>
              <a:rPr lang="en-US" dirty="0" err="1" smtClean="0"/>
              <a:t>executable_file</a:t>
            </a:r>
            <a:r>
              <a:rPr lang="en-US" dirty="0" smtClean="0"/>
              <a:t> </a:t>
            </a:r>
            <a:r>
              <a:rPr lang="en-US" dirty="0" err="1" smtClean="0"/>
              <a:t>coredump_file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ddd: ddd </a:t>
            </a:r>
            <a:r>
              <a:rPr lang="en-US" dirty="0" err="1" smtClean="0"/>
              <a:t>executable_file</a:t>
            </a:r>
            <a:r>
              <a:rPr lang="en-US" dirty="0" smtClean="0"/>
              <a:t> </a:t>
            </a:r>
            <a:r>
              <a:rPr lang="en-US" dirty="0" err="1" smtClean="0"/>
              <a:t>coredump_file</a:t>
            </a:r>
            <a:endParaRPr lang="en-US" dirty="0" smtClean="0"/>
          </a:p>
          <a:p>
            <a:pPr>
              <a:defRPr/>
            </a:pPr>
            <a:r>
              <a:rPr lang="en-US" sz="2000" dirty="0" smtClean="0"/>
              <a:t>To locate the line that causes core dump</a:t>
            </a:r>
          </a:p>
          <a:p>
            <a:pPr lvl="1">
              <a:defRPr/>
            </a:pPr>
            <a:r>
              <a:rPr lang="en-US" dirty="0" err="1" smtClean="0"/>
              <a:t>backtrace</a:t>
            </a:r>
            <a:r>
              <a:rPr lang="en-US" dirty="0" smtClean="0"/>
              <a:t> (or </a:t>
            </a:r>
            <a:r>
              <a:rPr lang="en-US" dirty="0" err="1" smtClean="0"/>
              <a:t>bt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1D37D-553C-4756-BE97-75177E9BEBF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mtClean="0"/>
              <a:t>Make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 tool to update files that are derived from other files. Great for software development.</a:t>
            </a:r>
          </a:p>
          <a:p>
            <a:pPr eaLnBrk="1" hangingPunct="1">
              <a:defRPr/>
            </a:pPr>
            <a:r>
              <a:rPr lang="en-US" dirty="0" smtClean="0">
                <a:cs typeface="Courier New" pitchFamily="49" charset="0"/>
              </a:rPr>
              <a:t>Discussions based on GNU make utility</a:t>
            </a:r>
          </a:p>
          <a:p>
            <a:pPr eaLnBrk="1" hangingPunct="1">
              <a:defRPr/>
            </a:pPr>
            <a:r>
              <a:rPr lang="en-US" dirty="0" smtClean="0">
                <a:cs typeface="Courier New" pitchFamily="49" charset="0"/>
              </a:rPr>
              <a:t>make command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make [-f </a:t>
            </a:r>
            <a:r>
              <a:rPr lang="en-US" dirty="0" err="1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makefile</a:t>
            </a:r>
            <a:r>
              <a:rPr lang="en-US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][option][target]</a:t>
            </a:r>
          </a:p>
          <a:p>
            <a:pPr eaLnBrk="1" hangingPunct="1">
              <a:defRPr/>
            </a:pPr>
            <a:r>
              <a:rPr lang="en-US" dirty="0" smtClean="0"/>
              <a:t>The default files for make are </a:t>
            </a:r>
            <a:r>
              <a:rPr lang="en-US" dirty="0" err="1" smtClean="0"/>
              <a:t>GNUmakefile</a:t>
            </a:r>
            <a:r>
              <a:rPr lang="en-US" dirty="0" smtClean="0"/>
              <a:t>, </a:t>
            </a:r>
            <a:r>
              <a:rPr lang="en-US" dirty="0" err="1" smtClean="0"/>
              <a:t>makefile</a:t>
            </a:r>
            <a:r>
              <a:rPr lang="en-US" dirty="0" smtClean="0"/>
              <a:t>, </a:t>
            </a:r>
            <a:r>
              <a:rPr lang="en-US" dirty="0" err="1" smtClean="0"/>
              <a:t>Makefile</a:t>
            </a:r>
            <a:r>
              <a:rPr lang="en-US" dirty="0" smtClean="0"/>
              <a:t>, in that order</a:t>
            </a:r>
          </a:p>
          <a:p>
            <a:pPr lvl="1" eaLnBrk="1" hangingPunct="1">
              <a:defRPr/>
            </a:pPr>
            <a:r>
              <a:rPr lang="en-US" sz="1800" dirty="0" err="1" smtClean="0"/>
              <a:t>GNUmakefile</a:t>
            </a:r>
            <a:r>
              <a:rPr lang="en-US" sz="1800" dirty="0" smtClean="0"/>
              <a:t> is not recommended</a:t>
            </a:r>
          </a:p>
          <a:p>
            <a:pPr lvl="1" eaLnBrk="1" hangingPunct="1">
              <a:defRPr/>
            </a:pPr>
            <a:r>
              <a:rPr lang="en-US" sz="1800" dirty="0" err="1" smtClean="0"/>
              <a:t>Makefile</a:t>
            </a:r>
            <a:r>
              <a:rPr lang="en-US" sz="1800" dirty="0" smtClean="0"/>
              <a:t> is recommended</a:t>
            </a:r>
          </a:p>
          <a:p>
            <a:pPr eaLnBrk="1" hangingPunct="1">
              <a:defRPr/>
            </a:pPr>
            <a:r>
              <a:rPr lang="en-US" dirty="0" smtClean="0"/>
              <a:t>The default files can be overwrite with the –f option</a:t>
            </a:r>
          </a:p>
          <a:p>
            <a:pPr lvl="1" eaLnBrk="1" hangingPunct="1">
              <a:defRPr/>
            </a:pPr>
            <a:r>
              <a:rPr lang="en-US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make –f myprog.mk</a:t>
            </a:r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7F5C0-5C3B-4F4E-A55D-54AFE99BE7C1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Make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makefile has five kinds of components:</a:t>
            </a:r>
          </a:p>
          <a:p>
            <a:pPr lvl="1" eaLnBrk="1" hangingPunct="1"/>
            <a:r>
              <a:rPr lang="en-US" altLang="en-US" sz="1600" smtClean="0"/>
              <a:t>Explicit rules: tell when and how to remake one or more files (targets)</a:t>
            </a:r>
          </a:p>
          <a:p>
            <a:pPr lvl="1" eaLnBrk="1" hangingPunct="1"/>
            <a:r>
              <a:rPr lang="en-US" altLang="en-US" sz="1600" smtClean="0"/>
              <a:t>Implicit rules: tell when and how to remake a class of files</a:t>
            </a:r>
          </a:p>
          <a:p>
            <a:pPr lvl="1" eaLnBrk="1" hangingPunct="1"/>
            <a:r>
              <a:rPr lang="en-US" altLang="en-US" sz="1600" smtClean="0"/>
              <a:t>Variable definitions: define a text string for a variable</a:t>
            </a:r>
          </a:p>
          <a:p>
            <a:pPr lvl="1" eaLnBrk="1" hangingPunct="1"/>
            <a:r>
              <a:rPr lang="en-US" altLang="en-US" sz="1600" smtClean="0"/>
              <a:t>Directives: tell to do something special when reading a make file</a:t>
            </a:r>
          </a:p>
          <a:p>
            <a:pPr lvl="1" eaLnBrk="1" hangingPunct="1"/>
            <a:r>
              <a:rPr lang="en-US" altLang="en-US" sz="1600" smtClean="0"/>
              <a:t>Comments: anything after a # sign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07F86-38A6-4BE8-B0AF-2DA40451A16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ch0_logistics</Template>
  <TotalTime>0</TotalTime>
  <Words>1560</Words>
  <Application>Microsoft Office PowerPoint</Application>
  <PresentationFormat>On-screen Show (4:3)</PresentationFormat>
  <Paragraphs>300</Paragraphs>
  <Slides>26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class_simple</vt:lpstr>
      <vt:lpstr>Miscellaneous UNIX/C Concepts</vt:lpstr>
      <vt:lpstr>Remote Shell using SSH</vt:lpstr>
      <vt:lpstr>C Compilers</vt:lpstr>
      <vt:lpstr>C Compilers (Cont’d)</vt:lpstr>
      <vt:lpstr>Debugger</vt:lpstr>
      <vt:lpstr>DDD Snapshot</vt:lpstr>
      <vt:lpstr>Core dump File</vt:lpstr>
      <vt:lpstr>Make</vt:lpstr>
      <vt:lpstr>Make</vt:lpstr>
      <vt:lpstr>Make</vt:lpstr>
      <vt:lpstr>Make</vt:lpstr>
      <vt:lpstr>Make</vt:lpstr>
      <vt:lpstr>Make – Special Targets </vt:lpstr>
      <vt:lpstr>Make </vt:lpstr>
      <vt:lpstr>Make</vt:lpstr>
      <vt:lpstr>UNIX Convention</vt:lpstr>
      <vt:lpstr>Some C Programming Tricks</vt:lpstr>
      <vt:lpstr>Header Files</vt:lpstr>
      <vt:lpstr>Header Files</vt:lpstr>
      <vt:lpstr>Header Files</vt:lpstr>
      <vt:lpstr>C Programs with command line arguments</vt:lpstr>
      <vt:lpstr>The Environment List</vt:lpstr>
      <vt:lpstr>Environment List</vt:lpstr>
      <vt:lpstr>Environment List</vt:lpstr>
      <vt:lpstr>Some routines to parse/format strings in C</vt:lpstr>
      <vt:lpstr>The system Function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2015-08-25T14:53:03Z</dcterms:created>
  <dcterms:modified xsi:type="dcterms:W3CDTF">2015-08-25T14:53:07Z</dcterms:modified>
</cp:coreProperties>
</file>