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1"/>
  </p:notesMasterIdLst>
  <p:sldIdLst>
    <p:sldId id="268" r:id="rId2"/>
    <p:sldId id="269" r:id="rId3"/>
    <p:sldId id="270" r:id="rId4"/>
    <p:sldId id="271" r:id="rId5"/>
    <p:sldId id="299" r:id="rId6"/>
    <p:sldId id="291" r:id="rId7"/>
    <p:sldId id="272" r:id="rId8"/>
    <p:sldId id="281" r:id="rId9"/>
    <p:sldId id="282" r:id="rId10"/>
    <p:sldId id="292" r:id="rId11"/>
    <p:sldId id="293" r:id="rId12"/>
    <p:sldId id="294" r:id="rId13"/>
    <p:sldId id="295" r:id="rId14"/>
    <p:sldId id="283" r:id="rId15"/>
    <p:sldId id="296" r:id="rId16"/>
    <p:sldId id="297" r:id="rId17"/>
    <p:sldId id="300" r:id="rId18"/>
    <p:sldId id="298" r:id="rId19"/>
    <p:sldId id="30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76889" autoAdjust="0"/>
  </p:normalViewPr>
  <p:slideViewPr>
    <p:cSldViewPr>
      <p:cViewPr varScale="1">
        <p:scale>
          <a:sx n="79" d="100"/>
          <a:sy n="79" d="100"/>
        </p:scale>
        <p:origin x="-16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02D89AC-1D6F-440A-954E-D709363D3C0B}" type="datetimeFigureOut">
              <a:rPr lang="en-US"/>
              <a:pPr>
                <a:defRPr/>
              </a:pPr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55B35B40-0573-4C4D-A3B7-0B188953A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3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35B40-0573-4C4D-A3B7-0B188953A5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1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D8E1045-726F-474B-8451-20AD71EFD279}" type="slidenum">
              <a:rPr lang="en-US" altLang="en-US" sz="1200" smtClean="0"/>
              <a:pPr eaLnBrk="1" hangingPunct="1"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47B5DC-C743-44F0-92F4-06BC69E2FE6F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4B0227-1EB3-4264-9E66-A8463A6311E3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ECB187-937E-40B7-8CB9-C0683D25D78A}" type="slidenum">
              <a:rPr lang="en-US" altLang="en-US" sz="1200" smtClean="0"/>
              <a:pPr eaLnBrk="1" hangingPunct="1"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C280BA-E667-401E-ACBF-425B0D769009}" type="slidenum">
              <a:rPr lang="en-US" altLang="en-US" sz="1200" smtClean="0"/>
              <a:pPr eaLnBrk="1" hangingPunct="1"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CD324A-8C4F-4914-9817-F230DFEDB404}" type="slidenum">
              <a:rPr lang="en-US" altLang="en-US" sz="1200" smtClean="0"/>
              <a:pPr eaLnBrk="1" hangingPunct="1"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35B40-0573-4C4D-A3B7-0B188953A50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4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35B40-0573-4C4D-A3B7-0B188953A5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5BD2BA-C401-4E7B-8197-4F12EC6823D4}" type="slidenum">
              <a:rPr lang="en-US" altLang="en-US" sz="1200" smtClean="0"/>
              <a:pPr eaLnBrk="1" hangingPunct="1"/>
              <a:t>19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35B40-0573-4C4D-A3B7-0B188953A50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35B40-0573-4C4D-A3B7-0B188953A5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35B40-0573-4C4D-A3B7-0B188953A50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1A5DEB-9746-4F3B-AE1B-890268E34712}" type="slidenum">
              <a:rPr lang="en-US" altLang="en-US" sz="1200" smtClean="0"/>
              <a:pPr eaLnBrk="1" hangingPunct="1"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0F23E8-B9FB-4CA6-8FE3-02502A19FA62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35B40-0573-4C4D-A3B7-0B188953A5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86D7EC-BF23-4934-9AC3-F5BA67EB50B2}" type="slidenum">
              <a:rPr lang="en-US" altLang="en-US" sz="1200" smtClean="0"/>
              <a:pPr eaLnBrk="1" hangingPunct="1"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35B40-0573-4C4D-A3B7-0B188953A5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EA363-B67C-42F9-BE50-ECA9121D1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99C80-FF45-45BD-81D7-D00A96945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AC01C-7844-488E-86DA-32C11FEEF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CEC2-F57B-41BA-8FA5-9227561F8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41444-3890-46EF-AC9D-0CB0F80D1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BB9FE-F8F6-40E3-BF5A-93BAF3ECB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41F4-6E35-4395-82D4-C7D87C918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DE62D-491A-44AF-B2A9-29D8725A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0032D-7B10-4803-9A59-0CB3CB366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8FFE3-3663-4173-8FA4-A1E477F3C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C21EF-6E1E-4931-8FCC-4151C6D72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A774D51-E607-48A0-8897-CAF9251A8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191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Process management related system calls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Process creation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Process termination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Running another program in a process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Synchronization between parent/child processes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Readings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APUE 7.6, 8.3, 8.5, 8.6, 8.10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UNP 4.7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BC69A-45C4-4CA5-A974-8B296B03DCB3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Points to Note</a:t>
            </a:r>
            <a:r>
              <a:rPr lang="en-US" altLang="en-US" b="1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How to distinguish parent and child??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Return value of fork() in child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Return value in parent = process id of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See example2.c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What about the data in the program?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See example6.c, example6b.c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Return value of -1 indicates error in all UNIX system 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CCBAB-A6BA-481E-A699-0479DD1CAAF5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New Program in a Process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exec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Completely replace current process with a new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Six different exec functions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>
                <a:latin typeface="Courier New" pitchFamily="49" charset="0"/>
              </a:rPr>
              <a:t>int </a:t>
            </a:r>
            <a:r>
              <a:rPr lang="en-US" altLang="en-US" sz="1400" smtClean="0">
                <a:solidFill>
                  <a:srgbClr val="0000FF"/>
                </a:solidFill>
                <a:latin typeface="Courier New" pitchFamily="49" charset="0"/>
              </a:rPr>
              <a:t>execl</a:t>
            </a:r>
            <a:r>
              <a:rPr lang="en-US" altLang="en-US" sz="1400" smtClean="0">
                <a:latin typeface="Courier New" pitchFamily="49" charset="0"/>
              </a:rPr>
              <a:t>(char * pathname, char * arg0, …, (char *)0);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>
                <a:latin typeface="Courier New" pitchFamily="49" charset="0"/>
              </a:rPr>
              <a:t>int </a:t>
            </a:r>
            <a:r>
              <a:rPr lang="en-US" altLang="en-US" sz="1400" smtClean="0">
                <a:solidFill>
                  <a:srgbClr val="0000FF"/>
                </a:solidFill>
                <a:latin typeface="Courier New" pitchFamily="49" charset="0"/>
              </a:rPr>
              <a:t>execv</a:t>
            </a:r>
            <a:r>
              <a:rPr lang="en-US" altLang="en-US" sz="1400" smtClean="0">
                <a:latin typeface="Courier New" pitchFamily="49" charset="0"/>
              </a:rPr>
              <a:t>(char * pathname, char * argv[]);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>
                <a:latin typeface="Courier New" pitchFamily="49" charset="0"/>
              </a:rPr>
              <a:t>int </a:t>
            </a:r>
            <a:r>
              <a:rPr lang="en-US" altLang="en-US" sz="1400" smtClean="0">
                <a:solidFill>
                  <a:srgbClr val="0000FF"/>
                </a:solidFill>
                <a:latin typeface="Courier New" pitchFamily="49" charset="0"/>
              </a:rPr>
              <a:t>execle</a:t>
            </a:r>
            <a:r>
              <a:rPr lang="en-US" altLang="en-US" sz="1400" smtClean="0">
                <a:latin typeface="Courier New" pitchFamily="49" charset="0"/>
              </a:rPr>
              <a:t>(char * pathname, char * arg0, …, (char *)0, char envp[]);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>
                <a:latin typeface="Courier New" pitchFamily="49" charset="0"/>
              </a:rPr>
              <a:t>int </a:t>
            </a:r>
            <a:r>
              <a:rPr lang="en-US" altLang="en-US" sz="1400" smtClean="0">
                <a:solidFill>
                  <a:srgbClr val="0000FF"/>
                </a:solidFill>
                <a:latin typeface="Courier New" pitchFamily="49" charset="0"/>
              </a:rPr>
              <a:t>execve</a:t>
            </a:r>
            <a:r>
              <a:rPr lang="en-US" altLang="en-US" sz="1400" smtClean="0">
                <a:latin typeface="Courier New" pitchFamily="49" charset="0"/>
              </a:rPr>
              <a:t>(char * pathname, char * argv[], char envp[]);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>
                <a:latin typeface="Courier New" pitchFamily="49" charset="0"/>
              </a:rPr>
              <a:t>int </a:t>
            </a:r>
            <a:r>
              <a:rPr lang="en-US" altLang="en-US" sz="1400" smtClean="0">
                <a:solidFill>
                  <a:srgbClr val="0000FF"/>
                </a:solidFill>
                <a:latin typeface="Courier New" pitchFamily="49" charset="0"/>
              </a:rPr>
              <a:t>execlp</a:t>
            </a:r>
            <a:r>
              <a:rPr lang="en-US" altLang="en-US" sz="1400" smtClean="0">
                <a:latin typeface="Courier New" pitchFamily="49" charset="0"/>
              </a:rPr>
              <a:t>(char * filename, char * arg0, …, (char *)0);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>
                <a:latin typeface="Courier New" pitchFamily="49" charset="0"/>
              </a:rPr>
              <a:t>int </a:t>
            </a:r>
            <a:r>
              <a:rPr lang="en-US" altLang="en-US" sz="1400" smtClean="0">
                <a:solidFill>
                  <a:srgbClr val="0000FF"/>
                </a:solidFill>
                <a:latin typeface="Courier New" pitchFamily="49" charset="0"/>
              </a:rPr>
              <a:t>execvp</a:t>
            </a:r>
            <a:r>
              <a:rPr lang="en-US" altLang="en-US" sz="1400" smtClean="0">
                <a:latin typeface="Courier New" pitchFamily="49" charset="0"/>
              </a:rPr>
              <a:t>(char * filename, char * argv[]);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Notation convention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l: list of arguments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v: vector of arguments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e: environment variables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p: searching PATH to locate filename, unless filename contains 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We can use any of them, but normally only one of them is system call (execve), others are library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man execve to note the section number on linprog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F06E9-5E08-4EAF-87DD-1E24F648F65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Running one command example3a.c</a:t>
            </a:r>
          </a:p>
          <a:p>
            <a:pPr eaLnBrk="1" hangingPunct="1"/>
            <a:r>
              <a:rPr lang="en-US" altLang="en-US" dirty="0" smtClean="0"/>
              <a:t>Run all commands in the command line argument – example3b.c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How does a parent know if a child process has run successfully?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AA972-32E8-4B66-8C23-E66FF4647F6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</a:t>
            </a:r>
            <a:r>
              <a:rPr lang="en-US" altLang="en-US" smtClean="0">
                <a:latin typeface="Courier New" pitchFamily="49" charset="0"/>
              </a:rPr>
              <a:t>exec()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Replaces current process image with new program image.</a:t>
            </a:r>
          </a:p>
          <a:p>
            <a:pPr lvl="1" eaLnBrk="1" hangingPunct="1"/>
            <a:r>
              <a:rPr lang="en-US" altLang="en-US" sz="2400" smtClean="0"/>
              <a:t>If successful, everything after the exec() call will NOT be executed.</a:t>
            </a:r>
          </a:p>
          <a:p>
            <a:pPr lvl="2" eaLnBrk="1" hangingPunct="1"/>
            <a:r>
              <a:rPr lang="en-US" altLang="en-US" sz="2000" smtClean="0"/>
              <a:t>Will exec() return anything other than -1 (on error)?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425E4-4D41-4454-926C-0CB5BF5E54B4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Running a Command without Killing the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124E0-205F-4A4D-9492-77884BFF86D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1752600"/>
            <a:ext cx="3276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Parent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562600" y="1676400"/>
            <a:ext cx="2286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Child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3962400" y="2286000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6629400" y="2819400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4267200" y="1922463"/>
            <a:ext cx="108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00"/>
                </a:solidFill>
                <a:latin typeface="Comic Sans MS" pitchFamily="66" charset="0"/>
              </a:rPr>
              <a:t>Fork(…)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613525" y="3246438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Exec(…)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5181600" y="4267200"/>
            <a:ext cx="2895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New program</a:t>
            </a:r>
          </a:p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image</a:t>
            </a:r>
          </a:p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in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341" grpId="0" animBg="1"/>
      <p:bldP spid="14342" grpId="0" animBg="1"/>
      <p:bldP spid="14343" grpId="0" animBg="1"/>
      <p:bldP spid="14344" grpId="0"/>
      <p:bldP spid="14345" grpId="0"/>
      <p:bldP spid="143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Terminating a Process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exit (int status)</a:t>
            </a:r>
          </a:p>
          <a:p>
            <a:pPr lvl="1" eaLnBrk="1" hangingPunct="1"/>
            <a:r>
              <a:rPr lang="en-US" altLang="en-US" smtClean="0"/>
              <a:t>Clean up the process (e.g close all files)</a:t>
            </a:r>
          </a:p>
          <a:p>
            <a:pPr lvl="1" eaLnBrk="1" hangingPunct="1"/>
            <a:r>
              <a:rPr lang="en-US" altLang="en-US" smtClean="0"/>
              <a:t>Tell its parent processes that he is dying (SIGCHLD)</a:t>
            </a:r>
          </a:p>
          <a:p>
            <a:pPr lvl="1" eaLnBrk="1" hangingPunct="1"/>
            <a:r>
              <a:rPr lang="en-US" altLang="en-US" smtClean="0"/>
              <a:t>Tell child processes that he is dying (SIGHUP)</a:t>
            </a:r>
          </a:p>
          <a:p>
            <a:pPr lvl="1" eaLnBrk="1" hangingPunct="1"/>
            <a:r>
              <a:rPr lang="en-US" altLang="en-US" smtClean="0"/>
              <a:t>Exit status can be accessed by the parent process.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See example3.c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C6E1B-49F8-4242-A2D3-CE8F5E1C399D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Parent/Child Synchronization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Parent created a child, it has the responsibility to see  the child through:  </a:t>
            </a:r>
          </a:p>
          <a:p>
            <a:pPr lvl="1" eaLnBrk="1" hangingPunct="1"/>
            <a:r>
              <a:rPr lang="en-US" altLang="en-US" smtClean="0"/>
              <a:t>check if the child is done.</a:t>
            </a:r>
          </a:p>
          <a:p>
            <a:pPr lvl="2" eaLnBrk="1" hangingPunct="1"/>
            <a:r>
              <a:rPr lang="en-US" altLang="en-US" sz="1800" smtClean="0">
                <a:solidFill>
                  <a:srgbClr val="0000FF"/>
                </a:solidFill>
              </a:rPr>
              <a:t>wait, waitpid</a:t>
            </a:r>
            <a:r>
              <a:rPr lang="en-US" altLang="en-US" sz="1800" smtClean="0"/>
              <a:t>. </a:t>
            </a:r>
          </a:p>
          <a:p>
            <a:pPr lvl="2" eaLnBrk="1" hangingPunct="1"/>
            <a:r>
              <a:rPr lang="en-US" altLang="en-US" sz="1800" smtClean="0"/>
              <a:t>Both block if no child process changes state</a:t>
            </a:r>
          </a:p>
          <a:p>
            <a:pPr lvl="2" eaLnBrk="1" hangingPunct="1"/>
            <a:r>
              <a:rPr lang="en-US" altLang="en-US" sz="1800" smtClean="0">
                <a:solidFill>
                  <a:srgbClr val="0000FF"/>
                </a:solidFill>
              </a:rPr>
              <a:t>waitpid</a:t>
            </a:r>
            <a:r>
              <a:rPr lang="en-US" altLang="en-US" sz="1800" smtClean="0"/>
              <a:t> has option to return immediately if no child has exited. </a:t>
            </a:r>
          </a:p>
          <a:p>
            <a:pPr lvl="1" eaLnBrk="1" hangingPunct="1"/>
            <a:r>
              <a:rPr lang="en-US" altLang="en-US" smtClean="0"/>
              <a:t>check the exit status of the child</a:t>
            </a:r>
          </a:p>
          <a:p>
            <a:pPr lvl="2" eaLnBrk="1" hangingPunct="1"/>
            <a:r>
              <a:rPr lang="en-US" altLang="en-US" sz="1800" smtClean="0"/>
              <a:t>pid_t wait(int *stat_loc), see example4.c (and example4a.c)</a:t>
            </a:r>
          </a:p>
          <a:p>
            <a:pPr lvl="1" eaLnBrk="1" hangingPunct="1"/>
            <a:r>
              <a:rPr lang="en-US" altLang="en-US" smtClean="0"/>
              <a:t>Macros related to exit status</a:t>
            </a:r>
          </a:p>
          <a:p>
            <a:pPr lvl="2" eaLnBrk="1" hangingPunct="1"/>
            <a:r>
              <a:rPr lang="en-US" altLang="en-US" sz="1800" smtClean="0"/>
              <a:t>WIFEXITED(status), WEXISTSTATUS(status)</a:t>
            </a:r>
          </a:p>
          <a:p>
            <a:pPr lvl="2" eaLnBrk="1" hangingPunct="1"/>
            <a:r>
              <a:rPr lang="en-US" altLang="en-US" sz="1800" smtClean="0"/>
              <a:t>WIFSIGNALED(status), WIFSTOPPED(status), </a:t>
            </a:r>
          </a:p>
          <a:p>
            <a:pPr lvl="2" eaLnBrk="1" hangingPunct="1"/>
            <a:r>
              <a:rPr lang="en-US" altLang="en-US" sz="1800" smtClean="0"/>
              <a:t>WIFCONTINUED(status)</a:t>
            </a:r>
          </a:p>
          <a:p>
            <a:pPr eaLnBrk="1" hangingPunct="1"/>
            <a:r>
              <a:rPr lang="en-US" altLang="en-US" smtClean="0"/>
              <a:t> A child has no responsibility for the 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C09B1-B078-45D9-89AB-F71833CA206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Zombie and Orphan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What happens when a child process terminates but the parent does not wait or has not waited for it?</a:t>
            </a:r>
          </a:p>
          <a:p>
            <a:pPr lvl="1">
              <a:defRPr/>
            </a:pPr>
            <a:r>
              <a:rPr lang="en-US" dirty="0" smtClean="0"/>
              <a:t>The child process becomes a </a:t>
            </a:r>
            <a:r>
              <a:rPr lang="en-US" dirty="0" smtClean="0">
                <a:solidFill>
                  <a:srgbClr val="0000FF"/>
                </a:solidFill>
              </a:rPr>
              <a:t>zombie process</a:t>
            </a:r>
            <a:r>
              <a:rPr lang="en-US" dirty="0" smtClean="0"/>
              <a:t>. </a:t>
            </a:r>
          </a:p>
          <a:p>
            <a:pPr lvl="1">
              <a:defRPr/>
            </a:pPr>
            <a:r>
              <a:rPr lang="en-US" dirty="0" smtClean="0"/>
              <a:t>System recycles most of its resources, including process image, and closes all files opened by the process</a:t>
            </a:r>
          </a:p>
          <a:p>
            <a:pPr lvl="1">
              <a:defRPr/>
            </a:pPr>
            <a:r>
              <a:rPr lang="en-US" dirty="0" smtClean="0"/>
              <a:t>System does maintain certain information, including process ID, exit status, and CPU time, until it is waited</a:t>
            </a:r>
          </a:p>
          <a:p>
            <a:pPr>
              <a:defRPr/>
            </a:pPr>
            <a:r>
              <a:rPr lang="en-US" dirty="0" smtClean="0"/>
              <a:t>What happens when a parent terminates without waiting for child processes to terminate?</a:t>
            </a:r>
          </a:p>
          <a:p>
            <a:pPr lvl="1">
              <a:defRPr/>
            </a:pPr>
            <a:r>
              <a:rPr lang="en-US" dirty="0" smtClean="0"/>
              <a:t>The child processes become </a:t>
            </a:r>
            <a:r>
              <a:rPr lang="en-US" dirty="0" smtClean="0">
                <a:solidFill>
                  <a:srgbClr val="0000FF"/>
                </a:solidFill>
              </a:rPr>
              <a:t>orphan process </a:t>
            </a:r>
            <a:r>
              <a:rPr lang="en-US" dirty="0" smtClean="0"/>
              <a:t>(normally only mean the child processes that are still running)</a:t>
            </a:r>
          </a:p>
          <a:p>
            <a:pPr lvl="1">
              <a:defRPr/>
            </a:pPr>
            <a:r>
              <a:rPr lang="en-US" dirty="0" smtClean="0"/>
              <a:t>They will be adopted by a special process (normally </a:t>
            </a:r>
            <a:r>
              <a:rPr lang="en-US" dirty="0" err="1" smtClean="0"/>
              <a:t>init</a:t>
            </a:r>
            <a:r>
              <a:rPr lang="en-US" dirty="0" smtClean="0"/>
              <a:t>, with process ID 1)</a:t>
            </a:r>
          </a:p>
          <a:p>
            <a:pPr lvl="1">
              <a:defRPr/>
            </a:pPr>
            <a:r>
              <a:rPr lang="en-US" dirty="0" err="1" smtClean="0"/>
              <a:t>Init</a:t>
            </a:r>
            <a:r>
              <a:rPr lang="en-US" dirty="0" smtClean="0"/>
              <a:t> waits for each (adopted) child process, so no zombie</a:t>
            </a:r>
          </a:p>
          <a:p>
            <a:pPr>
              <a:defRPr/>
            </a:pPr>
            <a:r>
              <a:rPr lang="en-US" dirty="0" smtClean="0"/>
              <a:t>What happens to a zombie process when the parent process terminates?</a:t>
            </a:r>
          </a:p>
          <a:p>
            <a:pPr lvl="1">
              <a:defRPr/>
            </a:pPr>
            <a:r>
              <a:rPr lang="en-US" dirty="0" smtClean="0"/>
              <a:t>They will also be adopted by </a:t>
            </a:r>
            <a:r>
              <a:rPr lang="en-US" dirty="0" err="1" smtClean="0"/>
              <a:t>init</a:t>
            </a:r>
            <a:r>
              <a:rPr lang="en-US" dirty="0" smtClean="0"/>
              <a:t> (orphaned zombie)</a:t>
            </a:r>
          </a:p>
          <a:p>
            <a:pPr lvl="1">
              <a:defRPr/>
            </a:pPr>
            <a:r>
              <a:rPr lang="en-US" dirty="0" smtClean="0"/>
              <a:t>And they are removed (waited) by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8E82B-C6BC-4402-BEAF-B992E5AA5EA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ID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Processes are identified by a process id (pid)</a:t>
            </a:r>
          </a:p>
          <a:p>
            <a:pPr lvl="1" eaLnBrk="1" hangingPunct="1"/>
            <a:r>
              <a:rPr lang="en-US" altLang="en-US" smtClean="0"/>
              <a:t>getpid(): find your own pid</a:t>
            </a:r>
          </a:p>
          <a:p>
            <a:pPr lvl="1" eaLnBrk="1" hangingPunct="1"/>
            <a:r>
              <a:rPr lang="en-US" altLang="en-US" smtClean="0"/>
              <a:t>getppid(): find the pid of the parent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See example5.c for the time for system calls versus regular routine calls.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28893-3608-4C27-BE36-18063B7DBCD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 to Consider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 to implement the </a:t>
            </a:r>
            <a:r>
              <a:rPr lang="en-US" altLang="en-US" i="1" smtClean="0"/>
              <a:t>system</a:t>
            </a:r>
            <a:r>
              <a:rPr lang="en-US" altLang="en-US" smtClean="0"/>
              <a:t> routine?</a:t>
            </a:r>
          </a:p>
          <a:p>
            <a:r>
              <a:rPr lang="en-US" altLang="en-US" smtClean="0"/>
              <a:t>How to prevent a child process to become long-term zombies? </a:t>
            </a:r>
          </a:p>
          <a:p>
            <a:pPr lvl="1"/>
            <a:r>
              <a:rPr lang="en-US" altLang="en-US" smtClean="0"/>
              <a:t>Note that a parent process may run for a long time before it terminates, or it will not terminate under normal conditions (for example, a web server)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A10CD-E915-44BA-9363-4CEDC2FD90A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Computer Systems Overview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447800" y="1524000"/>
            <a:ext cx="6324600" cy="44958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 sz="28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11138" y="2282825"/>
            <a:ext cx="11985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000000"/>
                </a:solidFill>
                <a:latin typeface="Comic Sans MS" pitchFamily="66" charset="0"/>
              </a:rPr>
              <a:t>User</a:t>
            </a:r>
          </a:p>
          <a:p>
            <a:pPr algn="ctr" eaLnBrk="1" hangingPunct="1"/>
            <a:r>
              <a:rPr lang="en-US" altLang="en-US" sz="2800" b="1">
                <a:solidFill>
                  <a:srgbClr val="000000"/>
                </a:solidFill>
                <a:latin typeface="Comic Sans MS" pitchFamily="66" charset="0"/>
              </a:rPr>
              <a:t>Space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4122738"/>
            <a:ext cx="71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Comic Sans MS" pitchFamily="66" charset="0"/>
              </a:rPr>
              <a:t>OS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905000" y="2133600"/>
            <a:ext cx="762000" cy="1143000"/>
          </a:xfrm>
          <a:prstGeom prst="rect">
            <a:avLst/>
          </a:prstGeom>
          <a:solidFill>
            <a:srgbClr val="6600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124200" y="2133600"/>
            <a:ext cx="762000" cy="1143000"/>
          </a:xfrm>
          <a:prstGeom prst="rect">
            <a:avLst/>
          </a:prstGeom>
          <a:solidFill>
            <a:srgbClr val="6600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343400" y="2133600"/>
            <a:ext cx="762000" cy="1143000"/>
          </a:xfrm>
          <a:prstGeom prst="rect">
            <a:avLst/>
          </a:prstGeom>
          <a:solidFill>
            <a:srgbClr val="6600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5562600" y="2133600"/>
            <a:ext cx="762000" cy="1143000"/>
          </a:xfrm>
          <a:prstGeom prst="rect">
            <a:avLst/>
          </a:prstGeom>
          <a:solidFill>
            <a:srgbClr val="6600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629400" y="2133600"/>
            <a:ext cx="762000" cy="1143000"/>
          </a:xfrm>
          <a:prstGeom prst="rect">
            <a:avLst/>
          </a:prstGeom>
          <a:solidFill>
            <a:srgbClr val="6600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600200" y="4343400"/>
            <a:ext cx="1524000" cy="1143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CPU </a:t>
            </a:r>
          </a:p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scheduling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352800" y="4343400"/>
            <a:ext cx="1219200" cy="1143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Memory</a:t>
            </a:r>
          </a:p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Mgmt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724400" y="4343400"/>
            <a:ext cx="18288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File system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6705600" y="4343400"/>
            <a:ext cx="990600" cy="1143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Device</a:t>
            </a:r>
          </a:p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Mgmt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894138" y="1573213"/>
            <a:ext cx="159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Processes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4724400" y="5029200"/>
            <a:ext cx="1905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000000"/>
                </a:solidFill>
                <a:latin typeface="Comic Sans MS" pitchFamily="66" charset="0"/>
              </a:rPr>
              <a:t>Network Stack</a:t>
            </a: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447800" y="3581400"/>
            <a:ext cx="63246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  <a:latin typeface="Comic Sans MS" pitchFamily="66" charset="0"/>
              </a:rPr>
              <a:t>System Call Interface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FC02C-188D-43CE-A85C-ECD5B017F90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definition</a:t>
            </a:r>
          </a:p>
          <a:p>
            <a:pPr lvl="1" eaLnBrk="1" hangingPunct="1"/>
            <a:r>
              <a:rPr lang="en-US" altLang="en-US" smtClean="0"/>
              <a:t>A process is a program in execution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mtClean="0"/>
              <a:t>Process is not the same as a program.</a:t>
            </a:r>
          </a:p>
          <a:p>
            <a:pPr lvl="1" eaLnBrk="1" hangingPunct="1"/>
            <a:r>
              <a:rPr lang="en-US" altLang="en-US" smtClean="0"/>
              <a:t>Program is a passive entity stored in disk</a:t>
            </a:r>
          </a:p>
          <a:p>
            <a:pPr lvl="1" eaLnBrk="1" hangingPunct="1"/>
            <a:r>
              <a:rPr lang="en-US" altLang="en-US" smtClean="0"/>
              <a:t>Program (code) is just one part of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CEE0A-921D-478A-9E0B-AD60728B628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else in a Process?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 context:</a:t>
            </a:r>
          </a:p>
          <a:p>
            <a:pPr lvl="1" eaLnBrk="1" hangingPunct="1"/>
            <a:r>
              <a:rPr lang="en-US" altLang="en-US" smtClean="0"/>
              <a:t>Memory space (static, dynamic)</a:t>
            </a:r>
          </a:p>
          <a:p>
            <a:pPr lvl="1" eaLnBrk="1" hangingPunct="1"/>
            <a:r>
              <a:rPr lang="en-US" altLang="en-US" smtClean="0"/>
              <a:t>Procedure call stack</a:t>
            </a:r>
          </a:p>
          <a:p>
            <a:pPr lvl="1" eaLnBrk="1" hangingPunct="1"/>
            <a:r>
              <a:rPr lang="en-US" altLang="en-US" smtClean="0"/>
              <a:t>Open files, connections</a:t>
            </a:r>
          </a:p>
          <a:p>
            <a:pPr lvl="1" eaLnBrk="1" hangingPunct="1"/>
            <a:r>
              <a:rPr lang="en-US" altLang="en-US" smtClean="0"/>
              <a:t>Registers and counters :</a:t>
            </a:r>
          </a:p>
          <a:p>
            <a:pPr lvl="2" eaLnBrk="1" hangingPunct="1"/>
            <a:r>
              <a:rPr lang="en-US" altLang="en-US" sz="1800" smtClean="0"/>
              <a:t>Program counter, stack pointer, general purpose registers</a:t>
            </a:r>
          </a:p>
          <a:p>
            <a:pPr lvl="1" eaLnBrk="1" hangingPunct="1"/>
            <a:r>
              <a:rPr lang="en-US" altLang="en-US" smtClean="0"/>
              <a:t>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7E83D-23AA-4603-A39F-3975C7E173F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Layout of a Process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505200" y="1371600"/>
            <a:ext cx="52578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Text</a:t>
            </a:r>
          </a:p>
          <a:p>
            <a:pPr lvl="1" eaLnBrk="1" hangingPunct="1"/>
            <a:r>
              <a:rPr lang="en-US" altLang="en-US" smtClean="0"/>
              <a:t>Machine instructions</a:t>
            </a:r>
          </a:p>
          <a:p>
            <a:pPr eaLnBrk="1" hangingPunct="1"/>
            <a:r>
              <a:rPr lang="en-US" altLang="en-US" smtClean="0"/>
              <a:t>Data</a:t>
            </a:r>
          </a:p>
          <a:p>
            <a:pPr lvl="1" eaLnBrk="1" hangingPunct="1"/>
            <a:r>
              <a:rPr lang="en-US" altLang="en-US" smtClean="0"/>
              <a:t>Global variables</a:t>
            </a:r>
          </a:p>
          <a:p>
            <a:pPr eaLnBrk="1" hangingPunct="1"/>
            <a:r>
              <a:rPr lang="en-US" altLang="en-US" smtClean="0"/>
              <a:t>Heap</a:t>
            </a:r>
          </a:p>
          <a:p>
            <a:pPr lvl="1" eaLnBrk="1" hangingPunct="1"/>
            <a:r>
              <a:rPr lang="en-US" altLang="en-US" smtClean="0"/>
              <a:t>Dynamically allocated memories </a:t>
            </a:r>
          </a:p>
          <a:p>
            <a:pPr eaLnBrk="1" hangingPunct="1"/>
            <a:r>
              <a:rPr lang="en-US" altLang="en-US" smtClean="0"/>
              <a:t>Stack</a:t>
            </a:r>
          </a:p>
          <a:p>
            <a:pPr lvl="1" eaLnBrk="1" hangingPunct="1"/>
            <a:r>
              <a:rPr lang="en-US" altLang="en-US" smtClean="0"/>
              <a:t>Local variables</a:t>
            </a:r>
          </a:p>
          <a:p>
            <a:pPr lvl="1" eaLnBrk="1" hangingPunct="1"/>
            <a:r>
              <a:rPr lang="en-US" altLang="en-US" smtClean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2CA83-E667-49B3-8B16-5EF74FF4CD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990600" y="1524000"/>
            <a:ext cx="1676400" cy="3429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150" name="Straight Connector 6"/>
          <p:cNvCxnSpPr>
            <a:cxnSpLocks noChangeShapeType="1"/>
          </p:cNvCxnSpPr>
          <p:nvPr/>
        </p:nvCxnSpPr>
        <p:spPr bwMode="auto">
          <a:xfrm>
            <a:off x="990600" y="4570413"/>
            <a:ext cx="1676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530350" y="4614863"/>
            <a:ext cx="6794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text</a:t>
            </a:r>
          </a:p>
        </p:txBody>
      </p:sp>
      <p:cxnSp>
        <p:nvCxnSpPr>
          <p:cNvPr id="6152" name="Straight Connector 9"/>
          <p:cNvCxnSpPr>
            <a:cxnSpLocks noChangeShapeType="1"/>
          </p:cNvCxnSpPr>
          <p:nvPr/>
        </p:nvCxnSpPr>
        <p:spPr bwMode="auto">
          <a:xfrm>
            <a:off x="990600" y="4114800"/>
            <a:ext cx="1676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Straight Connector 10"/>
          <p:cNvCxnSpPr>
            <a:cxnSpLocks noChangeShapeType="1"/>
          </p:cNvCxnSpPr>
          <p:nvPr/>
        </p:nvCxnSpPr>
        <p:spPr bwMode="auto">
          <a:xfrm>
            <a:off x="990600" y="3657600"/>
            <a:ext cx="1676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Straight Connector 11"/>
          <p:cNvCxnSpPr>
            <a:cxnSpLocks noChangeShapeType="1"/>
          </p:cNvCxnSpPr>
          <p:nvPr/>
        </p:nvCxnSpPr>
        <p:spPr bwMode="auto">
          <a:xfrm>
            <a:off x="990600" y="2284413"/>
            <a:ext cx="1676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Straight Connector 12"/>
          <p:cNvCxnSpPr>
            <a:cxnSpLocks noChangeShapeType="1"/>
          </p:cNvCxnSpPr>
          <p:nvPr/>
        </p:nvCxnSpPr>
        <p:spPr bwMode="auto">
          <a:xfrm>
            <a:off x="990600" y="1903413"/>
            <a:ext cx="1676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524000" y="4191000"/>
            <a:ext cx="6794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7800" y="3733800"/>
            <a:ext cx="6794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heap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0" y="1905000"/>
            <a:ext cx="6794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stack</a:t>
            </a:r>
          </a:p>
        </p:txBody>
      </p:sp>
      <p:cxnSp>
        <p:nvCxnSpPr>
          <p:cNvPr id="6159" name="Straight Arrow Connector 21"/>
          <p:cNvCxnSpPr>
            <a:cxnSpLocks noChangeShapeType="1"/>
          </p:cNvCxnSpPr>
          <p:nvPr/>
        </p:nvCxnSpPr>
        <p:spPr bwMode="auto">
          <a:xfrm rot="5400000">
            <a:off x="1608932" y="2475706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Arrow Connector 23"/>
          <p:cNvCxnSpPr>
            <a:cxnSpLocks noChangeShapeType="1"/>
          </p:cNvCxnSpPr>
          <p:nvPr/>
        </p:nvCxnSpPr>
        <p:spPr bwMode="auto">
          <a:xfrm rot="5400000" flipH="1" flipV="1">
            <a:off x="1618457" y="3469481"/>
            <a:ext cx="381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Process?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Allowing multiple processes (users) to share the system resources.</a:t>
            </a:r>
          </a:p>
          <a:p>
            <a:pPr eaLnBrk="1" hangingPunct="1"/>
            <a:r>
              <a:rPr lang="en-US" altLang="en-US" smtClean="0"/>
              <a:t>Which of the following is more important?</a:t>
            </a:r>
          </a:p>
          <a:p>
            <a:pPr lvl="1" eaLnBrk="1" hangingPunct="1"/>
            <a:r>
              <a:rPr lang="en-US" altLang="en-US" smtClean="0"/>
              <a:t>Process isolation (the illusion that each process is the only one on the machine).</a:t>
            </a:r>
          </a:p>
          <a:p>
            <a:pPr lvl="1" eaLnBrk="1" hangingPunct="1"/>
            <a:r>
              <a:rPr lang="en-US" altLang="en-US" smtClean="0"/>
              <a:t>Process interaction (synchronization, inter-process communication).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6B1C5-2D51-469B-85E6-FBA4CE8D1F2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Examining Processes in Unix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ps command </a:t>
            </a:r>
          </a:p>
          <a:p>
            <a:pPr lvl="1" eaLnBrk="1" hangingPunct="1"/>
            <a:r>
              <a:rPr lang="en-US" altLang="en-US" sz="2400" smtClean="0"/>
              <a:t>Standard process attributes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/proc  directory</a:t>
            </a:r>
          </a:p>
          <a:p>
            <a:pPr lvl="1" eaLnBrk="1" hangingPunct="1"/>
            <a:r>
              <a:rPr lang="en-US" altLang="en-US" sz="2400" smtClean="0"/>
              <a:t>More interesting information</a:t>
            </a:r>
          </a:p>
          <a:p>
            <a:pPr lvl="1" eaLnBrk="1" hangingPunct="1"/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man proc </a:t>
            </a:r>
            <a:r>
              <a:rPr lang="en-US" altLang="en-US" sz="2400" smtClean="0"/>
              <a:t>to get more information on /proc</a:t>
            </a:r>
          </a:p>
          <a:p>
            <a:pPr lvl="1" eaLnBrk="1" hangingPunct="1"/>
            <a:endParaRPr lang="en-US" altLang="en-US" sz="2400" i="1" smtClean="0"/>
          </a:p>
          <a:p>
            <a:pPr eaLnBrk="1" hangingPunct="1"/>
            <a:r>
              <a:rPr lang="en-US" altLang="en-US" sz="2800" smtClean="0"/>
              <a:t>top, vmstat command</a:t>
            </a:r>
          </a:p>
          <a:p>
            <a:pPr lvl="1" eaLnBrk="1" hangingPunct="1"/>
            <a:r>
              <a:rPr lang="en-US" altLang="en-US" sz="2400" smtClean="0"/>
              <a:t>Examining CPU and memory usage statistics.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5A23F-3F67-412D-8877-45877DD49CB4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 a New Process  - fork()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2413" cy="5713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</a:t>
            </a:r>
            <a:endParaRPr lang="en-US" altLang="en-US" sz="12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pid = </a:t>
            </a:r>
            <a:r>
              <a:rPr lang="en-US" altLang="en-US" sz="2000" smtClean="0">
                <a:solidFill>
                  <a:schemeClr val="hlink"/>
                </a:solidFill>
                <a:latin typeface="Courier New" pitchFamily="49" charset="0"/>
              </a:rPr>
              <a:t>fork()</a:t>
            </a:r>
            <a:r>
              <a:rPr lang="en-US" altLang="en-US" sz="200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if (pid == -1)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fprintf(stderr, "</a:t>
            </a:r>
            <a:r>
              <a:rPr lang="en-US" altLang="en-US" sz="2000" smtClean="0">
                <a:solidFill>
                  <a:schemeClr val="tx1"/>
                </a:solidFill>
                <a:latin typeface="Courier New" pitchFamily="49" charset="0"/>
              </a:rPr>
              <a:t>fork failed\n</a:t>
            </a:r>
            <a:r>
              <a:rPr lang="en-US" altLang="en-US" sz="2000" smtClean="0">
                <a:latin typeface="Courier New" pitchFamily="49" charset="0"/>
              </a:rPr>
              <a:t>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exit(1);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if (pid == 0)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printf(“</a:t>
            </a:r>
            <a:r>
              <a:rPr lang="en-US" altLang="en-US" sz="2000" smtClean="0">
                <a:solidFill>
                  <a:schemeClr val="tx2"/>
                </a:solidFill>
                <a:latin typeface="Courier New" pitchFamily="49" charset="0"/>
              </a:rPr>
              <a:t>This is the child</a:t>
            </a:r>
            <a:r>
              <a:rPr lang="en-US" altLang="en-US" sz="2000" smtClean="0">
                <a:latin typeface="Courier New" pitchFamily="49" charset="0"/>
              </a:rPr>
              <a:t>\n");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exit(0);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9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if (pid &gt; 0)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printf(“</a:t>
            </a:r>
            <a:r>
              <a:rPr lang="en-US" altLang="en-US" sz="2000" smtClean="0">
                <a:solidFill>
                  <a:schemeClr val="tx1"/>
                </a:solidFill>
                <a:latin typeface="Courier New" pitchFamily="49" charset="0"/>
              </a:rPr>
              <a:t>This is parent. The child is %d\n</a:t>
            </a:r>
            <a:r>
              <a:rPr lang="en-US" altLang="en-US" sz="2000" smtClean="0">
                <a:latin typeface="Courier New" pitchFamily="49" charset="0"/>
              </a:rPr>
              <a:t>", pid);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exit(0);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A39A5-879D-48A3-A0B8-6069C89A6A17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Points to Note</a:t>
            </a:r>
            <a:r>
              <a:rPr lang="en-US" altLang="en-US" b="1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smtClean="0">
                <a:solidFill>
                  <a:srgbClr val="0000FF"/>
                </a:solidFill>
              </a:rPr>
              <a:t>fork() </a:t>
            </a:r>
            <a:r>
              <a:rPr lang="en-US" altLang="en-US" sz="2600" smtClean="0"/>
              <a:t>is called once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… but it returns twice!!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Once in the parent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Once in the child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See example1.c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fork() basically duplicates the parent process image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Both processes are exactly the same after the fork() call.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Are there any dependence between the two processes?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Provide a way to distinguish the parent and the child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Parent and child share text segment (machine instructions)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Parent and child do not share other memory including data space, stack, and heap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6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6D839-D0B0-4227-BBB7-115D19823B3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1068</Words>
  <Application>Microsoft Office PowerPoint</Application>
  <PresentationFormat>On-screen Show (4:3)</PresentationFormat>
  <Paragraphs>225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class_simple</vt:lpstr>
      <vt:lpstr>Process Management</vt:lpstr>
      <vt:lpstr>Computer Systems Overview </vt:lpstr>
      <vt:lpstr>Process</vt:lpstr>
      <vt:lpstr>What else in a Process?</vt:lpstr>
      <vt:lpstr>Memory Layout of a Process</vt:lpstr>
      <vt:lpstr>Why Process?</vt:lpstr>
      <vt:lpstr>Examining Processes in Unix</vt:lpstr>
      <vt:lpstr>Creating a New Process  - fork()</vt:lpstr>
      <vt:lpstr>Points to Note </vt:lpstr>
      <vt:lpstr>Points to Note </vt:lpstr>
      <vt:lpstr>Running New Program in a Process</vt:lpstr>
      <vt:lpstr>Examples</vt:lpstr>
      <vt:lpstr>Properties of exec()</vt:lpstr>
      <vt:lpstr>Running a Command without Killing the Process</vt:lpstr>
      <vt:lpstr>Terminating a Process</vt:lpstr>
      <vt:lpstr>Parent/Child Synchronization</vt:lpstr>
      <vt:lpstr>Zombie and Orphan Processes</vt:lpstr>
      <vt:lpstr>Process ID</vt:lpstr>
      <vt:lpstr>Questions to Consider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2016-09-15T15:29:43Z</dcterms:created>
  <dcterms:modified xsi:type="dcterms:W3CDTF">2016-09-15T15:29:49Z</dcterms:modified>
</cp:coreProperties>
</file>