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96" r:id="rId2"/>
    <p:sldId id="297" r:id="rId3"/>
    <p:sldId id="298" r:id="rId4"/>
    <p:sldId id="299" r:id="rId5"/>
    <p:sldId id="305" r:id="rId6"/>
    <p:sldId id="300" r:id="rId7"/>
    <p:sldId id="301" r:id="rId8"/>
    <p:sldId id="302" r:id="rId9"/>
    <p:sldId id="307" r:id="rId10"/>
    <p:sldId id="303" r:id="rId11"/>
    <p:sldId id="304" r:id="rId12"/>
    <p:sldId id="29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948" autoAdjust="0"/>
  </p:normalViewPr>
  <p:slideViewPr>
    <p:cSldViewPr>
      <p:cViewPr varScale="1">
        <p:scale>
          <a:sx n="80" d="100"/>
          <a:sy n="80" d="100"/>
        </p:scale>
        <p:origin x="-14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56997D-B3D8-40CE-B5A2-FFB5D3DB935A}" type="datetimeFigureOut">
              <a:rPr lang="en-US"/>
              <a:pPr>
                <a:defRPr/>
              </a:pPr>
              <a:t>9/20/2016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652D78-D515-4754-A299-0F393EB86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C132655-E6F4-4245-B340-45B5E612C58E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467FB99-251A-4069-BD53-2F023D89037D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4123CA8-B910-4D78-8E01-E6F63CE7CDF7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45CA1F7-98E6-4CF9-A504-81ADDE350A2C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B4BD3BC-F108-4137-8EEE-13881D487647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944B781F-3205-4F15-A3B4-9D80A5BB9299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59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652D78-D515-4754-A299-0F393EB86B5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25927EB-7AE3-4B8A-A286-0BD64C59EE3A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C4DD4-96BF-417D-A3D3-5820A8B4A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A88C-5455-4C14-A75A-C252FFCF3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33D44-DB9C-4FB8-903A-12826375CA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F26DE-9EA6-4B82-B460-332BB3E95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BDBC1-AD16-4588-9F0F-D6E7CD042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5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8E2A7-3412-4267-B4E1-C0896AA17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6A59B-79A2-441B-9B9C-20BA904144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85CFD7-00BD-4C9F-B2F5-CE500EFD3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AEDE-1E9B-44E0-AA64-B77CAF17F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5FE29-B8D1-4469-B238-FE53E700B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129DC-2863-4769-9D89-7330D79F2B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9ECAC2ED-31CE-4866-A341-00FBF7D61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I/O and Pipes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File operations</a:t>
            </a:r>
          </a:p>
          <a:p>
            <a:pPr eaLnBrk="1" hangingPunct="1"/>
            <a:r>
              <a:rPr lang="en-US" altLang="en-US" smtClean="0"/>
              <a:t>I/O redirection</a:t>
            </a:r>
          </a:p>
          <a:p>
            <a:pPr eaLnBrk="1" hangingPunct="1"/>
            <a:r>
              <a:rPr lang="en-US" altLang="en-US" smtClean="0"/>
              <a:t>Inter-process communication through pipes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</a:t>
            </a:r>
          </a:p>
          <a:p>
            <a:pPr lvl="1" eaLnBrk="1" hangingPunct="1"/>
            <a:r>
              <a:rPr lang="en-US" altLang="en-US" smtClean="0"/>
              <a:t>APUE: 3.2--3.8, 3.10, 3.12, 15.2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CEDBC8-3BBD-4BFB-8DF0-80C064E0CFD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Pipe and Inter-Process Communication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 smtClean="0"/>
              <a:t>Once the processes can communicate with each other, the execution order of the processes can be controlled.</a:t>
            </a:r>
          </a:p>
          <a:p>
            <a:pPr lvl="1" eaLnBrk="1" hangingPunct="1"/>
            <a:r>
              <a:rPr lang="en-US" altLang="en-US" sz="1800" dirty="0" smtClean="0"/>
              <a:t>See example11.c</a:t>
            </a:r>
          </a:p>
          <a:p>
            <a:pPr eaLnBrk="1" hangingPunct="1"/>
            <a:r>
              <a:rPr lang="en-US" altLang="en-US" sz="2000" dirty="0" smtClean="0"/>
              <a:t>The </a:t>
            </a:r>
            <a:r>
              <a:rPr lang="en-US" altLang="en-US" sz="2000" dirty="0" err="1" smtClean="0"/>
              <a:t>execv</a:t>
            </a:r>
            <a:r>
              <a:rPr lang="en-US" altLang="en-US" sz="2000" dirty="0" smtClean="0"/>
              <a:t> system call revisit:</a:t>
            </a:r>
          </a:p>
          <a:p>
            <a:pPr lvl="1" eaLnBrk="1" hangingPunct="1"/>
            <a:r>
              <a:rPr lang="en-US" altLang="en-US" sz="1800" dirty="0" smtClean="0"/>
              <a:t>Format: </a:t>
            </a:r>
            <a:r>
              <a:rPr lang="en-US" altLang="en-US" sz="1800" dirty="0" err="1" smtClean="0"/>
              <a:t>int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execv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const</a:t>
            </a:r>
            <a:r>
              <a:rPr lang="en-US" altLang="en-US" sz="1800" dirty="0" smtClean="0"/>
              <a:t> char * path, char * </a:t>
            </a:r>
            <a:r>
              <a:rPr lang="en-US" altLang="en-US" sz="1800" dirty="0" err="1" smtClean="0"/>
              <a:t>argv</a:t>
            </a:r>
            <a:r>
              <a:rPr lang="en-US" altLang="en-US" sz="1800" dirty="0" smtClean="0"/>
              <a:t>[])</a:t>
            </a:r>
          </a:p>
          <a:p>
            <a:pPr lvl="2" eaLnBrk="1" hangingPunct="1"/>
            <a:r>
              <a:rPr lang="en-US" altLang="en-US" sz="1600" dirty="0" smtClean="0"/>
              <a:t>Execute the path command and wipe out ALMOST everything in the original process.</a:t>
            </a:r>
          </a:p>
          <a:p>
            <a:pPr lvl="2" eaLnBrk="1" hangingPunct="1"/>
            <a:r>
              <a:rPr lang="en-US" altLang="en-US" sz="1600" dirty="0" smtClean="0"/>
              <a:t>ALMOST: the file descriptor table is kept.</a:t>
            </a:r>
          </a:p>
          <a:p>
            <a:pPr lvl="2" eaLnBrk="1" hangingPunct="1"/>
            <a:r>
              <a:rPr lang="en-US" altLang="en-US" sz="1600" dirty="0" smtClean="0"/>
              <a:t>We can manipulate the I/O for the execution of the path command by manipulating the file descriptor table.</a:t>
            </a:r>
          </a:p>
          <a:p>
            <a:pPr lvl="2" eaLnBrk="1" hangingPunct="1"/>
            <a:r>
              <a:rPr lang="en-US" altLang="en-US" sz="1600" dirty="0" smtClean="0"/>
              <a:t>See example14.c</a:t>
            </a:r>
          </a:p>
          <a:p>
            <a:pPr eaLnBrk="1" hangingPunct="1"/>
            <a:r>
              <a:rPr lang="en-US" altLang="en-US" sz="2000" dirty="0" smtClean="0"/>
              <a:t>How to implement I/O redirections in shell?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B130C2-BFC2-41DF-BBC6-03A7EE623FB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Implement pipe in Shell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Implementing pipe in shell</a:t>
            </a:r>
            <a:r>
              <a:rPr lang="en-US" altLang="en-US" i="1" smtClean="0"/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mtClean="0"/>
              <a:t>E.g.              /usr/bin/ps -ef | /usr/bin/more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 does the shell realize this command?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Create a process to run </a:t>
            </a:r>
            <a:r>
              <a:rPr lang="en-US" altLang="en-US" i="1" smtClean="0"/>
              <a:t>ps -ef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Create a process to run </a:t>
            </a:r>
            <a:r>
              <a:rPr lang="en-US" altLang="en-US" i="1" smtClean="0"/>
              <a:t>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Create a pipe from </a:t>
            </a:r>
            <a:r>
              <a:rPr lang="en-US" altLang="en-US" i="1" smtClean="0"/>
              <a:t>ps -ef</a:t>
            </a:r>
            <a:r>
              <a:rPr lang="en-US" altLang="en-US" smtClean="0"/>
              <a:t> to </a:t>
            </a:r>
            <a:r>
              <a:rPr lang="en-US" altLang="en-US" i="1" smtClean="0"/>
              <a:t>more</a:t>
            </a:r>
            <a:endParaRPr lang="en-US" altLang="en-US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the standard output of the process to run </a:t>
            </a:r>
            <a:r>
              <a:rPr lang="en-US" altLang="en-US" sz="1800" i="1" smtClean="0"/>
              <a:t>ps -ef</a:t>
            </a:r>
            <a:r>
              <a:rPr lang="en-US" altLang="en-US" sz="1800" smtClean="0"/>
              <a:t> is redirected to a pipe streaming to the process to run </a:t>
            </a:r>
            <a:r>
              <a:rPr lang="en-US" altLang="en-US" sz="1800" i="1" smtClean="0"/>
              <a:t>more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the standard input of the process to run </a:t>
            </a:r>
            <a:r>
              <a:rPr lang="en-US" altLang="en-US" sz="1800" i="1" smtClean="0"/>
              <a:t>more</a:t>
            </a:r>
            <a:r>
              <a:rPr lang="en-US" altLang="en-US" sz="1800" smtClean="0"/>
              <a:t> is redirected to be the pipe (from the process running     </a:t>
            </a:r>
            <a:r>
              <a:rPr lang="en-US" altLang="en-US" sz="1800" i="1" smtClean="0"/>
              <a:t>ps –ef)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example12.c  and example13.c (need to be careful about the open files)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F5FF02-EC03-4994-BA36-A69B22CCA4B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381000"/>
            <a:ext cx="8001000" cy="6172200"/>
          </a:xfrm>
        </p:spPr>
        <p:txBody>
          <a:bodyPr/>
          <a:lstStyle/>
          <a:p>
            <a:pPr eaLnBrk="1" hangingPunct="1"/>
            <a:r>
              <a:rPr lang="en-US" altLang="en-US" smtClean="0"/>
              <a:t>Execise: Implement one pipe</a:t>
            </a:r>
          </a:p>
          <a:p>
            <a:pPr lvl="1" eaLnBrk="1" hangingPunct="1"/>
            <a:r>
              <a:rPr lang="en-US" altLang="en-US" i="1" smtClean="0"/>
              <a:t>a.out cmd1 cmd2 </a:t>
            </a:r>
            <a:r>
              <a:rPr lang="en-US" altLang="en-US" i="1" smtClean="0">
                <a:sym typeface="Wingdings" pitchFamily="2" charset="2"/>
              </a:rPr>
              <a:t> cmd1 | cmd2</a:t>
            </a:r>
          </a:p>
          <a:p>
            <a:pPr eaLnBrk="1" hangingPunct="1"/>
            <a:r>
              <a:rPr lang="en-US" altLang="en-US" smtClean="0">
                <a:sym typeface="Wingdings" pitchFamily="2" charset="2"/>
              </a:rPr>
              <a:t>How about implementing multiple pipes?</a:t>
            </a:r>
          </a:p>
          <a:p>
            <a:pPr lvl="1" eaLnBrk="1" hangingPunct="1"/>
            <a:endParaRPr lang="en-US" altLang="en-US" i="1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749B3-941B-4691-A07B-4506F68D426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Structures for Open Files</a:t>
            </a:r>
          </a:p>
        </p:txBody>
      </p:sp>
      <p:pic>
        <p:nvPicPr>
          <p:cNvPr id="3075" name="Picture 1027" descr="Z:\a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19200"/>
            <a:ext cx="51816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A9C102-1B2D-48BF-8AE3-8358B14CAF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Structures for Open Files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File descriptor table</a:t>
            </a:r>
          </a:p>
          <a:p>
            <a:pPr lvl="1" eaLnBrk="1" hangingPunct="1"/>
            <a:r>
              <a:rPr lang="en-US" altLang="en-US" sz="1600" smtClean="0"/>
              <a:t>Each process has a table.</a:t>
            </a:r>
          </a:p>
          <a:p>
            <a:pPr lvl="1" eaLnBrk="1" hangingPunct="1"/>
            <a:r>
              <a:rPr lang="en-US" altLang="en-US" sz="1600" smtClean="0"/>
              <a:t>nonnegative integer used to identify an entry in the file table</a:t>
            </a:r>
          </a:p>
          <a:p>
            <a:pPr lvl="1" eaLnBrk="1" hangingPunct="1"/>
            <a:r>
              <a:rPr lang="en-US" altLang="en-US" sz="1600" smtClean="0"/>
              <a:t>The table size is limited, which limits the number of files that can be opened in a process (see example0.c and example0a.c)</a:t>
            </a:r>
          </a:p>
          <a:p>
            <a:pPr eaLnBrk="1" hangingPunct="1"/>
            <a:r>
              <a:rPr lang="en-US" altLang="en-US" sz="2800" smtClean="0"/>
              <a:t>Open file table</a:t>
            </a:r>
          </a:p>
          <a:p>
            <a:pPr lvl="1" eaLnBrk="1" hangingPunct="1"/>
            <a:r>
              <a:rPr lang="en-US" altLang="en-US" sz="1600" smtClean="0"/>
              <a:t>The whole system shares the table</a:t>
            </a:r>
          </a:p>
          <a:p>
            <a:pPr lvl="1" eaLnBrk="1" hangingPunct="1"/>
            <a:r>
              <a:rPr lang="en-US" altLang="en-US" sz="1600" smtClean="0"/>
              <a:t>The entries are called open file descriptions, which are records of how files are currently accessed.</a:t>
            </a:r>
          </a:p>
          <a:p>
            <a:pPr lvl="1" eaLnBrk="1" hangingPunct="1"/>
            <a:r>
              <a:rPr lang="en-US" altLang="en-US" sz="1600" smtClean="0">
                <a:solidFill>
                  <a:srgbClr val="0000FF"/>
                </a:solidFill>
              </a:rPr>
              <a:t>File offset</a:t>
            </a:r>
            <a:r>
              <a:rPr lang="en-US" altLang="en-US" sz="1600" smtClean="0"/>
              <a:t>: the byte position in the open file description that decides where to access the file through the open file description.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63FAC-F439-4766-99D0-603D49450E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Implications of the Data Structures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open and create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993300"/>
                </a:solidFill>
              </a:rPr>
              <a:t>Linear search</a:t>
            </a:r>
            <a:r>
              <a:rPr lang="en-US" altLang="en-US" smtClean="0"/>
              <a:t> for the first empty slot in the process file descriptor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allocate an open file description in the file table, which has a pointer to the inode table.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example1.c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Flag: O_APPEND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Force offset in open file table to the end of file before each write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See example1a.c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F98F8-497F-4C81-BE84-831670205A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dup and dup2 System Calls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dup, dup2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Syntax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int dup(int oldfd)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Courier New" pitchFamily="49" charset="0"/>
                <a:cs typeface="Courier New" pitchFamily="49" charset="0"/>
              </a:rPr>
              <a:t>int dup2(int oldfd, int newfd)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Duplicating the file descriptor in the process file descriptor table, sharing the same open file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example2.c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Similarly, fork() will only duplicate file descriptor table, but not the system-wide open file table.</a:t>
            </a:r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E87A4C-F1A2-486E-87AE-2F4C5BE541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I/O Redirection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All UNIX processes have three predefined files open: </a:t>
            </a:r>
            <a:r>
              <a:rPr lang="en-US" altLang="en-US" dirty="0" err="1" smtClean="0"/>
              <a:t>stdin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stdout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stderr</a:t>
            </a:r>
            <a:r>
              <a:rPr lang="en-US" altLang="en-US" dirty="0" smtClean="0"/>
              <a:t>. STDIN_FILENO (0), STDOUT_FILENO (1) and STDERR_FILENO (2).</a:t>
            </a:r>
          </a:p>
          <a:p>
            <a:pPr lvl="1" eaLnBrk="1" hangingPunct="1"/>
            <a:r>
              <a:rPr lang="en-US" altLang="en-US" dirty="0" smtClean="0"/>
              <a:t>Defined in &lt;</a:t>
            </a:r>
            <a:r>
              <a:rPr lang="en-US" altLang="en-US" dirty="0" err="1" smtClean="0"/>
              <a:t>unistd.h</a:t>
            </a:r>
            <a:r>
              <a:rPr lang="en-US" altLang="en-US" dirty="0" smtClean="0"/>
              <a:t>&gt;</a:t>
            </a:r>
          </a:p>
          <a:p>
            <a:pPr eaLnBrk="1" hangingPunct="1"/>
            <a:r>
              <a:rPr lang="en-US" altLang="en-US" dirty="0" smtClean="0"/>
              <a:t>We can redirect the I/O by manipulating these file descriptors.</a:t>
            </a:r>
          </a:p>
          <a:p>
            <a:pPr lvl="1" eaLnBrk="1" hangingPunct="1"/>
            <a:r>
              <a:rPr lang="en-US" altLang="en-US" sz="1800" smtClean="0"/>
              <a:t>See example3.c, example3a.c, example4.c, example5.c, and example6.c</a:t>
            </a:r>
          </a:p>
          <a:p>
            <a:pPr lvl="1" eaLnBrk="1" hangingPunct="1"/>
            <a:r>
              <a:rPr lang="en-US" altLang="en-US" sz="1800" dirty="0" smtClean="0"/>
              <a:t>Where is the buffer for the standard output/error messages (example4a.c)?</a:t>
            </a:r>
          </a:p>
          <a:p>
            <a:pPr lvl="1" eaLnBrk="1" hangingPunct="1"/>
            <a:r>
              <a:rPr lang="en-US" altLang="en-US" sz="1800" dirty="0" smtClean="0"/>
              <a:t>Order enforcer: </a:t>
            </a:r>
            <a:r>
              <a:rPr lang="en-US" altLang="en-US" sz="1800" dirty="0" err="1" smtClean="0"/>
              <a:t>fflush</a:t>
            </a:r>
            <a:r>
              <a:rPr lang="en-US" altLang="en-US" sz="1800" dirty="0" smtClean="0"/>
              <a:t>();</a:t>
            </a:r>
          </a:p>
          <a:p>
            <a:pPr lvl="1" eaLnBrk="1" hangingPunct="1"/>
            <a:r>
              <a:rPr lang="en-US" altLang="en-US" sz="1800" dirty="0" err="1" smtClean="0"/>
              <a:t>Execise</a:t>
            </a:r>
            <a:r>
              <a:rPr lang="en-US" altLang="en-US" sz="1800" dirty="0" smtClean="0"/>
              <a:t>: </a:t>
            </a:r>
            <a:r>
              <a:rPr lang="en-US" altLang="en-US" sz="1800" dirty="0" err="1" smtClean="0"/>
              <a:t>mycat.c</a:t>
            </a:r>
            <a:endParaRPr lang="en-US" altLang="en-US" sz="1800" dirty="0" smtClean="0"/>
          </a:p>
          <a:p>
            <a:pPr eaLnBrk="1" hangingPunct="1"/>
            <a:r>
              <a:rPr lang="en-US" altLang="en-US" dirty="0" smtClean="0"/>
              <a:t>When happens when the end of file is reached in read?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27615-108C-4A4F-94A5-A1021BAC0BF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two types of pipes, </a:t>
            </a:r>
            <a:r>
              <a:rPr lang="en-US" altLang="en-US" i="1" smtClean="0"/>
              <a:t>named pipes</a:t>
            </a:r>
            <a:r>
              <a:rPr lang="en-US" altLang="en-US" smtClean="0"/>
              <a:t> and </a:t>
            </a:r>
            <a:r>
              <a:rPr lang="en-US" altLang="en-US" i="1" smtClean="0"/>
              <a:t>unnamed pipes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Named pipes: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like a file (create a named pipe (</a:t>
            </a:r>
            <a:r>
              <a:rPr lang="en-US" altLang="en-US" i="1" smtClean="0"/>
              <a:t>mknod</a:t>
            </a:r>
            <a:r>
              <a:rPr lang="en-US" altLang="en-US" smtClean="0"/>
              <a:t>), open, read/write)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 shared by any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will not be discussed in detail.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Unnamed pipes: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An unnamed pipe does not associate with any physical file.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can only be shared by related processes (descendants of a process that creates the unnamed pipe).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Created using system call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pipe().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1C4E2-39AB-496C-8BD8-D7151AAAD4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altLang="en-US" smtClean="0"/>
              <a:t> System Call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Syntax: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pipe(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fds</a:t>
            </a:r>
            <a:r>
              <a:rPr lang="en-US" altLang="en-US" dirty="0" smtClean="0"/>
              <a:t>[2])</a:t>
            </a:r>
          </a:p>
          <a:p>
            <a:pPr eaLnBrk="1" hangingPunct="1"/>
            <a:r>
              <a:rPr lang="en-US" altLang="en-US" dirty="0" smtClean="0"/>
              <a:t>Semantic 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/>
              <a:t>creates a pipe and returns two file descriptors </a:t>
            </a:r>
            <a:r>
              <a:rPr lang="en-US" altLang="en-US" sz="1600" dirty="0" err="1" smtClean="0"/>
              <a:t>fds</a:t>
            </a:r>
            <a:r>
              <a:rPr lang="en-US" altLang="en-US" sz="1600" dirty="0" smtClean="0"/>
              <a:t>[0] and </a:t>
            </a:r>
            <a:r>
              <a:rPr lang="en-US" altLang="en-US" sz="1600" dirty="0" err="1" smtClean="0"/>
              <a:t>fds</a:t>
            </a:r>
            <a:r>
              <a:rPr lang="en-US" altLang="en-US" sz="1600" dirty="0" smtClean="0"/>
              <a:t>[1]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>
                <a:solidFill>
                  <a:srgbClr val="993300"/>
                </a:solidFill>
              </a:rPr>
              <a:t>a read from </a:t>
            </a:r>
            <a:r>
              <a:rPr lang="en-US" altLang="en-US" sz="1600" dirty="0" err="1" smtClean="0">
                <a:solidFill>
                  <a:srgbClr val="993300"/>
                </a:solidFill>
              </a:rPr>
              <a:t>fds</a:t>
            </a:r>
            <a:r>
              <a:rPr lang="en-US" altLang="en-US" sz="1600" dirty="0" smtClean="0">
                <a:solidFill>
                  <a:srgbClr val="993300"/>
                </a:solidFill>
              </a:rPr>
              <a:t>[0] accesses the data written to </a:t>
            </a:r>
            <a:r>
              <a:rPr lang="en-US" altLang="en-US" sz="1600" dirty="0" err="1" smtClean="0">
                <a:solidFill>
                  <a:srgbClr val="993300"/>
                </a:solidFill>
              </a:rPr>
              <a:t>fds</a:t>
            </a:r>
            <a:r>
              <a:rPr lang="en-US" altLang="en-US" sz="1600" dirty="0" smtClean="0">
                <a:solidFill>
                  <a:srgbClr val="993300"/>
                </a:solidFill>
              </a:rPr>
              <a:t>[1]</a:t>
            </a:r>
            <a:r>
              <a:rPr lang="en-US" altLang="en-US" sz="1600" dirty="0" smtClean="0"/>
              <a:t> (half-duplex, POSIX) and a read from </a:t>
            </a:r>
            <a:r>
              <a:rPr lang="en-US" altLang="en-US" sz="1600" dirty="0" err="1" smtClean="0"/>
              <a:t>fds</a:t>
            </a:r>
            <a:r>
              <a:rPr lang="en-US" altLang="en-US" sz="1600" dirty="0" smtClean="0"/>
              <a:t>[1] accesses the data written to </a:t>
            </a:r>
            <a:r>
              <a:rPr lang="en-US" altLang="en-US" sz="1600" dirty="0" err="1" smtClean="0"/>
              <a:t>fds</a:t>
            </a:r>
            <a:r>
              <a:rPr lang="en-US" altLang="en-US" sz="1600" dirty="0" smtClean="0"/>
              <a:t>[0] (full-duplex, non-standard, POSIX.1 allows).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/>
              <a:t>pipe has limited size (64K in some systems) – write will block when pipe is full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/>
              <a:t>Write to pipe with no reader (read end closed): broken pipe error (</a:t>
            </a:r>
            <a:r>
              <a:rPr lang="en-US" altLang="en-US" sz="1600" dirty="0" smtClean="0">
                <a:solidFill>
                  <a:srgbClr val="FF0000"/>
                </a:solidFill>
              </a:rPr>
              <a:t>example7.c</a:t>
            </a:r>
            <a:r>
              <a:rPr lang="en-US" altLang="en-US" sz="16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/>
              <a:t>Read from a pipe with no writer (write end closed): end of file (</a:t>
            </a:r>
            <a:r>
              <a:rPr lang="en-US" altLang="en-US" sz="1600" dirty="0" smtClean="0">
                <a:solidFill>
                  <a:srgbClr val="FF0000"/>
                </a:solidFill>
              </a:rPr>
              <a:t>example7a.c</a:t>
            </a:r>
            <a:r>
              <a:rPr lang="en-US" altLang="en-US" sz="16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man –s 2 pipe and man –s 7 pipe </a:t>
            </a:r>
            <a:r>
              <a:rPr lang="en-US" altLang="en-US" sz="1600" dirty="0" smtClean="0">
                <a:cs typeface="Courier New" pitchFamily="49" charset="0"/>
              </a:rPr>
              <a:t>for more information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8FFF7-C2F9-4369-879E-8C24E1984F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2394"/>
            <a:ext cx="4343400" cy="177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between Parent and Child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Half-duplex pipe after fork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Pipe from parent to child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8E2A7-3412-4267-B4E1-C0896AA1795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78087"/>
            <a:ext cx="3048000" cy="190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44749"/>
            <a:ext cx="3116548" cy="193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3128" y="4744319"/>
            <a:ext cx="7002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See 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example8.c, example9.c, and </a:t>
            </a:r>
            <a:r>
              <a:rPr lang="en-US" altLang="en-US" dirty="0" smtClean="0">
                <a:solidFill>
                  <a:srgbClr val="FF0000"/>
                </a:solidFill>
                <a:latin typeface="+mn-lt"/>
              </a:rPr>
              <a:t>example9a.c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For example9.c, which process will terminate first?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</a:rPr>
              <a:t>How abut example9a.c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021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831</Words>
  <Application>Microsoft Office PowerPoint</Application>
  <PresentationFormat>On-screen Show (4:3)</PresentationFormat>
  <Paragraphs>118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class_simple</vt:lpstr>
      <vt:lpstr>File I/O and Pipes</vt:lpstr>
      <vt:lpstr>Data Structures for Open Files</vt:lpstr>
      <vt:lpstr>Data Structures for Open Files</vt:lpstr>
      <vt:lpstr>Implications of the Data Structures</vt:lpstr>
      <vt:lpstr>The dup and dup2 System Calls</vt:lpstr>
      <vt:lpstr>I/O Redirection</vt:lpstr>
      <vt:lpstr>Pipes</vt:lpstr>
      <vt:lpstr>The pipe System Call</vt:lpstr>
      <vt:lpstr>Pipe between Parent and Child Process</vt:lpstr>
      <vt:lpstr>Pipe and Inter-Process Communication</vt:lpstr>
      <vt:lpstr>How to Implement pipe in Shell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2016-09-20T15:08:41Z</dcterms:created>
  <dcterms:modified xsi:type="dcterms:W3CDTF">2016-09-20T15:08:45Z</dcterms:modified>
</cp:coreProperties>
</file>