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1" r:id="rId16"/>
    <p:sldId id="272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1108" autoAdjust="0"/>
  </p:normalViewPr>
  <p:slideViewPr>
    <p:cSldViewPr>
      <p:cViewPr varScale="1">
        <p:scale>
          <a:sx n="73" d="100"/>
          <a:sy n="73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56397B-A037-40BC-A654-3E29EB111FBC}" type="datetimeFigureOut">
              <a:rPr lang="en-US"/>
              <a:pPr>
                <a:defRPr/>
              </a:pPr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4E991C-36E1-47E6-8FA3-6D640B41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9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D32B4E-A6CD-496E-8929-2F05C6A769CD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EBA4B0-09B3-422D-B9A9-64A0E31D1481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E48DF60-CEA3-4982-9FF5-24D9543B11B2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FDB4AEB-0505-468B-98C2-63BB389FF958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AC62BED-7DF6-4F1F-B174-AA3993576E4C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E0DFAA0-0EBC-47E5-A82D-62470E58D844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4C30A53-66DB-43F3-86CD-2276E4693A73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8BA9F1-B8A5-46A5-9960-3F6F7695B22F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C8E167-E405-4D7E-AE8F-20A01F2D4E53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FB60EB9-D88E-4E4F-9FF3-20AAB95108D0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B65FC8-7FC9-48A3-AE72-5AF0FED314A8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5A390E2-55C3-4A18-B999-0CD46A2BF653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C5F0027-A0AE-4376-A63E-E57D9BE36766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77388-BF62-4D24-ABD0-B05EC2396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C3FF-75E5-49E8-A203-469DC9FC0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EAC3-1264-4F8B-B7F2-C0AFBBBD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81A8-C638-4302-BE4E-AB93D61CE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5B1B6-D2AD-4BC6-B4D2-FDB4B830F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4AC0A-32F8-49CB-BCD8-3751A30C3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6871-03B8-48CC-A832-0573F30C1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D8049-BDFE-4E73-A6AE-75F6A7E0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263E-9441-49D7-B318-D79101116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8196D-8265-4716-B7A0-9E7ADB7A0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21B9-84EA-4D79-9B14-6DB014B54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E8CED44-C405-41AC-856E-25A47F1C1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Files and Directories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and manipulate meta data for files</a:t>
            </a:r>
          </a:p>
          <a:p>
            <a:pPr lvl="1" eaLnBrk="1" hangingPunct="1"/>
            <a:r>
              <a:rPr lang="en-US" altLang="en-US" smtClean="0"/>
              <a:t>File type, ownership, access permissions, access time, etc</a:t>
            </a:r>
          </a:p>
          <a:p>
            <a:pPr lvl="2" eaLnBrk="1" hangingPunct="1"/>
            <a:r>
              <a:rPr lang="en-US" altLang="en-US" sz="2000" smtClean="0"/>
              <a:t>How to determine if a file is not there?</a:t>
            </a:r>
          </a:p>
          <a:p>
            <a:pPr lvl="2" eaLnBrk="1" hangingPunct="1"/>
            <a:r>
              <a:rPr lang="en-US" altLang="en-US" sz="2000" smtClean="0"/>
              <a:t>How to find out the access permissions of a file?</a:t>
            </a:r>
          </a:p>
          <a:p>
            <a:pPr lvl="2" eaLnBrk="1" hangingPunct="1"/>
            <a:r>
              <a:rPr lang="en-US" altLang="en-US" sz="2000" smtClean="0"/>
              <a:t>How to have the full control of permissions of the files you created in your program?</a:t>
            </a:r>
          </a:p>
          <a:p>
            <a:pPr eaLnBrk="1" hangingPunct="1"/>
            <a:r>
              <a:rPr lang="en-US" altLang="en-US" smtClean="0"/>
              <a:t>Operating on directories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</a:t>
            </a:r>
          </a:p>
          <a:p>
            <a:pPr lvl="1" eaLnBrk="1" hangingPunct="1"/>
            <a:r>
              <a:rPr lang="en-US" altLang="en-US" smtClean="0"/>
              <a:t>APUE 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03E00-F68E-4958-B457-1EF2B81112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Hard Link and Symbolic Link of a File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Hard link of a file is to create a new directory entry with the same inode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Hard link is not allowed for a directory (to avoid loops in the directory’s tree structure).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 </a:t>
            </a:r>
            <a:r>
              <a:rPr lang="en-US" altLang="en-US" sz="2000" i="1" smtClean="0">
                <a:solidFill>
                  <a:schemeClr val="accent2"/>
                </a:solidFill>
              </a:rPr>
              <a:t>struct stat</a:t>
            </a:r>
            <a:r>
              <a:rPr lang="en-US" altLang="en-US" sz="2000" smtClean="0"/>
              <a:t>,  the </a:t>
            </a:r>
            <a:r>
              <a:rPr lang="en-US" altLang="en-US" sz="2000" i="1" smtClean="0"/>
              <a:t> st_nlinks </a:t>
            </a:r>
            <a:r>
              <a:rPr lang="en-US" altLang="en-US" sz="2000" smtClean="0"/>
              <a:t>field records the number of directory entries pointing to the inode for the file.</a:t>
            </a:r>
            <a:r>
              <a:rPr lang="en-US" altLang="en-US" sz="2000" i="1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accent2"/>
                </a:solidFill>
              </a:rPr>
              <a:t>link/unlink</a:t>
            </a:r>
            <a:r>
              <a:rPr lang="en-US" altLang="en-US" sz="2000" smtClean="0"/>
              <a:t> are both command line and system calls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int link(const char *existingpath, const char *newpath)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/* create a new entry in the directory with the same inode number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/* similar to copy, what is the difference?*/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itchFamily="49" charset="0"/>
                <a:cs typeface="Courier New" pitchFamily="49" charset="0"/>
              </a:rPr>
              <a:t>int unlink(const char *path);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FCF2E-94C5-46FF-B179-5CA5C964C6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Symbolic Link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</a:rPr>
              <a:t>link</a:t>
            </a:r>
            <a:r>
              <a:rPr lang="en-US" altLang="en-US" smtClean="0"/>
              <a:t> function creates a “hard link”: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(newname, inode number) in a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not done carefully, can be a problem (destroy the tree structure of the directories)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Not allow to create a hard link on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Symbolic link, which is an indirect pointer to a file, gets around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need to be careful whether a function follow the symbolic link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solidFill>
                  <a:schemeClr val="accent2"/>
                </a:solidFill>
              </a:rPr>
              <a:t>Unlink</a:t>
            </a:r>
            <a:r>
              <a:rPr lang="en-US" altLang="en-US" sz="1800" smtClean="0"/>
              <a:t> do not follow symbolic link (only the symbolic link is removed), </a:t>
            </a:r>
            <a:r>
              <a:rPr lang="en-US" altLang="en-US" sz="1800" smtClean="0">
                <a:solidFill>
                  <a:schemeClr val="accent2"/>
                </a:solidFill>
              </a:rPr>
              <a:t>open</a:t>
            </a:r>
            <a:r>
              <a:rPr lang="en-US" altLang="en-US" sz="1800" smtClean="0"/>
              <a:t> follow the symbolic link by default.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45970-E75B-4D75-B2BD-923E8C1348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Symbolic Link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Try the following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‘ln –s /no/such/file myfile’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‘ls myfile’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‘cat myfile’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‘ls –l myfile’</a:t>
            </a:r>
          </a:p>
          <a:p>
            <a:pPr eaLnBrk="1" hangingPunct="1"/>
            <a:r>
              <a:rPr lang="en-US" altLang="en-US" smtClean="0"/>
              <a:t>System calls: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1400" b="1" smtClean="0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lvl="1" eaLnBrk="1" hangingPunct="1">
              <a:buFontTx/>
              <a:buNone/>
            </a:pPr>
            <a:r>
              <a:rPr lang="en-US" altLang="en-US" sz="1400" b="1" smtClean="0">
                <a:latin typeface="Courier New" pitchFamily="49" charset="0"/>
                <a:cs typeface="Courier New" pitchFamily="49" charset="0"/>
              </a:rPr>
              <a:t>int symlink(const char *oldpath, const char *newpath);</a:t>
            </a:r>
          </a:p>
          <a:p>
            <a:pPr lvl="1" eaLnBrk="1" hangingPunct="1">
              <a:buFontTx/>
              <a:buNone/>
            </a:pPr>
            <a:r>
              <a:rPr lang="en-US" altLang="en-US" sz="1400" b="1" smtClean="0">
                <a:latin typeface="Courier New" pitchFamily="49" charset="0"/>
                <a:cs typeface="Courier New" pitchFamily="49" charset="0"/>
              </a:rPr>
              <a:t>int readlink(const char *pathname, char *buf, int bufsize);</a:t>
            </a:r>
          </a:p>
          <a:p>
            <a:pPr lvl="1" eaLnBrk="1" hangingPunct="1">
              <a:buFontTx/>
              <a:buNone/>
            </a:pPr>
            <a:endParaRPr lang="en-US" alt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mtClean="0">
                <a:cs typeface="Courier New" pitchFamily="49" charset="0"/>
              </a:rPr>
              <a:t>More information</a:t>
            </a:r>
          </a:p>
          <a:p>
            <a:pPr lvl="1" eaLnBrk="1" hangingPunct="1"/>
            <a:r>
              <a:rPr lang="en-US" altLang="en-US" smtClean="0">
                <a:cs typeface="Courier New" pitchFamily="49" charset="0"/>
              </a:rPr>
              <a:t>http://en.wikipedia.org/wiki/Symbolic_link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95FAE-10C2-4C9B-A88A-26D613258B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Times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st_atime: last access time</a:t>
            </a:r>
          </a:p>
          <a:p>
            <a:pPr eaLnBrk="1" hangingPunct="1"/>
            <a:r>
              <a:rPr lang="en-US" altLang="en-US" smtClean="0"/>
              <a:t>st_mtime: last modification time</a:t>
            </a:r>
          </a:p>
          <a:p>
            <a:pPr eaLnBrk="1" hangingPunct="1"/>
            <a:r>
              <a:rPr lang="en-US" altLang="en-US" smtClean="0"/>
              <a:t>st_ctime: last </a:t>
            </a:r>
            <a:r>
              <a:rPr lang="en-US" altLang="en-US" smtClean="0">
                <a:solidFill>
                  <a:schemeClr val="accent2"/>
                </a:solidFill>
              </a:rPr>
              <a:t>status</a:t>
            </a:r>
            <a:r>
              <a:rPr lang="en-US" altLang="en-US" smtClean="0"/>
              <a:t> change time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Try: ‘ls –u’, ‘ls –c’</a:t>
            </a:r>
          </a:p>
          <a:p>
            <a:pPr eaLnBrk="1" hangingPunct="1"/>
            <a:r>
              <a:rPr lang="en-US" altLang="en-US" smtClean="0"/>
              <a:t>The access time and modification time can be changed with the </a:t>
            </a:r>
            <a:r>
              <a:rPr lang="en-US" altLang="en-US" smtClean="0">
                <a:solidFill>
                  <a:schemeClr val="accent2"/>
                </a:solidFill>
              </a:rPr>
              <a:t>utime</a:t>
            </a:r>
            <a:r>
              <a:rPr lang="en-US" altLang="en-US" smtClean="0"/>
              <a:t> function. </a:t>
            </a:r>
          </a:p>
          <a:p>
            <a:pPr lvl="1" eaLnBrk="1" hangingPunct="1"/>
            <a:r>
              <a:rPr lang="en-US" altLang="en-US" smtClean="0"/>
              <a:t>See example6.c.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5CDF9-2EB1-410A-A0D5-714FF7367E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Access Files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Current file offset can be manipulated with </a:t>
            </a:r>
            <a:r>
              <a:rPr lang="en-US" altLang="en-US" smtClean="0">
                <a:solidFill>
                  <a:schemeClr val="accent2"/>
                </a:solidFill>
              </a:rPr>
              <a:t>lseek</a:t>
            </a:r>
            <a:r>
              <a:rPr lang="en-US" altLang="en-US" smtClean="0"/>
              <a:t> calls, see example7.c.</a:t>
            </a:r>
          </a:p>
          <a:p>
            <a:pPr lvl="1" eaLnBrk="1" hangingPunct="1"/>
            <a:r>
              <a:rPr lang="en-US" altLang="en-US" smtClean="0"/>
              <a:t>Try ‘less hole001’ and ‘od –c hole001’.</a:t>
            </a:r>
          </a:p>
          <a:p>
            <a:pPr lvl="1" eaLnBrk="1" hangingPunct="1"/>
            <a:r>
              <a:rPr lang="en-US" altLang="en-US" smtClean="0"/>
              <a:t>Try ‘more hole001’ and ‘cat hole001’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off_t lseek(int filedes, off_t offset, int whence)</a:t>
            </a:r>
          </a:p>
          <a:p>
            <a:pPr lvl="1" eaLnBrk="1" hangingPunct="1">
              <a:buFontTx/>
              <a:buNone/>
            </a:pP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whence = SEEK_SET, SEEK_CUR, SEEK_END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66508-28ED-4454-BB02-E7DAF10372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on Directories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Anyone can read a directory with proper access permission, but only kernel can write to a directory to preserve file system sanity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&lt;dirent.h&gt;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DIR *opendir(const char *name)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struct dirent *readdir(DIR *dp);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void rewinddir (DIR *dp);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int closedir(DIR *dp)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92694-9588-4B29-A0F6-6822D8C2DB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on Directories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2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#include &lt;dirent.h&gt;</a:t>
            </a:r>
          </a:p>
          <a:p>
            <a:pPr lvl="2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struct dirent *readdir(DIR *dp);</a:t>
            </a:r>
          </a:p>
          <a:p>
            <a:pPr lvl="2" eaLnBrk="1" hangingPunct="1">
              <a:buFontTx/>
              <a:buNone/>
            </a:pPr>
            <a:endParaRPr lang="en-US" altLang="en-US" sz="1800" b="1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struct dirent {</a:t>
            </a: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   ino_t d_ino;</a:t>
            </a: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    char *d_name[NAME_MAX+1];</a:t>
            </a: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Return NULL when reaching the end of the directory.</a:t>
            </a:r>
          </a:p>
          <a:p>
            <a:pPr eaLnBrk="1" hangingPunct="1"/>
            <a:r>
              <a:rPr lang="en-US" altLang="en-US" sz="2000" smtClean="0"/>
              <a:t>Example: implementing the ‘find’ command, see example8.c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E72F6-D1D5-42CD-A969-4C0FEA64DC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Current Working Directory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be changed using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Note that they only affect the current process’ working directory</a:t>
            </a:r>
          </a:p>
          <a:p>
            <a:pPr lvl="1"/>
            <a:r>
              <a:rPr lang="en-US" altLang="en-US" smtClean="0"/>
              <a:t>See example9.c</a:t>
            </a:r>
          </a:p>
          <a:p>
            <a:r>
              <a:rPr lang="en-US" altLang="en-US" smtClean="0"/>
              <a:t>Obtaining current working directory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See example9a.c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0339E-ED71-4D04-B33F-ADE973DD39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706563" y="2209800"/>
            <a:ext cx="459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int chdir(const char *pathname);</a:t>
            </a:r>
          </a:p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int fchdir(int filedes);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676400" y="4876800"/>
            <a:ext cx="528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char *getcwd(char *buf, size_t size);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File Meta-Data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How to determine if a file is not there?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Try ‘</a:t>
            </a:r>
            <a:r>
              <a:rPr lang="en-US" altLang="en-US" dirty="0" err="1" smtClean="0"/>
              <a:t>ls</a:t>
            </a:r>
            <a:r>
              <a:rPr lang="en-US" altLang="en-US" dirty="0" smtClean="0"/>
              <a:t> –l’, ‘</a:t>
            </a:r>
            <a:r>
              <a:rPr lang="en-US" altLang="en-US" dirty="0" err="1" smtClean="0"/>
              <a:t>ls</a:t>
            </a:r>
            <a:r>
              <a:rPr lang="en-US" altLang="en-US" dirty="0" smtClean="0"/>
              <a:t> aa’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Get the meta data of a file: stat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stat.h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stat 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char *pathname,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fstat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lstat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char *filename,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function fails when the file is not there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There are some other ways for it to fail,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 smtClean="0"/>
              <a:t>man –a stat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When the function succeeds, </a:t>
            </a:r>
            <a:r>
              <a:rPr lang="en-US" altLang="en-US" dirty="0" err="1" smtClean="0">
                <a:solidFill>
                  <a:schemeClr val="accent2"/>
                </a:solidFill>
              </a:rPr>
              <a:t>buf</a:t>
            </a:r>
            <a:r>
              <a:rPr lang="en-US" altLang="en-US" dirty="0" smtClean="0"/>
              <a:t> stores the meta data for the file.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7B23D-B1D6-4ED7-9C10-501AE219D9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Meta-Data Structure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 stat {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mode_t  st_mode;    /* file type &amp; mode (permissions)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ino_t   st_ino;     /* file inode number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dev_t   st_dev;     /* device number (file system)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dev_t   st_rdev;    /* device number for special files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nlink_t st_nlinks;  /* number of links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uid_t   st_uid;     /* owner user ID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gid_t   st_gid;     /* owner group ID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off_t   st_size;    /* size in bytes, for regular files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time_t  st_atime;   /* time of the last access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time_t  st_mtime;   /* time of the last modification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time_t  st_ctime;   /* time of the last status change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blksize_t st_blksize; /* best I/O block size */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blkcnt_t st_blocks;   /* number of disk blocks allocated */ 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altLang="en-US" sz="1600" smtClean="0"/>
              <a:t>You can see most of the fields in the stat data structure with ls.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696F8-61AC-4152-8297-D96CCE1E85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Types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Macros to determining file types (st_mode):</a:t>
            </a:r>
          </a:p>
          <a:p>
            <a:pPr lvl="1" eaLnBrk="1" hangingPunct="1"/>
            <a:r>
              <a:rPr lang="en-US" altLang="en-US" smtClean="0"/>
              <a:t>Regular (S_ISREG(buf.st_mode))</a:t>
            </a:r>
          </a:p>
          <a:p>
            <a:pPr lvl="1" eaLnBrk="1" hangingPunct="1"/>
            <a:r>
              <a:rPr lang="en-US" altLang="en-US" smtClean="0"/>
              <a:t>Directory (S_ISDIR(..))</a:t>
            </a:r>
          </a:p>
          <a:p>
            <a:pPr lvl="1" eaLnBrk="1" hangingPunct="1"/>
            <a:r>
              <a:rPr lang="en-US" altLang="en-US" smtClean="0"/>
              <a:t>Character special file (S_ISCHR(..))</a:t>
            </a:r>
          </a:p>
          <a:p>
            <a:pPr lvl="1" eaLnBrk="1" hangingPunct="1"/>
            <a:r>
              <a:rPr lang="en-US" altLang="en-US" smtClean="0"/>
              <a:t>Block special file (S_ISBLK(..))</a:t>
            </a:r>
          </a:p>
          <a:p>
            <a:pPr lvl="1" eaLnBrk="1" hangingPunct="1"/>
            <a:r>
              <a:rPr lang="en-US" altLang="en-US" smtClean="0"/>
              <a:t>FIFO (S_ISFIFO(..))</a:t>
            </a:r>
          </a:p>
          <a:p>
            <a:pPr lvl="1" eaLnBrk="1" hangingPunct="1"/>
            <a:r>
              <a:rPr lang="en-US" altLang="en-US" smtClean="0"/>
              <a:t>Symbolic link (S_ISLNK(..))</a:t>
            </a:r>
          </a:p>
          <a:p>
            <a:pPr lvl="1" eaLnBrk="1" hangingPunct="1"/>
            <a:r>
              <a:rPr lang="en-US" altLang="en-US" smtClean="0"/>
              <a:t>Socket (S_ISSOCK(..))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See example1.c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03AEE-9556-452B-A1E4-7899BEBFAB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set-user-ID and set-group-ID (st_mode)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permission should a process get when a program is executed?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same permission as whoever runs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sufficient sometimes. Example?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Change effective user ID and group ID when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main use: allowing regular users to have root access.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Checking these bits (example1a.c)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S_ISUID &amp; buf.st_mode, S_ISGID &amp; buf.st_mode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725F5-2959-4DE6-B678-C7BC89B8C1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Access Permissions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File access permissions (st_mode)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user-read (S_IRUSR)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user-write (S_IWUSR)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user-execute(S_IXUSR)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group-read  (S_IRGRP)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group-write (S_IWGRP)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group-execute(S_IXGRP)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other-read (S_IROTH)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other-write(S_IWOTH)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other-execute(S_IXOTH)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See example2.c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05312-8F2B-44EE-BFF7-2C648AE176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File with Customized Permissions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specify permission in the creat and open calls.</a:t>
            </a:r>
          </a:p>
          <a:p>
            <a:pPr eaLnBrk="1" hangingPunct="1"/>
            <a:r>
              <a:rPr lang="en-US" altLang="en-US" smtClean="0"/>
              <a:t>See example3.c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 is a default file mode creation mask.</a:t>
            </a:r>
          </a:p>
          <a:p>
            <a:pPr lvl="1" eaLnBrk="1" hangingPunct="1"/>
            <a:r>
              <a:rPr lang="en-US" altLang="en-US" sz="1600" smtClean="0"/>
              <a:t>Try ‘umask’</a:t>
            </a:r>
          </a:p>
          <a:p>
            <a:pPr lvl="1" eaLnBrk="1" hangingPunct="1"/>
            <a:r>
              <a:rPr lang="en-US" altLang="en-US" sz="1600" smtClean="0"/>
              <a:t>The bits that are 1’s are turned-off.</a:t>
            </a:r>
          </a:p>
          <a:p>
            <a:pPr eaLnBrk="1" hangingPunct="1"/>
            <a:r>
              <a:rPr lang="en-US" altLang="en-US" smtClean="0"/>
              <a:t>The mask can be manipulated in the program, see example4.c.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#include &lt;sys/stat.h&gt;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mode_t umask(mode_t cmask);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36CAB-7BC2-455F-BB62-5B5B6B5C85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File Mode and Owner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accent2"/>
                </a:solidFill>
              </a:rPr>
              <a:t>chmod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solidFill>
                  <a:schemeClr val="accent2"/>
                </a:solidFill>
              </a:rPr>
              <a:t>chown</a:t>
            </a:r>
            <a:r>
              <a:rPr lang="en-US" altLang="en-US" sz="2000" smtClean="0"/>
              <a:t>, both as command lines and as system calls.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Read a file without the read permission (as long as you are the owner).</a:t>
            </a:r>
          </a:p>
          <a:p>
            <a:pPr lvl="1" eaLnBrk="1" hangingPunct="1"/>
            <a:r>
              <a:rPr lang="en-US" altLang="en-US" sz="1600" smtClean="0"/>
              <a:t>See example5.c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Remove a file without write permission (as long as you are the owner).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see example5a.c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77446-9CE2-4CC9-ABCA-4023DA2966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Remove and Rename Files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remove(const char *path); /* C function, same as unlink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rename(const char *oldname, const char *newname) /* also a C function */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827EF-4B6C-4C2F-9D0C-D4978417FF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1232</Words>
  <Application>Microsoft Office PowerPoint</Application>
  <PresentationFormat>On-screen Show (4:3)</PresentationFormat>
  <Paragraphs>220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class_simple</vt:lpstr>
      <vt:lpstr>Files and Directories</vt:lpstr>
      <vt:lpstr>Accessing File Meta-Data</vt:lpstr>
      <vt:lpstr>File Meta-Data Structure</vt:lpstr>
      <vt:lpstr>File Types</vt:lpstr>
      <vt:lpstr>set-user-ID and set-group-ID (st_mode)</vt:lpstr>
      <vt:lpstr>File Access Permissions</vt:lpstr>
      <vt:lpstr>Creating File with Customized Permissions</vt:lpstr>
      <vt:lpstr>Change File Mode and Owner</vt:lpstr>
      <vt:lpstr>Remove and Rename Files</vt:lpstr>
      <vt:lpstr>Hard Link and Symbolic Link of a File</vt:lpstr>
      <vt:lpstr>Symbolic Link </vt:lpstr>
      <vt:lpstr>Symbolic Link </vt:lpstr>
      <vt:lpstr>File Times</vt:lpstr>
      <vt:lpstr>Random Access Files</vt:lpstr>
      <vt:lpstr>Operating on Directories</vt:lpstr>
      <vt:lpstr>Operating on Directories</vt:lpstr>
      <vt:lpstr>Current Working Directory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2015-09-15T15:34:09Z</dcterms:created>
  <dcterms:modified xsi:type="dcterms:W3CDTF">2015-09-15T15:34:13Z</dcterms:modified>
</cp:coreProperties>
</file>