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9"/>
  </p:notesMasterIdLst>
  <p:sldIdLst>
    <p:sldId id="269" r:id="rId2"/>
    <p:sldId id="265" r:id="rId3"/>
    <p:sldId id="270" r:id="rId4"/>
    <p:sldId id="271" r:id="rId5"/>
    <p:sldId id="282" r:id="rId6"/>
    <p:sldId id="267" r:id="rId7"/>
    <p:sldId id="268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77778" autoAdjust="0"/>
  </p:normalViewPr>
  <p:slideViewPr>
    <p:cSldViewPr>
      <p:cViewPr varScale="1">
        <p:scale>
          <a:sx n="80" d="100"/>
          <a:sy n="80" d="100"/>
        </p:scale>
        <p:origin x="-14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E5CB39D-2EB3-40B4-8B5A-B62A1C424683}" type="datetimeFigureOut">
              <a:rPr lang="en-US"/>
              <a:pPr>
                <a:defRPr/>
              </a:pPr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46EC155-712C-4D6F-9DF7-EAB63B099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34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6EC155-712C-4D6F-9DF7-EAB63B099BE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7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EE7D0DA-5BE6-40E0-BADC-F867D392689E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5311B62-5C90-4BF1-BDB9-7F1970FAD482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B2E8EA0-73AA-4349-8A3E-202DCDE8241A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6EC155-712C-4D6F-9DF7-EAB63B099BE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32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6EC155-712C-4D6F-9DF7-EAB63B099B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6EC155-712C-4D6F-9DF7-EAB63B099B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86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6EC155-712C-4D6F-9DF7-EAB63B099B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46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6EC155-712C-4D6F-9DF7-EAB63B099B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08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5A2CE29-9A9B-4E2D-B54E-36ACF1C3BD31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F49A0-D9F2-4D87-A6E7-B5D83C0741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9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DD86A-EDA5-49AF-AD13-D02E3D9F0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5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2C23B-9399-4DD8-9161-202335446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0E16D-12CB-4AAC-B258-1CAEB8E97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3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C71FB-308D-4E50-AA9A-997BB496E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2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FA58-6A0D-4AB9-8F81-3B3CB9CACB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9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F5A12-0202-448B-B9D5-68202FCB7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8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F1928-124C-41C1-9D31-3C7451D70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6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CFC91-CAD8-43FF-8C0E-802C4566A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9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3D58D-AB91-4D7E-AB50-3A14DD42F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3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EB608-AF9A-4DDD-80FA-5E8DBF71E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2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B968A-16B0-40E0-8D16-F192349A1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3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59D68AD6-954D-47D4-93A1-51FD1B02D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Job Control and Process Relationships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UNIX process relationship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Parent/child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Group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Session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Job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Foreground and background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Given that many processes can be executed concurrently, which processes should have accesses to the keyboard/screen (I/O)?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Our discussion will focus on systems (shells) supporting job control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Readings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APUE Ch9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Job Control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Allows starting multiple jobs from a single terminal and control which job can access the terminal.</a:t>
            </a:r>
          </a:p>
          <a:p>
            <a:pPr eaLnBrk="1" hangingPunct="1"/>
            <a:r>
              <a:rPr lang="en-US" altLang="en-US" smtClean="0"/>
              <a:t>Foreground jobs can access terminal</a:t>
            </a:r>
          </a:p>
          <a:p>
            <a:pPr eaLnBrk="1" hangingPunct="1"/>
            <a:r>
              <a:rPr lang="en-US" altLang="en-US" smtClean="0"/>
              <a:t>Background jobs may not:</a:t>
            </a:r>
          </a:p>
          <a:p>
            <a:pPr lvl="1" eaLnBrk="1" hangingPunct="1"/>
            <a:r>
              <a:rPr lang="en-US" altLang="en-US" sz="1600" smtClean="0"/>
              <a:t>When a backgound job try to read, SIGTTIN signal is sent</a:t>
            </a:r>
          </a:p>
          <a:p>
            <a:pPr lvl="1" eaLnBrk="1" hangingPunct="1"/>
            <a:r>
              <a:rPr lang="en-US" altLang="en-US" sz="1600" smtClean="0"/>
              <a:t>A background job may be able to output to the terminal (options may be set by the </a:t>
            </a:r>
            <a:r>
              <a:rPr lang="en-US" altLang="en-US" sz="1600" smtClean="0">
                <a:solidFill>
                  <a:schemeClr val="accent2"/>
                </a:solidFill>
              </a:rPr>
              <a:t>stty</a:t>
            </a:r>
            <a:r>
              <a:rPr lang="en-US" altLang="en-US" sz="1600" smtClean="0"/>
              <a:t> command)</a:t>
            </a:r>
          </a:p>
          <a:p>
            <a:pPr eaLnBrk="1" hangingPunct="1"/>
            <a:r>
              <a:rPr lang="en-US" altLang="en-US" smtClean="0"/>
              <a:t>See control.c for an example of switching terminal among groups.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Orphaned Process Group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Parent of every member is either in the orphaned group or is not a member of the group’s session.</a:t>
            </a:r>
          </a:p>
          <a:p>
            <a:pPr eaLnBrk="1" hangingPunct="1"/>
            <a:r>
              <a:rPr lang="en-US" altLang="en-US" smtClean="0"/>
              <a:t>Happens when a process forks a child and then dies.</a:t>
            </a:r>
          </a:p>
          <a:p>
            <a:pPr lvl="1" eaLnBrk="1" hangingPunct="1"/>
            <a:r>
              <a:rPr lang="en-US" altLang="en-US" sz="1600" smtClean="0"/>
              <a:t>The child becomes a member of the orphaned group.</a:t>
            </a:r>
          </a:p>
          <a:p>
            <a:pPr lvl="1" eaLnBrk="1" hangingPunct="1"/>
            <a:r>
              <a:rPr lang="en-US" altLang="en-US" sz="1600" smtClean="0"/>
              <a:t>Can have problems: the child may transform from a foreground process to a background process automatically.</a:t>
            </a:r>
          </a:p>
          <a:p>
            <a:pPr lvl="2" eaLnBrk="1" hangingPunct="1"/>
            <a:r>
              <a:rPr lang="en-US" altLang="en-US" sz="1600" smtClean="0"/>
              <a:t>Remember in the control.c program, foreground group is set in both the parent and the child.</a:t>
            </a:r>
          </a:p>
          <a:p>
            <a:pPr lvl="2" eaLnBrk="1" hangingPunct="1"/>
            <a:r>
              <a:rPr lang="en-US" altLang="en-US" sz="1600" smtClean="0"/>
              <a:t>Can be in an inconsistent state.</a:t>
            </a:r>
          </a:p>
          <a:p>
            <a:pPr lvl="2" eaLnBrk="1" hangingPunct="1"/>
            <a:r>
              <a:rPr lang="en-US" altLang="en-US" sz="1600" smtClean="0"/>
              <a:t>If any IO is involved, strange things may happen. </a:t>
            </a:r>
          </a:p>
          <a:p>
            <a:pPr eaLnBrk="1" hangingPunct="1"/>
            <a:r>
              <a:rPr lang="en-US" altLang="en-US" smtClean="0"/>
              <a:t>How to handle</a:t>
            </a:r>
          </a:p>
          <a:p>
            <a:pPr lvl="1" eaLnBrk="1" hangingPunct="1"/>
            <a:r>
              <a:rPr lang="en-US" altLang="en-US" sz="1600" smtClean="0"/>
              <a:t>Two signals will be sent to orphaned process group that has been stopped</a:t>
            </a:r>
          </a:p>
          <a:p>
            <a:pPr lvl="2" eaLnBrk="1" hangingPunct="1"/>
            <a:r>
              <a:rPr lang="en-US" altLang="en-US" sz="1600" smtClean="0"/>
              <a:t>SIGHUP and SIGCONT</a:t>
            </a:r>
          </a:p>
          <a:p>
            <a:pPr lvl="1" eaLnBrk="1" hangingPunct="1"/>
            <a:r>
              <a:rPr lang="en-US" altLang="en-US" sz="1600" smtClean="0"/>
              <a:t>When a background orphaned process tries to read from controlling terminal</a:t>
            </a:r>
          </a:p>
          <a:p>
            <a:pPr lvl="2" eaLnBrk="1" hangingPunct="1"/>
            <a:r>
              <a:rPr lang="en-US" altLang="en-US" sz="1600" smtClean="0"/>
              <a:t>Signal SIGTTIN will NOT be sent, instead, read will return an error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Terminal I/O and Signals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How to make sure that a shell program handles terminal I/O and signals correctly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Create a new group for each job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Both parent and child do setpgid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For foreground job: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After fork, shell set tcsetpgrp to give foreground jobs control over terminal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Shell waits for all foreground processes in the foreground job to finish. After that, shell set tcsetpgrp to itself and print the prompt.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For background job: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Create a separate group so that processes in background jobs do not have access to terminal.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62000" y="1905000"/>
            <a:ext cx="7772400" cy="28956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altLang="en-US" smtClean="0"/>
              <a:t>Up to now, we have focused on systems (shells) supporting job control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How about shells do not support job control?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Shells with vs. without Job Control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Up to now, we have focused on systems (more precisely, shells) supporting job control</a:t>
            </a:r>
          </a:p>
          <a:p>
            <a:endParaRPr lang="en-US" altLang="en-US" smtClean="0"/>
          </a:p>
          <a:p>
            <a:r>
              <a:rPr lang="en-US" altLang="en-US" smtClean="0"/>
              <a:t>How about shells that do not support job control</a:t>
            </a:r>
          </a:p>
          <a:p>
            <a:pPr lvl="1"/>
            <a:r>
              <a:rPr lang="en-US" altLang="en-US" smtClean="0"/>
              <a:t>Such as the original Bourne shell (sh)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Note that, on Linux, sh is linked to bash (which supports job control)</a:t>
            </a:r>
          </a:p>
          <a:p>
            <a:pPr lvl="1"/>
            <a:r>
              <a:rPr lang="en-US" altLang="en-US" smtClean="0"/>
              <a:t>You can try the behavior of sh on program.cs.fsu.edu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Shells without Job Control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altLang="en-US" smtClean="0"/>
              <a:t>No new sessions or process groups are created</a:t>
            </a:r>
          </a:p>
          <a:p>
            <a:pPr lvl="1"/>
            <a:r>
              <a:rPr lang="en-US" altLang="en-US" smtClean="0"/>
              <a:t>All processes are in the same session and same group</a:t>
            </a:r>
          </a:p>
          <a:p>
            <a:r>
              <a:rPr lang="en-US" altLang="en-US" smtClean="0"/>
              <a:t>No background process groups vs. foreground process groups</a:t>
            </a:r>
          </a:p>
          <a:p>
            <a:pPr lvl="1"/>
            <a:r>
              <a:rPr lang="en-US" altLang="en-US" smtClean="0"/>
              <a:t>It will not use tcsetpgrp() to set foreground process group</a:t>
            </a:r>
          </a:p>
          <a:p>
            <a:r>
              <a:rPr lang="en-US" altLang="en-US" smtClean="0"/>
              <a:t>We do have background process(es) in shells without job control, such as sh</a:t>
            </a:r>
          </a:p>
          <a:p>
            <a:pPr lvl="1"/>
            <a:r>
              <a:rPr lang="en-US" altLang="en-US" smtClean="0"/>
              <a:t>In the sense that parent process (sh) will not wait for background process(es) to finish</a:t>
            </a:r>
          </a:p>
          <a:p>
            <a:pPr lvl="1"/>
            <a:r>
              <a:rPr lang="en-US" altLang="en-US" smtClean="0"/>
              <a:t>After forking a child process to run a command, the shell continues to show prompt to accept user input</a:t>
            </a:r>
          </a:p>
          <a:p>
            <a:pPr lvl="1"/>
            <a:r>
              <a:rPr lang="en-US" altLang="en-US" smtClean="0"/>
              <a:t>The next line of user input should be the next command line to shell, not the input to the background process(es)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Shells without Job Control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How do we guarantee that the next line is for shell,  not read by the background command?</a:t>
            </a:r>
          </a:p>
          <a:p>
            <a:r>
              <a:rPr lang="en-US" altLang="en-US" smtClean="0"/>
              <a:t>It depends on if the standard input of the command has been redirected to a file</a:t>
            </a:r>
          </a:p>
          <a:p>
            <a:pPr lvl="1"/>
            <a:r>
              <a:rPr lang="en-US" altLang="en-US" smtClean="0"/>
              <a:t>If yes, the shell does nothing special</a:t>
            </a:r>
          </a:p>
          <a:p>
            <a:pPr lvl="1"/>
            <a:r>
              <a:rPr lang="en-US" altLang="en-US" smtClean="0"/>
              <a:t>If no, the shell will redirect the standard input of the command to /dev/null before invoking the command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As a consequence, in case the command will read from standard input, it will get nothing (immediately encounter end of file)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Shells without Job Control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How about accessing file /dev/tty in shells without job control?</a:t>
            </a:r>
          </a:p>
          <a:p>
            <a:pPr lvl="1"/>
            <a:r>
              <a:rPr lang="en-US" altLang="en-US" smtClean="0"/>
              <a:t>Every process can open it</a:t>
            </a:r>
          </a:p>
          <a:p>
            <a:pPr lvl="1"/>
            <a:r>
              <a:rPr lang="en-US" altLang="en-US" smtClean="0"/>
              <a:t>Since, from terminal device driver’s viewpoint, they are all in the same process group (no background process group or foreground process group)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 Groups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8486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A process group is a collection of (related) processes. Each group has a  process group ID.</a:t>
            </a:r>
          </a:p>
          <a:p>
            <a:pPr eaLnBrk="1" hangingPunct="1"/>
            <a:r>
              <a:rPr lang="en-US" altLang="en-US" smtClean="0"/>
              <a:t>Each group has a group leader who pid = pgid</a:t>
            </a:r>
          </a:p>
          <a:p>
            <a:pPr eaLnBrk="1" hangingPunct="1"/>
            <a:r>
              <a:rPr lang="en-US" altLang="en-US" smtClean="0"/>
              <a:t>To get the group ID of a process: 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pid_t getpgrp(void)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A signal can be sent to the whole group of processes.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 Groups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process may join an existing group, create a new group.</a:t>
            </a:r>
          </a:p>
          <a:p>
            <a:pPr lvl="1" eaLnBrk="1" hangingPunct="1">
              <a:buFontTx/>
              <a:buNone/>
            </a:pP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setpgid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pid_t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pid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pid_t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pgid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smtClean="0"/>
              <a:t>A process can set group ID of itself or its children</a:t>
            </a:r>
          </a:p>
          <a:p>
            <a:pPr lvl="1" eaLnBrk="1" hangingPunct="1"/>
            <a:r>
              <a:rPr lang="en-US" altLang="en-US" dirty="0" smtClean="0">
                <a:solidFill>
                  <a:srgbClr val="0000FF"/>
                </a:solidFill>
              </a:rPr>
              <a:t>_POSIX_JOB_CONTROL must be defined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Most shells with job control create new group for each line of command (job).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See example2.c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Sessions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session is one or more process groups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    proc1 | proc2 &amp;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    proc3 | proc4 | proc5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        results in a session with three groups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mtClean="0"/>
          </a:p>
          <a:p>
            <a:pPr lvl="2" eaLnBrk="1" hangingPunct="1">
              <a:lnSpc>
                <a:spcPct val="90000"/>
              </a:lnSpc>
            </a:pPr>
            <a:endParaRPr lang="en-US" altLang="en-US" smtClean="0"/>
          </a:p>
          <a:p>
            <a:pPr lvl="2" eaLnBrk="1" hangingPunct="1">
              <a:lnSpc>
                <a:spcPct val="90000"/>
              </a:lnSpc>
            </a:pPr>
            <a:endParaRPr lang="en-US" altLang="en-US" smtClean="0"/>
          </a:p>
          <a:p>
            <a:pPr lvl="2" eaLnBrk="1" hangingPunct="1">
              <a:lnSpc>
                <a:spcPct val="90000"/>
              </a:lnSpc>
            </a:pPr>
            <a:endParaRPr lang="en-US" altLang="en-US" smtClean="0"/>
          </a:p>
          <a:p>
            <a:pPr lvl="2" eaLnBrk="1" hangingPunct="1">
              <a:lnSpc>
                <a:spcPct val="90000"/>
              </a:lnSpc>
            </a:pPr>
            <a:endParaRPr lang="en-US" altLang="en-US" smtClean="0"/>
          </a:p>
          <a:p>
            <a:pPr lvl="2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accent2"/>
                </a:solidFill>
              </a:rPr>
              <a:t>A login shell is a session in general.</a:t>
            </a:r>
          </a:p>
          <a:p>
            <a:pPr lvl="3" eaLnBrk="1" hangingPunct="1">
              <a:lnSpc>
                <a:spcPct val="90000"/>
              </a:lnSpc>
            </a:pPr>
            <a:endParaRPr lang="en-US" altLang="en-US" smtClean="0"/>
          </a:p>
          <a:p>
            <a:pPr lvl="3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889125" y="3317875"/>
            <a:ext cx="15716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Login shell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114800" y="4038600"/>
            <a:ext cx="8874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proc2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114800" y="3276600"/>
            <a:ext cx="8874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proc1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019800" y="4800600"/>
            <a:ext cx="8874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proc5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6019800" y="4038600"/>
            <a:ext cx="8874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proc4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6019800" y="3276600"/>
            <a:ext cx="8874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proc3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3962400" y="3200400"/>
            <a:ext cx="1219200" cy="14478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1752600" y="3200400"/>
            <a:ext cx="1828800" cy="7620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5867400" y="3200400"/>
            <a:ext cx="1295400" cy="22098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establish a new session:</a:t>
            </a:r>
          </a:p>
          <a:p>
            <a:pPr lvl="1" eaLnBrk="1" hangingPunct="1">
              <a:buFontTx/>
              <a:buNone/>
            </a:pPr>
            <a:r>
              <a:rPr lang="en-US" altLang="en-US" dirty="0" err="1" smtClean="0"/>
              <a:t>pid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setsid</a:t>
            </a:r>
            <a:r>
              <a:rPr lang="en-US" altLang="en-US" dirty="0" smtClean="0"/>
              <a:t>(void);</a:t>
            </a:r>
          </a:p>
          <a:p>
            <a:pPr lvl="1" eaLnBrk="1" hangingPunct="1"/>
            <a:r>
              <a:rPr lang="en-US" altLang="en-US" dirty="0" smtClean="0"/>
              <a:t>Process become the session leader</a:t>
            </a:r>
          </a:p>
          <a:p>
            <a:pPr lvl="1" eaLnBrk="1" hangingPunct="1"/>
            <a:r>
              <a:rPr lang="en-US" altLang="en-US" dirty="0" smtClean="0"/>
              <a:t>Process become a new group leader of a new group</a:t>
            </a:r>
          </a:p>
          <a:p>
            <a:pPr lvl="1" eaLnBrk="1" hangingPunct="1"/>
            <a:r>
              <a:rPr lang="en-US" altLang="en-US" dirty="0" smtClean="0"/>
              <a:t>Process has no controlling terminal (break up the old one)</a:t>
            </a:r>
          </a:p>
          <a:p>
            <a:pPr lvl="2" eaLnBrk="1" hangingPunct="1"/>
            <a:r>
              <a:rPr lang="en-US" altLang="en-US" sz="1800" dirty="0" smtClean="0"/>
              <a:t>Each shell is a session. When a shell is created, a terminal must be setup.</a:t>
            </a:r>
          </a:p>
          <a:p>
            <a:pPr lvl="1" eaLnBrk="1" hangingPunct="1"/>
            <a:r>
              <a:rPr lang="en-US" altLang="en-US" dirty="0" smtClean="0"/>
              <a:t>Fails if the caller is a group leader.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3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Session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A session can have a single controlling terminal for performing I/O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Terminal device for a terminal login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Pseudo-terminal device for a network login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The I/O devices somewhat link to the window and keyboard.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/dev/tty is synonym of controlling terminal</a:t>
            </a:r>
          </a:p>
          <a:p>
            <a:pPr eaLnBrk="1" hangingPunct="1">
              <a:lnSpc>
                <a:spcPct val="80000"/>
              </a:lnSpc>
            </a:pPr>
            <a:endParaRPr lang="en-US" altLang="en-US" sz="3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The session leader that establishes the connection to the control terminal is called the </a:t>
            </a:r>
            <a:r>
              <a:rPr lang="en-US" altLang="en-US" i="1" smtClean="0"/>
              <a:t>controlling process</a:t>
            </a:r>
            <a:r>
              <a:rPr lang="en-US" altLang="en-US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30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Session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lnSpc>
                <a:spcPct val="80000"/>
              </a:lnSpc>
              <a:buFontTx/>
              <a:buChar char="•"/>
            </a:pPr>
            <a:r>
              <a:rPr lang="en-US" altLang="en-US" sz="2400" dirty="0" smtClean="0"/>
              <a:t>Only one I/O device for all processes (and process groups) in a session. Which process should get the input from the keyboard?</a:t>
            </a:r>
          </a:p>
          <a:p>
            <a:pPr eaLnBrk="1" hangingPunct="1">
              <a:lnSpc>
                <a:spcPct val="80000"/>
              </a:lnSpc>
            </a:pPr>
            <a:endParaRPr lang="en-US" altLang="en-US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Foreground and background process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dirty="0" smtClean="0"/>
              <a:t>One foreground group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dirty="0" smtClean="0"/>
              <a:t>Many background groups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dirty="0" smtClean="0"/>
              <a:t>Input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2000" dirty="0" smtClean="0"/>
              <a:t>Only foreground group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2000" dirty="0" smtClean="0"/>
              <a:t>Terminal’s interrupt signals are only sent to the processes in the foreground group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dirty="0" smtClean="0"/>
              <a:t>Output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2000" dirty="0" smtClean="0"/>
              <a:t>Typically shared</a:t>
            </a:r>
          </a:p>
          <a:p>
            <a:pPr marL="342900" lvl="1" indent="-342900" eaLnBrk="1" hangingPunct="1">
              <a:lnSpc>
                <a:spcPct val="80000"/>
              </a:lnSpc>
            </a:pPr>
            <a:endParaRPr lang="en-US" altLang="en-US" dirty="0" smtClean="0"/>
          </a:p>
          <a:p>
            <a:pPr marL="342900" lvl="1" indent="-342900" eaLnBrk="1" hangingPunct="1">
              <a:lnSpc>
                <a:spcPct val="80000"/>
              </a:lnSpc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mtClean="0"/>
              <a:t>Sessions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process can open file </a:t>
            </a:r>
            <a:r>
              <a:rPr lang="en-US" altLang="en-US" dirty="0" smtClean="0">
                <a:solidFill>
                  <a:schemeClr val="accent2"/>
                </a:solidFill>
              </a:rPr>
              <a:t>/</a:t>
            </a:r>
            <a:r>
              <a:rPr lang="en-US" altLang="en-US" dirty="0" err="1" smtClean="0">
                <a:solidFill>
                  <a:schemeClr val="accent2"/>
                </a:solidFill>
              </a:rPr>
              <a:t>dev</a:t>
            </a:r>
            <a:r>
              <a:rPr lang="en-US" altLang="en-US" dirty="0" smtClean="0">
                <a:solidFill>
                  <a:schemeClr val="accent2"/>
                </a:solidFill>
              </a:rPr>
              <a:t>/</a:t>
            </a:r>
            <a:r>
              <a:rPr lang="en-US" altLang="en-US" dirty="0" err="1" smtClean="0">
                <a:solidFill>
                  <a:schemeClr val="accent2"/>
                </a:solidFill>
              </a:rPr>
              <a:t>tty</a:t>
            </a:r>
            <a:r>
              <a:rPr lang="en-US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en-US" dirty="0" smtClean="0"/>
              <a:t>to talk to controlling terminal regardless of how </a:t>
            </a:r>
            <a:r>
              <a:rPr lang="en-US" altLang="en-US" dirty="0" err="1" smtClean="0"/>
              <a:t>std</a:t>
            </a:r>
            <a:r>
              <a:rPr lang="en-US" altLang="en-US" dirty="0" smtClean="0"/>
              <a:t> IO are redirected.</a:t>
            </a:r>
          </a:p>
          <a:p>
            <a:pPr lvl="1" eaLnBrk="1" hangingPunct="1"/>
            <a:r>
              <a:rPr lang="en-US" altLang="en-US" dirty="0" smtClean="0"/>
              <a:t>A way to by pass I/O redirection, see </a:t>
            </a:r>
            <a:r>
              <a:rPr lang="en-US" altLang="en-US" dirty="0" smtClean="0">
                <a:solidFill>
                  <a:srgbClr val="FF0000"/>
                </a:solidFill>
              </a:rPr>
              <a:t>example1.c</a:t>
            </a:r>
          </a:p>
          <a:p>
            <a:pPr lvl="1" eaLnBrk="1" hangingPunct="1"/>
            <a:r>
              <a:rPr lang="en-US" altLang="en-US" dirty="0" smtClean="0"/>
              <a:t>However, this process must be foreground process</a:t>
            </a:r>
          </a:p>
          <a:p>
            <a:pPr lvl="1" eaLnBrk="1" hangingPunct="1"/>
            <a:r>
              <a:rPr lang="en-US" altLang="en-US" dirty="0" smtClean="0"/>
              <a:t>When background process tries to open /</a:t>
            </a:r>
            <a:r>
              <a:rPr lang="en-US" altLang="en-US" dirty="0" err="1" smtClean="0"/>
              <a:t>dev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tty</a:t>
            </a:r>
            <a:r>
              <a:rPr lang="en-US" altLang="en-US" dirty="0" smtClean="0"/>
              <a:t>, error occur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Foreground and Background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make a group foreground and background?</a:t>
            </a:r>
          </a:p>
          <a:p>
            <a:pPr lvl="2" eaLnBrk="1" hangingPunct="1">
              <a:buFontTx/>
              <a:buNone/>
            </a:pPr>
            <a:r>
              <a:rPr lang="en-US" altLang="en-US" smtClean="0"/>
              <a:t>pid_t  tcgetpgrp(int filedes);</a:t>
            </a:r>
          </a:p>
          <a:p>
            <a:pPr lvl="2" eaLnBrk="1" hangingPunct="1">
              <a:buFontTx/>
              <a:buNone/>
            </a:pPr>
            <a:r>
              <a:rPr lang="en-US" altLang="en-US" smtClean="0"/>
              <a:t>int tcsetpgrp(int filedes, pid_t pgrpid);</a:t>
            </a:r>
          </a:p>
          <a:p>
            <a:pPr lvl="3" eaLnBrk="1" hangingPunct="1"/>
            <a:r>
              <a:rPr lang="en-US" altLang="en-US" smtClean="0"/>
              <a:t>pgrpid must be group ID in the same session.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lect1_getting_help</Template>
  <TotalTime>0</TotalTime>
  <Words>1132</Words>
  <Application>Microsoft Office PowerPoint</Application>
  <PresentationFormat>On-screen Show (4:3)</PresentationFormat>
  <Paragraphs>152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class_simple</vt:lpstr>
      <vt:lpstr>Job Control and Process Relationships</vt:lpstr>
      <vt:lpstr>Process Groups</vt:lpstr>
      <vt:lpstr>Process Groups</vt:lpstr>
      <vt:lpstr>Sessions</vt:lpstr>
      <vt:lpstr>Sessions </vt:lpstr>
      <vt:lpstr>Session</vt:lpstr>
      <vt:lpstr>Session</vt:lpstr>
      <vt:lpstr>Sessions </vt:lpstr>
      <vt:lpstr>Foreground and Background</vt:lpstr>
      <vt:lpstr>Job Control</vt:lpstr>
      <vt:lpstr>Orphaned Process Group</vt:lpstr>
      <vt:lpstr>Terminal I/O and Signals</vt:lpstr>
      <vt:lpstr>Up to now, we have focused on systems (shells) supporting job control  How about shells do not support job control?</vt:lpstr>
      <vt:lpstr>Shells with vs. without Job Control</vt:lpstr>
      <vt:lpstr>Shells without Job Control</vt:lpstr>
      <vt:lpstr>Shells without Job Control</vt:lpstr>
      <vt:lpstr>Shells without Job Control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2016-10-06T16:45:56Z</dcterms:created>
  <dcterms:modified xsi:type="dcterms:W3CDTF">2016-10-06T16:46:02Z</dcterms:modified>
</cp:coreProperties>
</file>