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308" r:id="rId3"/>
    <p:sldId id="311" r:id="rId4"/>
    <p:sldId id="309" r:id="rId5"/>
    <p:sldId id="313" r:id="rId6"/>
    <p:sldId id="337" r:id="rId7"/>
    <p:sldId id="297" r:id="rId8"/>
    <p:sldId id="312" r:id="rId9"/>
    <p:sldId id="263" r:id="rId10"/>
    <p:sldId id="298" r:id="rId11"/>
    <p:sldId id="314" r:id="rId12"/>
    <p:sldId id="315" r:id="rId13"/>
    <p:sldId id="316" r:id="rId14"/>
    <p:sldId id="317" r:id="rId15"/>
    <p:sldId id="318" r:id="rId16"/>
    <p:sldId id="320" r:id="rId17"/>
    <p:sldId id="321" r:id="rId18"/>
    <p:sldId id="322" r:id="rId19"/>
    <p:sldId id="323" r:id="rId20"/>
    <p:sldId id="324" r:id="rId21"/>
    <p:sldId id="299" r:id="rId22"/>
    <p:sldId id="325" r:id="rId23"/>
    <p:sldId id="327" r:id="rId24"/>
    <p:sldId id="334" r:id="rId25"/>
    <p:sldId id="329" r:id="rId26"/>
    <p:sldId id="330" r:id="rId27"/>
    <p:sldId id="331" r:id="rId28"/>
    <p:sldId id="332" r:id="rId29"/>
    <p:sldId id="333" r:id="rId30"/>
    <p:sldId id="336" r:id="rId31"/>
    <p:sldId id="328" r:id="rId32"/>
    <p:sldId id="300" r:id="rId33"/>
    <p:sldId id="338" r:id="rId34"/>
    <p:sldId id="301" r:id="rId35"/>
    <p:sldId id="339" r:id="rId36"/>
    <p:sldId id="340" r:id="rId37"/>
    <p:sldId id="342" r:id="rId38"/>
    <p:sldId id="344" r:id="rId39"/>
    <p:sldId id="345" r:id="rId40"/>
    <p:sldId id="341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04" r:id="rId51"/>
    <p:sldId id="305" r:id="rId52"/>
    <p:sldId id="306" r:id="rId53"/>
    <p:sldId id="355" r:id="rId54"/>
    <p:sldId id="307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3"/>
    <p:restoredTop sz="93990"/>
  </p:normalViewPr>
  <p:slideViewPr>
    <p:cSldViewPr snapToGrid="0" snapToObjects="1">
      <p:cViewPr>
        <p:scale>
          <a:sx n="105" d="100"/>
          <a:sy n="105" d="100"/>
        </p:scale>
        <p:origin x="-47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465C-DBB0-C14C-A283-11CC5772E4C6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C9789-D33B-BE42-9A87-7B0A349827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4057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BB6E1-230E-C749-B065-697E69FD8EA0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4B817-661B-674B-A842-63A2AB0462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3677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‹#›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pic>
        <p:nvPicPr>
          <p:cNvPr id="5" name="Shape 40"/>
          <p:cNvPicPr preferRelativeResize="0"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90676" y="3804092"/>
            <a:ext cx="2213227" cy="22132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41"/>
          <p:cNvSpPr txBox="1"/>
          <p:nvPr userDrawn="1"/>
        </p:nvSpPr>
        <p:spPr>
          <a:xfrm>
            <a:off x="5103904" y="3804092"/>
            <a:ext cx="4408232" cy="2608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1600" b="1" dirty="0">
                <a:solidFill>
                  <a:schemeClr val="dk1"/>
                </a:solidFill>
              </a:rPr>
              <a:t>扫描二维码关注微信/微博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600" b="1" dirty="0">
                <a:solidFill>
                  <a:schemeClr val="dk1"/>
                </a:solidFill>
              </a:rPr>
              <a:t>获取最新面试题及权威解答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zh-CN" dirty="0">
                <a:solidFill>
                  <a:schemeClr val="dk1"/>
                </a:solidFill>
              </a:rPr>
              <a:t>微信: </a:t>
            </a:r>
            <a:r>
              <a:rPr lang="zh-CN" dirty="0">
                <a:solidFill>
                  <a:srgbClr val="E69138"/>
                </a:solidFill>
              </a:rPr>
              <a:t>ninechapter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zh-CN" dirty="0" smtClean="0">
                <a:solidFill>
                  <a:schemeClr val="dk1"/>
                </a:solidFill>
              </a:rPr>
              <a:t>微博</a:t>
            </a:r>
            <a:r>
              <a:rPr lang="zh-CN" dirty="0">
                <a:solidFill>
                  <a:schemeClr val="dk1"/>
                </a:solidFill>
              </a:rPr>
              <a:t>: </a:t>
            </a:r>
            <a:r>
              <a:rPr lang="zh-CN" dirty="0">
                <a:solidFill>
                  <a:srgbClr val="E69138"/>
                </a:solidFill>
              </a:rPr>
              <a:t>http://www.weibo.com/ninechapter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知乎</a:t>
            </a:r>
            <a:r>
              <a:rPr lang="en-US" altLang="zh-CN" dirty="0" smtClean="0"/>
              <a:t>:</a:t>
            </a:r>
            <a:r>
              <a:rPr lang="zh-CN" altLang="en-US" baseline="0" dirty="0" smtClean="0"/>
              <a:t> </a:t>
            </a:r>
            <a:r>
              <a:rPr lang="zh-CN" altLang="zh-CN" dirty="0" smtClean="0">
                <a:solidFill>
                  <a:srgbClr val="E69138"/>
                </a:solidFill>
              </a:rPr>
              <a:t>http://zhuanlan.zhihu.com/jiuzhang</a:t>
            </a:r>
            <a:endParaRPr lang="en-US" altLang="zh-CN" dirty="0" smtClean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dirty="0" smtClean="0">
                <a:solidFill>
                  <a:schemeClr val="dk1"/>
                </a:solidFill>
              </a:rPr>
              <a:t>官网</a:t>
            </a:r>
            <a:r>
              <a:rPr lang="zh-CN" dirty="0">
                <a:solidFill>
                  <a:schemeClr val="dk1"/>
                </a:solidFill>
              </a:rPr>
              <a:t>: </a:t>
            </a:r>
            <a:r>
              <a:rPr lang="en-US" altLang="zh-CN" dirty="0" smtClean="0">
                <a:solidFill>
                  <a:srgbClr val="E69138"/>
                </a:solidFill>
              </a:rPr>
              <a:t>http://w</a:t>
            </a:r>
            <a:r>
              <a:rPr lang="zh-CN" dirty="0" smtClean="0">
                <a:solidFill>
                  <a:srgbClr val="E69138"/>
                </a:solidFill>
              </a:rPr>
              <a:t>ww.jiuzhang.com</a:t>
            </a:r>
            <a:endParaRPr lang="zh-CN" dirty="0">
              <a:solidFill>
                <a:srgbClr val="E69138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003616"/>
            <a:ext cx="9144000" cy="20550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aseline="0"/>
            </a:lvl1pPr>
          </a:lstStyle>
          <a:p>
            <a:r>
              <a:rPr kumimoji="1" lang="zh-CN" altLang="en-US" dirty="0" smtClean="0"/>
              <a:t>这里是中文标题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English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28281"/>
            <a:ext cx="9144000" cy="5886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 smtClean="0"/>
              <a:t>老师的名字</a:t>
            </a:r>
            <a:endParaRPr kumimoji="1" lang="zh-CN" altLang="en-US" dirty="0"/>
          </a:p>
        </p:txBody>
      </p:sp>
      <p:pic>
        <p:nvPicPr>
          <p:cNvPr id="9" name="Shape 18"/>
          <p:cNvPicPr preferRelativeResize="0"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82" y="222625"/>
            <a:ext cx="2228163" cy="5637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hape 17"/>
          <p:cNvCxnSpPr/>
          <p:nvPr userDrawn="1"/>
        </p:nvCxnSpPr>
        <p:spPr>
          <a:xfrm flipH="1" flipV="1">
            <a:off x="296883" y="814183"/>
            <a:ext cx="11590316" cy="6227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94099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6882" y="973238"/>
            <a:ext cx="11590317" cy="5240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 b="0"/>
            </a:lvl1pPr>
            <a:lvl2pPr>
              <a:lnSpc>
                <a:spcPct val="100000"/>
              </a:lnSpc>
              <a:defRPr sz="1800" b="0"/>
            </a:lvl2pPr>
            <a:lvl3pPr>
              <a:lnSpc>
                <a:spcPct val="100000"/>
              </a:lnSpc>
              <a:defRPr sz="1600" b="0"/>
            </a:lvl3pPr>
            <a:lvl4pPr>
              <a:lnSpc>
                <a:spcPct val="100000"/>
              </a:lnSpc>
              <a:defRPr sz="1400" b="0"/>
            </a:lvl4pPr>
            <a:lvl5pPr>
              <a:lnSpc>
                <a:spcPct val="100000"/>
              </a:lnSpc>
              <a:defRPr sz="1400" b="0"/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pic>
        <p:nvPicPr>
          <p:cNvPr id="10" name="Shape 18"/>
          <p:cNvPicPr preferRelativeResize="0"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659036" y="222625"/>
            <a:ext cx="2228163" cy="5637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hape 17"/>
          <p:cNvCxnSpPr/>
          <p:nvPr userDrawn="1"/>
        </p:nvCxnSpPr>
        <p:spPr>
          <a:xfrm flipH="1" flipV="1">
            <a:off x="296883" y="814183"/>
            <a:ext cx="11590316" cy="6227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72799" y="6378712"/>
            <a:ext cx="914399" cy="320399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kumimoji="1" lang="zh-CN" altLang="en-US" dirty="0" smtClean="0"/>
              <a:t>第</a:t>
            </a:r>
            <a:fld id="{10AAE095-B0C1-0042-9087-3F01348E1948}" type="slidenum">
              <a:rPr kumimoji="1" lang="zh-CN" altLang="en-US" smtClean="0"/>
              <a:pPr/>
              <a:t>‹#›</a:t>
            </a:fld>
            <a:r>
              <a:rPr kumimoji="1" lang="zh-CN" altLang="en-US" dirty="0" smtClean="0"/>
              <a:t>页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882" y="222625"/>
            <a:ext cx="11590317" cy="591558"/>
          </a:xfrm>
          <a:prstGeom prst="rect">
            <a:avLst/>
          </a:prstGeom>
        </p:spPr>
        <p:txBody>
          <a:bodyPr anchor="ctr"/>
          <a:lstStyle>
            <a:lvl1pPr>
              <a:defRPr b="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273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0550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11408"/>
            <a:ext cx="9144000" cy="20463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72799" y="6378712"/>
            <a:ext cx="914399" cy="320399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kumimoji="1" lang="zh-CN" altLang="en-US" dirty="0" smtClean="0"/>
              <a:t>第</a:t>
            </a:r>
            <a:fld id="{10AAE095-B0C1-0042-9087-3F01348E1948}" type="slidenum">
              <a:rPr kumimoji="1" lang="zh-CN" altLang="en-US" smtClean="0"/>
              <a:pPr/>
              <a:t>‹#›</a:t>
            </a:fld>
            <a:r>
              <a:rPr kumimoji="1" lang="zh-CN" altLang="en-US" dirty="0" smtClean="0"/>
              <a:t>页</a:t>
            </a:r>
            <a:endParaRPr kumimoji="1" lang="zh-CN" altLang="en-US" dirty="0"/>
          </a:p>
        </p:txBody>
      </p:sp>
      <p:pic>
        <p:nvPicPr>
          <p:cNvPr id="11" name="Shape 18"/>
          <p:cNvPicPr preferRelativeResize="0"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659036" y="222625"/>
            <a:ext cx="2228163" cy="5637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hape 17"/>
          <p:cNvCxnSpPr/>
          <p:nvPr userDrawn="1"/>
        </p:nvCxnSpPr>
        <p:spPr>
          <a:xfrm flipH="1" flipV="1">
            <a:off x="296883" y="814183"/>
            <a:ext cx="11590316" cy="6227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45223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/>
          <p:nvPr userDrawn="1"/>
        </p:nvSpPr>
        <p:spPr>
          <a:xfrm>
            <a:off x="296882" y="6378712"/>
            <a:ext cx="3016334" cy="32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zh-CN" sz="1400" dirty="0">
                <a:solidFill>
                  <a:srgbClr val="999999"/>
                </a:solidFill>
              </a:rPr>
              <a:t>Copyright © www.jiuzhang.com</a:t>
            </a:r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72799" y="6378712"/>
            <a:ext cx="914399" cy="320399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kumimoji="1" lang="zh-CN" altLang="en-US" dirty="0" smtClean="0"/>
              <a:t>第</a:t>
            </a:r>
            <a:fld id="{10AAE095-B0C1-0042-9087-3F01348E1948}" type="slidenum">
              <a:rPr kumimoji="1" lang="zh-CN" altLang="en-US" smtClean="0"/>
              <a:pPr/>
              <a:t>‹#›</a:t>
            </a:fld>
            <a:r>
              <a:rPr kumimoji="1" lang="zh-CN" altLang="en-US" dirty="0" smtClean="0"/>
              <a:t>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3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49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iuzhang.com/solutions/two-sum-ii/" TargetMode="External"/><Relationship Id="rId4" Type="http://schemas.openxmlformats.org/officeDocument/2006/relationships/hyperlink" Target="https://docs.google.com/spreadsheets/d/1mKBropkIOt6evlMW3YURE3Yc641Wma8P3koHK14n91s/edit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lintcode.com/zh-cn/problem/two-sum-ii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lintcode.com/en/problem/triangle-coun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intcode.com/problem/wood-cut/" TargetMode="External"/><Relationship Id="rId3" Type="http://schemas.openxmlformats.org/officeDocument/2006/relationships/hyperlink" Target="http://www.jiuzhang.com/solutions/wood-cut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iuzhang.com/qa/3/" TargetMode="External"/><Relationship Id="rId3" Type="http://schemas.openxmlformats.org/officeDocument/2006/relationships/hyperlink" Target="http://www.jiuzhang.com/qa/990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lintcode.com/en/problem/2-sum/" TargetMode="External"/><Relationship Id="rId3" Type="http://schemas.openxmlformats.org/officeDocument/2006/relationships/hyperlink" Target="http://www.jiuzhang.com/solutions/two-su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1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524000" y="1003617"/>
            <a:ext cx="9144000" cy="1923432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透析热门</a:t>
            </a:r>
            <a:r>
              <a:rPr lang="en-US" altLang="zh-CN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</a:t>
            </a:r>
            <a:r>
              <a:rPr lang="zh-CN" altLang="en-US" b="1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公司中的</a:t>
            </a:r>
            <a:r>
              <a:rPr lang="en-US" altLang="zh-CN" b="1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altLang="zh-CN" b="1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altLang="zh-CN" b="1" dirty="0" err="1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FollowUp</a:t>
            </a:r>
            <a:r>
              <a:rPr lang="zh-CN" altLang="en-US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面试题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524000" y="2927049"/>
            <a:ext cx="9144000" cy="588696"/>
          </a:xfrm>
        </p:spPr>
        <p:txBody>
          <a:bodyPr/>
          <a:lstStyle/>
          <a:p>
            <a:pPr lvl="0"/>
            <a:r>
              <a:rPr lang="zh-CN" altLang="en-US" dirty="0" smtClean="0">
                <a:solidFill>
                  <a:srgbClr val="FF6600"/>
                </a:solidFill>
                <a:latin typeface="Trebuchet MS"/>
                <a:ea typeface="Trebuchet MS"/>
                <a:cs typeface="Trebuchet MS"/>
                <a:sym typeface="Trebuchet MS"/>
              </a:rPr>
              <a:t>课</a:t>
            </a:r>
            <a:r>
              <a:rPr lang="zh-CN" altLang="en-US" dirty="0">
                <a:solidFill>
                  <a:srgbClr val="FF6600"/>
                </a:solidFill>
                <a:latin typeface="Trebuchet MS"/>
                <a:ea typeface="Trebuchet MS"/>
                <a:cs typeface="Trebuchet MS"/>
                <a:sym typeface="Trebuchet MS"/>
              </a:rPr>
              <a:t>程不允许录像，否则将追究法律责任，赔偿损</a:t>
            </a:r>
            <a:endParaRPr lang="zh-CN" altLang="zh-CN" dirty="0">
              <a:solidFill>
                <a:srgbClr val="FF66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80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Interviewer:</a:t>
            </a:r>
            <a:br>
              <a:rPr lang="en-US" altLang="zh-CN" b="1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zh-CN" altLang="zh-CN" b="1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Two </a:t>
            </a:r>
            <a:r>
              <a:rPr lang="zh-CN" altLang="zh-CN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sum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http://www.lintcode.com/zh-cn/problem/two-sum-ii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http://www.jiuzhang.com/solutions/two-sum-ii</a:t>
            </a:r>
            <a:r>
              <a:rPr lang="en-US" dirty="0" smtClean="0">
                <a:hlinkClick r:id="rId3"/>
              </a:rPr>
              <a:t>/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Docs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10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21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11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985950"/>
            <a:ext cx="5957094" cy="238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3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12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985950"/>
            <a:ext cx="5957094" cy="23828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0" y="1985949"/>
            <a:ext cx="5957094" cy="237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1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13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985950"/>
            <a:ext cx="5957094" cy="23828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0" y="1985949"/>
            <a:ext cx="5957094" cy="237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1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14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985950"/>
            <a:ext cx="5957094" cy="23828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0" y="1985950"/>
            <a:ext cx="5957094" cy="23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1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15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985950"/>
            <a:ext cx="5957094" cy="23828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0" y="1985950"/>
            <a:ext cx="5957094" cy="23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1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 +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查询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-》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线段树（平衡二叉树）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查询</a:t>
            </a:r>
            <a:endParaRPr lang="en-US" altLang="zh-CN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1">
              <a:spcBef>
                <a:spcPts val="1000"/>
              </a:spcBef>
            </a:pPr>
            <a:endParaRPr lang="en-US" altLang="zh-CN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1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排序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两个指针扫描   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-》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排序 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两个指针</a:t>
            </a:r>
            <a:endParaRPr lang="zh-CN" altLang="zh-CN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1">
              <a:spcBef>
                <a:spcPts val="1000"/>
              </a:spcBef>
            </a:pPr>
            <a:endParaRPr kumimoji="1" lang="zh-CN" altLang="en-US" dirty="0"/>
          </a:p>
          <a:p>
            <a:pPr marL="228600" lvl="1">
              <a:spcBef>
                <a:spcPts val="1000"/>
              </a:spcBef>
            </a:pP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16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Two sum II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11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就这样就完了么？</a:t>
            </a:r>
            <a:br>
              <a:rPr lang="zh-CN" altLang="zh-CN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zh-CN" altLang="zh-CN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Follow Up 会这么裸？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17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pic>
        <p:nvPicPr>
          <p:cNvPr id="5" name="Shape 1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88698" y="3495222"/>
            <a:ext cx="2362774" cy="148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333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Triangle Count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zh-CN" altLang="zh-CN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http://www.lintcode.com/en/problem/triangle-count</a:t>
            </a:r>
            <a:r>
              <a:rPr lang="zh-CN" altLang="zh-CN" u="sng" dirty="0" smtClean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/</a:t>
            </a:r>
            <a:endParaRPr lang="en-US" altLang="zh-CN" u="sng" dirty="0" smtClean="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  <a:hlinkClick r:id="rId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US" altLang="zh-CN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http://www.jiuzhang.com/solutions/triangle-count/</a:t>
            </a:r>
            <a:endParaRPr lang="zh-CN" altLang="zh-CN" u="sng" dirty="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  <a:hlinkClick r:id="rId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zh-CN" altLang="zh-CN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(4,3,6,7,8,9)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18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113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Triangle Count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面试的时候如果不给简单题，</a:t>
            </a:r>
            <a:br>
              <a:rPr lang="zh-CN" altLang="zh-CN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zh-CN" altLang="zh-CN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直接给Triangle </a:t>
            </a:r>
            <a:r>
              <a:rPr lang="zh-CN" altLang="zh-CN" b="1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Count</a:t>
            </a:r>
            <a:endParaRPr lang="en-US" altLang="zh-CN" b="1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/>
            <a:r>
              <a:rPr lang="zh-CN" altLang="zh-CN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您能联想到曾经做过的2 sum么？</a:t>
            </a:r>
          </a:p>
          <a:p>
            <a:r>
              <a:rPr lang="en-US" dirty="0" smtClean="0"/>
              <a:t>Key:	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排序</a:t>
            </a:r>
          </a:p>
          <a:p>
            <a:pPr marL="342900" indent="-342900">
              <a:buFont typeface="Arial"/>
              <a:buChar char="•"/>
            </a:pPr>
            <a:r>
              <a:rPr lang="zh-CN" altLang="en-US" dirty="0" smtClean="0"/>
              <a:t>内层循环优化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19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1810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30041" y="1923143"/>
            <a:ext cx="7857158" cy="328638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zh-CN" altLang="en-US" sz="2000" dirty="0"/>
              <a:t>主讲：陈老师</a:t>
            </a:r>
          </a:p>
          <a:p>
            <a:pPr marL="228600" lvl="1">
              <a:spcBef>
                <a:spcPts val="1000"/>
              </a:spcBef>
            </a:pPr>
            <a:r>
              <a:rPr kumimoji="1" lang="zh-CN" altLang="en-US" sz="2000" dirty="0"/>
              <a:t>国内</a:t>
            </a:r>
            <a:r>
              <a:rPr kumimoji="1" lang="en-US" altLang="zh-CN" sz="2000" dirty="0"/>
              <a:t>TOP2</a:t>
            </a:r>
            <a:r>
              <a:rPr kumimoji="1" lang="zh-CN" altLang="en-US" sz="2000" dirty="0"/>
              <a:t>名校毕业，</a:t>
            </a:r>
            <a:r>
              <a:rPr kumimoji="1" lang="zh-CN" altLang="en-US" sz="2000" dirty="0" smtClean="0"/>
              <a:t>北美西部某</a:t>
            </a:r>
            <a:r>
              <a:rPr kumimoji="1" lang="en-US" altLang="zh-CN" sz="2000" dirty="0" smtClean="0"/>
              <a:t>S</a:t>
            </a:r>
            <a:r>
              <a:rPr kumimoji="1" lang="zh-CN" altLang="en-US" sz="2000" dirty="0" smtClean="0"/>
              <a:t>大</a:t>
            </a:r>
            <a:r>
              <a:rPr kumimoji="1" lang="en-US" altLang="zh-CN" sz="2000" dirty="0" smtClean="0"/>
              <a:t>CS</a:t>
            </a:r>
            <a:r>
              <a:rPr kumimoji="1" lang="zh-CN" altLang="en-US" sz="2000" dirty="0"/>
              <a:t>专业硕士</a:t>
            </a:r>
          </a:p>
          <a:p>
            <a:pPr marL="228600" lvl="1">
              <a:spcBef>
                <a:spcPts val="1000"/>
              </a:spcBef>
            </a:pPr>
            <a:r>
              <a:rPr kumimoji="1" lang="zh-CN" altLang="en-US" sz="2000" dirty="0"/>
              <a:t>参加国国家信息学竞赛，大学生程序设计竞赛</a:t>
            </a:r>
          </a:p>
          <a:p>
            <a:pPr marL="228600" lvl="1">
              <a:spcBef>
                <a:spcPts val="1000"/>
              </a:spcBef>
            </a:pPr>
            <a:r>
              <a:rPr kumimoji="1" lang="zh-CN" altLang="en-US" sz="2000" dirty="0"/>
              <a:t>拿过国内和北美顶尖</a:t>
            </a:r>
            <a:r>
              <a:rPr kumimoji="1" lang="en-US" altLang="zh-CN" sz="2000" dirty="0"/>
              <a:t>IT</a:t>
            </a:r>
            <a:r>
              <a:rPr kumimoji="1" lang="zh-CN" altLang="en-US" sz="2000" dirty="0"/>
              <a:t>企业</a:t>
            </a:r>
            <a:r>
              <a:rPr kumimoji="1" lang="en-US" altLang="zh-CN" sz="2000" dirty="0"/>
              <a:t>offer</a:t>
            </a:r>
            <a:r>
              <a:rPr kumimoji="1" lang="zh-CN" altLang="en-US" sz="2000" dirty="0"/>
              <a:t>数</a:t>
            </a:r>
            <a:r>
              <a:rPr kumimoji="1" lang="en-US" altLang="zh-CN" sz="2000" dirty="0"/>
              <a:t>11+</a:t>
            </a:r>
          </a:p>
          <a:p>
            <a:pPr marL="228600" lvl="1">
              <a:spcBef>
                <a:spcPts val="1000"/>
              </a:spcBef>
            </a:pPr>
            <a:r>
              <a:rPr kumimoji="1" lang="zh-CN" altLang="en-US" sz="2000" dirty="0"/>
              <a:t>拥有丰富的面试官经验，曾就职过</a:t>
            </a:r>
            <a:r>
              <a:rPr kumimoji="1" lang="en-US" altLang="zh-CN" sz="2000" dirty="0"/>
              <a:t>3</a:t>
            </a:r>
            <a:r>
              <a:rPr kumimoji="1" lang="zh-CN" altLang="en-US" sz="2000" dirty="0"/>
              <a:t>个顶尖</a:t>
            </a:r>
            <a:r>
              <a:rPr kumimoji="1" lang="en-US" altLang="zh-CN" sz="2000" dirty="0"/>
              <a:t>IT</a:t>
            </a:r>
            <a:r>
              <a:rPr kumimoji="1" lang="zh-CN" altLang="en-US" sz="2000" dirty="0"/>
              <a:t>企业，面试人数超过上百人。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2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讲师介绍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48" y="1451428"/>
            <a:ext cx="3195469" cy="353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41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题虽然增加，但是思路不会</a:t>
            </a:r>
            <a:r>
              <a:rPr lang="en-US" altLang="zh-CN" dirty="0" smtClean="0"/>
              <a:t>增多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LC题在增长是指数函数，但是你要准备东西的增长是Log函数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20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622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Sum</a:t>
            </a:r>
            <a:r>
              <a:rPr kumimoji="1" lang="zh-CN" altLang="en-US" dirty="0" smtClean="0"/>
              <a:t> 模板</a:t>
            </a:r>
            <a:endParaRPr kumimoji="1"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zh-CN" altLang="zh-C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这一类通过对撞型指针优化算法，根本上其实要证明就是不用扫描多余状态</a:t>
            </a:r>
          </a:p>
          <a:p>
            <a:pPr marL="228600" lvl="1">
              <a:spcBef>
                <a:spcPts val="1000"/>
              </a:spcBef>
            </a:pP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21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这一类题目思路</a:t>
            </a:r>
            <a:endParaRPr kumimoji="1" lang="zh-CN" altLang="en-US" dirty="0"/>
          </a:p>
        </p:txBody>
      </p:sp>
      <p:pic>
        <p:nvPicPr>
          <p:cNvPr id="6" name="Shape 1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0206" y="1900861"/>
            <a:ext cx="4867921" cy="1710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0857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CN" dirty="0"/>
              <a:t>2 Sum </a:t>
            </a:r>
            <a:r>
              <a:rPr kumimoji="1" lang="zh-CN" altLang="en-US" dirty="0"/>
              <a:t>类 （通过判断条件优化算法）</a:t>
            </a:r>
          </a:p>
          <a:p>
            <a:pPr marL="228600" lvl="1">
              <a:spcBef>
                <a:spcPts val="1000"/>
              </a:spcBef>
            </a:pPr>
            <a:r>
              <a:rPr kumimoji="1" lang="en-US" altLang="zh-CN" dirty="0"/>
              <a:t>3 Sum Closest </a:t>
            </a:r>
            <a:endParaRPr kumimoji="1"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kumimoji="1" lang="en-US" altLang="zh-CN" dirty="0" smtClean="0"/>
              <a:t>4 </a:t>
            </a:r>
            <a:r>
              <a:rPr kumimoji="1" lang="en-US" altLang="zh-CN" dirty="0"/>
              <a:t>Sum </a:t>
            </a:r>
          </a:p>
          <a:p>
            <a:pPr marL="228600" lvl="1">
              <a:spcBef>
                <a:spcPts val="1000"/>
              </a:spcBef>
            </a:pPr>
            <a:r>
              <a:rPr kumimoji="1" lang="en-US" altLang="zh-CN" dirty="0"/>
              <a:t>3 </a:t>
            </a:r>
            <a:r>
              <a:rPr kumimoji="1" lang="en-US" altLang="zh-CN" dirty="0" smtClean="0"/>
              <a:t>Sum</a:t>
            </a:r>
          </a:p>
          <a:p>
            <a:pPr marL="228600" lvl="1">
              <a:spcBef>
                <a:spcPts val="1000"/>
              </a:spcBef>
            </a:pPr>
            <a:r>
              <a:rPr kumimoji="1" lang="en-US" altLang="zh-CN" dirty="0" smtClean="0"/>
              <a:t>Two </a:t>
            </a:r>
            <a:r>
              <a:rPr kumimoji="1" lang="en-US" altLang="zh-CN" dirty="0"/>
              <a:t>sum II</a:t>
            </a:r>
          </a:p>
          <a:p>
            <a:pPr marL="228600" lvl="1">
              <a:spcBef>
                <a:spcPts val="1000"/>
              </a:spcBef>
            </a:pPr>
            <a:r>
              <a:rPr kumimoji="1" lang="en-US" altLang="zh-CN" dirty="0"/>
              <a:t>Triangle Count</a:t>
            </a:r>
          </a:p>
          <a:p>
            <a:pPr marL="228600" lvl="1">
              <a:spcBef>
                <a:spcPts val="1000"/>
              </a:spcBef>
            </a:pPr>
            <a:r>
              <a:rPr kumimoji="1" lang="en-US" altLang="zh-CN" dirty="0"/>
              <a:t>Trapping Rain Water</a:t>
            </a:r>
          </a:p>
          <a:p>
            <a:pPr marL="228600" lvl="1">
              <a:spcBef>
                <a:spcPts val="1000"/>
              </a:spcBef>
            </a:pPr>
            <a:r>
              <a:rPr kumimoji="1" lang="en-US" altLang="zh-CN" dirty="0"/>
              <a:t>Container With Most </a:t>
            </a:r>
            <a:r>
              <a:rPr kumimoji="1" lang="en-US" altLang="zh-CN" dirty="0" smtClean="0"/>
              <a:t>Water</a:t>
            </a:r>
            <a:endParaRPr kumimoji="1" lang="en-US" altLang="zh-CN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22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相会型指针题目</a:t>
            </a:r>
            <a:endParaRPr kumimoji="1" lang="zh-CN" altLang="en-US" dirty="0"/>
          </a:p>
        </p:txBody>
      </p:sp>
      <p:pic>
        <p:nvPicPr>
          <p:cNvPr id="5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14191" y="1071639"/>
            <a:ext cx="4076699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3667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做题</a:t>
            </a:r>
            <a:r>
              <a:rPr kumimoji="1" lang="zh-CN" altLang="en-US" dirty="0"/>
              <a:t>的常见误</a:t>
            </a:r>
            <a:r>
              <a:rPr kumimoji="1" lang="zh-CN" altLang="en-US" dirty="0" smtClean="0"/>
              <a:t>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kumimoji="1" lang="zh-CN" altLang="en-US" dirty="0"/>
              <a:t>做了的题就过了。</a:t>
            </a:r>
            <a:endParaRPr kumimoji="1" lang="en-US" altLang="zh-CN" dirty="0"/>
          </a:p>
          <a:p>
            <a:pPr marL="228600" lvl="1">
              <a:spcBef>
                <a:spcPts val="1000"/>
              </a:spcBef>
            </a:pPr>
            <a:r>
              <a:rPr kumimoji="1" lang="zh-CN" altLang="en-US" dirty="0"/>
              <a:t>不懂的题，</a:t>
            </a:r>
            <a:r>
              <a:rPr kumimoji="1" lang="zh-CN" altLang="en-US" dirty="0" smtClean="0"/>
              <a:t>看九章或</a:t>
            </a:r>
            <a:r>
              <a:rPr kumimoji="1" lang="zh-CN" altLang="en-US" dirty="0"/>
              <a:t>者博客解答抄一遍然后就认为自己会了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kumimoji="1" lang="zh-CN" altLang="en-US" dirty="0" smtClean="0"/>
              <a:t>后</a:t>
            </a:r>
            <a:r>
              <a:rPr kumimoji="1" lang="zh-CN" altLang="en-US" dirty="0"/>
              <a:t>面再遇到又不会了</a:t>
            </a:r>
            <a:endParaRPr kumimoji="1" lang="en-US" altLang="zh-CN" dirty="0"/>
          </a:p>
          <a:p>
            <a:pPr marL="228600" lvl="1">
              <a:spcBef>
                <a:spcPts val="1000"/>
              </a:spcBef>
            </a:pPr>
            <a:r>
              <a:rPr kumimoji="1" lang="zh-CN" altLang="en-US" dirty="0"/>
              <a:t>总觉得新题越来越多。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23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79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怎么解决不能够做follow</a:t>
            </a:r>
            <a:r>
              <a:rPr lang="en-US" dirty="0" smtClean="0"/>
              <a:t> </a:t>
            </a:r>
            <a:r>
              <a:rPr lang="en-US" dirty="0" err="1" smtClean="0"/>
              <a:t>up问题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定期整理自己做过的题目</a:t>
            </a:r>
            <a:endParaRPr lang="en-US" altLang="zh-CN" dirty="0" smtClean="0"/>
          </a:p>
          <a:p>
            <a:r>
              <a:rPr lang="zh-CN" altLang="en-US" dirty="0" smtClean="0"/>
              <a:t>对自己三问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zh-CN" altLang="en-US" dirty="0" smtClean="0"/>
              <a:t>属于哪一类？</a:t>
            </a:r>
            <a:endParaRPr lang="en-US" altLang="zh-CN" dirty="0" smtClean="0"/>
          </a:p>
          <a:p>
            <a:r>
              <a:rPr lang="zh-CN" altLang="en-US" dirty="0" smtClean="0"/>
              <a:t>同类的题目有什么相似之处</a:t>
            </a:r>
            <a:r>
              <a:rPr lang="en-US" altLang="zh-CN" dirty="0"/>
              <a:t>？</a:t>
            </a:r>
            <a:endParaRPr lang="en-US" altLang="zh-CN" dirty="0" smtClean="0"/>
          </a:p>
          <a:p>
            <a:r>
              <a:rPr lang="en-US" altLang="en-US" dirty="0" smtClean="0"/>
              <a:t>他们思考的思路是怎么样的？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24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741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上这个课后如何提高</a:t>
            </a:r>
            <a:br>
              <a:rPr lang="en-US" dirty="0" smtClean="0"/>
            </a:br>
            <a:r>
              <a:rPr lang="en-US" dirty="0" err="1" smtClean="0"/>
              <a:t>FollowUp能力</a:t>
            </a:r>
            <a:r>
              <a:rPr lang="en-US" dirty="0" smtClean="0"/>
              <a:t>？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关于强化班的正确打开方式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25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1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课前预习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上课之前浏览</a:t>
            </a:r>
            <a:r>
              <a:rPr lang="zh-CN" altLang="en-US" dirty="0"/>
              <a:t>一遍当前课需要将的内容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最好</a:t>
            </a:r>
            <a:r>
              <a:rPr lang="zh-CN" altLang="en-US" dirty="0"/>
              <a:t>是自己思考一下每道题的解法，如果时间不够，可以浏览一下每个题目的题意。这个非常有助于上课理解。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26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897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上课做笔记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笔记本</a:t>
            </a:r>
            <a:r>
              <a:rPr lang="en-US" altLang="zh-CN" dirty="0" smtClean="0"/>
              <a:t>+PPT</a:t>
            </a:r>
          </a:p>
          <a:p>
            <a:pPr marL="342900" indent="-342900">
              <a:buFont typeface="Arial"/>
              <a:buChar char="•"/>
            </a:pPr>
            <a:r>
              <a:rPr lang="zh-CN" altLang="en-US" dirty="0" smtClean="0"/>
              <a:t>思维思考方式</a:t>
            </a: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r>
              <a:rPr lang="en-US" altLang="zh-CN" dirty="0" smtClean="0"/>
              <a:t>key</a:t>
            </a:r>
            <a:r>
              <a:rPr lang="zh-CN" altLang="en-US" dirty="0" smtClean="0"/>
              <a:t>关键点</a:t>
            </a: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r>
              <a:rPr lang="zh-CN" altLang="en-US" dirty="0" smtClean="0"/>
              <a:t>一系列题</a:t>
            </a:r>
            <a:r>
              <a:rPr lang="zh-CN" altLang="en-US" dirty="0"/>
              <a:t>目相应</a:t>
            </a:r>
            <a:r>
              <a:rPr lang="zh-CN" altLang="en-US" dirty="0" smtClean="0"/>
              <a:t>的总结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27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144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不懂提问题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gotowebinar</a:t>
            </a:r>
            <a:r>
              <a:rPr lang="zh-CN" altLang="en-US" dirty="0"/>
              <a:t>问答里面赶紧提</a:t>
            </a:r>
            <a:r>
              <a:rPr lang="zh-CN" altLang="en-US" dirty="0" smtClean="0"/>
              <a:t>出来</a:t>
            </a:r>
            <a:endParaRPr lang="en-US" altLang="zh-CN" dirty="0" smtClean="0"/>
          </a:p>
          <a:p>
            <a:r>
              <a:rPr lang="zh-CN" altLang="en-US" dirty="0" smtClean="0"/>
              <a:t>主讲老师看到了会回答</a:t>
            </a:r>
            <a:endParaRPr lang="en-US" altLang="zh-CN" dirty="0" smtClean="0"/>
          </a:p>
          <a:p>
            <a:r>
              <a:rPr lang="zh-CN" altLang="en-US" dirty="0" smtClean="0"/>
              <a:t>会有助教老师</a:t>
            </a:r>
            <a:r>
              <a:rPr lang="zh-CN" altLang="en-US" dirty="0"/>
              <a:t>回答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28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61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课后做训练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en-US" altLang="zh-CN" dirty="0"/>
              <a:t>-</a:t>
            </a:r>
            <a:r>
              <a:rPr lang="en-US" altLang="zh-CN" dirty="0" smtClean="0"/>
              <a:t>5min</a:t>
            </a:r>
            <a:r>
              <a:rPr lang="zh-CN" altLang="en-US" dirty="0" smtClean="0"/>
              <a:t>冥想复习</a:t>
            </a:r>
            <a:endParaRPr lang="en-US" altLang="zh-CN" dirty="0" smtClean="0"/>
          </a:p>
          <a:p>
            <a:r>
              <a:rPr lang="en-US" altLang="zh-CN" dirty="0" err="1" smtClean="0"/>
              <a:t>Lintcode</a:t>
            </a:r>
            <a:r>
              <a:rPr lang="en-US" altLang="zh-CN" dirty="0" smtClean="0"/>
              <a:t> Ladder 40</a:t>
            </a:r>
            <a:r>
              <a:rPr lang="en-US" altLang="zh-CN" dirty="0"/>
              <a:t>-60</a:t>
            </a:r>
            <a:r>
              <a:rPr lang="zh-CN" altLang="en-US" dirty="0" smtClean="0"/>
              <a:t>小时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29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40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30041" y="1923143"/>
            <a:ext cx="7857158" cy="328638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en-US" sz="2000" dirty="0" smtClean="0"/>
              <a:t>助教</a:t>
            </a:r>
            <a:r>
              <a:rPr kumimoji="1" lang="zh-CN" altLang="en-US" sz="2000" dirty="0" smtClean="0"/>
              <a:t>：</a:t>
            </a:r>
            <a:r>
              <a:rPr kumimoji="1" lang="en-US" altLang="zh-CN" sz="2000" dirty="0" smtClean="0"/>
              <a:t>ben</a:t>
            </a:r>
            <a:r>
              <a:rPr kumimoji="1" lang="zh-CN" altLang="en-US" sz="2000" dirty="0" smtClean="0"/>
              <a:t>老师</a:t>
            </a:r>
            <a:endParaRPr kumimoji="1" lang="zh-CN" altLang="en-US" sz="2000" dirty="0"/>
          </a:p>
          <a:p>
            <a:pPr marL="228600" lvl="1">
              <a:spcBef>
                <a:spcPts val="1000"/>
              </a:spcBef>
            </a:pPr>
            <a:r>
              <a:rPr kumimoji="1" lang="zh-CN" altLang="en-US" sz="2000" dirty="0" smtClean="0"/>
              <a:t>算法竞赛全国一等奖</a:t>
            </a:r>
            <a:endParaRPr kumimoji="1" lang="en-US" altLang="zh-CN" sz="2000" dirty="0" smtClean="0"/>
          </a:p>
          <a:p>
            <a:pPr marL="228600" lvl="1">
              <a:spcBef>
                <a:spcPts val="1000"/>
              </a:spcBef>
            </a:pPr>
            <a:r>
              <a:rPr kumimoji="1" lang="en-US" altLang="zh-CN" sz="2000" dirty="0"/>
              <a:t>ACM ICPC </a:t>
            </a:r>
            <a:r>
              <a:rPr kumimoji="1" lang="zh-CN" altLang="en-US" sz="2000" dirty="0"/>
              <a:t>大学生程序设计竞赛</a:t>
            </a:r>
            <a:r>
              <a:rPr kumimoji="1" lang="zh-CN" altLang="en-US" sz="2000" dirty="0" smtClean="0"/>
              <a:t>金牌</a:t>
            </a:r>
            <a:endParaRPr kumimoji="1" lang="en-US" altLang="zh-CN" sz="2000" dirty="0" smtClean="0"/>
          </a:p>
          <a:p>
            <a:pPr marL="228600" lvl="1">
              <a:spcBef>
                <a:spcPts val="1000"/>
              </a:spcBef>
            </a:pPr>
            <a:r>
              <a:rPr kumimoji="1" lang="zh-CN" altLang="en-US" sz="2000" dirty="0" smtClean="0"/>
              <a:t>毕业于美国</a:t>
            </a:r>
            <a:r>
              <a:rPr kumimoji="1" lang="en-US" altLang="zh-CN" sz="2000" dirty="0" smtClean="0"/>
              <a:t>TOP</a:t>
            </a:r>
            <a:r>
              <a:rPr kumimoji="1" lang="zh-CN" altLang="en-US" sz="2000" dirty="0" smtClean="0"/>
              <a:t>四大计算机院校之一</a:t>
            </a:r>
            <a:endParaRPr kumimoji="1" lang="en-US" altLang="zh-CN" sz="2000" dirty="0" smtClean="0"/>
          </a:p>
          <a:p>
            <a:pPr marL="228600" lvl="1">
              <a:spcBef>
                <a:spcPts val="1000"/>
              </a:spcBef>
            </a:pPr>
            <a:r>
              <a:rPr kumimoji="1" lang="zh-CN" altLang="en-US" sz="2000" dirty="0" smtClean="0"/>
              <a:t>拿到</a:t>
            </a:r>
            <a:r>
              <a:rPr kumimoji="1" lang="zh-CN" altLang="zh-CN" sz="2000" dirty="0"/>
              <a:t>7</a:t>
            </a:r>
            <a:r>
              <a:rPr kumimoji="1" lang="zh-CN" altLang="en-US" sz="2000" dirty="0" smtClean="0"/>
              <a:t>个</a:t>
            </a:r>
            <a:r>
              <a:rPr kumimoji="1" lang="en-US" altLang="zh-CN" sz="2000" dirty="0" smtClean="0"/>
              <a:t>offer</a:t>
            </a:r>
            <a:r>
              <a:rPr kumimoji="1" lang="zh-CN" altLang="en-US" sz="2000" dirty="0" smtClean="0"/>
              <a:t>北美</a:t>
            </a:r>
            <a:r>
              <a:rPr kumimoji="1" lang="en-US" altLang="zh-CN" sz="2000" dirty="0" smtClean="0"/>
              <a:t>IT</a:t>
            </a:r>
            <a:r>
              <a:rPr kumimoji="1" lang="zh-CN" altLang="en-US" sz="2000" dirty="0" smtClean="0"/>
              <a:t>企业</a:t>
            </a:r>
            <a:r>
              <a:rPr kumimoji="1" lang="en-US" altLang="zh-CN" sz="2000" dirty="0" smtClean="0"/>
              <a:t>offer</a:t>
            </a:r>
            <a:r>
              <a:rPr kumimoji="1" lang="zh-CN" altLang="en-US" sz="2000" dirty="0" smtClean="0"/>
              <a:t>。</a:t>
            </a:r>
            <a:endParaRPr kumimoji="1" lang="zh-CN" altLang="en-US" sz="20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3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讲师介绍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48" y="1451428"/>
            <a:ext cx="3195469" cy="35334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48" y="1669143"/>
            <a:ext cx="3195469" cy="331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32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作业要点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en-US" dirty="0" err="1" smtClean="0"/>
              <a:t>先自己想，再看笔记，最后看code</a:t>
            </a:r>
            <a:endParaRPr lang="en-US" altLang="en-US" dirty="0" smtClean="0"/>
          </a:p>
          <a:p>
            <a:pPr marL="342900" indent="-342900">
              <a:buFont typeface="Arial"/>
              <a:buChar char="•"/>
            </a:pPr>
            <a:r>
              <a:rPr lang="en-US" altLang="en-US" dirty="0" smtClean="0"/>
              <a:t>温故知新</a:t>
            </a:r>
          </a:p>
          <a:p>
            <a:pPr marL="342900" indent="-342900">
              <a:buFont typeface="Arial"/>
              <a:buChar char="•"/>
            </a:pPr>
            <a:r>
              <a:rPr lang="en-US" altLang="zh-CN" dirty="0" err="1" smtClean="0"/>
              <a:t>Lintcode</a:t>
            </a:r>
            <a:r>
              <a:rPr lang="zh-CN" altLang="en-US" dirty="0" smtClean="0"/>
              <a:t>做笔记记录思路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30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548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zh-CN" altLang="zh-CN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为什么要面FLAG或者Startup?</a:t>
            </a:r>
            <a:endParaRPr lang="en-US" altLang="zh-CN" b="1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lvl="1">
              <a:spcBef>
                <a:spcPts val="1000"/>
              </a:spcBef>
            </a:pPr>
            <a:r>
              <a:rPr lang="zh-CN" altLang="zh-CN" b="1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硅谷各档公司new grad工资收入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31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打个鸡血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466857"/>
              </p:ext>
            </p:extLst>
          </p:nvPr>
        </p:nvGraphicFramePr>
        <p:xfrm>
          <a:off x="1625600" y="2579914"/>
          <a:ext cx="8297775" cy="21661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658449"/>
                    </a:gs>
                    <a:gs pos="100000">
                      <a:srgbClr val="D7ECC1"/>
                    </a:gs>
                  </a:gsLst>
                  <a:lin ang="16200000" scaled="0"/>
                </a:gradFill>
              </a:tblPr>
              <a:tblGrid>
                <a:gridCol w="1752000"/>
                <a:gridCol w="4040025"/>
                <a:gridCol w="1540650"/>
                <a:gridCol w="965100"/>
              </a:tblGrid>
              <a:tr h="541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600" b="1" i="0" u="none" strike="noStrike" cap="none" dirty="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1600" u="none" strike="noStrike" cap="none"/>
                        <a:t>公司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1600" u="none" strike="noStrike" cap="none"/>
                        <a:t>工资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1600" u="none" strike="noStrike" cap="none"/>
                        <a:t>股票</a:t>
                      </a:r>
                    </a:p>
                  </a:txBody>
                  <a:tcPr marL="12700" marR="12700" marT="12700" marB="0" anchor="b"/>
                </a:tc>
              </a:tr>
              <a:tr h="541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1600" u="none" strike="noStrike" cap="none"/>
                        <a:t>Pre IPO Startup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1600" u="none" strike="noStrike" cap="none"/>
                        <a:t>Uber, Snapchat, Airbnb, Dropbox, Pinterest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1600" u="none" strike="noStrike" cap="none"/>
                        <a:t>10w-12w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1600" u="none" strike="noStrike" cap="none" dirty="0"/>
                        <a:t>40w-100w</a:t>
                      </a:r>
                    </a:p>
                  </a:txBody>
                  <a:tcPr marL="12700" marR="12700" marT="12700" marB="0" anchor="b"/>
                </a:tc>
              </a:tr>
              <a:tr h="541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1600" u="none" strike="noStrike" cap="none"/>
                        <a:t>Big 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1600" u="none" strike="noStrike" cap="none"/>
                        <a:t>Facebook, LinkedIn, Google, Twitter, Apple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1600" u="none" strike="noStrike" cap="none"/>
                        <a:t>10w-12w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1600" u="none" strike="noStrike" cap="none"/>
                        <a:t>15w-50w</a:t>
                      </a:r>
                    </a:p>
                  </a:txBody>
                  <a:tcPr marL="12700" marR="12700" marT="12700" marB="0" anchor="b"/>
                </a:tc>
              </a:tr>
              <a:tr h="541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1600" u="none" strike="noStrike" cap="none"/>
                        <a:t>Old IT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1600" u="none" strike="noStrike" cap="none"/>
                        <a:t>Oracle, EMC, Yahoo, SAP，Adobe,CIsco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1600" u="none" strike="noStrike" cap="none"/>
                        <a:t>8w-11w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1600" u="none" strike="noStrike" cap="none" dirty="0"/>
                        <a:t>0w-20w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374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聊聊</a:t>
            </a:r>
            <a:r>
              <a:rPr lang="en-US" dirty="0" smtClean="0"/>
              <a:t>如果在面试里面脱引而出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32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21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6095"/>
            <a:ext cx="9144000" cy="1641274"/>
          </a:xfrm>
        </p:spPr>
        <p:txBody>
          <a:bodyPr>
            <a:normAutofit/>
          </a:bodyPr>
          <a:lstStyle/>
          <a:p>
            <a:r>
              <a:rPr lang="zh-CN" altLang="en-US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面试题</a:t>
            </a:r>
            <a:r>
              <a:rPr lang="en-US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br>
              <a:rPr lang="en-US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 altLang="en-US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条件：</a:t>
            </a:r>
            <a:r>
              <a:rPr lang="zh-CN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给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zh-CN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个</a:t>
            </a:r>
            <a:r>
              <a:rPr lang="zh-CN" altLang="en-US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非排序的</a:t>
            </a:r>
            <a:r>
              <a:rPr lang="zh-CN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数组</a:t>
            </a:r>
            <a:r>
              <a:rPr lang="en-US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zh-CN" altLang="en-US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数组平均长度</a:t>
            </a:r>
            <a:r>
              <a:rPr lang="en-US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zh-CN" altLang="zh-CN" sz="3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CN" altLang="zh-CN" sz="3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要求</a:t>
            </a:r>
            <a:r>
              <a:rPr lang="zh-CN" altLang="en-US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：求</a:t>
            </a:r>
            <a:r>
              <a:rPr lang="zh-CN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其中第</a:t>
            </a:r>
            <a:r>
              <a:rPr lang="en-US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zh-CN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大的</a:t>
            </a:r>
            <a:r>
              <a:rPr lang="zh-CN" altLang="zh-CN" sz="3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元素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zh-CN" altLang="en-US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详细</a:t>
            </a:r>
            <a:r>
              <a:rPr lang="zh-CN" altLang="zh-CN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描述</a:t>
            </a:r>
            <a:r>
              <a:rPr lang="zh-CN" altLang="en-US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题意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33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433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zh-CN" altLang="en-US" dirty="0" smtClean="0"/>
              <a:t>用什么数据结构？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kumimoji="1" lang="en-US" altLang="zh-CN" dirty="0" smtClean="0"/>
              <a:t>Answer </a:t>
            </a:r>
            <a:r>
              <a:rPr kumimoji="1" lang="zh-CN" altLang="en-US" dirty="0" smtClean="0"/>
              <a:t>堆</a:t>
            </a:r>
            <a:endParaRPr kumimoji="1" lang="en-US" altLang="zh-CN" dirty="0"/>
          </a:p>
          <a:p>
            <a:pPr marL="228600" lvl="1">
              <a:spcBef>
                <a:spcPts val="1000"/>
              </a:spcBef>
            </a:pPr>
            <a:r>
              <a:rPr kumimoji="1" lang="zh-CN" altLang="en-US" dirty="0" smtClean="0"/>
              <a:t>方法一： 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 smtClean="0"/>
              <a:t>把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个数组放入一个最大堆里面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 smtClean="0"/>
              <a:t>然后堆里面</a:t>
            </a:r>
            <a:r>
              <a:rPr kumimoji="1" lang="en-US" altLang="zh-CN" dirty="0" smtClean="0"/>
              <a:t>pop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次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个就是答案。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 smtClean="0"/>
              <a:t>时间复杂度</a:t>
            </a:r>
            <a:r>
              <a:rPr kumimoji="1" lang="en-US" altLang="zh-CN" dirty="0" smtClean="0"/>
              <a:t>N*</a:t>
            </a:r>
            <a:r>
              <a:rPr kumimoji="1" lang="en-US" altLang="zh-CN" dirty="0" err="1" smtClean="0"/>
              <a:t>Len+K</a:t>
            </a:r>
            <a:r>
              <a:rPr kumimoji="1" lang="en-US" altLang="zh-CN" dirty="0" smtClean="0"/>
              <a:t>*log(N*Len)</a:t>
            </a:r>
            <a:endParaRPr kumimoji="1" lang="en-US" altLang="zh-CN" dirty="0"/>
          </a:p>
          <a:p>
            <a:pPr marL="228600" lvl="1">
              <a:spcBef>
                <a:spcPts val="1000"/>
              </a:spcBef>
            </a:pPr>
            <a:r>
              <a:rPr kumimoji="1" lang="zh-CN" altLang="en-US" dirty="0" smtClean="0"/>
              <a:t>方法二： </a:t>
            </a:r>
            <a:endParaRPr kumimoji="1" lang="en-US" altLang="zh-CN" dirty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 smtClean="0"/>
              <a:t>把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个数组先排序</a:t>
            </a:r>
            <a:endParaRPr kumimoji="1" lang="en-US" altLang="zh-CN" dirty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 smtClean="0"/>
              <a:t>排序过后把每个数组最大的数字放入堆里面</a:t>
            </a:r>
            <a:endParaRPr kumimoji="1" lang="en-US" altLang="zh-CN" dirty="0"/>
          </a:p>
          <a:p>
            <a:pPr marL="685800" lvl="2">
              <a:spcBef>
                <a:spcPts val="1000"/>
              </a:spcBef>
            </a:pPr>
            <a:r>
              <a:rPr kumimoji="1" lang="en-US" altLang="en-US" dirty="0" err="1" smtClean="0"/>
              <a:t>然后堆里面只维护前n个元素</a:t>
            </a:r>
            <a:endParaRPr kumimoji="1" lang="en-US" altLang="en-US" dirty="0"/>
          </a:p>
          <a:p>
            <a:pPr marL="685800" lvl="2">
              <a:spcBef>
                <a:spcPts val="1000"/>
              </a:spcBef>
            </a:pPr>
            <a:r>
              <a:rPr kumimoji="1" lang="en-US" altLang="en-US" dirty="0" err="1" smtClean="0"/>
              <a:t>堆pop</a:t>
            </a:r>
            <a:r>
              <a:rPr kumimoji="1" lang="en-US" altLang="en-US" dirty="0" smtClean="0"/>
              <a:t> </a:t>
            </a:r>
            <a:r>
              <a:rPr kumimoji="1" lang="en-US" altLang="en-US" dirty="0" err="1" smtClean="0"/>
              <a:t>k次也是答案</a:t>
            </a:r>
            <a:r>
              <a:rPr kumimoji="1" lang="en-US" altLang="en-US" dirty="0" smtClean="0"/>
              <a:t>。</a:t>
            </a:r>
          </a:p>
          <a:p>
            <a:pPr marL="685800" lvl="2">
              <a:spcBef>
                <a:spcPts val="1000"/>
              </a:spcBef>
            </a:pPr>
            <a:r>
              <a:rPr kumimoji="1" lang="zh-CN" altLang="en-US" dirty="0" smtClean="0"/>
              <a:t>时间复杂度</a:t>
            </a:r>
            <a:r>
              <a:rPr kumimoji="1" lang="en-US" altLang="zh-CN" dirty="0" smtClean="0"/>
              <a:t>N*Len*Log(</a:t>
            </a:r>
            <a:r>
              <a:rPr kumimoji="1" lang="en-US" altLang="zh-CN" dirty="0" err="1" smtClean="0"/>
              <a:t>len</a:t>
            </a:r>
            <a:r>
              <a:rPr kumimoji="1" lang="en-US" altLang="zh-CN" dirty="0" smtClean="0"/>
              <a:t>)+K*</a:t>
            </a:r>
            <a:r>
              <a:rPr kumimoji="1" lang="en-US" altLang="zh-CN" dirty="0" err="1" smtClean="0"/>
              <a:t>logK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34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给n个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非排序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的</a:t>
            </a:r>
            <a:r>
              <a:rPr lang="zh-CN" altLang="zh-C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数组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0857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6095"/>
            <a:ext cx="9144000" cy="1641274"/>
          </a:xfrm>
        </p:spPr>
        <p:txBody>
          <a:bodyPr>
            <a:normAutofit fontScale="90000"/>
          </a:bodyPr>
          <a:lstStyle/>
          <a:p>
            <a:r>
              <a:rPr lang="zh-CN" altLang="en-US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面试题</a:t>
            </a:r>
            <a:r>
              <a:rPr lang="en-US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br>
              <a:rPr lang="en-US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 altLang="en-US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条件：</a:t>
            </a:r>
            <a:r>
              <a:rPr lang="zh-CN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给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zh-CN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个</a:t>
            </a:r>
            <a:r>
              <a:rPr lang="zh-CN" altLang="en-US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非排序的</a:t>
            </a:r>
            <a:r>
              <a:rPr lang="zh-CN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数组</a:t>
            </a:r>
            <a:r>
              <a:rPr lang="en-US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zh-CN" altLang="en-US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数组平均长度</a:t>
            </a:r>
            <a:r>
              <a:rPr lang="en-US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br>
              <a:rPr lang="en-US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 altLang="en-US" sz="30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多台机器，不考虑机器之间传输速度</a:t>
            </a:r>
            <a:r>
              <a:rPr lang="zh-CN" altLang="zh-CN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CN" altLang="zh-CN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要求</a:t>
            </a:r>
            <a:r>
              <a:rPr lang="zh-CN" altLang="en-US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：求</a:t>
            </a:r>
            <a:r>
              <a:rPr lang="zh-CN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其中第</a:t>
            </a:r>
            <a:r>
              <a:rPr lang="en-US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zh-CN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大的</a:t>
            </a:r>
            <a:r>
              <a:rPr lang="zh-CN" altLang="zh-CN" sz="3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元素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SzPct val="25000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35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pic>
        <p:nvPicPr>
          <p:cNvPr id="5" name="Shape 2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14769" y="3467101"/>
            <a:ext cx="1847849" cy="1790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8984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6095"/>
            <a:ext cx="9144000" cy="1641274"/>
          </a:xfrm>
        </p:spPr>
        <p:txBody>
          <a:bodyPr>
            <a:normAutofit fontScale="90000"/>
          </a:bodyPr>
          <a:lstStyle/>
          <a:p>
            <a:r>
              <a:rPr lang="zh-CN" altLang="en-US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面试题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 altLang="en-US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条件：</a:t>
            </a:r>
            <a:r>
              <a:rPr lang="zh-CN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给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zh-CN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个</a:t>
            </a:r>
            <a:r>
              <a:rPr lang="zh-CN" altLang="en-US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非排序的</a:t>
            </a:r>
            <a:r>
              <a:rPr lang="zh-CN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数组</a:t>
            </a:r>
            <a:r>
              <a:rPr lang="en-US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zh-CN" altLang="en-US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数组平均长度</a:t>
            </a:r>
            <a:r>
              <a:rPr lang="en-US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br>
              <a:rPr lang="en-US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 altLang="en-US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多台机器，不考虑机器之间传输速度</a:t>
            </a:r>
            <a:r>
              <a:rPr lang="zh-CN" altLang="zh-CN" sz="3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CN" altLang="zh-CN" sz="3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要求</a:t>
            </a:r>
            <a:r>
              <a:rPr lang="zh-CN" altLang="en-US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：求</a:t>
            </a:r>
            <a:r>
              <a:rPr lang="zh-CN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其中第</a:t>
            </a:r>
            <a:r>
              <a:rPr lang="en-US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zh-CN" altLang="zh-CN" sz="3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大的元素</a:t>
            </a:r>
            <a:r>
              <a:rPr lang="en-US" altLang="zh-CN" sz="3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altLang="zh-CN" sz="3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 altLang="en-US" sz="30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要是</a:t>
            </a:r>
            <a:r>
              <a:rPr lang="en-US" altLang="zh-CN" sz="30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zh-CN" altLang="en-US" sz="30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特别大呢？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SzPct val="25000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36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pic>
        <p:nvPicPr>
          <p:cNvPr id="5" name="Shape 2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10896" y="3398460"/>
            <a:ext cx="1840948" cy="1558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40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zh-CN" altLang="en-US" dirty="0" smtClean="0"/>
              <a:t>值的二分法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 smtClean="0"/>
              <a:t>在一个数组上面找第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大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 smtClean="0"/>
              <a:t>在多个数组上面找第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大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endParaRPr kumimoji="1" lang="en-US" altLang="zh-CN" dirty="0"/>
          </a:p>
          <a:p>
            <a:pPr marL="228600" lvl="1">
              <a:spcBef>
                <a:spcPts val="1000"/>
              </a:spcBef>
            </a:pPr>
            <a:r>
              <a:rPr kumimoji="1" lang="zh-CN" altLang="en-US" dirty="0" smtClean="0"/>
              <a:t>类似</a:t>
            </a:r>
            <a:endParaRPr kumimoji="1"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kumimoji="1" lang="en-US" altLang="zh-CN" dirty="0">
                <a:hlinkClick r:id="rId2"/>
              </a:rPr>
              <a:t>http://www.lintcode.com/problem/wood-cut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kumimoji="1" lang="en-US" altLang="zh-CN" dirty="0">
                <a:hlinkClick r:id="rId3"/>
              </a:rPr>
              <a:t>http://www.jiuzhang.com/solutions/wood-cut</a:t>
            </a:r>
            <a:r>
              <a:rPr kumimoji="1" lang="en-US" altLang="zh-CN" dirty="0" smtClean="0">
                <a:hlinkClick r:id="rId3"/>
              </a:rPr>
              <a:t>/</a:t>
            </a:r>
            <a:endParaRPr kumimoji="1" lang="en-US" altLang="zh-CN" dirty="0" smtClean="0"/>
          </a:p>
          <a:p>
            <a:pPr marL="228600" lvl="1">
              <a:spcBef>
                <a:spcPts val="1000"/>
              </a:spcBef>
            </a:pPr>
            <a:endParaRPr kumimoji="1" lang="en-US" altLang="zh-CN" dirty="0"/>
          </a:p>
          <a:p>
            <a:pPr marL="685800" lvl="2">
              <a:spcBef>
                <a:spcPts val="1000"/>
              </a:spcBef>
            </a:pP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37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面试题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62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Good Candidate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个数组的第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大</a:t>
            </a:r>
            <a:endParaRPr lang="zh-CN" altLang="en-US" dirty="0"/>
          </a:p>
          <a:p>
            <a:r>
              <a:rPr lang="zh-CN" altLang="en-US" dirty="0"/>
              <a:t>想到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</a:t>
            </a:r>
            <a:r>
              <a:rPr lang="zh-CN" altLang="en-US" dirty="0"/>
              <a:t>大小影响算</a:t>
            </a:r>
            <a:r>
              <a:rPr lang="zh-CN" altLang="en-US" dirty="0" smtClean="0"/>
              <a:t>法的选择</a:t>
            </a:r>
            <a:endParaRPr lang="en-US" altLang="zh-CN" dirty="0" smtClean="0"/>
          </a:p>
          <a:p>
            <a:r>
              <a:rPr lang="zh-CN" altLang="en-US" dirty="0" smtClean="0"/>
              <a:t>所以在面试的时候沟通特别重要问清楚每一个条件的范围</a:t>
            </a:r>
            <a:endParaRPr lang="en-US" altLang="zh-CN" dirty="0" smtClean="0"/>
          </a:p>
          <a:p>
            <a:r>
              <a:rPr lang="zh-CN" altLang="en-US" dirty="0" smtClean="0"/>
              <a:t>要是面试官没说你自己说出来区别那就比较牛逼了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38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585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Good Candidate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面试的时候沟通特别重要问清楚每一个条件的范围</a:t>
            </a:r>
            <a:endParaRPr lang="en-US" altLang="zh-CN" dirty="0" smtClean="0"/>
          </a:p>
          <a:p>
            <a:r>
              <a:rPr lang="zh-CN" altLang="en-US" dirty="0" smtClean="0"/>
              <a:t>要是面试官没说你自己说出来区别那就比较牛逼了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39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584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dirty="0" err="1"/>
              <a:t>聊聊面试当中的Follow</a:t>
            </a:r>
            <a:r>
              <a:rPr lang="en-US" altLang="zh-CN" dirty="0"/>
              <a:t> </a:t>
            </a:r>
            <a:r>
              <a:rPr lang="en-US" altLang="zh-CN" dirty="0" smtClean="0"/>
              <a:t>Up</a:t>
            </a:r>
          </a:p>
          <a:p>
            <a:pPr marL="228600" lvl="1">
              <a:spcBef>
                <a:spcPts val="1000"/>
              </a:spcBef>
            </a:pPr>
            <a:r>
              <a:rPr kumimoji="1" lang="zh-CN" altLang="en-US" dirty="0" smtClean="0"/>
              <a:t>做题的常见误区</a:t>
            </a:r>
            <a:endParaRPr kumimoji="1"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kumimoji="1" lang="zh-CN" altLang="en-US" dirty="0" smtClean="0"/>
              <a:t>九章强化算法班正确打开方式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dirty="0" smtClean="0"/>
              <a:t>后续课程安排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dirty="0" smtClean="0"/>
              <a:t>鸡血一刻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4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课程大纲</a:t>
            </a:r>
          </a:p>
        </p:txBody>
      </p:sp>
    </p:spTree>
    <p:extLst>
      <p:ext uri="{BB962C8B-B14F-4D97-AF65-F5344CB8AC3E}">
        <p14:creationId xmlns:p14="http://schemas.microsoft.com/office/powerpoint/2010/main" val="190714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所以面试</a:t>
            </a:r>
            <a:r>
              <a:rPr lang="zh-CN" altLang="zh-CN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与面试官</a:t>
            </a:r>
            <a:r>
              <a:rPr lang="zh-CN" altLang="en-US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愉快的交谈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一起</a:t>
            </a:r>
            <a:r>
              <a:rPr lang="zh-CN" altLang="en-US" b="1" dirty="0"/>
              <a:t>合作解决面试</a:t>
            </a:r>
            <a:r>
              <a:rPr lang="zh-CN" altLang="en-US" dirty="0"/>
              <a:t>问题，而不是猜想，各种假设，或者争论不休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40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710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zh-CN" altLang="zh-CN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上过九章算法班，算法上还想要一些</a:t>
            </a:r>
            <a:r>
              <a:rPr lang="zh-CN" altLang="zh-CN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深</a:t>
            </a:r>
            <a:r>
              <a:rPr lang="zh-CN" altLang="en-US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入</a:t>
            </a:r>
            <a:endParaRPr lang="en-US" altLang="zh-CN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打算</a:t>
            </a:r>
            <a:r>
              <a:rPr lang="zh-CN" altLang="zh-CN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去面</a:t>
            </a:r>
            <a:r>
              <a:rPr lang="zh-CN" altLang="zh-CN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FLAG</a:t>
            </a:r>
            <a:r>
              <a:rPr lang="zh-CN" altLang="zh-CN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的时候更加稳拿</a:t>
            </a:r>
            <a:r>
              <a:rPr lang="zh-CN" altLang="en-US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或者</a:t>
            </a:r>
            <a:r>
              <a:rPr lang="en-US" altLang="zh-CN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lang="zh-CN" altLang="zh-CN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re-</a:t>
            </a:r>
            <a:r>
              <a:rPr lang="en-US" altLang="zh-CN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IPO</a:t>
            </a:r>
            <a:r>
              <a:rPr lang="zh-CN" altLang="zh-CN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的</a:t>
            </a:r>
            <a:r>
              <a:rPr lang="zh-CN" altLang="zh-CN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startup </a:t>
            </a:r>
            <a:r>
              <a:rPr lang="zh-CN" altLang="en-US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充满向往</a:t>
            </a:r>
            <a:endParaRPr lang="zh-CN" altLang="zh-CN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lvl="1">
              <a:spcBef>
                <a:spcPts val="1000"/>
              </a:spcBef>
            </a:pPr>
            <a:r>
              <a:rPr kumimoji="1" lang="zh-CN" altLang="en-US" dirty="0" smtClean="0"/>
              <a:t>希望</a:t>
            </a:r>
            <a:r>
              <a:rPr lang="zh-CN" altLang="zh-CN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强化班后很少有难题能够考倒你 </a:t>
            </a:r>
          </a:p>
          <a:p>
            <a:pPr marL="228600" lvl="1">
              <a:spcBef>
                <a:spcPts val="1000"/>
              </a:spcBef>
            </a:pP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41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什么样的人适合上这个课程？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31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CN" dirty="0"/>
              <a:t>1.</a:t>
            </a:r>
            <a:r>
              <a:rPr kumimoji="1" lang="zh-CN" altLang="en-US" dirty="0"/>
              <a:t>透析热门</a:t>
            </a:r>
            <a:r>
              <a:rPr kumimoji="1" lang="en-US" altLang="zh-CN" dirty="0"/>
              <a:t>IT</a:t>
            </a:r>
            <a:r>
              <a:rPr kumimoji="1" lang="zh-CN" altLang="en-US" dirty="0" smtClean="0"/>
              <a:t>公司</a:t>
            </a:r>
            <a:r>
              <a:rPr kumimoji="1" lang="en-US" altLang="en-US" dirty="0" err="1" smtClean="0"/>
              <a:t>中的</a:t>
            </a:r>
            <a:r>
              <a:rPr kumimoji="1" lang="en-US" altLang="zh-CN" dirty="0" err="1" smtClean="0"/>
              <a:t>FollowUp</a:t>
            </a:r>
            <a:r>
              <a:rPr kumimoji="1" lang="zh-CN" altLang="en-US" dirty="0" smtClean="0"/>
              <a:t>面试题</a:t>
            </a:r>
            <a:endParaRPr kumimoji="1" lang="zh-CN" altLang="en-US" dirty="0"/>
          </a:p>
          <a:p>
            <a:pPr marL="228600" lvl="1">
              <a:spcBef>
                <a:spcPts val="1000"/>
              </a:spcBef>
            </a:pPr>
            <a:r>
              <a:rPr kumimoji="1" lang="en-US" altLang="zh-CN" dirty="0"/>
              <a:t>2.</a:t>
            </a:r>
            <a:r>
              <a:rPr kumimoji="1" lang="zh-CN" altLang="en-US" dirty="0"/>
              <a:t>数据结构（上）</a:t>
            </a:r>
          </a:p>
          <a:p>
            <a:pPr marL="228600" lvl="1">
              <a:spcBef>
                <a:spcPts val="1000"/>
              </a:spcBef>
            </a:pPr>
            <a:r>
              <a:rPr kumimoji="1" lang="en-US" altLang="zh-CN" dirty="0"/>
              <a:t>3.</a:t>
            </a:r>
            <a:r>
              <a:rPr kumimoji="1" lang="zh-CN" altLang="en-US" dirty="0"/>
              <a:t>数据结构（下）</a:t>
            </a:r>
          </a:p>
          <a:p>
            <a:pPr marL="228600" lvl="1">
              <a:spcBef>
                <a:spcPts val="1000"/>
              </a:spcBef>
            </a:pPr>
            <a:r>
              <a:rPr kumimoji="1" lang="en-US" altLang="zh-CN" dirty="0"/>
              <a:t>4.</a:t>
            </a:r>
            <a:r>
              <a:rPr kumimoji="1" lang="zh-CN" altLang="en-US" dirty="0"/>
              <a:t>两个指针</a:t>
            </a:r>
          </a:p>
          <a:p>
            <a:pPr marL="228600" lvl="1">
              <a:spcBef>
                <a:spcPts val="1000"/>
              </a:spcBef>
            </a:pPr>
            <a:r>
              <a:rPr kumimoji="1" lang="en-US" altLang="zh-CN" dirty="0"/>
              <a:t>5.</a:t>
            </a:r>
            <a:r>
              <a:rPr kumimoji="1" lang="zh-CN" altLang="en-US" dirty="0"/>
              <a:t>动态规划</a:t>
            </a:r>
            <a:r>
              <a:rPr kumimoji="1" lang="en-US" altLang="zh-CN" dirty="0"/>
              <a:t>(</a:t>
            </a:r>
            <a:r>
              <a:rPr kumimoji="1" lang="zh-CN" altLang="en-US" dirty="0"/>
              <a:t>上</a:t>
            </a:r>
            <a:r>
              <a:rPr kumimoji="1" lang="en-US" altLang="zh-CN" dirty="0"/>
              <a:t>)</a:t>
            </a:r>
          </a:p>
          <a:p>
            <a:pPr marL="228600" lvl="1">
              <a:spcBef>
                <a:spcPts val="1000"/>
              </a:spcBef>
            </a:pPr>
            <a:r>
              <a:rPr kumimoji="1" lang="en-US" altLang="zh-CN" dirty="0"/>
              <a:t>6.</a:t>
            </a:r>
            <a:r>
              <a:rPr kumimoji="1" lang="zh-CN" altLang="en-US" dirty="0"/>
              <a:t>动态规划</a:t>
            </a:r>
            <a:r>
              <a:rPr kumimoji="1" lang="en-US" altLang="zh-CN" dirty="0"/>
              <a:t>(</a:t>
            </a:r>
            <a:r>
              <a:rPr kumimoji="1" lang="zh-CN" altLang="en-US" dirty="0"/>
              <a:t>下</a:t>
            </a:r>
            <a:r>
              <a:rPr kumimoji="1" lang="en-US" altLang="zh-CN" dirty="0"/>
              <a:t>)</a:t>
            </a:r>
          </a:p>
          <a:p>
            <a:pPr marL="228600" lvl="1">
              <a:spcBef>
                <a:spcPts val="1000"/>
              </a:spcBef>
            </a:pPr>
            <a:r>
              <a:rPr kumimoji="1" lang="en-US" altLang="zh-CN" dirty="0"/>
              <a:t>7.</a:t>
            </a:r>
            <a:r>
              <a:rPr kumimoji="1" lang="zh-CN" altLang="en-US" dirty="0"/>
              <a:t>如何解决困难的</a:t>
            </a:r>
            <a:r>
              <a:rPr kumimoji="1" lang="en-US" altLang="zh-CN" dirty="0"/>
              <a:t>follow up </a:t>
            </a:r>
            <a:r>
              <a:rPr kumimoji="1" lang="zh-CN" altLang="en-US" dirty="0"/>
              <a:t>问题</a:t>
            </a:r>
          </a:p>
          <a:p>
            <a:pPr marL="228600" lvl="1">
              <a:spcBef>
                <a:spcPts val="1000"/>
              </a:spcBef>
            </a:pP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42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课程纲要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078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zh-CN" altLang="en-US" dirty="0" smtClean="0"/>
              <a:t>并查集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 smtClean="0"/>
              <a:t>并查集的</a:t>
            </a:r>
            <a:r>
              <a:rPr kumimoji="1" lang="zh-CN" altLang="en-US" dirty="0"/>
              <a:t>基本</a:t>
            </a:r>
            <a:r>
              <a:rPr kumimoji="1" lang="zh-CN" altLang="en-US" dirty="0" smtClean="0"/>
              <a:t>原理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 smtClean="0"/>
              <a:t>并查集的相关运用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 smtClean="0"/>
              <a:t>并查集的</a:t>
            </a:r>
            <a:r>
              <a:rPr kumimoji="1" lang="zh-CN" altLang="en-US" dirty="0"/>
              <a:t>拓展（</a:t>
            </a:r>
            <a:r>
              <a:rPr kumimoji="1" lang="zh-CN" altLang="en-US" dirty="0" smtClean="0"/>
              <a:t>带路径压缩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 smtClean="0"/>
              <a:t>并查</a:t>
            </a:r>
            <a:r>
              <a:rPr kumimoji="1" lang="zh-CN" altLang="en-US" dirty="0"/>
              <a:t>集的运用</a:t>
            </a:r>
          </a:p>
          <a:p>
            <a:pPr marL="228600" lvl="1">
              <a:spcBef>
                <a:spcPts val="1000"/>
              </a:spcBef>
            </a:pPr>
            <a:r>
              <a:rPr kumimoji="1" lang="en-US" altLang="zh-CN" dirty="0" err="1"/>
              <a:t>Trie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树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 smtClean="0"/>
              <a:t>具体结构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kumimoji="1" lang="en-US" altLang="zh-CN" dirty="0" err="1" smtClean="0"/>
              <a:t>Trie</a:t>
            </a:r>
            <a:r>
              <a:rPr kumimoji="1" lang="en-US" altLang="zh-CN" dirty="0" smtClean="0"/>
              <a:t> </a:t>
            </a:r>
            <a:r>
              <a:rPr kumimoji="1" lang="zh-CN" altLang="en-US" dirty="0"/>
              <a:t>树的相关运用</a:t>
            </a:r>
          </a:p>
          <a:p>
            <a:pPr marL="228600" lvl="1">
              <a:spcBef>
                <a:spcPts val="1000"/>
              </a:spcBef>
            </a:pPr>
            <a:r>
              <a:rPr kumimoji="1" lang="zh-CN" altLang="en-US" dirty="0" smtClean="0"/>
              <a:t>扫描线</a:t>
            </a:r>
            <a:endParaRPr kumimoji="1" lang="en-US" altLang="zh-CN" dirty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 smtClean="0"/>
              <a:t>扫描线的常规题目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 smtClean="0"/>
              <a:t>扫描线和</a:t>
            </a:r>
            <a:r>
              <a:rPr kumimoji="1" lang="zh-CN" altLang="en-US" dirty="0"/>
              <a:t>其他数据结构结合的拓展</a:t>
            </a:r>
          </a:p>
          <a:p>
            <a:pPr marL="228600" lvl="1">
              <a:spcBef>
                <a:spcPts val="1000"/>
              </a:spcBef>
            </a:pP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43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2.</a:t>
            </a:r>
            <a:r>
              <a:rPr lang="zh-CN" altLang="en-US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zh-CN" altLang="zh-CN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数据结构</a:t>
            </a:r>
            <a:r>
              <a:rPr lang="zh-CN" altLang="zh-CN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（上）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99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TW" dirty="0" smtClean="0"/>
              <a:t>Heap</a:t>
            </a:r>
            <a:r>
              <a:rPr kumimoji="1" lang="zh-TW" altLang="en-US" dirty="0"/>
              <a:t>的深入理解和运</a:t>
            </a:r>
            <a:r>
              <a:rPr kumimoji="1" lang="zh-TW" altLang="en-US" dirty="0" smtClean="0"/>
              <a:t>用</a:t>
            </a:r>
            <a:endParaRPr kumimoji="1" lang="en-US" altLang="zh-TW" dirty="0" smtClean="0"/>
          </a:p>
          <a:p>
            <a:pPr marL="685800" lvl="2">
              <a:spcBef>
                <a:spcPts val="1000"/>
              </a:spcBef>
            </a:pPr>
            <a:r>
              <a:rPr kumimoji="1" lang="en-US" altLang="zh-TW" dirty="0"/>
              <a:t>Trapping rain water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TW" dirty="0"/>
              <a:t>Building </a:t>
            </a:r>
            <a:r>
              <a:rPr kumimoji="1" lang="en-US" altLang="zh-TW" dirty="0" smtClean="0"/>
              <a:t>Outline</a:t>
            </a:r>
            <a:endParaRPr kumimoji="1" lang="en-US" altLang="zh-TW" dirty="0" smtClean="0"/>
          </a:p>
          <a:p>
            <a:pPr marL="685800" lvl="2">
              <a:spcBef>
                <a:spcPts val="1000"/>
              </a:spcBef>
            </a:pPr>
            <a:r>
              <a:rPr kumimoji="1" lang="en-US" altLang="zh-TW" dirty="0" smtClean="0"/>
              <a:t>Heap</a:t>
            </a:r>
            <a:r>
              <a:rPr kumimoji="1" lang="zh-TW" altLang="en-US" dirty="0"/>
              <a:t>重要拓展</a:t>
            </a:r>
            <a:r>
              <a:rPr kumimoji="1" lang="zh-TW" altLang="en-US" dirty="0" smtClean="0"/>
              <a:t>：</a:t>
            </a:r>
            <a:endParaRPr kumimoji="1" lang="en-US" altLang="zh-TW" dirty="0" smtClean="0"/>
          </a:p>
          <a:p>
            <a:pPr marL="1143000" lvl="3">
              <a:spcBef>
                <a:spcPts val="1000"/>
              </a:spcBef>
            </a:pPr>
            <a:r>
              <a:rPr kumimoji="1" lang="zh-TW" altLang="en-US" dirty="0" smtClean="0"/>
              <a:t>带删除</a:t>
            </a:r>
            <a:r>
              <a:rPr kumimoji="1" lang="zh-TW" altLang="en-US" dirty="0"/>
              <a:t>的堆</a:t>
            </a:r>
            <a:r>
              <a:rPr kumimoji="1" lang="en-US" altLang="zh-TW" dirty="0"/>
              <a:t>hash-</a:t>
            </a:r>
            <a:r>
              <a:rPr kumimoji="1" lang="en-US" altLang="zh-TW" dirty="0" smtClean="0"/>
              <a:t>heap</a:t>
            </a:r>
          </a:p>
          <a:p>
            <a:pPr marL="1143000" lvl="3">
              <a:spcBef>
                <a:spcPts val="1000"/>
              </a:spcBef>
            </a:pPr>
            <a:r>
              <a:rPr kumimoji="1" lang="en-US" altLang="zh-TW" dirty="0" smtClean="0"/>
              <a:t>Median</a:t>
            </a:r>
            <a:r>
              <a:rPr kumimoji="1" lang="zh-CN" altLang="en-US" dirty="0" smtClean="0"/>
              <a:t> 问题的拓展</a:t>
            </a:r>
            <a:endParaRPr kumimoji="1"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kumimoji="1" lang="en-US" altLang="zh-CN" dirty="0" err="1" smtClean="0"/>
              <a:t>Deque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kumimoji="1" lang="en-US" altLang="zh-TW" dirty="0"/>
              <a:t>Sliding Windows</a:t>
            </a:r>
            <a:r>
              <a:rPr kumimoji="1" lang="zh-TW" altLang="en-US" dirty="0"/>
              <a:t>问题总结</a:t>
            </a:r>
            <a:endParaRPr kumimoji="1" lang="en-US" altLang="zh-TW" dirty="0"/>
          </a:p>
          <a:p>
            <a:pPr marL="228600" lvl="1">
              <a:spcBef>
                <a:spcPts val="1000"/>
              </a:spcBef>
            </a:pPr>
            <a:endParaRPr kumimoji="1" lang="zh-CN" altLang="en-US" dirty="0"/>
          </a:p>
          <a:p>
            <a:pPr marL="228600" lvl="1">
              <a:spcBef>
                <a:spcPts val="1000"/>
              </a:spcBef>
            </a:pP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44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3.</a:t>
            </a:r>
            <a:r>
              <a:rPr lang="zh-CN" altLang="en-US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数据结构（下）</a:t>
            </a:r>
          </a:p>
        </p:txBody>
      </p:sp>
    </p:spTree>
    <p:extLst>
      <p:ext uri="{BB962C8B-B14F-4D97-AF65-F5344CB8AC3E}">
        <p14:creationId xmlns:p14="http://schemas.microsoft.com/office/powerpoint/2010/main" val="1725430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zh-TW" altLang="en-US" dirty="0" smtClean="0"/>
              <a:t>对撞型指针</a:t>
            </a:r>
            <a:endParaRPr kumimoji="1" lang="en-US" altLang="zh-TW" dirty="0" smtClean="0"/>
          </a:p>
          <a:p>
            <a:pPr marL="685800" lvl="2">
              <a:spcBef>
                <a:spcPts val="1000"/>
              </a:spcBef>
            </a:pPr>
            <a:r>
              <a:rPr kumimoji="1" lang="en-US" altLang="zh-TW" dirty="0" smtClean="0"/>
              <a:t>Two </a:t>
            </a:r>
            <a:r>
              <a:rPr kumimoji="1" lang="en-US" altLang="zh-TW" dirty="0"/>
              <a:t>sum </a:t>
            </a:r>
            <a:r>
              <a:rPr kumimoji="1" lang="zh-TW" altLang="en-US" dirty="0" smtClean="0"/>
              <a:t>类</a:t>
            </a:r>
            <a:r>
              <a:rPr kumimoji="1" lang="zh-TW" altLang="en-US" dirty="0" smtClean="0"/>
              <a:t> 和灌水类</a:t>
            </a:r>
            <a:endParaRPr kumimoji="1" lang="en-US" altLang="zh-TW" dirty="0" smtClean="0"/>
          </a:p>
          <a:p>
            <a:pPr marL="685800" lvl="2">
              <a:spcBef>
                <a:spcPts val="1000"/>
              </a:spcBef>
            </a:pPr>
            <a:r>
              <a:rPr kumimoji="1" lang="en-US" altLang="zh-TW" dirty="0" smtClean="0"/>
              <a:t>Partition </a:t>
            </a:r>
            <a:r>
              <a:rPr kumimoji="1" lang="zh-TW" altLang="en-US" dirty="0"/>
              <a:t>类</a:t>
            </a:r>
          </a:p>
          <a:p>
            <a:pPr marL="228600" lvl="1">
              <a:spcBef>
                <a:spcPts val="1000"/>
              </a:spcBef>
            </a:pPr>
            <a:r>
              <a:rPr kumimoji="1" lang="zh-TW" altLang="en-US" dirty="0" smtClean="0"/>
              <a:t>前向型指针</a:t>
            </a:r>
            <a:endParaRPr kumimoji="1" lang="en-US" altLang="zh-TW" dirty="0" smtClean="0"/>
          </a:p>
          <a:p>
            <a:pPr marL="685800" lvl="2">
              <a:spcBef>
                <a:spcPts val="1000"/>
              </a:spcBef>
            </a:pPr>
            <a:r>
              <a:rPr kumimoji="1" lang="zh-TW" altLang="en-US" dirty="0" smtClean="0"/>
              <a:t>窗口类</a:t>
            </a:r>
            <a:endParaRPr kumimoji="1" lang="en-US" altLang="zh-TW" dirty="0" smtClean="0"/>
          </a:p>
          <a:p>
            <a:pPr marL="685800" lvl="2">
              <a:spcBef>
                <a:spcPts val="1000"/>
              </a:spcBef>
            </a:pPr>
            <a:r>
              <a:rPr kumimoji="1" lang="zh-TW" altLang="en-US" dirty="0" smtClean="0"/>
              <a:t>快慢类</a:t>
            </a:r>
            <a:endParaRPr kumimoji="1"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kumimoji="1" lang="zh-TW" altLang="en-US" dirty="0" smtClean="0"/>
              <a:t>两个数组</a:t>
            </a:r>
            <a:r>
              <a:rPr kumimoji="1" lang="zh-TW" altLang="en-US" dirty="0"/>
              <a:t>上的指针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45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4.</a:t>
            </a:r>
            <a:r>
              <a:rPr lang="zh-CN" altLang="en-US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两个指针 </a:t>
            </a:r>
            <a:r>
              <a:rPr lang="en-US" altLang="zh-CN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Two Pointers</a:t>
            </a:r>
            <a:endParaRPr lang="zh-CN" altLang="en-US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31986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zh-TW" altLang="en-US" dirty="0" smtClean="0"/>
              <a:t>动态规划的空间优化</a:t>
            </a:r>
            <a:endParaRPr kumimoji="1" lang="en-US" altLang="zh-TW" dirty="0" smtClean="0"/>
          </a:p>
          <a:p>
            <a:pPr marL="685800" lvl="2">
              <a:spcBef>
                <a:spcPts val="1000"/>
              </a:spcBef>
            </a:pPr>
            <a:r>
              <a:rPr kumimoji="1" lang="zh-TW" altLang="en-US" dirty="0" smtClean="0"/>
              <a:t>滚动数组</a:t>
            </a:r>
            <a:endParaRPr kumimoji="1"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kumimoji="1" lang="zh-TW" altLang="en-US" dirty="0" smtClean="0"/>
              <a:t>动态规划时间优化</a:t>
            </a:r>
            <a:endParaRPr kumimoji="1" lang="en-US" altLang="zh-TW" dirty="0" smtClean="0"/>
          </a:p>
          <a:p>
            <a:pPr marL="685800" lvl="2">
              <a:spcBef>
                <a:spcPts val="1000"/>
              </a:spcBef>
            </a:pPr>
            <a:r>
              <a:rPr kumimoji="1" lang="zh-TW" altLang="en-US" dirty="0" smtClean="0"/>
              <a:t>划分类型</a:t>
            </a:r>
            <a:endParaRPr kumimoji="1" lang="en-US" altLang="zh-TW" dirty="0" smtClean="0"/>
          </a:p>
          <a:p>
            <a:pPr marL="1143000" lvl="3">
              <a:spcBef>
                <a:spcPts val="1000"/>
              </a:spcBef>
            </a:pPr>
            <a:r>
              <a:rPr kumimoji="1" lang="en-US" altLang="zh-TW" dirty="0"/>
              <a:t>Local </a:t>
            </a:r>
            <a:r>
              <a:rPr kumimoji="1" lang="zh-TW" altLang="en-US" dirty="0"/>
              <a:t>和</a:t>
            </a:r>
            <a:r>
              <a:rPr kumimoji="1" lang="en-US" altLang="zh-TW" dirty="0"/>
              <a:t> Global</a:t>
            </a:r>
            <a:endParaRPr kumimoji="1" lang="en-US" altLang="zh-TW" dirty="0"/>
          </a:p>
          <a:p>
            <a:pPr marL="228600" lvl="1">
              <a:spcBef>
                <a:spcPts val="1000"/>
              </a:spcBef>
            </a:pPr>
            <a:r>
              <a:rPr kumimoji="1" lang="zh-TW" altLang="en-US" dirty="0" smtClean="0"/>
              <a:t>记忆化搜索</a:t>
            </a:r>
            <a:endParaRPr kumimoji="1" lang="en-US" altLang="zh-TW" dirty="0" smtClean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 smtClean="0"/>
              <a:t>普通记忆化搜索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46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5.</a:t>
            </a:r>
            <a:r>
              <a:rPr lang="zh-CN" altLang="zh-CN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动态规划(上</a:t>
            </a:r>
            <a:r>
              <a:rPr lang="zh-CN" altLang="zh-CN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lang="zh-CN" altLang="en-US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6431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zh-TW" altLang="en-US" dirty="0" smtClean="0"/>
              <a:t>记忆化搜索</a:t>
            </a:r>
            <a:endParaRPr kumimoji="1" lang="en-US" altLang="zh-TW" dirty="0" smtClean="0"/>
          </a:p>
          <a:p>
            <a:pPr marL="685800" lvl="2">
              <a:spcBef>
                <a:spcPts val="1000"/>
              </a:spcBef>
            </a:pPr>
            <a:r>
              <a:rPr kumimoji="1" lang="zh-TW" altLang="en-US" dirty="0" smtClean="0"/>
              <a:t>区间动态规划</a:t>
            </a:r>
            <a:endParaRPr kumimoji="1" lang="en-US" altLang="zh-TW" dirty="0" smtClean="0"/>
          </a:p>
          <a:p>
            <a:pPr marL="685800" lvl="2">
              <a:spcBef>
                <a:spcPts val="1000"/>
              </a:spcBef>
            </a:pPr>
            <a:r>
              <a:rPr kumimoji="1" lang="zh-TW" altLang="en-US" dirty="0" smtClean="0"/>
              <a:t>博弈类动态规划</a:t>
            </a:r>
            <a:endParaRPr kumimoji="1"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kumimoji="1" lang="zh-CN" altLang="en-US" dirty="0" smtClean="0"/>
              <a:t>背包类动态规划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kumimoji="1" lang="en-US" altLang="zh-TW" dirty="0" err="1"/>
              <a:t>BackPack</a:t>
            </a:r>
            <a:r>
              <a:rPr kumimoji="1" lang="en-US" altLang="zh-TW" dirty="0"/>
              <a:t> I/</a:t>
            </a:r>
            <a:r>
              <a:rPr kumimoji="1" lang="en-US" altLang="zh-TW" dirty="0" smtClean="0"/>
              <a:t>II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TW" dirty="0"/>
              <a:t>K </a:t>
            </a:r>
            <a:r>
              <a:rPr kumimoji="1" lang="en-US" altLang="zh-TW" dirty="0" smtClean="0"/>
              <a:t>sum</a:t>
            </a:r>
            <a:endParaRPr kumimoji="1" lang="en-US" altLang="zh-TW" dirty="0"/>
          </a:p>
          <a:p>
            <a:pPr marL="685800" lvl="2">
              <a:spcBef>
                <a:spcPts val="1000"/>
              </a:spcBef>
            </a:pPr>
            <a:r>
              <a:rPr kumimoji="1" lang="en-US" altLang="zh-CN" dirty="0" smtClean="0"/>
              <a:t>Minimum </a:t>
            </a:r>
            <a:r>
              <a:rPr kumimoji="1" lang="en-US" altLang="zh-CN" dirty="0"/>
              <a:t>Adjustment Cost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47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r>
              <a:rPr lang="en-US" altLang="zh-CN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zh-CN" altLang="zh-CN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动态规划</a:t>
            </a:r>
            <a:r>
              <a:rPr lang="zh-CN" altLang="zh-CN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下</a:t>
            </a:r>
            <a:r>
              <a:rPr lang="zh-CN" altLang="zh-CN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lang="zh-CN" altLang="en-US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7281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TW" dirty="0" smtClean="0"/>
              <a:t>Peak Element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TW" dirty="0" smtClean="0"/>
              <a:t>Peak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Element</a:t>
            </a:r>
            <a:r>
              <a:rPr kumimoji="1" lang="en-US" altLang="zh-TW" dirty="0" smtClean="0"/>
              <a:t> I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TW" dirty="0"/>
              <a:t>Peak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II</a:t>
            </a:r>
          </a:p>
          <a:p>
            <a:pPr marL="228600" lvl="1">
              <a:spcBef>
                <a:spcPts val="1000"/>
              </a:spcBef>
            </a:pPr>
            <a:r>
              <a:rPr kumimoji="1" lang="en-US" altLang="zh-TW" dirty="0" smtClean="0"/>
              <a:t>Iterator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TW" dirty="0"/>
              <a:t>Flatten Nested List Iterator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TW" dirty="0"/>
              <a:t>Zigzag Iterator 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TW" dirty="0"/>
              <a:t>Binary Search Tree </a:t>
            </a:r>
            <a:r>
              <a:rPr kumimoji="1" lang="en-US" altLang="zh-TW" dirty="0" smtClean="0"/>
              <a:t>Iterator</a:t>
            </a:r>
            <a:endParaRPr kumimoji="1"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kumimoji="1" lang="zh-TW" altLang="en-US" dirty="0" smtClean="0"/>
              <a:t>第</a:t>
            </a:r>
            <a:r>
              <a:rPr kumimoji="1" lang="en-US" altLang="zh-TW" dirty="0"/>
              <a:t>K</a:t>
            </a:r>
            <a:r>
              <a:rPr kumimoji="1" lang="zh-TW" altLang="en-US" dirty="0" smtClean="0"/>
              <a:t>大</a:t>
            </a:r>
            <a:endParaRPr kumimoji="1" lang="en-US" altLang="zh-TW" dirty="0" smtClean="0"/>
          </a:p>
          <a:p>
            <a:pPr marL="685800" lvl="2">
              <a:spcBef>
                <a:spcPts val="1000"/>
              </a:spcBef>
            </a:pPr>
            <a:r>
              <a:rPr kumimoji="1" lang="en-US" altLang="en-US" dirty="0" smtClean="0"/>
              <a:t>无序数组求</a:t>
            </a:r>
            <a:r>
              <a:rPr kumimoji="1" lang="zh-TW" altLang="en-US" dirty="0" smtClean="0"/>
              <a:t>第</a:t>
            </a:r>
            <a:r>
              <a:rPr kumimoji="1" lang="en-US" altLang="zh-TW" dirty="0"/>
              <a:t>K</a:t>
            </a:r>
            <a:r>
              <a:rPr kumimoji="1" lang="zh-TW" altLang="en-US" dirty="0" smtClean="0"/>
              <a:t>大</a:t>
            </a:r>
            <a:endParaRPr kumimoji="1" lang="en-US" altLang="zh-TW" dirty="0" smtClean="0"/>
          </a:p>
          <a:p>
            <a:pPr marL="685800" lvl="2">
              <a:spcBef>
                <a:spcPts val="1000"/>
              </a:spcBef>
            </a:pPr>
            <a:r>
              <a:rPr kumimoji="1" lang="zh-TW" altLang="en-US" dirty="0" smtClean="0"/>
              <a:t>有序矩阵</a:t>
            </a:r>
            <a:r>
              <a:rPr kumimoji="1" lang="zh-TW" altLang="en-US" dirty="0"/>
              <a:t>的第</a:t>
            </a:r>
            <a:r>
              <a:rPr kumimoji="1" lang="en-US" altLang="zh-TW" dirty="0"/>
              <a:t>K</a:t>
            </a:r>
            <a:r>
              <a:rPr kumimoji="1" lang="zh-TW" altLang="en-US" dirty="0" smtClean="0"/>
              <a:t>大</a:t>
            </a:r>
            <a:endParaRPr kumimoji="1" lang="en-US" altLang="zh-TW" dirty="0" smtClean="0"/>
          </a:p>
          <a:p>
            <a:pPr marL="685800" lvl="2">
              <a:spcBef>
                <a:spcPts val="1000"/>
              </a:spcBef>
            </a:pPr>
            <a:r>
              <a:rPr kumimoji="1" lang="zh-TW" altLang="en-US" dirty="0" smtClean="0"/>
              <a:t>两个数组乘积</a:t>
            </a:r>
            <a:r>
              <a:rPr kumimoji="1" lang="zh-TW" altLang="en-US" dirty="0"/>
              <a:t>的第</a:t>
            </a:r>
            <a:r>
              <a:rPr kumimoji="1" lang="en-US" altLang="zh-TW" dirty="0"/>
              <a:t>K </a:t>
            </a:r>
            <a:r>
              <a:rPr kumimoji="1" lang="zh-TW" altLang="en-US" dirty="0"/>
              <a:t>大</a:t>
            </a:r>
          </a:p>
          <a:p>
            <a:pPr marL="228600" lvl="1">
              <a:spcBef>
                <a:spcPts val="1000"/>
              </a:spcBef>
            </a:pPr>
            <a:r>
              <a:rPr kumimoji="1" lang="zh-TW" altLang="en-US" dirty="0"/>
              <a:t> </a:t>
            </a:r>
            <a:r>
              <a:rPr kumimoji="1" lang="en-US" altLang="zh-TW" dirty="0" err="1"/>
              <a:t>Subarray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sum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TW" dirty="0" err="1" smtClean="0"/>
              <a:t>Subarray</a:t>
            </a:r>
            <a:r>
              <a:rPr kumimoji="1" lang="en-US" altLang="zh-TW" dirty="0" smtClean="0"/>
              <a:t> sum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TW" dirty="0" err="1" smtClean="0"/>
              <a:t>Submatrix</a:t>
            </a:r>
            <a:r>
              <a:rPr kumimoji="1" lang="en-US" altLang="zh-TW" dirty="0" smtClean="0"/>
              <a:t> sum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TW" dirty="0" err="1" smtClean="0"/>
              <a:t>Subarray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Sum </a:t>
            </a:r>
            <a:r>
              <a:rPr kumimoji="1" lang="en-US" altLang="zh-TW" dirty="0" smtClean="0"/>
              <a:t>Closest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TW" dirty="0" err="1" smtClean="0"/>
              <a:t>Subarray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sum II</a:t>
            </a:r>
            <a:endParaRPr kumimoji="1" lang="en-US" altLang="zh-TW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48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7. </a:t>
            </a:r>
            <a:r>
              <a:rPr kumimoji="1" lang="zh-CN" altLang="en-US" dirty="0" smtClean="0"/>
              <a:t>如何解决困难</a:t>
            </a:r>
            <a:r>
              <a:rPr kumimoji="1" lang="zh-CN" altLang="en-US" dirty="0"/>
              <a:t>的</a:t>
            </a:r>
            <a:r>
              <a:rPr kumimoji="1" lang="en-US" altLang="zh-CN" dirty="0"/>
              <a:t>follow up </a:t>
            </a:r>
            <a:r>
              <a:rPr kumimoji="1" lang="zh-CN" altLang="en-US" dirty="0"/>
              <a:t>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376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zh-TW" altLang="en-US" dirty="0"/>
              <a:t>一共</a:t>
            </a:r>
            <a:r>
              <a:rPr kumimoji="1" lang="en-US" altLang="zh-TW" dirty="0"/>
              <a:t>7</a:t>
            </a:r>
            <a:r>
              <a:rPr kumimoji="1" lang="zh-TW" altLang="en-US" dirty="0"/>
              <a:t>次课</a:t>
            </a:r>
          </a:p>
          <a:p>
            <a:pPr marL="228600" lvl="1">
              <a:spcBef>
                <a:spcPts val="1000"/>
              </a:spcBef>
            </a:pPr>
            <a:r>
              <a:rPr kumimoji="1" lang="zh-TW" altLang="en-US" dirty="0"/>
              <a:t>美西时间</a:t>
            </a:r>
            <a:r>
              <a:rPr kumimoji="1" lang="en-US" altLang="zh-TW" dirty="0"/>
              <a:t>(PDT)</a:t>
            </a:r>
            <a:r>
              <a:rPr kumimoji="1" lang="zh-TW" altLang="en-US" dirty="0"/>
              <a:t>每周六、日</a:t>
            </a:r>
            <a:r>
              <a:rPr kumimoji="1" lang="en-US" altLang="zh-TW" dirty="0"/>
              <a:t>16:00-18:00</a:t>
            </a:r>
            <a:r>
              <a:rPr kumimoji="1" lang="zh-TW" altLang="en-US" dirty="0" smtClean="0"/>
              <a:t>。</a:t>
            </a:r>
            <a:endParaRPr kumimoji="1"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kumimoji="1" lang="zh-TW" altLang="en-US" dirty="0" smtClean="0"/>
              <a:t>美东时间</a:t>
            </a:r>
            <a:r>
              <a:rPr kumimoji="1" lang="en-US" altLang="zh-TW" dirty="0" smtClean="0"/>
              <a:t>(EST)</a:t>
            </a:r>
            <a:r>
              <a:rPr kumimoji="1" lang="zh-TW" altLang="en-US" dirty="0" smtClean="0"/>
              <a:t>每周六</a:t>
            </a:r>
            <a:r>
              <a:rPr kumimoji="1" lang="zh-TW" altLang="en-US" dirty="0"/>
              <a:t>、日</a:t>
            </a:r>
            <a:r>
              <a:rPr kumimoji="1" lang="en-US" altLang="zh-TW" dirty="0"/>
              <a:t>19:00-21:00</a:t>
            </a:r>
            <a:r>
              <a:rPr kumimoji="1" lang="zh-TW" altLang="en-US" dirty="0" smtClean="0"/>
              <a:t>。</a:t>
            </a:r>
            <a:endParaRPr kumimoji="1"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kumimoji="1" lang="zh-TW" altLang="en-US" dirty="0" smtClean="0"/>
              <a:t>北京时间</a:t>
            </a:r>
            <a:r>
              <a:rPr kumimoji="1" lang="en-US" altLang="zh-TW" dirty="0"/>
              <a:t>(CST)</a:t>
            </a:r>
            <a:r>
              <a:rPr kumimoji="1" lang="zh-TW" altLang="en-US" dirty="0"/>
              <a:t>每周日、一早上</a:t>
            </a:r>
            <a:r>
              <a:rPr kumimoji="1" lang="en-US" altLang="zh-TW" dirty="0"/>
              <a:t>07:00-09:00</a:t>
            </a:r>
            <a:r>
              <a:rPr kumimoji="1" lang="zh-TW" altLang="en-US" dirty="0"/>
              <a:t>。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49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课程时间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15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zh-CN" altLang="en-US" dirty="0"/>
              <a:t>直播课堂：</a:t>
            </a:r>
            <a:r>
              <a:rPr kumimoji="1" lang="en-US" altLang="zh-CN" dirty="0" err="1"/>
              <a:t>www.gotowebinar.com</a:t>
            </a:r>
            <a:r>
              <a:rPr kumimoji="1" lang="en-US" altLang="zh-CN" dirty="0"/>
              <a:t> </a:t>
            </a:r>
          </a:p>
          <a:p>
            <a:pPr marL="228600" lvl="1">
              <a:spcBef>
                <a:spcPts val="1000"/>
              </a:spcBef>
            </a:pPr>
            <a:r>
              <a:rPr kumimoji="1" lang="zh-CN" altLang="en-US" dirty="0"/>
              <a:t>在线评测：</a:t>
            </a:r>
            <a:r>
              <a:rPr kumimoji="1" lang="en-US" altLang="zh-CN" dirty="0" err="1"/>
              <a:t>www.lintcode.com</a:t>
            </a:r>
            <a:endParaRPr kumimoji="1" lang="en-US" altLang="zh-CN" dirty="0"/>
          </a:p>
          <a:p>
            <a:pPr marL="228600" lvl="1">
              <a:spcBef>
                <a:spcPts val="1000"/>
              </a:spcBef>
            </a:pPr>
            <a:r>
              <a:rPr kumimoji="1" lang="zh-CN" altLang="en-US" dirty="0"/>
              <a:t>教学资料：</a:t>
            </a:r>
            <a:r>
              <a:rPr kumimoji="1" lang="en-US" altLang="zh-CN" dirty="0" err="1"/>
              <a:t>www.jiuzhang.com</a:t>
            </a:r>
            <a:r>
              <a:rPr kumimoji="1" lang="en-US" altLang="zh-CN" dirty="0"/>
              <a:t>/accounts/profile</a:t>
            </a:r>
          </a:p>
          <a:p>
            <a:pPr marL="228600" lvl="1">
              <a:spcBef>
                <a:spcPts val="1000"/>
              </a:spcBef>
            </a:pPr>
            <a:endParaRPr kumimoji="1"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kumimoji="1" lang="zh-CN" altLang="en-US" dirty="0"/>
              <a:t>课后答疑：高级算法学员专属</a:t>
            </a:r>
            <a:r>
              <a:rPr kumimoji="1" lang="en-US" altLang="zh-CN" dirty="0"/>
              <a:t>QQ</a:t>
            </a:r>
            <a:r>
              <a:rPr kumimoji="1" lang="zh-CN" altLang="en-US" dirty="0"/>
              <a:t>群</a:t>
            </a:r>
          </a:p>
          <a:p>
            <a:pPr marL="228600" lvl="1">
              <a:spcBef>
                <a:spcPts val="1000"/>
              </a:spcBef>
            </a:pPr>
            <a:r>
              <a:rPr kumimoji="1" lang="zh-CN" altLang="en-US" dirty="0"/>
              <a:t>天梯练习：</a:t>
            </a:r>
            <a:r>
              <a:rPr kumimoji="1" lang="en-US" altLang="zh-CN" dirty="0"/>
              <a:t>http://</a:t>
            </a:r>
            <a:r>
              <a:rPr kumimoji="1" lang="en-US" altLang="zh-CN" dirty="0" err="1"/>
              <a:t>www.lintcode.com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zh-cn</a:t>
            </a:r>
            <a:r>
              <a:rPr kumimoji="1" lang="en-US" altLang="zh-CN" dirty="0"/>
              <a:t>/ladder/</a:t>
            </a:r>
          </a:p>
          <a:p>
            <a:pPr marL="228600" lvl="1">
              <a:spcBef>
                <a:spcPts val="1000"/>
              </a:spcBef>
            </a:pPr>
            <a:r>
              <a:rPr kumimoji="1" lang="zh-CN" altLang="en-US" dirty="0"/>
              <a:t>九章问答： 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/>
              <a:t>新学员必</a:t>
            </a:r>
            <a:r>
              <a:rPr kumimoji="1" lang="zh-CN" altLang="en-US" dirty="0" smtClean="0"/>
              <a:t>看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hlinkClick r:id="rId2"/>
              </a:rPr>
              <a:t>http</a:t>
            </a:r>
            <a:r>
              <a:rPr kumimoji="1" lang="en-US" altLang="zh-CN" dirty="0">
                <a:hlinkClick r:id="rId2"/>
              </a:rPr>
              <a:t>://www.jiuzhang.com/qa/3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kumimoji="1" lang="zh-CN" altLang="en-US" dirty="0" smtClean="0"/>
              <a:t>九章算法学员手册 </a:t>
            </a:r>
            <a:r>
              <a:rPr kumimoji="1" lang="en-US" altLang="zh-CN" dirty="0">
                <a:hlinkClick r:id="rId3"/>
              </a:rPr>
              <a:t>http://www.jiuzhang.com/qa/990/</a:t>
            </a:r>
            <a:r>
              <a:rPr kumimoji="1" lang="zh-CN" altLang="en-US" dirty="0"/>
              <a:t> 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endParaRPr kumimoji="1"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kumimoji="1" lang="en-US" altLang="zh-CN" dirty="0" smtClean="0"/>
              <a:t> (</a:t>
            </a:r>
            <a:r>
              <a:rPr kumimoji="1" lang="zh-CN" altLang="en-US" dirty="0" smtClean="0"/>
              <a:t>预习资料提前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天系统自动发送到邮箱</a:t>
            </a:r>
            <a:r>
              <a:rPr kumimoji="1" lang="en-US" altLang="zh-CN" dirty="0" smtClean="0"/>
              <a:t>)</a:t>
            </a:r>
          </a:p>
          <a:p>
            <a:pPr marL="228600" lvl="1">
              <a:spcBef>
                <a:spcPts val="1000"/>
              </a:spcBef>
            </a:pP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5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课程辅助教学工具介绍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713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zh-CN" b="1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如何付费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50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21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51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希望帮助更多中国人找到更好工作</a:t>
            </a:r>
            <a:endParaRPr kumimoji="1" lang="zh-CN" altLang="en-US" dirty="0"/>
          </a:p>
        </p:txBody>
      </p:sp>
      <p:pic>
        <p:nvPicPr>
          <p:cNvPr id="5" name="Shape 3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5905" y="1200144"/>
            <a:ext cx="8732761" cy="281812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Shape 357"/>
          <p:cNvGraphicFramePr/>
          <p:nvPr>
            <p:extLst>
              <p:ext uri="{D42A27DB-BD31-4B8C-83A1-F6EECF244321}">
                <p14:modId xmlns:p14="http://schemas.microsoft.com/office/powerpoint/2010/main" val="1711564192"/>
              </p:ext>
            </p:extLst>
          </p:nvPr>
        </p:nvGraphicFramePr>
        <p:xfrm>
          <a:off x="3758417" y="4211788"/>
          <a:ext cx="4599391" cy="173907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658449"/>
                    </a:gs>
                    <a:gs pos="100000">
                      <a:srgbClr val="D7ECC1"/>
                    </a:gs>
                  </a:gsLst>
                  <a:lin ang="16200000" scaled="0"/>
                </a:gradFill>
              </a:tblPr>
              <a:tblGrid>
                <a:gridCol w="2535565"/>
                <a:gridCol w="2063826"/>
              </a:tblGrid>
              <a:tr h="3478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1200" u="none" strike="noStrike" cap="none"/>
                        <a:t>Company 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1400" u="none" strike="noStrike" cap="none"/>
                        <a:t>Total LCA</a:t>
                      </a:r>
                    </a:p>
                  </a:txBody>
                  <a:tcPr marL="12700" marR="12700" marT="12700" marB="0" anchor="b"/>
                </a:tc>
              </a:tr>
              <a:tr h="3478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1200" u="none" strike="noStrike" cap="none" dirty="0"/>
                        <a:t>Apple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1400" u="none" strike="noStrike" cap="none"/>
                        <a:t>6258</a:t>
                      </a:r>
                    </a:p>
                  </a:txBody>
                  <a:tcPr marL="12700" marR="12700" marT="12700" marB="0" anchor="b"/>
                </a:tc>
              </a:tr>
              <a:tr h="3478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1200" u="none" strike="noStrike" cap="none"/>
                        <a:t>Google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1400" u="none" strike="noStrike" cap="none"/>
                        <a:t>14614</a:t>
                      </a:r>
                    </a:p>
                  </a:txBody>
                  <a:tcPr marL="12700" marR="12700" marT="12700" marB="0" anchor="b"/>
                </a:tc>
              </a:tr>
              <a:tr h="3478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1200" u="none" strike="noStrike" cap="none"/>
                        <a:t>Amazon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1400" u="none" strike="noStrike" cap="none"/>
                        <a:t>6007</a:t>
                      </a:r>
                    </a:p>
                  </a:txBody>
                  <a:tcPr marL="12700" marR="12700" marT="12700" marB="0" anchor="b"/>
                </a:tc>
              </a:tr>
              <a:tr h="3478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1200" u="none" strike="noStrike" cap="none"/>
                        <a:t>Yahoo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zh-CN" sz="1400" u="none" strike="noStrike" cap="none" dirty="0"/>
                        <a:t>5529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857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52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pic>
        <p:nvPicPr>
          <p:cNvPr id="5" name="Shape 3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5969" y="1001382"/>
            <a:ext cx="6354748" cy="43519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365"/>
          <p:cNvSpPr txBox="1"/>
          <p:nvPr/>
        </p:nvSpPr>
        <p:spPr>
          <a:xfrm>
            <a:off x="4161610" y="4847449"/>
            <a:ext cx="4328400" cy="31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zh-CN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就算再弱小， 我也必须要战斗下去</a:t>
            </a:r>
          </a:p>
        </p:txBody>
      </p:sp>
    </p:spTree>
    <p:extLst>
      <p:ext uri="{BB962C8B-B14F-4D97-AF65-F5344CB8AC3E}">
        <p14:creationId xmlns:p14="http://schemas.microsoft.com/office/powerpoint/2010/main" val="68621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53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sp>
        <p:nvSpPr>
          <p:cNvPr id="6" name="Shape 365"/>
          <p:cNvSpPr txBox="1"/>
          <p:nvPr/>
        </p:nvSpPr>
        <p:spPr>
          <a:xfrm>
            <a:off x="4161610" y="4847449"/>
            <a:ext cx="4328400" cy="31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zh-CN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就算再弱小， 我也必须要战斗下去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538" y="986691"/>
            <a:ext cx="8739414" cy="539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4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54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0857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zh-CN" altLang="en-US" dirty="0"/>
              <a:t>题</a:t>
            </a:r>
            <a:r>
              <a:rPr kumimoji="1" lang="zh-CN" altLang="en-US" dirty="0" smtClean="0"/>
              <a:t>目难度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kumimoji="1" lang="en-US" altLang="zh-CN" dirty="0" smtClean="0"/>
              <a:t>Medium 50% + Hard 50%</a:t>
            </a:r>
            <a:endParaRPr kumimoji="1" lang="zh-CN" altLang="en-US" dirty="0"/>
          </a:p>
          <a:p>
            <a:pPr marL="228600" lvl="1">
              <a:spcBef>
                <a:spcPts val="1000"/>
              </a:spcBef>
            </a:pPr>
            <a:r>
              <a:rPr kumimoji="1" lang="zh-CN" altLang="en-US" dirty="0"/>
              <a:t>目标</a:t>
            </a:r>
            <a:r>
              <a:rPr kumimoji="1" lang="zh-CN" altLang="en-US" dirty="0" smtClean="0"/>
              <a:t>公司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kumimoji="1" lang="en-US" altLang="zh-CN" dirty="0" smtClean="0"/>
              <a:t>FLAG + USPD</a:t>
            </a:r>
            <a:endParaRPr kumimoji="1" lang="zh-CN" altLang="en-US" dirty="0"/>
          </a:p>
          <a:p>
            <a:pPr marL="228600" lvl="1">
              <a:spcBef>
                <a:spcPts val="1000"/>
              </a:spcBef>
            </a:pPr>
            <a:r>
              <a:rPr kumimoji="1" lang="zh-CN" altLang="en-US" dirty="0"/>
              <a:t>学习新的解题思路和较难的</a:t>
            </a:r>
            <a:r>
              <a:rPr kumimoji="1" lang="zh-CN" altLang="en-US" dirty="0" smtClean="0"/>
              <a:t>算法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kumimoji="1" lang="en-US" altLang="zh-CN" dirty="0" err="1" smtClean="0"/>
              <a:t>Trie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并查集，</a:t>
            </a:r>
            <a:r>
              <a:rPr kumimoji="1" lang="en-US" altLang="zh-CN" dirty="0" err="1" smtClean="0"/>
              <a:t>Hashheap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动态规划优化</a:t>
            </a:r>
            <a:endParaRPr kumimoji="1" lang="zh-CN" altLang="en-US" dirty="0"/>
          </a:p>
          <a:p>
            <a:pPr marL="228600" lvl="1">
              <a:spcBef>
                <a:spcPts val="1000"/>
              </a:spcBef>
            </a:pPr>
            <a:r>
              <a:rPr kumimoji="1" lang="zh-CN" altLang="en-US" dirty="0"/>
              <a:t>题目思路总结，举一反三</a:t>
            </a:r>
          </a:p>
          <a:p>
            <a:pPr marL="685800" lvl="2">
              <a:spcBef>
                <a:spcPts val="1000"/>
              </a:spcBef>
            </a:pPr>
            <a:r>
              <a:rPr kumimoji="1" lang="zh-CN" altLang="en-US" dirty="0" smtClean="0"/>
              <a:t>解决</a:t>
            </a:r>
            <a:r>
              <a:rPr kumimoji="1" lang="en-US" altLang="zh-CN" dirty="0" smtClean="0"/>
              <a:t>follow up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6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九章算法班和算法强化班区别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86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聊聊面试当中的Follow</a:t>
            </a:r>
            <a:r>
              <a:rPr lang="en-US" dirty="0" smtClean="0"/>
              <a:t> 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7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40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Two sum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US" altLang="zh-CN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http://www.lintcode.com/en/problem/2-sum/</a:t>
            </a:r>
            <a:endParaRPr lang="en-US" altLang="zh-CN" u="sng" dirty="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://www.jiuzhang.com/solutions/two-sum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8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48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+mj-lt"/>
              <a:buAutoNum type="arabicPeriod"/>
            </a:pPr>
            <a:r>
              <a:rPr lang="en-US" altLang="zh-C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 +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查询</a:t>
            </a:r>
            <a:endParaRPr lang="en-US" altLang="zh-CN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1">
              <a:spcBef>
                <a:spcPts val="1000"/>
              </a:spcBef>
            </a:pPr>
            <a:endParaRPr lang="en-US" altLang="zh-CN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1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排序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两个指针扫描</a:t>
            </a:r>
            <a:endParaRPr lang="zh-CN" altLang="zh-CN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1">
              <a:spcBef>
                <a:spcPts val="1000"/>
              </a:spcBef>
            </a:pP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kumimoji="1" lang="zh-CN" altLang="en-US" smtClean="0"/>
              <a:t>第</a:t>
            </a:r>
            <a:fld id="{10AAE095-B0C1-0042-9087-3F01348E1948}" type="slidenum">
              <a:rPr kumimoji="1" lang="zh-CN" altLang="en-US" smtClean="0"/>
              <a:pPr/>
              <a:t>9</a:t>
            </a:fld>
            <a:r>
              <a:rPr kumimoji="1" lang="zh-CN" altLang="en-US" smtClean="0"/>
              <a:t>页</a:t>
            </a:r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思路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3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1. Introduce System Design" id="{C8920FC2-98CD-9D41-9ED1-D74E1D3E4A25}" vid="{DCFB376F-54D4-974E-AF3A-E552E8106F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 Introduce System Design</Template>
  <TotalTime>2667</TotalTime>
  <Words>1205</Words>
  <Application>Microsoft Macintosh PowerPoint</Application>
  <PresentationFormat>自定义</PresentationFormat>
  <Paragraphs>317</Paragraphs>
  <Slides>54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Office 主题</vt:lpstr>
      <vt:lpstr>透析热门IT公司中的 FollowUp面试题</vt:lpstr>
      <vt:lpstr>讲师介绍</vt:lpstr>
      <vt:lpstr>讲师介绍</vt:lpstr>
      <vt:lpstr>课程大纲</vt:lpstr>
      <vt:lpstr>课程辅助教学工具介绍</vt:lpstr>
      <vt:lpstr>九章算法班和算法强化班区别</vt:lpstr>
      <vt:lpstr>聊聊面试当中的Follow Up</vt:lpstr>
      <vt:lpstr>Two sum</vt:lpstr>
      <vt:lpstr>思路</vt:lpstr>
      <vt:lpstr>Interviewer: Two sum II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Two sum II</vt:lpstr>
      <vt:lpstr>就这样就完了么？ Follow Up 会这么裸？</vt:lpstr>
      <vt:lpstr>Triangle Count</vt:lpstr>
      <vt:lpstr>Triangle Count</vt:lpstr>
      <vt:lpstr>题虽然增加，但是思路不会增多</vt:lpstr>
      <vt:lpstr>这一类题目思路</vt:lpstr>
      <vt:lpstr>相会型指针题目</vt:lpstr>
      <vt:lpstr> 做题的常见误区</vt:lpstr>
      <vt:lpstr>怎么解决不能够做follow up问题</vt:lpstr>
      <vt:lpstr>上这个课后如何提高 FollowUp能力？</vt:lpstr>
      <vt:lpstr>课前预习</vt:lpstr>
      <vt:lpstr>上课做笔记</vt:lpstr>
      <vt:lpstr>不懂提问题</vt:lpstr>
      <vt:lpstr>课后做训练</vt:lpstr>
      <vt:lpstr>作业要点</vt:lpstr>
      <vt:lpstr>打个鸡血</vt:lpstr>
      <vt:lpstr>聊聊如果在面试里面脱引而出</vt:lpstr>
      <vt:lpstr>面试题1 条件：给N个非排序的数组,数组平均长度Len 要求：求其中第K大的元素</vt:lpstr>
      <vt:lpstr>给n个非排序的数组</vt:lpstr>
      <vt:lpstr>面试题2 条件：给N个非排序的数组,数组平均长度Len 多台机器，不考虑机器之间传输速度 要求：求其中第K大的元素</vt:lpstr>
      <vt:lpstr>面试题3 条件：给N个非排序的数组,数组平均长度Len 多台机器，不考虑机器之间传输速度 要求：求其中第K大的元素 要是K特别大呢？</vt:lpstr>
      <vt:lpstr>面试题3</vt:lpstr>
      <vt:lpstr>Good Candidate</vt:lpstr>
      <vt:lpstr>Good Candidate</vt:lpstr>
      <vt:lpstr>所以面试与面试官愉快的交谈</vt:lpstr>
      <vt:lpstr>什么样的人适合上这个课程？</vt:lpstr>
      <vt:lpstr>课程纲要</vt:lpstr>
      <vt:lpstr>2. 数据结构（上）</vt:lpstr>
      <vt:lpstr>3.数据结构（下）</vt:lpstr>
      <vt:lpstr>4.两个指针 Two Pointers</vt:lpstr>
      <vt:lpstr>5.动态规划(上)</vt:lpstr>
      <vt:lpstr>6.动态规划(下)</vt:lpstr>
      <vt:lpstr>7. 如何解决困难的follow up 问题</vt:lpstr>
      <vt:lpstr>课程时间</vt:lpstr>
      <vt:lpstr>如何付费</vt:lpstr>
      <vt:lpstr>希望帮助更多中国人找到更好工作</vt:lpstr>
      <vt:lpstr>PowerPoint 演示文稿</vt:lpstr>
      <vt:lpstr>Thank You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走进系统设计 Introduce System Design</dc:title>
  <dc:creator>Huang Jason</dc:creator>
  <cp:lastModifiedBy>mabodx ma</cp:lastModifiedBy>
  <cp:revision>371</cp:revision>
  <cp:lastPrinted>2016-03-13T22:41:40Z</cp:lastPrinted>
  <dcterms:created xsi:type="dcterms:W3CDTF">2016-03-12T07:18:21Z</dcterms:created>
  <dcterms:modified xsi:type="dcterms:W3CDTF">2016-05-21T22:07:14Z</dcterms:modified>
</cp:coreProperties>
</file>