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0" r:id="rId2"/>
    <p:sldId id="282" r:id="rId3"/>
    <p:sldId id="281" r:id="rId4"/>
    <p:sldId id="279" r:id="rId5"/>
    <p:sldId id="283" r:id="rId6"/>
    <p:sldId id="284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00080"/>
    <a:srgbClr val="FF0000"/>
    <a:srgbClr val="00A1DA"/>
    <a:srgbClr val="FF9900"/>
    <a:srgbClr val="008000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5501" autoAdjust="0"/>
  </p:normalViewPr>
  <p:slideViewPr>
    <p:cSldViewPr>
      <p:cViewPr varScale="1">
        <p:scale>
          <a:sx n="109" d="100"/>
          <a:sy n="109" d="100"/>
        </p:scale>
        <p:origin x="127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7026FC-4EDF-49E6-9FA1-2139CF55F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796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B276E0-E702-43C1-BA79-8972099D91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036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E2BF5-6A08-4632-9954-C3CB33611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33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66C12-0747-48C3-B867-3FF213958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95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3B37A-819D-4229-9D69-98A7056BF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85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DB35-F6EE-4F49-9735-0F7EB67177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18898-1CF0-424E-935B-FDB1B8ADD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95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C5C7E-C3E3-462C-95E0-32B44CBBD6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37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4A84E-6177-41E6-8169-75739C1ACA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48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E7D8-B6D8-4C77-AB71-341477F9DA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97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F7EBB-717E-4D61-A46A-C6D66A5EC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751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E5AFA-2DFF-4EC3-8226-57528901B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59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F25E3-BAFF-4F7C-9CAD-FD617BD9F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1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ECF7A8A-5EC7-40AF-B4EC-B0A0C57666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0500" y="274319"/>
            <a:ext cx="87630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Visualization of Lake Powell-Lake Mead Equalization Rule</a:t>
            </a:r>
          </a:p>
          <a:p>
            <a:pPr algn="ctr" eaLnBrk="1" hangingPunct="1">
              <a:defRPr/>
            </a:pPr>
            <a:r>
              <a:rPr lang="en-US" sz="2200" b="1" kern="0" dirty="0">
                <a:solidFill>
                  <a:schemeClr val="accent6"/>
                </a:solidFill>
                <a:latin typeface="Comic Sans MS" pitchFamily="66" charset="0"/>
                <a:ea typeface="+mj-ea"/>
                <a:cs typeface="+mj-cs"/>
              </a:rPr>
              <a:t>(Tiers in Blue, </a:t>
            </a:r>
            <a:r>
              <a:rPr lang="en-US" sz="2200" b="1" kern="0" dirty="0">
                <a:solidFill>
                  <a:srgbClr val="800080"/>
                </a:solidFill>
                <a:latin typeface="Comic Sans MS" pitchFamily="66" charset="0"/>
                <a:ea typeface="+mj-ea"/>
                <a:cs typeface="+mj-cs"/>
              </a:rPr>
              <a:t>Changing upper equalization tier level in dashed-purple</a:t>
            </a:r>
            <a:r>
              <a:rPr lang="en-US" sz="2200" b="1" kern="0" dirty="0">
                <a:solidFill>
                  <a:schemeClr val="accent6"/>
                </a:solidFill>
                <a:latin typeface="Comic Sans MS" pitchFamily="66" charset="0"/>
                <a:ea typeface="+mj-ea"/>
                <a:cs typeface="+mj-cs"/>
              </a:rPr>
              <a:t>, </a:t>
            </a:r>
            <a:r>
              <a:rPr lang="en-US" sz="2200" b="1" kern="0" dirty="0">
                <a:latin typeface="Comic Sans MS" pitchFamily="66" charset="0"/>
                <a:ea typeface="+mj-ea"/>
                <a:cs typeface="+mj-cs"/>
              </a:rPr>
              <a:t>Required annual Powell release in black text</a:t>
            </a:r>
            <a:r>
              <a:rPr lang="en-US" sz="2200" b="1" kern="0" dirty="0">
                <a:solidFill>
                  <a:schemeClr val="accent6"/>
                </a:solidFill>
                <a:latin typeface="Comic Sans MS" pitchFamily="66" charset="0"/>
                <a:ea typeface="+mj-ea"/>
                <a:cs typeface="+mj-cs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4E2C52-6400-4A7E-B396-493735A21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45"/>
          <a:stretch/>
        </p:blipFill>
        <p:spPr>
          <a:xfrm>
            <a:off x="1143000" y="1523999"/>
            <a:ext cx="6610208" cy="52570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1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28600"/>
            <a:ext cx="87630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Observed January 1 Lake Mead-Lake Powell Storages before (</a:t>
            </a:r>
            <a:r>
              <a:rPr lang="en-US" b="1" kern="0" dirty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red</a:t>
            </a: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) and with (</a:t>
            </a:r>
            <a:r>
              <a:rPr lang="en-US" b="1" kern="0" dirty="0">
                <a:solidFill>
                  <a:srgbClr val="7030A0"/>
                </a:solidFill>
                <a:latin typeface="Comic Sans MS" pitchFamily="66" charset="0"/>
                <a:ea typeface="+mj-ea"/>
                <a:cs typeface="+mj-cs"/>
              </a:rPr>
              <a:t>purple</a:t>
            </a: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) Equalization Guidelines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35E44A-2398-4E21-B258-5FC0CC15D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78"/>
          <a:stretch/>
        </p:blipFill>
        <p:spPr>
          <a:xfrm>
            <a:off x="1066800" y="1219200"/>
            <a:ext cx="7010400" cy="55972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839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28600"/>
            <a:ext cx="87630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Observed Monthly Lake Mead-Lake Powell Storages before (</a:t>
            </a:r>
            <a:r>
              <a:rPr lang="en-US" b="1" kern="0" dirty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red</a:t>
            </a: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) and with (</a:t>
            </a:r>
            <a:r>
              <a:rPr lang="en-US" b="1" kern="0" dirty="0">
                <a:solidFill>
                  <a:srgbClr val="7030A0"/>
                </a:solidFill>
                <a:latin typeface="Comic Sans MS" pitchFamily="66" charset="0"/>
                <a:ea typeface="+mj-ea"/>
                <a:cs typeface="+mj-cs"/>
              </a:rPr>
              <a:t>purple</a:t>
            </a: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) Equalization Rules</a:t>
            </a:r>
          </a:p>
          <a:p>
            <a:pPr algn="ctr" eaLnBrk="1" hangingPunct="1">
              <a:defRPr/>
            </a:pPr>
            <a:r>
              <a:rPr lang="en-US" sz="2200" b="1" kern="0" dirty="0">
                <a:solidFill>
                  <a:schemeClr val="accent6"/>
                </a:solidFill>
                <a:latin typeface="Comic Sans MS" pitchFamily="66" charset="0"/>
                <a:ea typeface="+mj-ea"/>
                <a:cs typeface="+mj-cs"/>
              </a:rPr>
              <a:t>(Year label identifies January 1 of the year)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15FD27-32CA-4EA6-B77A-EF2528E0C6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6" t="3323" r="13974" b="8904"/>
          <a:stretch/>
        </p:blipFill>
        <p:spPr>
          <a:xfrm>
            <a:off x="1181099" y="1447093"/>
            <a:ext cx="6781801" cy="5378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494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2800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Lake Mead Pool Definitions by Month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800100"/>
            <a:ext cx="7829550" cy="5964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2800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Lake Powell Pool Definitions by Month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00252"/>
            <a:ext cx="7620000" cy="5821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92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28600" y="228600"/>
            <a:ext cx="8763000" cy="11430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b="1" kern="0" dirty="0">
                <a:solidFill>
                  <a:srgbClr val="002060"/>
                </a:solidFill>
                <a:latin typeface="Comic Sans MS" pitchFamily="66" charset="0"/>
                <a:ea typeface="+mj-ea"/>
                <a:cs typeface="+mj-cs"/>
              </a:rPr>
              <a:t>Annual Simulation of Lake Mead Active Storage with steady, constant future inflow (stress test)</a:t>
            </a:r>
          </a:p>
          <a:p>
            <a:pPr algn="ctr" eaLnBrk="1" hangingPunct="1">
              <a:defRPr/>
            </a:pPr>
            <a:r>
              <a:rPr lang="en-US" sz="1800" b="1" kern="0" dirty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Next Storage = Current Storage + Inflow – Release – Evaporation</a:t>
            </a:r>
          </a:p>
          <a:p>
            <a:pPr algn="ctr" eaLnBrk="1" hangingPunct="1">
              <a:defRPr/>
            </a:pPr>
            <a:r>
              <a:rPr lang="en-US" sz="1800" b="1" kern="0" dirty="0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Release = 9.0 MAF - Drought Contingency </a:t>
            </a:r>
            <a:r>
              <a:rPr lang="en-US" sz="1800" b="1" kern="0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Plan cutback</a:t>
            </a:r>
            <a:endParaRPr lang="en-US" sz="1800" b="1" kern="0" dirty="0">
              <a:solidFill>
                <a:schemeClr val="accent2"/>
              </a:solidFill>
              <a:latin typeface="Comic Sans MS" pitchFamily="66" charset="0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en-US" sz="1800" b="1" kern="0" dirty="0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Evaporation = (6.2 </a:t>
            </a:r>
            <a:r>
              <a:rPr lang="en-US" sz="1800" b="1" kern="0" dirty="0" err="1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ft</a:t>
            </a:r>
            <a:r>
              <a:rPr lang="en-US" sz="1800" b="1" kern="0" dirty="0">
                <a:solidFill>
                  <a:schemeClr val="accent2"/>
                </a:solidFill>
                <a:latin typeface="Comic Sans MS" pitchFamily="66" charset="0"/>
                <a:ea typeface="+mj-ea"/>
                <a:cs typeface="+mj-cs"/>
              </a:rPr>
              <a:t>/year)*Area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905000"/>
            <a:ext cx="7162800" cy="4795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47219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131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Comic Sans MS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Rosenberg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1. Average water use for residential users in the U.S.</dc:title>
  <dc:creator>Rosenberg</dc:creator>
  <cp:lastModifiedBy>David Rosenberg</cp:lastModifiedBy>
  <cp:revision>78</cp:revision>
  <dcterms:created xsi:type="dcterms:W3CDTF">2007-10-12T20:01:11Z</dcterms:created>
  <dcterms:modified xsi:type="dcterms:W3CDTF">2019-07-25T23:47:32Z</dcterms:modified>
</cp:coreProperties>
</file>