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5.jpg" ContentType="image/pn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58" r:id="rId3"/>
    <p:sldId id="259" r:id="rId4"/>
    <p:sldId id="260" r:id="rId5"/>
    <p:sldId id="261" r:id="rId6"/>
    <p:sldId id="262" r:id="rId7"/>
    <p:sldId id="263" r:id="rId8"/>
    <p:sldId id="266" r:id="rId9"/>
    <p:sldId id="268" r:id="rId10"/>
    <p:sldId id="265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8" autoAdjust="0"/>
    <p:restoredTop sz="76403" autoAdjust="0"/>
  </p:normalViewPr>
  <p:slideViewPr>
    <p:cSldViewPr snapToGrid="0">
      <p:cViewPr varScale="1">
        <p:scale>
          <a:sx n="78" d="100"/>
          <a:sy n="78" d="100"/>
        </p:scale>
        <p:origin x="312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28595-6F44-4E29-B13B-69FF369B1452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8ACF5-C29D-4199-AE4F-AD7991FDF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58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UNIX" TargetMode="External"/><Relationship Id="rId13" Type="http://schemas.openxmlformats.org/officeDocument/2006/relationships/hyperlink" Target="https://baike.baidu.com/item/SPARC" TargetMode="External"/><Relationship Id="rId18" Type="http://schemas.openxmlformats.org/officeDocument/2006/relationships/hyperlink" Target="https://baike.baidu.com/item/%E8%BF%9E%E6%8E%A5/8248019" TargetMode="External"/><Relationship Id="rId3" Type="http://schemas.openxmlformats.org/officeDocument/2006/relationships/hyperlink" Target="https://baike.baidu.com/item/Ken%20Thompson" TargetMode="External"/><Relationship Id="rId7" Type="http://schemas.openxmlformats.org/officeDocument/2006/relationships/hyperlink" Target="https://baike.baidu.com/item/PDP-7" TargetMode="External"/><Relationship Id="rId12" Type="http://schemas.openxmlformats.org/officeDocument/2006/relationships/hyperlink" Target="https://baike.baidu.com/item/x86" TargetMode="External"/><Relationship Id="rId17" Type="http://schemas.openxmlformats.org/officeDocument/2006/relationships/hyperlink" Target="https://baike.baidu.com/item/%E7%BC%96%E8%AF%91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s://baike.baidu.com/item/%E7%BC%96%E8%AF%91%E5%99%A8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8%B4%9D%E5%B0%94%E5%AE%9E%E9%AA%8C%E5%AE%A4" TargetMode="External"/><Relationship Id="rId11" Type="http://schemas.openxmlformats.org/officeDocument/2006/relationships/hyperlink" Target="https://baike.baidu.com/item/Thompson" TargetMode="External"/><Relationship Id="rId5" Type="http://schemas.openxmlformats.org/officeDocument/2006/relationships/hyperlink" Target="https://baike.baidu.com/item/AT&amp;T" TargetMode="External"/><Relationship Id="rId15" Type="http://schemas.openxmlformats.org/officeDocument/2006/relationships/hyperlink" Target="https://baike.baidu.com/item/%E5%A4%84%E7%90%86%E5%99%A8" TargetMode="External"/><Relationship Id="rId10" Type="http://schemas.openxmlformats.org/officeDocument/2006/relationships/hyperlink" Target="https://baike.baidu.com/item/Dennis%20M.Ritchie" TargetMode="External"/><Relationship Id="rId19" Type="http://schemas.openxmlformats.org/officeDocument/2006/relationships/hyperlink" Target="https://baike.baidu.com/item/%E4%BA%8C%E8%BF%9B%E5%88%B6%E6%96%87%E4%BB%B6" TargetMode="External"/><Relationship Id="rId4" Type="http://schemas.openxmlformats.org/officeDocument/2006/relationships/hyperlink" Target="https://baike.baidu.com/item/B%E8%AF%AD%E8%A8%80" TargetMode="External"/><Relationship Id="rId9" Type="http://schemas.openxmlformats.org/officeDocument/2006/relationships/hyperlink" Target="https://baike.baidu.com/item/BCPL" TargetMode="External"/><Relationship Id="rId14" Type="http://schemas.openxmlformats.org/officeDocument/2006/relationships/hyperlink" Target="https://baike.baidu.com/item/ARM/7518299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8B%B9%E6%9E%9C%E5%85%AC%E5%8F%B8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Google" TargetMode="External"/><Relationship Id="rId5" Type="http://schemas.openxmlformats.org/officeDocument/2006/relationships/hyperlink" Target="https://baike.baidu.com/item/%E5%8A%9E%E5%85%AC%E8%BD%AF%E4%BB%B6" TargetMode="External"/><Relationship Id="rId4" Type="http://schemas.openxmlformats.org/officeDocument/2006/relationships/hyperlink" Target="https://baike.baidu.com/item/Windows%20NT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左边这张图那，是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加勒比海盗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中的一幕哈，</a:t>
            </a:r>
            <a:r>
              <a:rPr lang="en-US" altLang="zh-CN" dirty="0" smtClean="0"/>
              <a:t>JackSparrow</a:t>
            </a:r>
            <a:r>
              <a:rPr lang="zh-CN" altLang="en-US" dirty="0" smtClean="0"/>
              <a:t>船长的罗盘，是海之女神送给杰克的，大家都知道航海那是需要罗盘的也就是指南针，但是这个罗盘呢，并不能够指向东南西北，不过那，它可以指向，持有者内心真正想要的东西，这个就很厉害了，其实很多时候那，我们都是不知道自己真正想要的是什么的，所以我们才会迷茫，如果有了这个罗盘，我们就能够找到正确的方向了，放这张图那，也是希望大家那能够找到自己内心真正想要的东西，或者真正想要去做的事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248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最后那，再介绍给大家几本武林秘籍哈</a:t>
            </a:r>
            <a:endParaRPr lang="en-US" altLang="zh-CN" dirty="0" smtClean="0"/>
          </a:p>
          <a:p>
            <a:r>
              <a:rPr lang="zh-CN" altLang="en-US" dirty="0" smtClean="0"/>
              <a:t>最近听到一句话挺好玩的，</a:t>
            </a:r>
            <a:r>
              <a:rPr lang="en-US" altLang="zh-CN" dirty="0" smtClean="0"/>
              <a:t>You are what your read</a:t>
            </a:r>
            <a:r>
              <a:rPr lang="zh-CN" altLang="en-US" dirty="0" smtClean="0"/>
              <a:t>，你是你所读的东西，读好书有多么的重要，很多书呀，作者自己没弄明白，就开始瞎讲了，有很多书都是抄吧抄吧就发表了，读了真的就是浪费时间，浪费脑细胞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编程界的圣经，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Bruce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Eckel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MindView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公司的总裁，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标准委员会拥有表决权的成员之一，拥有应用物理学学士和计算机工程硕士学位。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Bruce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Eckel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年至今，已经发表了超过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篇计算机技术文章，出版了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《Thinking in C++》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一本书在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年被评为“最佳软件开发图书”，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《Thinking in Java》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被评为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World“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最受读者欢迎图书”，并且赢得了编辑首选图书奖。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作者本身对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有非常深刻的理解和认识，因此更加能够了解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语言的好处，编程思想，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Thinking 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，作者不单单是在简单的介绍语法，而是在同我们一起思考，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中为什么这样去做，相比于其他编程语言有怎样的好处，我们的课程呢，也将会以这本书为主要参考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设计模式，四人帮，四位面向对象方面的大师写的，不过是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语言的，稍有可惜，但是这个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种模式是他们所提出的，总结的在面向对象编程中的宝贵经验和最佳实践呢，这本可以说概括总结的最好，你看其中的每一种模式，你都会感觉像是艺术品一样，真的体现了设计的智慧，大家在学习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一段时间之后可以来看一看真的会感觉收获良多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重构，啥意思呢？重构（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Refactoring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就是通过调整程序代码改善软件的质量、性能，使其程序的设计模式和架构更趋合理，提高软件的扩展性和维护性。我觉得呢，最开始就可以看这本书了，因为其中很多都是编码的规范，有时候我们的重构一开始就开始了，小到起名字这件事上，不多说，这也是一本好书，这个可以在学习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语法就看起来了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语言程序设计，很薄的一本书，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语言的语法规则本来就是简洁的，看这本书我们能了解到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语言的简洁之美，不过也会知道其中的很多令人苦恼的地方，在看到这些地方后，你会明白，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语言为什么是这样的原因，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为我们带来了多少的方便，通过对比我们也可能会认识到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的一些局限，对比可能会让你对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的理解更为深入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最后一本书是国人写的，写的关键还很棒，真的是国人的骄傲，如果我们编写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程序有一段时间了，想要进一步深入了解下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运行的原理，我推荐大家看下这本书，写的真的很好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395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OK</a:t>
            </a:r>
            <a:r>
              <a:rPr lang="zh-CN" altLang="en-US" dirty="0" smtClean="0"/>
              <a:t>，其他的全部可以忘记了，大家记住这两点就可以了，下一讲那，我将会带大家正式去写一个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小程序，写完这个小程序那，大家就可以说，哦，我是一个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程序员了，尽管要合格还需要努力，</a:t>
            </a:r>
            <a:r>
              <a:rPr lang="en-US" altLang="zh-CN" dirty="0" smtClean="0"/>
              <a:t>OK</a:t>
            </a:r>
            <a:r>
              <a:rPr lang="zh-CN" altLang="en-US" dirty="0" smtClean="0"/>
              <a:t>就是这些了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385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那我想说下，和大家交流沟通的方式哈，首先是微博，如果新的视频或者分享那我会在微博上通知大家，如果大家有编程方面的相关问题呢，我也会尽量的回答大家，因为本人工作原因，可能会回答不及时哈，请大家见谅哈</a:t>
            </a:r>
            <a:endParaRPr lang="en-US" altLang="zh-CN" dirty="0" smtClean="0"/>
          </a:p>
          <a:p>
            <a:r>
              <a:rPr lang="zh-CN" altLang="en-US" dirty="0" smtClean="0"/>
              <a:t>教学视频我会上传到优酷和</a:t>
            </a:r>
            <a:r>
              <a:rPr lang="en-US" altLang="zh-CN" dirty="0" smtClean="0"/>
              <a:t>BiliBili</a:t>
            </a:r>
            <a:r>
              <a:rPr lang="zh-CN" altLang="en-US" dirty="0" smtClean="0"/>
              <a:t>上的</a:t>
            </a:r>
            <a:endParaRPr lang="en-US" altLang="zh-CN" dirty="0" smtClean="0"/>
          </a:p>
          <a:p>
            <a:r>
              <a:rPr lang="en-US" altLang="zh-CN" dirty="0" smtClean="0"/>
              <a:t>GitHub</a:t>
            </a:r>
            <a:r>
              <a:rPr lang="zh-CN" altLang="en-US" dirty="0" smtClean="0"/>
              <a:t>那这个网站可能大家不是很熟悉哈，这个是全球最大的同性交友网站哈，因为上这个网站的基本都是程序员，哈哈，如何使用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还需要大家学习一下呢，简单的讲那它可以帮助维护项目，可以上传到上面一些文件，而大家都可以进行下载，或者提交，我会将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和相关的资料上传到这个网站上，后期那，我会留一些题目，大家可以在这个网站上提交答案，另外后期我会带大家一起做一个小项目，进行简单的实战，我们的代码那，会在这个网站上进行维护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www.ezcode.top</a:t>
            </a:r>
            <a:r>
              <a:rPr lang="zh-CN" altLang="en-US" sz="12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，这个网站域名那我已经申请下来了，不过现在还没有开通，后期我会把这个网站搭起来，这样那以后和大家交流就会更加方便哈</a:t>
            </a:r>
            <a:endParaRPr lang="en-US" altLang="zh-CN" sz="12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8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书归正传，我们在这一讲那，将会讲下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是在怎样的背景下诞生的，同时那介绍下其他的几种相关语言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84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关于优点：计算机的灵魂是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码，她所能够直接理解的就是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了，没有任何的中介，故而最快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关于缺点：看示例，电脑手机同一段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码表示不同的含义，在电脑上运行的代码无法在手机上运行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关于示例：看到这段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码那，非常难以理解，没有任何的提示内容，这段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码同他所表示的含义之间我们人类是看不出任何联系的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为了解决机器语言的问题。。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42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简介：这些符号可以理解为助记符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缺点：汇编</a:t>
            </a:r>
            <a:r>
              <a:rPr lang="zh-CN" altLang="en-US" dirty="0" smtClean="0"/>
              <a:t>指令依然是硬件相关的，一些指令在一个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上能用，另一个也许就不能了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翻译官的概念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443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语言之所以命名为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，是因为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语言源自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Ken Thompson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发明的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语言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语言则源自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BCPL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世纪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年代，美国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AT&amp;T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贝尔实验室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AT&amp;T Bell Laboratory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）的研究员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Ken Thompson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闲来无事，手痒难耐，想玩一个他自己编的，模拟在太阳系航行的电子游戏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——Space Travel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。他背着老板，找到了台空闲的机器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PDP-7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。但这台机器没有操作系统，而游戏必须使用操作系统的一些功能，于是他着手为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PDP-7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开发操作系统。后来，这个操作系统被命名为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年，美国贝尔实验室的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 Thompson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BCPL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语言为基础，设计出很简单且很接近硬件的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语言（取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BCPL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的首字母）。并且他用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语言写了第一个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操作系统。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年，同样酷爱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Space Travel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Dennis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M.Ritchie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为了能早点儿玩上游戏，加入了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Thompson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的开发项目，合作开发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。他的主要工作是改造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语言，使其更成熟。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年，美国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贝尔实验室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D.M.Ritchie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语言的基础上最终设计出了一种新的语言，他取了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BCPL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的第二个字母作为这种语言的名字，这就是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年初，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语言的主体完成。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Thompson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Ritchie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迫不及待地开始用它完全重写了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。此时，编程的乐趣使他们已经完全忘记了那个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"Space Travel"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，一门心思地投入到了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语言的开发中。随着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的发展，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语言自身也在不断地完善。直到今天，各种版本的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内核和周边工具仍然使用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语言作为最主要的开发语言，其中还有不少继承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Thompson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Ritchie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之手的代码。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在开发中，他们还考虑把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移植到其他类型的计算机上使用。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语言强大的移植性（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Portability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）在此显现。机器语言和汇编语言都不具有移植性，为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x86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开发的程序，不可能在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Alpha,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SPARC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ARM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等机器上运行。而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语言程序则可以使用在任意架构的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处理器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上，只要那种架构的处理器具有对应的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编译器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和库，然后将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源代码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编译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/>
              </a:rPr>
              <a:t>连接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成目标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9"/>
              </a:rPr>
              <a:t>二进制文件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之后即可运行。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592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我们的主角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登场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Sun</a:t>
            </a:r>
            <a:r>
              <a:rPr lang="zh-CN" altLang="en-US" dirty="0" smtClean="0"/>
              <a:t>公司 做跨平台的嵌入式语言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，删减了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，弄得不好，最后在互联网领域进行了应用，最初浏览器都是静态的，大家希望浏览器能动态起来，而浏览器在不同的电脑上运行，因此是要求跨平台的，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具有有这个特性，在我们的浏览器里嵌入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小程序，这样网页就可以变得动态了，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由此发展起来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语言可兼容，同时面向对象，但是语法很复杂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面向对象，是一个很深刻的概念，并不是我们狭义的找对象哈，它映射的是我们现实世界中的事物，比方说人，可以在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中被表示为对象，人的身高、体重、这些人所具有的属性，在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中的对象也叫做属性，而人可以呼吸，吃饭，在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的世界中叫做人这个对象具有呼吸吃饭的方法，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中有一句话，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叫做一切皆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面向过程的语言依然是计算机式的，计算机，解决问题就是，一步接着一步，生活中的情况往往不是，现实生活中的业务往往是联动的，比方说，一个餐馆的业务逻辑，客人要和跟服务员去点菜，服务员要把菜单报给厨师，厨师炒好菜，服务员再将菜端到客人哪里，客人吃完饭要到前台那里去结账，这样一段我们如何将这个过程抽象到计算机中那？假如是面向过程的语言，将会比较困难，也比较难以理解，而通过面向对象则较为轻松，而且那，我们人类让计算机解决的同样也是现实生活中的问题，如果能够把这些关系抽象到编程语言中去，我们就可以更多的将精力放在处理业务逻辑，而不是函数复杂的调用关系上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跨平台，号称一次编写到处运行，不再有一个数据类型在不同平台表示不同大小的值的问题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提供了检查机制，数据越界、空指针等等，没有了指针，也不怕被黑客利用系统漏洞黑了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复杂在于引入了现实世界的模型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金融、银行、大数据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712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说回我们的主角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从斯坦福大学孵化出的高科技公司首推太阳公司（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 Microsystems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2001 </a:t>
            </a:r>
            <a:r>
              <a:rPr lang="zh-CN" altLang="en-US" dirty="0" smtClean="0"/>
              <a:t>年的高峰期，</a:t>
            </a:r>
            <a:r>
              <a:rPr lang="en-US" altLang="zh-CN" dirty="0" smtClean="0"/>
              <a:t>sun</a:t>
            </a:r>
            <a:r>
              <a:rPr lang="zh-CN" altLang="en-US" dirty="0" smtClean="0"/>
              <a:t>公司在全球拥有五万雇员，市值超过两千亿美元，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失败：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公司的位置非常像微机争霸战中的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苹果公司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。它有自己成套的硬件和操作系统，但是它缺乏应用软件。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 Office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至今恐怕除了它自己没有其它像样的公司在使用。而微软只做软件，而且只做操作系统（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Windows 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），数据库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办公软件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）等少数但同时是至关重要的软件。这三种软件是一个企业必不可少的。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James Gosling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long, old friend...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甲骨文公司，收购了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拉里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埃里森，甲骨文公司创始人，非常狼性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埃里森在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岁以前还一事无成。读了三个大学，没获得一个学位文凭，换了十几家公司，老婆也离他而去。开始创业时只有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美元，现在则长期位居福布斯排行榜前十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“我比公司的头儿们懂技术，也比他们懂市场，如果他们能经营公司，我也能。”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“光是我们赢得胜利还不够，必须打败其他的所有人才算数。”这句成吉思汗的名言足以反映出埃里森顽强的人生态度。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埃里森和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十分好战，“我需要的不仅仅是成功，所有其他人都必须失败。”虽然埃里森后来否认了他对新闻周刊记者说过的这段话，但这是他的一贯作风，即使是在工作之余的体育比赛中他也总要争取胜利，他是相当不错的网球和棒球选手。为了胜利他可以不择手段，夸大其词和撒谎是家常便饭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的规模还很小，如果客户知道他们的实情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四五个程序员，根本就不会购买他们的产品。埃里森波澜万丈的创业经历已成为硅谷最惊心动魄的传奇，营销策略是：冲，冲，冲“，雇员的策略是：聪明有个性。埃里森的知人善任及破格提拔，也让技术人员无不视甲骨文公司为梦想之地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甲骨文要求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因侵犯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专利赔偿数十亿美元损失的主张。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行代码，索赔超过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亿美金，这个工程师最开始在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公司开发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后来去了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，后来呢，应该就是用了那么几行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无论如何呢，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公司发展的还是不错的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326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发展到今天那，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已经出了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个版本了，每一个版本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这门语言都会加入新的方便的特性和功能，就好像我们的汉语每年都会出现流行的网络词汇一样，比方说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香菇、蓝瘦、老司机之类的，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每个版本加入的东西就更多了，大家可能会想，诶那我要学习那个版本呀？我会不会刚学完又出一个新的版本呀，跟不上时代的步伐呀？大家不用担心，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的核心思想是不变的，我们只要掌握了思想，其他的一切都是水到渠成的，即使又加入了新的特性，我们也将能够很快的学习上手，所以完全不必担心，我们所讲的内容那，将基于最常用的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语法规则和思想。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168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TIOBE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排行榜是根据互联网上有经验的程序员、课程和第三方厂商的数量，并使用搜索引擎（如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Yahoo!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）以及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Wikipedia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统计出排名数据，只是反映某个编程语言的热门程度，并不能说明一门编程语言好不好，或者一门语言所编写的代码数量多少。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一门非常火的语言，和两门后起之秀，挺有意思的语言</a:t>
            </a:r>
            <a:endParaRPr lang="en-US" altLang="zh-CN" dirty="0" smtClean="0"/>
          </a:p>
          <a:p>
            <a:r>
              <a:rPr lang="zh-CN" altLang="en-US" dirty="0" smtClean="0"/>
              <a:t>人工智能火，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火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语法简单，编写简单，</a:t>
            </a:r>
            <a:r>
              <a:rPr lang="en-US" altLang="zh-CN" dirty="0" smtClean="0"/>
              <a:t>c1000</a:t>
            </a:r>
            <a:r>
              <a:rPr lang="zh-CN" altLang="en-US" dirty="0" smtClean="0"/>
              <a:t>行，</a:t>
            </a:r>
            <a:r>
              <a:rPr lang="en-US" altLang="zh-CN" dirty="0" smtClean="0"/>
              <a:t>java100</a:t>
            </a:r>
            <a:r>
              <a:rPr lang="zh-CN" altLang="en-US" dirty="0" smtClean="0"/>
              <a:t>行，</a:t>
            </a:r>
            <a:r>
              <a:rPr lang="en-US" altLang="zh-CN" dirty="0" smtClean="0"/>
              <a:t>python10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zh-CN" altLang="en-US" dirty="0" smtClean="0"/>
              <a:t>运行速度快，科学计算友好，非常强、多的类库，比方说你要用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造一台法拉利跑车，轮子啊、发动机啊、方向盘啊都有了，你就组装就行了，编程俗语：不要造轮子</a:t>
            </a:r>
            <a:endParaRPr lang="en-US" altLang="zh-CN" dirty="0" smtClean="0"/>
          </a:p>
          <a:p>
            <a:r>
              <a:rPr lang="zh-CN" altLang="en-US" dirty="0" smtClean="0"/>
              <a:t>当会计啊，其实学学都挺好，写一小段脚本程序，可以将你从繁复的机械工作中解脱出来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swift</a:t>
            </a:r>
            <a:r>
              <a:rPr lang="zh-CN" altLang="en-US" dirty="0" smtClean="0"/>
              <a:t>做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编程滴新语言，之前是用</a:t>
            </a:r>
            <a:r>
              <a:rPr lang="en-US" altLang="zh-CN" dirty="0" smtClean="0"/>
              <a:t>objective-c</a:t>
            </a:r>
            <a:r>
              <a:rPr lang="zh-CN" altLang="en-US" dirty="0" smtClean="0"/>
              <a:t>这门很古老的语言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Kotlin</a:t>
            </a:r>
            <a:r>
              <a:rPr lang="zh-CN" altLang="en-US" dirty="0" smtClean="0"/>
              <a:t>做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编程滴新语言，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混合完全兼容，具有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那样滴简单性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操作系统、多媒体、游戏开发</a:t>
            </a:r>
            <a:endParaRPr lang="en-US" altLang="zh-CN" dirty="0" smtClean="0"/>
          </a:p>
          <a:p>
            <a:r>
              <a:rPr lang="en-US" altLang="zh-CN" dirty="0" smtClean="0"/>
              <a:t>C#</a:t>
            </a:r>
            <a:r>
              <a:rPr lang="zh-CN" altLang="en-US" dirty="0" smtClean="0"/>
              <a:t>服务器开发、游戏开发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Unity3D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快速建站，服务器开发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前端开发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出品，现在区块链比特币，搞这个语言最好啦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Matlab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科学计算，搞硬件的也经常用来模拟仿真些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东西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终归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第一名是我们的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，这依赖于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和服务器发展的好呀，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已经稳居第一很多年了，我在刚学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还是第一呢，现在一直都是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其实语言之间有很大的相似性，毕竟说到底这些语言都是要说给计算机听，语言的形式只是方便我们的编写，如果我们真的能够吃透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，其实切换或者学习其他语言也都是比较容易的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8ACF5-C29D-4199-AE4F-AD7991FDFB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1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57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881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58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102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188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391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051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1973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485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65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39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956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688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54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19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97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12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97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35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88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95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8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79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8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2018/3/17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41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477205" y="2551837"/>
            <a:ext cx="4339650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欢迎大家来到</a:t>
            </a:r>
            <a:endParaRPr kumimoji="0" lang="en-US" altLang="zh-CN" sz="5400" b="0" i="0" u="none" strike="noStrike" kern="1200" cap="none" spc="0" normalizeH="0" baseline="0" noProof="0" dirty="0" smtClean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54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09749" y="4517571"/>
            <a:ext cx="1674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rial Rounded MT Bold" panose="020F0704030504030204" pitchFamily="34" charset="0"/>
              </a:rPr>
              <a:t>JianWen</a:t>
            </a:r>
            <a:endParaRPr lang="zh-CN" altLang="en-US" sz="2800" dirty="0">
              <a:latin typeface="Arial Rounded MT Bold" panose="020F07040305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24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3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01" y="61547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Session2 Java</a:t>
            </a:r>
            <a:r>
              <a:rPr lang="zh-CN" altLang="en-US" dirty="0" smtClean="0"/>
              <a:t>发展简史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75" y="1206999"/>
            <a:ext cx="3336078" cy="4822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376" y="1206999"/>
            <a:ext cx="1591314" cy="22465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201" y="3769895"/>
            <a:ext cx="1748572" cy="22465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743" y="1206999"/>
            <a:ext cx="1806885" cy="22465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376" y="3769894"/>
            <a:ext cx="1606914" cy="22465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118" y="855209"/>
            <a:ext cx="9824054" cy="55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1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01" y="61547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Session2 Java</a:t>
            </a:r>
            <a:r>
              <a:rPr lang="zh-CN" altLang="en-US" dirty="0" smtClean="0"/>
              <a:t>发展简史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96852" y="175661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本</a:t>
            </a:r>
            <a:r>
              <a:rPr lang="zh-CN" altLang="en-US" sz="4000" dirty="0" smtClean="0"/>
              <a:t>节重点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1499287" y="2716180"/>
            <a:ext cx="9668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编程语言是在不断发展和演进的，每一种语言都有自己适用的场景，</a:t>
            </a:r>
            <a:endParaRPr lang="en-US" altLang="zh-CN" sz="2400" dirty="0" smtClean="0"/>
          </a:p>
          <a:p>
            <a:r>
              <a:rPr lang="en-US" altLang="zh-CN" sz="2400" dirty="0" smtClean="0"/>
              <a:t>   Java</a:t>
            </a:r>
            <a:r>
              <a:rPr lang="zh-CN" altLang="en-US" sz="2400" dirty="0" smtClean="0"/>
              <a:t>在这个过程中，为了解决发展中存在的问题诞生了。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499287" y="3792553"/>
            <a:ext cx="8848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2.Java</a:t>
            </a:r>
            <a:r>
              <a:rPr lang="zh-CN" altLang="en-US" sz="2400" dirty="0" smtClean="0"/>
              <a:t>是一门面向对象的语言，当前最新版本</a:t>
            </a:r>
            <a:r>
              <a:rPr lang="en-US" altLang="zh-CN" sz="2400" dirty="0" smtClean="0"/>
              <a:t>Java 9</a:t>
            </a:r>
            <a:r>
              <a:rPr lang="zh-CN" altLang="en-US" sz="2400" dirty="0" smtClean="0"/>
              <a:t>，主要应用于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Android</a:t>
            </a:r>
            <a:r>
              <a:rPr lang="zh-CN" altLang="en-US" sz="2400" dirty="0" smtClean="0"/>
              <a:t>和服务器开发。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860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68451" y="615011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latin typeface="Cooper Black" panose="0208090404030B020404" pitchFamily="18" charset="0"/>
              </a:rPr>
              <a:t>つづく</a:t>
            </a:r>
            <a:endParaRPr lang="zh-CN" altLang="en-US" sz="4000" dirty="0">
              <a:latin typeface="Cooper Black" panose="0208090404030B0204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80720" y="2534526"/>
            <a:ext cx="458773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幼圆" panose="02010509060101010101" pitchFamily="49" charset="-122"/>
              </a:rPr>
              <a:t>EZJava</a:t>
            </a:r>
            <a:endParaRPr lang="zh-CN" altLang="en-US" sz="9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1742" y="2349860"/>
            <a:ext cx="34483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微博：</a:t>
            </a:r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JianWenEZCode</a:t>
            </a:r>
          </a:p>
          <a:p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GitHub</a:t>
            </a:r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JianWenEZCode</a:t>
            </a:r>
          </a:p>
          <a:p>
            <a:endParaRPr lang="en-US" altLang="zh-CN" sz="24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网站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2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www.ezcode.top</a:t>
            </a:r>
            <a:endParaRPr lang="en-US" altLang="zh-CN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8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10084" y="2039865"/>
            <a:ext cx="75638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SESSION2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lvl="0" algn="ctr"/>
            <a:r>
              <a:rPr lang="en-US" altLang="zh-CN" sz="7200" dirty="0" smtClean="0">
                <a:solidFill>
                  <a:prstClr val="black"/>
                </a:solidFill>
              </a:rPr>
              <a:t>Java</a:t>
            </a:r>
            <a:r>
              <a:rPr lang="zh-CN" altLang="en-US" sz="7200" dirty="0" smtClean="0">
                <a:solidFill>
                  <a:prstClr val="black"/>
                </a:solidFill>
              </a:rPr>
              <a:t>发展简史</a:t>
            </a:r>
            <a:endParaRPr lang="en-US" altLang="zh-CN" sz="7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6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01" y="61547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Session2 Java</a:t>
            </a:r>
            <a:r>
              <a:rPr lang="zh-CN" altLang="en-US" dirty="0" smtClean="0"/>
              <a:t>发展简史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38" y="1444019"/>
            <a:ext cx="2829595" cy="21113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84" y="3934900"/>
            <a:ext cx="2827049" cy="215394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18319" y="1444019"/>
            <a:ext cx="6075702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最早的编程语言：机器语言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dirty="0"/>
              <a:t>简介：机器语言是用二进制（</a:t>
            </a:r>
            <a:r>
              <a:rPr lang="en-US" altLang="zh-CN" dirty="0"/>
              <a:t>01</a:t>
            </a:r>
            <a:r>
              <a:rPr lang="zh-CN" altLang="en-US" dirty="0"/>
              <a:t>）代码表示的计算机能</a:t>
            </a:r>
            <a:r>
              <a:rPr lang="zh-CN" altLang="en-US" dirty="0" smtClean="0"/>
              <a:t>直</a:t>
            </a:r>
            <a:endParaRPr lang="en-US" altLang="zh-CN" dirty="0" smtClean="0"/>
          </a:p>
          <a:p>
            <a:r>
              <a:rPr lang="zh-CN" altLang="en-US" dirty="0" smtClean="0"/>
              <a:t>接</a:t>
            </a:r>
            <a:r>
              <a:rPr lang="zh-CN" altLang="en-US" dirty="0"/>
              <a:t>识别和执行的一种机器指令集合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优点：直接执行，速度快，资源占用</a:t>
            </a:r>
            <a:r>
              <a:rPr lang="zh-CN" altLang="en-US" dirty="0" smtClean="0"/>
              <a:t>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缺点：可读性、可移植性差，编程繁杂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使用场景：除了计算机生产厂家的专业人员外，</a:t>
            </a:r>
            <a:r>
              <a:rPr lang="zh-CN" altLang="en-US" dirty="0" smtClean="0"/>
              <a:t>绝大多数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r>
              <a:rPr lang="zh-CN" altLang="en-US" dirty="0"/>
              <a:t>程序员已经不再去学习机器语言了。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00000000000000010000 </a:t>
            </a:r>
            <a:r>
              <a:rPr lang="zh-CN" altLang="en-US" dirty="0"/>
              <a:t>表示加载</a:t>
            </a:r>
            <a:r>
              <a:rPr lang="en-US" altLang="zh-CN" dirty="0"/>
              <a:t>16</a:t>
            </a:r>
            <a:r>
              <a:rPr lang="zh-CN" altLang="en-US" dirty="0"/>
              <a:t>到</a:t>
            </a:r>
            <a:r>
              <a:rPr lang="en-US" altLang="zh-CN" dirty="0"/>
              <a:t>A</a:t>
            </a:r>
            <a:r>
              <a:rPr lang="zh-CN" altLang="en-US" dirty="0"/>
              <a:t>暂存器</a:t>
            </a:r>
            <a:r>
              <a:rPr lang="zh-CN" altLang="en-US" dirty="0" smtClean="0"/>
              <a:t>上。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98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01" y="61547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Session2 Java</a:t>
            </a:r>
            <a:r>
              <a:rPr lang="zh-CN" altLang="en-US" dirty="0" smtClean="0"/>
              <a:t>发展简史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94" y="685487"/>
            <a:ext cx="2262117" cy="33931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94" y="4333272"/>
            <a:ext cx="10285979" cy="220156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168610" y="685487"/>
            <a:ext cx="75713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可理解：汇编语言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dirty="0"/>
              <a:t>简介：汇编语言中，使用符号代替机器语言中的二进制（</a:t>
            </a:r>
            <a:r>
              <a:rPr lang="en-US" altLang="zh-CN" dirty="0"/>
              <a:t>01</a:t>
            </a:r>
            <a:r>
              <a:rPr lang="zh-CN" altLang="en-US" dirty="0"/>
              <a:t>）代码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sz="2400" dirty="0" smtClean="0"/>
          </a:p>
          <a:p>
            <a:r>
              <a:rPr lang="zh-CN" altLang="en-US" dirty="0" smtClean="0"/>
              <a:t>优点</a:t>
            </a:r>
            <a:r>
              <a:rPr lang="zh-CN" altLang="en-US" dirty="0"/>
              <a:t>：相比机器语言，容易理解，执行速度快，资源占用少。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缺点：可移植性差，编写、理解及维护依然困难，难以理解设计意图。</a:t>
            </a:r>
          </a:p>
          <a:p>
            <a:endParaRPr lang="en-US" altLang="zh-CN" dirty="0" smtClean="0"/>
          </a:p>
          <a:p>
            <a:r>
              <a:rPr lang="zh-CN" altLang="en-US" dirty="0"/>
              <a:t>使用场景：它通常被应用在底层，硬件操作和高要求的程序优化的场合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8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01" y="61547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Session2 Java</a:t>
            </a:r>
            <a:r>
              <a:rPr lang="zh-CN" altLang="en-US" dirty="0" smtClean="0"/>
              <a:t>发展简史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65" y="1134979"/>
            <a:ext cx="3365680" cy="23180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65" y="3874168"/>
            <a:ext cx="3365680" cy="218226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053" y="4351667"/>
            <a:ext cx="4102100" cy="18288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214914" y="6264260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肯·汤普逊和丹尼斯·里奇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11053" y="1134979"/>
            <a:ext cx="68531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面向过程：</a:t>
            </a:r>
            <a:r>
              <a:rPr lang="en-US" altLang="zh-CN" sz="2400" dirty="0"/>
              <a:t>C</a:t>
            </a:r>
            <a:r>
              <a:rPr lang="zh-CN" altLang="en-US" sz="2400" dirty="0"/>
              <a:t>语言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dirty="0" smtClean="0"/>
              <a:t>简介：</a:t>
            </a:r>
            <a:r>
              <a:rPr lang="en-US" altLang="zh-CN" dirty="0"/>
              <a:t>C </a:t>
            </a:r>
            <a:r>
              <a:rPr lang="zh-CN" altLang="en-US" dirty="0"/>
              <a:t>语言是一种通用的、面向过程式的计算机程序设计语言。</a:t>
            </a:r>
            <a:endParaRPr lang="en-US" altLang="zh-CN" dirty="0" smtClean="0"/>
          </a:p>
          <a:p>
            <a:endParaRPr lang="en-US" altLang="zh-CN" sz="2400" dirty="0" smtClean="0"/>
          </a:p>
          <a:p>
            <a:r>
              <a:rPr lang="zh-CN" altLang="en-US" dirty="0"/>
              <a:t>优点：简洁紧凑、灵活方便</a:t>
            </a:r>
            <a:r>
              <a:rPr lang="zh-CN" altLang="en-US" dirty="0" smtClean="0"/>
              <a:t>，直接</a:t>
            </a:r>
            <a:r>
              <a:rPr lang="zh-CN" altLang="en-US" dirty="0"/>
              <a:t>访问物理地址，可移植性</a:t>
            </a:r>
            <a:r>
              <a:rPr lang="zh-CN" altLang="en-US" dirty="0" smtClean="0"/>
              <a:t>好。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缺点</a:t>
            </a:r>
            <a:r>
              <a:rPr lang="zh-CN" altLang="en-US" dirty="0" smtClean="0"/>
              <a:t>：安全性，可移植性仍存在问题，需要管理内存。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使用场景：操作系统</a:t>
            </a:r>
            <a:r>
              <a:rPr lang="zh-CN" altLang="en-US" dirty="0" smtClean="0"/>
              <a:t>和以及</a:t>
            </a:r>
            <a:r>
              <a:rPr lang="zh-CN" altLang="en-US" dirty="0"/>
              <a:t>需要对硬件</a:t>
            </a:r>
            <a:r>
              <a:rPr lang="zh-CN" altLang="en-US" dirty="0" smtClean="0"/>
              <a:t>进行操作</a:t>
            </a:r>
            <a:r>
              <a:rPr lang="zh-CN" altLang="en-US" dirty="0"/>
              <a:t>的</a:t>
            </a:r>
            <a:r>
              <a:rPr lang="zh-CN" altLang="en-US" dirty="0" smtClean="0"/>
              <a:t>场合。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1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01" y="61547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Session2 Java</a:t>
            </a:r>
            <a:r>
              <a:rPr lang="zh-CN" altLang="en-US" dirty="0" smtClean="0"/>
              <a:t>发展简史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11053" y="1134979"/>
            <a:ext cx="54136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面向对象：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语言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dirty="0" smtClean="0"/>
              <a:t>简介：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是一门面向对象、跨平台的编程语言。</a:t>
            </a:r>
            <a:endParaRPr lang="en-US" altLang="zh-CN" dirty="0" smtClean="0"/>
          </a:p>
          <a:p>
            <a:endParaRPr lang="en-US" altLang="zh-CN" sz="2400" dirty="0" smtClean="0"/>
          </a:p>
          <a:p>
            <a:r>
              <a:rPr lang="zh-CN" altLang="en-US" dirty="0"/>
              <a:t>优点</a:t>
            </a:r>
            <a:r>
              <a:rPr lang="zh-CN" altLang="en-US" dirty="0" smtClean="0"/>
              <a:t>：面向对象、可移植、安全、健壮。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缺点</a:t>
            </a:r>
            <a:r>
              <a:rPr lang="zh-CN" altLang="en-US" dirty="0" smtClean="0"/>
              <a:t>：相比于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语言运行速度慢、“复杂”。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使用场景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3" y="641203"/>
            <a:ext cx="3318710" cy="26549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3" y="3506495"/>
            <a:ext cx="2736451" cy="275355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821654" y="4237672"/>
            <a:ext cx="173866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J2EE</a:t>
            </a:r>
            <a:endParaRPr lang="zh-CN" altLang="en-US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818" y="3997301"/>
            <a:ext cx="1496406" cy="149640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2569" y="635016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詹姆斯</a:t>
            </a:r>
            <a:r>
              <a:rPr lang="en-US" altLang="zh-CN"/>
              <a:t>·</a:t>
            </a:r>
            <a:r>
              <a:rPr lang="zh-CN" altLang="en-US"/>
              <a:t>高斯林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57135" y="569671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Android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252407" y="56967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84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01" y="61547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Session2 Java</a:t>
            </a:r>
            <a:r>
              <a:rPr lang="zh-CN" altLang="en-US" dirty="0" smtClean="0"/>
              <a:t>发展简史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40" y="2544928"/>
            <a:ext cx="4591896" cy="201504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090" y="2003534"/>
            <a:ext cx="5111416" cy="30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01" y="61547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Session2 Java</a:t>
            </a:r>
            <a:r>
              <a:rPr lang="zh-CN" altLang="en-US" dirty="0" smtClean="0"/>
              <a:t>发展简史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86" y="1880787"/>
            <a:ext cx="9000342" cy="337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4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01" y="61547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Session2 Java</a:t>
            </a:r>
            <a:r>
              <a:rPr lang="zh-CN" altLang="en-US" dirty="0" smtClean="0"/>
              <a:t>发展简史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69862" y="164053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TIOBE</a:t>
            </a:r>
            <a:r>
              <a:rPr lang="zh-CN" altLang="en-US" dirty="0"/>
              <a:t>编程语言社区排行</a:t>
            </a:r>
            <a:r>
              <a:rPr lang="zh-CN" altLang="en-US" dirty="0" smtClean="0"/>
              <a:t>榜 </a:t>
            </a:r>
            <a:r>
              <a:rPr lang="en-US" altLang="zh-CN" dirty="0" smtClean="0"/>
              <a:t>https</a:t>
            </a:r>
            <a:r>
              <a:rPr lang="en-US" altLang="zh-CN" dirty="0"/>
              <a:t>://www.tiobe.com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01" y="533385"/>
            <a:ext cx="7346340" cy="624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5965</TotalTime>
  <Words>3330</Words>
  <Application>Microsoft Office PowerPoint</Application>
  <PresentationFormat>宽屏</PresentationFormat>
  <Paragraphs>191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游ゴシック</vt:lpstr>
      <vt:lpstr>等线</vt:lpstr>
      <vt:lpstr>等线 Light</vt:lpstr>
      <vt:lpstr>幼圆</vt:lpstr>
      <vt:lpstr>Arial</vt:lpstr>
      <vt:lpstr>Arial Rounded MT Bold</vt:lpstr>
      <vt:lpstr>Cooper Black</vt:lpstr>
      <vt:lpstr>1_Office 主题​​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王柬文</dc:creator>
  <cp:lastModifiedBy>王柬文</cp:lastModifiedBy>
  <cp:revision>154</cp:revision>
  <dcterms:created xsi:type="dcterms:W3CDTF">2018-03-12T14:31:28Z</dcterms:created>
  <dcterms:modified xsi:type="dcterms:W3CDTF">2018-03-18T13:03:23Z</dcterms:modified>
</cp:coreProperties>
</file>