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1827" r:id="rId2"/>
    <p:sldId id="306" r:id="rId3"/>
    <p:sldId id="307" r:id="rId4"/>
    <p:sldId id="335" r:id="rId5"/>
    <p:sldId id="337" r:id="rId6"/>
    <p:sldId id="311" r:id="rId7"/>
    <p:sldId id="1687" r:id="rId8"/>
    <p:sldId id="1824" r:id="rId9"/>
    <p:sldId id="1677" r:id="rId10"/>
    <p:sldId id="1830" r:id="rId11"/>
    <p:sldId id="1826" r:id="rId12"/>
    <p:sldId id="284" r:id="rId1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292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546A"/>
    <a:srgbClr val="0000FF"/>
    <a:srgbClr val="5B9BD5"/>
    <a:srgbClr val="FFC000"/>
    <a:srgbClr val="FFFFFF"/>
    <a:srgbClr val="F19658"/>
    <a:srgbClr val="667AB7"/>
    <a:srgbClr val="BA71B1"/>
    <a:srgbClr val="68BC45"/>
    <a:srgbClr val="C25A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751" autoAdjust="0"/>
    <p:restoredTop sz="87412" autoAdjust="0"/>
  </p:normalViewPr>
  <p:slideViewPr>
    <p:cSldViewPr snapToGrid="0" showGuides="1">
      <p:cViewPr varScale="1">
        <p:scale>
          <a:sx n="99" d="100"/>
          <a:sy n="99" d="100"/>
        </p:scale>
        <p:origin x="2112" y="90"/>
      </p:cViewPr>
      <p:guideLst>
        <p:guide orient="horz" pos="2183"/>
        <p:guide pos="2925"/>
      </p:guideLst>
    </p:cSldViewPr>
  </p:slideViewPr>
  <p:notesTextViewPr>
    <p:cViewPr>
      <p:scale>
        <a:sx n="150" d="100"/>
        <a:sy n="150" d="100"/>
      </p:scale>
      <p:origin x="0" y="0"/>
    </p:cViewPr>
  </p:notesTextViewPr>
  <p:notesViewPr>
    <p:cSldViewPr snapToGrid="0" showGuides="1">
      <p:cViewPr varScale="1">
        <p:scale>
          <a:sx n="52" d="100"/>
          <a:sy n="52" d="100"/>
        </p:scale>
        <p:origin x="2680"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4"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ED7A3CD-0535-42B5-8371-CEA0CD3640B1}" type="datetimeFigureOut">
              <a:rPr lang="zh-CN" altLang="en-US" smtClean="0"/>
              <a:t>2023/3/17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5B2B229-1177-4CCD-95C7-03570732EC63}" type="slidenum">
              <a:rPr lang="zh-CN" altLang="en-US" smtClean="0"/>
              <a:t>‹#›</a:t>
            </a:fld>
            <a:endParaRPr lang="zh-CN" altLang="en-US"/>
          </a:p>
        </p:txBody>
      </p:sp>
    </p:spTree>
    <p:extLst>
      <p:ext uri="{BB962C8B-B14F-4D97-AF65-F5344CB8AC3E}">
        <p14:creationId xmlns:p14="http://schemas.microsoft.com/office/powerpoint/2010/main" val="160377840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7188C0-CD46-40A9-8A73-49D91BBE123B}" type="datetimeFigureOut">
              <a:rPr lang="zh-CN" altLang="en-US" smtClean="0"/>
              <a:t>2023/3/17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8D04A1-B9D9-439E-8242-67F3C65E7E8E}" type="slidenum">
              <a:rPr lang="zh-CN" altLang="en-US" smtClean="0"/>
              <a:t>‹#›</a:t>
            </a:fld>
            <a:endParaRPr lang="zh-CN" altLang="en-US"/>
          </a:p>
        </p:txBody>
      </p:sp>
    </p:spTree>
    <p:extLst>
      <p:ext uri="{BB962C8B-B14F-4D97-AF65-F5344CB8AC3E}">
        <p14:creationId xmlns:p14="http://schemas.microsoft.com/office/powerpoint/2010/main" val="2244781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Hello everyone, in this talk, we will present a multi-scale supervised learning-based channel</a:t>
            </a:r>
            <a:r>
              <a:rPr lang="en-US" altLang="zh-CN" baseline="0" dirty="0" smtClean="0"/>
              <a:t> estimation framework for RIS-aided communication systems.</a:t>
            </a:r>
            <a:endParaRPr lang="zh-CN" altLang="en-US" dirty="0"/>
          </a:p>
        </p:txBody>
      </p:sp>
      <p:sp>
        <p:nvSpPr>
          <p:cNvPr id="4" name="灯片编号占位符 3"/>
          <p:cNvSpPr>
            <a:spLocks noGrp="1"/>
          </p:cNvSpPr>
          <p:nvPr>
            <p:ph type="sldNum" sz="quarter" idx="10"/>
          </p:nvPr>
        </p:nvSpPr>
        <p:spPr/>
        <p:txBody>
          <a:bodyPr/>
          <a:lstStyle/>
          <a:p>
            <a:fld id="{488D04A1-B9D9-439E-8242-67F3C65E7E8E}" type="slidenum">
              <a:rPr lang="zh-CN" altLang="en-US" smtClean="0"/>
              <a:t>1</a:t>
            </a:fld>
            <a:endParaRPr lang="zh-CN" altLang="en-US"/>
          </a:p>
        </p:txBody>
      </p:sp>
    </p:spTree>
    <p:extLst>
      <p:ext uri="{BB962C8B-B14F-4D97-AF65-F5344CB8AC3E}">
        <p14:creationId xmlns:p14="http://schemas.microsoft.com/office/powerpoint/2010/main" val="165976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Furthermore,</a:t>
            </a:r>
            <a:r>
              <a:rPr lang="en-US" altLang="zh-CN" baseline="0" dirty="0" smtClean="0"/>
              <a:t> the NMSE performance of the proposed network under different pilot overhead. With the decrease of pilot overhead, the required </a:t>
            </a:r>
            <a:r>
              <a:rPr lang="en-US" altLang="zh-CN" baseline="0" dirty="0" err="1" smtClean="0"/>
              <a:t>upsampling</a:t>
            </a:r>
            <a:r>
              <a:rPr lang="en-US" altLang="zh-CN" baseline="0" dirty="0" smtClean="0"/>
              <a:t> dimension will be larger, so the reconstruction difficult will be increased. However, the proposed network can achieve satisfactory channel estimation accuracy even with little pilot overhead. We also visualize the output channel matrix of each </a:t>
            </a:r>
            <a:r>
              <a:rPr lang="en-US" altLang="zh-CN" sz="1200" b="0" i="0" kern="1200" baseline="0" dirty="0" smtClean="0">
                <a:solidFill>
                  <a:schemeClr val="tx1"/>
                </a:solidFill>
                <a:effectLst/>
                <a:latin typeface="+mn-lt"/>
                <a:ea typeface="+mn-ea"/>
                <a:cs typeface="+mn-cs"/>
              </a:rPr>
              <a:t>reconstruction module</a:t>
            </a:r>
            <a:r>
              <a:rPr lang="en-US" altLang="zh-CN" baseline="0" dirty="0" smtClean="0"/>
              <a:t> in </a:t>
            </a:r>
            <a:r>
              <a:rPr lang="en-US" altLang="zh-CN" sz="1200" b="0" i="0" kern="1200" baseline="0" dirty="0" smtClean="0">
                <a:solidFill>
                  <a:schemeClr val="tx1"/>
                </a:solidFill>
                <a:effectLst/>
                <a:latin typeface="+mn-lt"/>
                <a:ea typeface="+mn-ea"/>
                <a:cs typeface="+mn-cs"/>
              </a:rPr>
              <a:t>Laplacian pyramid network</a:t>
            </a:r>
            <a:r>
              <a:rPr lang="en-US" altLang="zh-CN" baseline="0" dirty="0" smtClean="0"/>
              <a:t>, which shows each module can learning the accuracy data distribution of cascaded channel in different scales. In conclusion, we found the multi-scale progressive estimation and dual-branch architecture can effectively improve the cascaded channel estimation accuracy, while more parameters and FLOPs are needed in the pyramid network.</a:t>
            </a:r>
          </a:p>
          <a:p>
            <a:endParaRPr lang="zh-CN" altLang="en-US" dirty="0"/>
          </a:p>
        </p:txBody>
      </p:sp>
      <p:sp>
        <p:nvSpPr>
          <p:cNvPr id="4" name="灯片编号占位符 3"/>
          <p:cNvSpPr>
            <a:spLocks noGrp="1"/>
          </p:cNvSpPr>
          <p:nvPr>
            <p:ph type="sldNum" sz="quarter" idx="10"/>
          </p:nvPr>
        </p:nvSpPr>
        <p:spPr/>
        <p:txBody>
          <a:bodyPr/>
          <a:lstStyle/>
          <a:p>
            <a:fld id="{488D04A1-B9D9-439E-8242-67F3C65E7E8E}" type="slidenum">
              <a:rPr lang="zh-CN" altLang="en-US" smtClean="0"/>
              <a:t>10</a:t>
            </a:fld>
            <a:endParaRPr lang="zh-CN" altLang="en-US"/>
          </a:p>
        </p:txBody>
      </p:sp>
    </p:spTree>
    <p:extLst>
      <p:ext uri="{BB962C8B-B14F-4D97-AF65-F5344CB8AC3E}">
        <p14:creationId xmlns:p14="http://schemas.microsoft.com/office/powerpoint/2010/main" val="3154670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the future works,</a:t>
            </a:r>
            <a:r>
              <a:rPr lang="en-US" altLang="zh-CN" baseline="0" dirty="0" smtClean="0"/>
              <a:t> </a:t>
            </a:r>
            <a:r>
              <a:rPr lang="en-US" altLang="zh-CN" dirty="0" smtClean="0"/>
              <a:t>we will extend the proposed model to higher-dimensional</a:t>
            </a:r>
            <a:r>
              <a:rPr lang="en-US" altLang="zh-CN" baseline="0" dirty="0" smtClean="0"/>
              <a:t> </a:t>
            </a:r>
            <a:r>
              <a:rPr lang="en-US" altLang="zh-CN" dirty="0" smtClean="0"/>
              <a:t>channel estimation scenarios, e.g., cooperative communication</a:t>
            </a:r>
            <a:r>
              <a:rPr lang="en-US" altLang="zh-CN" baseline="0" dirty="0" smtClean="0"/>
              <a:t> </a:t>
            </a:r>
            <a:r>
              <a:rPr lang="en-US" altLang="zh-CN" dirty="0" smtClean="0"/>
              <a:t>of multiple RISs. Moreover, the channel estimation schemes in RIS-aided</a:t>
            </a:r>
            <a:r>
              <a:rPr lang="en-US" altLang="zh-CN" baseline="0" dirty="0" smtClean="0"/>
              <a:t> </a:t>
            </a:r>
            <a:r>
              <a:rPr lang="en-US" altLang="zh-CN" dirty="0" smtClean="0"/>
              <a:t>high-dynamic</a:t>
            </a:r>
            <a:r>
              <a:rPr lang="en-US" altLang="zh-CN" baseline="0" dirty="0" smtClean="0"/>
              <a:t> communication scenarios, such as V2V communications, high-speed train communications and integrated space-air-ground networks, is also a interesting research direction.</a:t>
            </a:r>
            <a:endParaRPr lang="en-US" altLang="zh-CN" dirty="0"/>
          </a:p>
        </p:txBody>
      </p:sp>
      <p:sp>
        <p:nvSpPr>
          <p:cNvPr id="4" name="灯片编号占位符 3"/>
          <p:cNvSpPr>
            <a:spLocks noGrp="1"/>
          </p:cNvSpPr>
          <p:nvPr>
            <p:ph type="sldNum" sz="quarter" idx="10"/>
          </p:nvPr>
        </p:nvSpPr>
        <p:spPr/>
        <p:txBody>
          <a:bodyPr/>
          <a:lstStyle/>
          <a:p>
            <a:fld id="{488D04A1-B9D9-439E-8242-67F3C65E7E8E}" type="slidenum">
              <a:rPr lang="zh-CN" altLang="en-US" smtClean="0"/>
              <a:t>11</a:t>
            </a:fld>
            <a:endParaRPr lang="zh-CN" altLang="en-US"/>
          </a:p>
        </p:txBody>
      </p:sp>
    </p:spTree>
    <p:extLst>
      <p:ext uri="{BB962C8B-B14F-4D97-AF65-F5344CB8AC3E}">
        <p14:creationId xmlns:p14="http://schemas.microsoft.com/office/powerpoint/2010/main" val="3792199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is the end of the slide show. Thanks</a:t>
            </a:r>
            <a:r>
              <a:rPr lang="en-US" altLang="zh-CN" baseline="0" dirty="0" smtClean="0"/>
              <a:t> for your listening.</a:t>
            </a:r>
            <a:endParaRPr lang="zh-CN" altLang="en-US" dirty="0"/>
          </a:p>
        </p:txBody>
      </p:sp>
      <p:sp>
        <p:nvSpPr>
          <p:cNvPr id="4" name="灯片编号占位符 3"/>
          <p:cNvSpPr>
            <a:spLocks noGrp="1"/>
          </p:cNvSpPr>
          <p:nvPr>
            <p:ph type="sldNum" sz="quarter" idx="10"/>
          </p:nvPr>
        </p:nvSpPr>
        <p:spPr/>
        <p:txBody>
          <a:bodyPr/>
          <a:lstStyle/>
          <a:p>
            <a:fld id="{488D04A1-B9D9-439E-8242-67F3C65E7E8E}" type="slidenum">
              <a:rPr lang="zh-CN" altLang="en-US" smtClean="0"/>
              <a:t>12</a:t>
            </a:fld>
            <a:endParaRPr lang="zh-CN" altLang="en-US"/>
          </a:p>
        </p:txBody>
      </p:sp>
    </p:spTree>
    <p:extLst>
      <p:ext uri="{BB962C8B-B14F-4D97-AF65-F5344CB8AC3E}">
        <p14:creationId xmlns:p14="http://schemas.microsoft.com/office/powerpoint/2010/main" val="6159822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 presentation will be divided into four parts.</a:t>
            </a:r>
            <a:endParaRPr lang="zh-CN" altLang="en-US" dirty="0"/>
          </a:p>
        </p:txBody>
      </p:sp>
      <p:sp>
        <p:nvSpPr>
          <p:cNvPr id="4" name="灯片编号占位符 3"/>
          <p:cNvSpPr>
            <a:spLocks noGrp="1"/>
          </p:cNvSpPr>
          <p:nvPr>
            <p:ph type="sldNum" sz="quarter" idx="10"/>
          </p:nvPr>
        </p:nvSpPr>
        <p:spPr/>
        <p:txBody>
          <a:bodyPr/>
          <a:lstStyle/>
          <a:p>
            <a:fld id="{488D04A1-B9D9-439E-8242-67F3C65E7E8E}" type="slidenum">
              <a:rPr lang="zh-CN" altLang="en-US" smtClean="0"/>
              <a:t>2</a:t>
            </a:fld>
            <a:endParaRPr lang="zh-CN" altLang="en-US"/>
          </a:p>
        </p:txBody>
      </p:sp>
    </p:spTree>
    <p:extLst>
      <p:ext uri="{BB962C8B-B14F-4D97-AF65-F5344CB8AC3E}">
        <p14:creationId xmlns:p14="http://schemas.microsoft.com/office/powerpoint/2010/main" val="1259153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Firstly,</a:t>
            </a:r>
            <a:r>
              <a:rPr lang="en-US" altLang="zh-CN" baseline="0" dirty="0" smtClean="0"/>
              <a:t> we compare the KPI of 6G communications with 5G communications. As summarized in this table, we found various KPIs is significantly increasing in the 6G era. Moreover, we also concern new communication metrics  for future communication, such as green communication and AI-driven intelligent communication.</a:t>
            </a:r>
            <a:endParaRPr lang="en-US" altLang="zh-CN" dirty="0"/>
          </a:p>
        </p:txBody>
      </p:sp>
      <p:sp>
        <p:nvSpPr>
          <p:cNvPr id="4" name="灯片编号占位符 3"/>
          <p:cNvSpPr>
            <a:spLocks noGrp="1"/>
          </p:cNvSpPr>
          <p:nvPr>
            <p:ph type="sldNum" sz="quarter" idx="10"/>
          </p:nvPr>
        </p:nvSpPr>
        <p:spPr/>
        <p:txBody>
          <a:bodyPr/>
          <a:lstStyle/>
          <a:p>
            <a:fld id="{488D04A1-B9D9-439E-8242-67F3C65E7E8E}" type="slidenum">
              <a:rPr lang="zh-CN" altLang="en-US" smtClean="0"/>
              <a:t>3</a:t>
            </a:fld>
            <a:endParaRPr lang="zh-CN" altLang="en-US"/>
          </a:p>
        </p:txBody>
      </p:sp>
    </p:spTree>
    <p:extLst>
      <p:ext uri="{BB962C8B-B14F-4D97-AF65-F5344CB8AC3E}">
        <p14:creationId xmlns:p14="http://schemas.microsoft.com/office/powerpoint/2010/main" val="3636053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kumimoji="1" lang="en-US" altLang="zh-CN" sz="1200" b="0" kern="1200" dirty="0" smtClean="0">
                <a:solidFill>
                  <a:schemeClr val="tx1"/>
                </a:solidFill>
                <a:effectLst/>
                <a:latin typeface="Times New Roman" pitchFamily="18" charset="0"/>
                <a:ea typeface="宋体" charset="0"/>
                <a:cs typeface="宋体" charset="0"/>
              </a:rPr>
              <a:t>In order to cope with the  new challenges, a new wireless communication paradigm through software controlled </a:t>
            </a:r>
            <a:r>
              <a:rPr kumimoji="1" lang="en-US" altLang="zh-CN" sz="1200" b="0" kern="1200" dirty="0" err="1" smtClean="0">
                <a:solidFill>
                  <a:schemeClr val="tx1"/>
                </a:solidFill>
                <a:effectLst/>
                <a:latin typeface="Times New Roman" pitchFamily="18" charset="0"/>
                <a:ea typeface="宋体" charset="0"/>
                <a:cs typeface="宋体" charset="0"/>
              </a:rPr>
              <a:t>metasurfaces</a:t>
            </a:r>
            <a:r>
              <a:rPr kumimoji="1" lang="en-US" altLang="zh-CN" sz="1200" b="0" kern="1200" baseline="0" dirty="0" smtClean="0">
                <a:solidFill>
                  <a:schemeClr val="tx1"/>
                </a:solidFill>
                <a:effectLst/>
                <a:latin typeface="Times New Roman" pitchFamily="18" charset="0"/>
                <a:ea typeface="宋体" charset="0"/>
                <a:cs typeface="宋体" charset="0"/>
              </a:rPr>
              <a:t> has provoked increasing attention in the evolution towards 6G communication. Compared with existing massive MIMO technology, RIS can realize the signal enhancement with low energy consumption. The most promising applications of RIS depend on the accurate channel state information to design the passive beamforming</a:t>
            </a:r>
          </a:p>
          <a:p>
            <a:pPr marL="0" marR="0" lvl="1" indent="0" algn="l" defTabSz="914400" rtl="0" eaLnBrk="0" fontAlgn="base" latinLnBrk="0" hangingPunct="0">
              <a:lnSpc>
                <a:spcPct val="100000"/>
              </a:lnSpc>
              <a:spcBef>
                <a:spcPct val="30000"/>
              </a:spcBef>
              <a:spcAft>
                <a:spcPct val="0"/>
              </a:spcAft>
              <a:buClrTx/>
              <a:buSzTx/>
              <a:buFontTx/>
              <a:buNone/>
              <a:tabLst/>
              <a:defRPr/>
            </a:pPr>
            <a:r>
              <a:rPr kumimoji="1" lang="en-US" altLang="zh-CN" sz="1200" b="0" kern="1200" baseline="0" dirty="0" smtClean="0">
                <a:solidFill>
                  <a:schemeClr val="tx1"/>
                </a:solidFill>
                <a:effectLst/>
                <a:latin typeface="Times New Roman" pitchFamily="18" charset="0"/>
                <a:ea typeface="宋体" charset="0"/>
                <a:cs typeface="宋体" charset="0"/>
              </a:rPr>
              <a:t>of RIS. However, the channel estimation is the key challenge for RIS-aided massive MIMO communication system.</a:t>
            </a:r>
            <a:endParaRPr kumimoji="1" lang="zh-CN" altLang="zh-CN" sz="1200" b="0" kern="1200" dirty="0">
              <a:solidFill>
                <a:schemeClr val="tx1"/>
              </a:solidFill>
              <a:effectLst/>
              <a:latin typeface="Times New Roman" pitchFamily="18" charset="0"/>
              <a:ea typeface="宋体" charset="0"/>
              <a:cs typeface="宋体" charset="0"/>
            </a:endParaRPr>
          </a:p>
        </p:txBody>
      </p:sp>
      <p:sp>
        <p:nvSpPr>
          <p:cNvPr id="4" name="灯片编号占位符 3"/>
          <p:cNvSpPr>
            <a:spLocks noGrp="1"/>
          </p:cNvSpPr>
          <p:nvPr>
            <p:ph type="sldNum" sz="quarter" idx="10"/>
          </p:nvPr>
        </p:nvSpPr>
        <p:spPr/>
        <p:txBody>
          <a:bodyPr/>
          <a:lstStyle/>
          <a:p>
            <a:fld id="{488D04A1-B9D9-439E-8242-67F3C65E7E8E}" type="slidenum">
              <a:rPr lang="zh-CN" altLang="en-US" smtClean="0"/>
              <a:t>4</a:t>
            </a:fld>
            <a:endParaRPr lang="zh-CN" altLang="en-US"/>
          </a:p>
        </p:txBody>
      </p:sp>
    </p:spTree>
    <p:extLst>
      <p:ext uri="{BB962C8B-B14F-4D97-AF65-F5344CB8AC3E}">
        <p14:creationId xmlns:p14="http://schemas.microsoft.com/office/powerpoint/2010/main" val="2846741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In this work, we study a RIS-aided indoor </a:t>
            </a:r>
            <a:r>
              <a:rPr lang="en-US" altLang="zh-CN" sz="1200" dirty="0" err="1"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mmWave</a:t>
            </a:r>
            <a:r>
              <a:rPr lang="en-US" altLang="zh-CN" sz="12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communication system,</a:t>
            </a:r>
            <a:r>
              <a:rPr lang="en-US" altLang="zh-CN" sz="1200" baseline="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in which we adopt the </a:t>
            </a:r>
            <a:r>
              <a:rPr lang="en-US" altLang="zh-CN" sz="12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cluster MIMO channel model to capture</a:t>
            </a:r>
            <a:r>
              <a:rPr lang="en-US" altLang="zh-CN" sz="1200" baseline="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2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the dynamic variations of the environmental objects, e.g.,</a:t>
            </a:r>
            <a:r>
              <a:rPr lang="en-US" altLang="zh-CN" sz="1200" baseline="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2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a large number of randomly distributed scattering elements</a:t>
            </a:r>
            <a:r>
              <a:rPr lang="en-US" altLang="zh-CN" sz="1200" baseline="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1200" dirty="0" smtClean="0">
                <a:solidFill>
                  <a:srgbClr val="000000"/>
                </a:solidFill>
                <a:latin typeface="Times New Roman" panose="02020603050405020304" pitchFamily="18" charset="0"/>
                <a:ea typeface="黑体" panose="02010609060101010101" pitchFamily="49" charset="-122"/>
                <a:cs typeface="Times New Roman" panose="02020603050405020304" pitchFamily="18" charset="0"/>
              </a:rPr>
              <a:t>between the terminals and the RIS.</a:t>
            </a:r>
            <a:endParaRPr lang="en-US" altLang="zh-CN" sz="1200" dirty="0">
              <a:solidFill>
                <a:srgbClr val="0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4" name="灯片编号占位符 3"/>
          <p:cNvSpPr>
            <a:spLocks noGrp="1"/>
          </p:cNvSpPr>
          <p:nvPr>
            <p:ph type="sldNum" sz="quarter" idx="10"/>
          </p:nvPr>
        </p:nvSpPr>
        <p:spPr/>
        <p:txBody>
          <a:bodyPr/>
          <a:lstStyle/>
          <a:p>
            <a:fld id="{488D04A1-B9D9-439E-8242-67F3C65E7E8E}" type="slidenum">
              <a:rPr lang="zh-CN" altLang="en-US" smtClean="0"/>
              <a:t>5</a:t>
            </a:fld>
            <a:endParaRPr lang="zh-CN" altLang="en-US"/>
          </a:p>
        </p:txBody>
      </p:sp>
    </p:spTree>
    <p:extLst>
      <p:ext uri="{BB962C8B-B14F-4D97-AF65-F5344CB8AC3E}">
        <p14:creationId xmlns:p14="http://schemas.microsoft.com/office/powerpoint/2010/main" val="360656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kumimoji="1" lang="en-US" altLang="zh-CN" sz="1200" kern="1200" dirty="0" smtClean="0">
                <a:solidFill>
                  <a:schemeClr val="tx1"/>
                </a:solidFill>
                <a:effectLst/>
                <a:latin typeface="Times New Roman" pitchFamily="18" charset="0"/>
                <a:ea typeface="宋体" charset="0"/>
                <a:cs typeface="宋体" charset="0"/>
              </a:rPr>
              <a:t>Firstly, we review existing</a:t>
            </a:r>
            <a:r>
              <a:rPr kumimoji="1" lang="en-US" altLang="zh-CN" sz="1200" kern="1200" baseline="0" dirty="0" smtClean="0">
                <a:solidFill>
                  <a:schemeClr val="tx1"/>
                </a:solidFill>
                <a:effectLst/>
                <a:latin typeface="Times New Roman" pitchFamily="18" charset="0"/>
                <a:ea typeface="宋体" charset="0"/>
                <a:cs typeface="宋体" charset="0"/>
              </a:rPr>
              <a:t> channel estimation schemes in RIS systems. A classic linear estimator is least square estimator. </a:t>
            </a:r>
            <a:r>
              <a:rPr kumimoji="1" lang="en-US" altLang="zh-CN" sz="1200" kern="1200" dirty="0" smtClean="0">
                <a:solidFill>
                  <a:schemeClr val="tx1"/>
                </a:solidFill>
                <a:effectLst/>
                <a:latin typeface="Times New Roman" pitchFamily="18" charset="0"/>
                <a:ea typeface="宋体" charset="0"/>
                <a:cs typeface="宋体" charset="0"/>
              </a:rPr>
              <a:t>Due to the constraint of full-rank condition,</a:t>
            </a:r>
            <a:r>
              <a:rPr kumimoji="1" lang="en-US" altLang="zh-CN" sz="1200" kern="1200" baseline="0" dirty="0" smtClean="0">
                <a:solidFill>
                  <a:schemeClr val="tx1"/>
                </a:solidFill>
                <a:effectLst/>
                <a:latin typeface="Times New Roman" pitchFamily="18" charset="0"/>
                <a:ea typeface="宋体" charset="0"/>
                <a:cs typeface="宋体" charset="0"/>
              </a:rPr>
              <a:t> </a:t>
            </a:r>
            <a:r>
              <a:rPr kumimoji="1" lang="en-US" altLang="zh-CN" sz="1200" kern="1200" dirty="0" smtClean="0">
                <a:solidFill>
                  <a:schemeClr val="tx1"/>
                </a:solidFill>
                <a:effectLst/>
                <a:latin typeface="Times New Roman" pitchFamily="18" charset="0"/>
                <a:ea typeface="宋体" charset="0"/>
                <a:cs typeface="宋体" charset="0"/>
              </a:rPr>
              <a:t>the required minimum pilot overhead is the number of reflection elements </a:t>
            </a:r>
            <a:r>
              <a:rPr kumimoji="1" lang="en-US" altLang="zh-CN" sz="1200" i="1" kern="1200" dirty="0" smtClean="0">
                <a:solidFill>
                  <a:schemeClr val="tx1"/>
                </a:solidFill>
                <a:effectLst/>
                <a:latin typeface="Times New Roman" pitchFamily="18" charset="0"/>
                <a:ea typeface="宋体" charset="0"/>
                <a:cs typeface="宋体" charset="0"/>
              </a:rPr>
              <a:t>N</a:t>
            </a:r>
            <a:r>
              <a:rPr kumimoji="1" lang="en-US" altLang="zh-CN" sz="1200" kern="1200" dirty="0" smtClean="0">
                <a:solidFill>
                  <a:schemeClr val="tx1"/>
                </a:solidFill>
                <a:effectLst/>
                <a:latin typeface="Times New Roman" pitchFamily="18" charset="0"/>
                <a:ea typeface="宋体" charset="0"/>
                <a:cs typeface="宋体" charset="0"/>
              </a:rPr>
              <a:t>, which causes intractable training overhead. Another</a:t>
            </a:r>
            <a:r>
              <a:rPr kumimoji="1" lang="en-US" altLang="zh-CN" sz="1200" kern="1200" baseline="0" dirty="0" smtClean="0">
                <a:solidFill>
                  <a:schemeClr val="tx1"/>
                </a:solidFill>
                <a:effectLst/>
                <a:latin typeface="Times New Roman" pitchFamily="18" charset="0"/>
                <a:ea typeface="宋体" charset="0"/>
                <a:cs typeface="宋体" charset="0"/>
              </a:rPr>
              <a:t> </a:t>
            </a:r>
            <a:r>
              <a:rPr kumimoji="1" lang="en-US" altLang="zh-CN" sz="1200" kern="1200" dirty="0" smtClean="0">
                <a:solidFill>
                  <a:schemeClr val="tx1"/>
                </a:solidFill>
                <a:effectLst/>
                <a:latin typeface="Times New Roman" pitchFamily="18" charset="0"/>
                <a:ea typeface="宋体" charset="0"/>
                <a:cs typeface="宋体" charset="0"/>
              </a:rPr>
              <a:t>alternative is to take advantage of the sparsity of channel in a</a:t>
            </a:r>
            <a:r>
              <a:rPr kumimoji="1" lang="en-US" altLang="zh-CN" sz="1200" kern="1200" baseline="0" dirty="0" smtClean="0">
                <a:solidFill>
                  <a:schemeClr val="tx1"/>
                </a:solidFill>
                <a:effectLst/>
                <a:latin typeface="Times New Roman" pitchFamily="18" charset="0"/>
                <a:ea typeface="宋体" charset="0"/>
                <a:cs typeface="宋体" charset="0"/>
              </a:rPr>
              <a:t> </a:t>
            </a:r>
            <a:r>
              <a:rPr kumimoji="1" lang="en-US" altLang="zh-CN" sz="1200" kern="1200" dirty="0" smtClean="0">
                <a:solidFill>
                  <a:schemeClr val="tx1"/>
                </a:solidFill>
                <a:effectLst/>
                <a:latin typeface="Times New Roman" pitchFamily="18" charset="0"/>
                <a:ea typeface="宋体" charset="0"/>
                <a:cs typeface="宋体" charset="0"/>
              </a:rPr>
              <a:t>specific transform domain by utilizing the compressed sensing methods. However, the correlation of the actual channel may</a:t>
            </a:r>
            <a:r>
              <a:rPr kumimoji="1" lang="en-US" altLang="zh-CN" sz="1200" kern="1200" baseline="0" dirty="0" smtClean="0">
                <a:solidFill>
                  <a:schemeClr val="tx1"/>
                </a:solidFill>
                <a:effectLst/>
                <a:latin typeface="Times New Roman" pitchFamily="18" charset="0"/>
                <a:ea typeface="宋体" charset="0"/>
                <a:cs typeface="宋体" charset="0"/>
              </a:rPr>
              <a:t> </a:t>
            </a:r>
            <a:r>
              <a:rPr kumimoji="1" lang="en-US" altLang="zh-CN" sz="1200" kern="1200" dirty="0" smtClean="0">
                <a:solidFill>
                  <a:schemeClr val="tx1"/>
                </a:solidFill>
                <a:effectLst/>
                <a:latin typeface="Times New Roman" pitchFamily="18" charset="0"/>
                <a:ea typeface="宋体" charset="0"/>
                <a:cs typeface="宋体" charset="0"/>
              </a:rPr>
              <a:t>not be confined to a single exact domain that fully represent</a:t>
            </a:r>
            <a:r>
              <a:rPr kumimoji="1" lang="en-US" altLang="zh-CN" sz="1200" kern="1200" baseline="0" dirty="0" smtClean="0">
                <a:solidFill>
                  <a:schemeClr val="tx1"/>
                </a:solidFill>
                <a:effectLst/>
                <a:latin typeface="Times New Roman" pitchFamily="18" charset="0"/>
                <a:ea typeface="宋体" charset="0"/>
                <a:cs typeface="宋体" charset="0"/>
              </a:rPr>
              <a:t> </a:t>
            </a:r>
            <a:r>
              <a:rPr kumimoji="1" lang="en-US" altLang="zh-CN" sz="1200" kern="1200" dirty="0" smtClean="0">
                <a:solidFill>
                  <a:schemeClr val="tx1"/>
                </a:solidFill>
                <a:effectLst/>
                <a:latin typeface="Times New Roman" pitchFamily="18" charset="0"/>
                <a:ea typeface="宋体" charset="0"/>
                <a:cs typeface="宋体" charset="0"/>
              </a:rPr>
              <a:t>the internal sparse structure of cascaded channel. Channel extrapolation strategy is also a popular pilot reduced</a:t>
            </a:r>
            <a:r>
              <a:rPr kumimoji="1" lang="en-US" altLang="zh-CN" sz="1200" kern="1200" baseline="0" dirty="0" smtClean="0">
                <a:solidFill>
                  <a:schemeClr val="tx1"/>
                </a:solidFill>
                <a:effectLst/>
                <a:latin typeface="Times New Roman" pitchFamily="18" charset="0"/>
                <a:ea typeface="宋体" charset="0"/>
                <a:cs typeface="宋体" charset="0"/>
              </a:rPr>
              <a:t> methods, in which deep learning-based super-resolution networks are widely used to achieve the mapping from low-dimensional partial channel matrix to complete channel matrix. In the SR-based channel estimation model, the channel extrapolation was realized with single-step </a:t>
            </a:r>
            <a:r>
              <a:rPr kumimoji="1" lang="en-US" altLang="zh-CN" sz="1200" kern="1200" baseline="0" dirty="0" err="1" smtClean="0">
                <a:solidFill>
                  <a:schemeClr val="tx1"/>
                </a:solidFill>
                <a:effectLst/>
                <a:latin typeface="Times New Roman" pitchFamily="18" charset="0"/>
                <a:ea typeface="宋体" charset="0"/>
                <a:cs typeface="宋体" charset="0"/>
              </a:rPr>
              <a:t>upsamping</a:t>
            </a:r>
            <a:r>
              <a:rPr kumimoji="1" lang="en-US" altLang="zh-CN" sz="1200" kern="1200" baseline="0" dirty="0" smtClean="0">
                <a:solidFill>
                  <a:schemeClr val="tx1"/>
                </a:solidFill>
                <a:effectLst/>
                <a:latin typeface="Times New Roman" pitchFamily="18" charset="0"/>
                <a:ea typeface="宋体" charset="0"/>
                <a:cs typeface="宋体" charset="0"/>
              </a:rPr>
              <a:t> operations, such as the pre-</a:t>
            </a:r>
            <a:r>
              <a:rPr kumimoji="1" lang="en-US" altLang="zh-CN" sz="1200" kern="1200" baseline="0" dirty="0" err="1" smtClean="0">
                <a:solidFill>
                  <a:schemeClr val="tx1"/>
                </a:solidFill>
                <a:effectLst/>
                <a:latin typeface="Times New Roman" pitchFamily="18" charset="0"/>
                <a:ea typeface="宋体" charset="0"/>
                <a:cs typeface="宋体" charset="0"/>
              </a:rPr>
              <a:t>upsampling</a:t>
            </a:r>
            <a:r>
              <a:rPr kumimoji="1" lang="en-US" altLang="zh-CN" sz="1200" kern="1200" baseline="0" dirty="0" smtClean="0">
                <a:solidFill>
                  <a:schemeClr val="tx1"/>
                </a:solidFill>
                <a:effectLst/>
                <a:latin typeface="Times New Roman" pitchFamily="18" charset="0"/>
                <a:ea typeface="宋体" charset="0"/>
                <a:cs typeface="宋体" charset="0"/>
              </a:rPr>
              <a:t> in the input layer of SRCNN or the post-</a:t>
            </a:r>
            <a:r>
              <a:rPr kumimoji="1" lang="en-US" altLang="zh-CN" sz="1200" kern="1200" baseline="0" dirty="0" err="1" smtClean="0">
                <a:solidFill>
                  <a:schemeClr val="tx1"/>
                </a:solidFill>
                <a:effectLst/>
                <a:latin typeface="Times New Roman" pitchFamily="18" charset="0"/>
                <a:ea typeface="宋体" charset="0"/>
                <a:cs typeface="宋体" charset="0"/>
              </a:rPr>
              <a:t>upsampling</a:t>
            </a:r>
            <a:r>
              <a:rPr kumimoji="1" lang="en-US" altLang="zh-CN" sz="1200" kern="1200" baseline="0" dirty="0" smtClean="0">
                <a:solidFill>
                  <a:schemeClr val="tx1"/>
                </a:solidFill>
                <a:effectLst/>
                <a:latin typeface="Times New Roman" pitchFamily="18" charset="0"/>
                <a:ea typeface="宋体" charset="0"/>
                <a:cs typeface="宋体" charset="0"/>
              </a:rPr>
              <a:t> in the output layer of EDSR, which restricts the reconstruction precision of channel estimation with limited pilot length due to the larger upscale factor.</a:t>
            </a:r>
            <a:endParaRPr kumimoji="1" lang="en-US" altLang="zh-CN" sz="1200" kern="1200" dirty="0">
              <a:solidFill>
                <a:schemeClr val="tx1"/>
              </a:solidFill>
              <a:effectLst/>
              <a:latin typeface="Times New Roman" pitchFamily="18" charset="0"/>
              <a:ea typeface="宋体" charset="0"/>
              <a:cs typeface="宋体" charset="0"/>
            </a:endParaRPr>
          </a:p>
        </p:txBody>
      </p:sp>
      <p:sp>
        <p:nvSpPr>
          <p:cNvPr id="4" name="灯片编号占位符 3"/>
          <p:cNvSpPr>
            <a:spLocks noGrp="1"/>
          </p:cNvSpPr>
          <p:nvPr>
            <p:ph type="sldNum" sz="quarter" idx="10"/>
          </p:nvPr>
        </p:nvSpPr>
        <p:spPr/>
        <p:txBody>
          <a:bodyPr/>
          <a:lstStyle/>
          <a:p>
            <a:fld id="{488D04A1-B9D9-439E-8242-67F3C65E7E8E}" type="slidenum">
              <a:rPr lang="zh-CN" altLang="en-US" smtClean="0"/>
              <a:t>6</a:t>
            </a:fld>
            <a:endParaRPr lang="zh-CN" altLang="en-US"/>
          </a:p>
        </p:txBody>
      </p:sp>
    </p:spTree>
    <p:extLst>
      <p:ext uri="{BB962C8B-B14F-4D97-AF65-F5344CB8AC3E}">
        <p14:creationId xmlns:p14="http://schemas.microsoft.com/office/powerpoint/2010/main" val="3258710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dirty="0" smtClean="0">
                <a:solidFill>
                  <a:schemeClr val="tx1"/>
                </a:solidFill>
                <a:effectLst/>
                <a:latin typeface="+mn-lt"/>
                <a:ea typeface="+mn-ea"/>
                <a:cs typeface="+mn-cs"/>
              </a:rPr>
              <a:t>In this work, we propose a multi-scale supervised learning</a:t>
            </a:r>
            <a:r>
              <a:rPr lang="en-US" altLang="zh-CN" sz="1200" b="0" i="0" kern="1200" baseline="0" dirty="0" smtClean="0">
                <a:solidFill>
                  <a:schemeClr val="tx1"/>
                </a:solidFill>
                <a:effectLst/>
                <a:latin typeface="+mn-lt"/>
                <a:ea typeface="+mn-ea"/>
                <a:cs typeface="+mn-cs"/>
              </a:rPr>
              <a:t>-based cascaded channel estimation scheme, where we design the Laplacian pyramid network to progressively reconstruct the cascaded channel in a coarse-to-fine fashion, instead of one step reconstruction. Specifically, the proposed network is divided multiple reconstruction modules in different spatial scales, and the multi-scale loss function is constructed to realize the </a:t>
            </a:r>
            <a:r>
              <a:rPr lang="en-US" altLang="zh-CN" sz="1200" dirty="0" smtClean="0">
                <a:solidFill>
                  <a:srgbClr val="44546A"/>
                </a:solidFill>
                <a:latin typeface="Times New Roman" panose="02020603050405020304" pitchFamily="18" charset="0"/>
                <a:ea typeface="黑体" panose="02010609060101010101" pitchFamily="49" charset="-122"/>
                <a:cs typeface="Times New Roman" panose="02020603050405020304" pitchFamily="18" charset="0"/>
              </a:rPr>
              <a:t>progressive reconstruction.</a:t>
            </a:r>
            <a:r>
              <a:rPr lang="en-US" altLang="zh-CN" sz="1200" b="0" i="0" kern="1200" baseline="0" dirty="0" smtClean="0">
                <a:solidFill>
                  <a:schemeClr val="tx1"/>
                </a:solidFill>
                <a:effectLst/>
                <a:latin typeface="+mn-lt"/>
                <a:ea typeface="+mn-ea"/>
                <a:cs typeface="+mn-cs"/>
              </a:rPr>
              <a:t> Besides, we introduce residual learning to fuse the high-frequency and low-frequency features of cascaded channel by design dual-branch architecture, i.e., feature extraction branch and channel reconstruction branch. In fact, with the increase of network layers, the representation of</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b="0" i="0" kern="1200" baseline="0" dirty="0" smtClean="0">
                <a:solidFill>
                  <a:schemeClr val="tx1"/>
                </a:solidFill>
                <a:effectLst/>
                <a:latin typeface="+mn-lt"/>
                <a:ea typeface="+mn-ea"/>
                <a:cs typeface="+mn-cs"/>
              </a:rPr>
              <a:t>network will contain more high-frequency information, while the low-frequency information is also important for the super-resolution channel estimation. Moreover, wide activation residual blocks are used in the interior structure of feature extraction branch to improve the feature extraction ability of network.</a:t>
            </a:r>
            <a:r>
              <a:rPr lang="en-US" altLang="zh-CN" dirty="0" smtClean="0"/>
              <a:t/>
            </a:r>
            <a:br>
              <a:rPr lang="en-US" altLang="zh-CN" dirty="0" smtClean="0"/>
            </a:br>
            <a:endParaRPr kumimoji="1" lang="en-US" altLang="zh-CN" sz="1200" kern="1200" dirty="0">
              <a:solidFill>
                <a:schemeClr val="tx1"/>
              </a:solidFill>
              <a:effectLst/>
              <a:latin typeface="Times New Roman" pitchFamily="18" charset="0"/>
              <a:ea typeface="宋体" charset="0"/>
              <a:cs typeface="宋体" charset="0"/>
            </a:endParaRPr>
          </a:p>
        </p:txBody>
      </p:sp>
      <p:sp>
        <p:nvSpPr>
          <p:cNvPr id="4" name="灯片编号占位符 3"/>
          <p:cNvSpPr>
            <a:spLocks noGrp="1"/>
          </p:cNvSpPr>
          <p:nvPr>
            <p:ph type="sldNum" sz="quarter" idx="10"/>
          </p:nvPr>
        </p:nvSpPr>
        <p:spPr/>
        <p:txBody>
          <a:bodyPr/>
          <a:lstStyle/>
          <a:p>
            <a:fld id="{488D04A1-B9D9-439E-8242-67F3C65E7E8E}" type="slidenum">
              <a:rPr lang="zh-CN" altLang="en-US" smtClean="0"/>
              <a:t>7</a:t>
            </a:fld>
            <a:endParaRPr lang="zh-CN" altLang="en-US"/>
          </a:p>
        </p:txBody>
      </p:sp>
    </p:spTree>
    <p:extLst>
      <p:ext uri="{BB962C8B-B14F-4D97-AF65-F5344CB8AC3E}">
        <p14:creationId xmlns:p14="http://schemas.microsoft.com/office/powerpoint/2010/main" val="39916314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Next, we will present</a:t>
            </a:r>
            <a:r>
              <a:rPr lang="en-US" altLang="zh-CN" baseline="0" dirty="0" smtClean="0"/>
              <a:t> the simulation results of this work. </a:t>
            </a:r>
            <a:r>
              <a:rPr lang="en-US" altLang="zh-CN" dirty="0" smtClean="0"/>
              <a:t>The main simulation parameters</a:t>
            </a:r>
            <a:r>
              <a:rPr lang="en-US" altLang="zh-CN" baseline="0" dirty="0" smtClean="0"/>
              <a:t> and network hyper-parameters are summarized in this two tables.</a:t>
            </a:r>
            <a:endParaRPr lang="zh-CN" altLang="en-US" dirty="0"/>
          </a:p>
        </p:txBody>
      </p:sp>
      <p:sp>
        <p:nvSpPr>
          <p:cNvPr id="4" name="灯片编号占位符 3"/>
          <p:cNvSpPr>
            <a:spLocks noGrp="1"/>
          </p:cNvSpPr>
          <p:nvPr>
            <p:ph type="sldNum" sz="quarter" idx="10"/>
          </p:nvPr>
        </p:nvSpPr>
        <p:spPr/>
        <p:txBody>
          <a:bodyPr/>
          <a:lstStyle/>
          <a:p>
            <a:fld id="{488D04A1-B9D9-439E-8242-67F3C65E7E8E}" type="slidenum">
              <a:rPr lang="zh-CN" altLang="en-US" smtClean="0"/>
              <a:t>8</a:t>
            </a:fld>
            <a:endParaRPr lang="zh-CN" altLang="en-US"/>
          </a:p>
        </p:txBody>
      </p:sp>
    </p:spTree>
    <p:extLst>
      <p:ext uri="{BB962C8B-B14F-4D97-AF65-F5344CB8AC3E}">
        <p14:creationId xmlns:p14="http://schemas.microsoft.com/office/powerpoint/2010/main" val="901562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this simulation, we compared with existing model-based and</a:t>
            </a:r>
            <a:r>
              <a:rPr lang="en-US" altLang="zh-CN" baseline="0" dirty="0" smtClean="0"/>
              <a:t> data-driven channel estimation benchmarks. As shown in figures, the proposed channel estimation model with limited pilot overhead outperforms other estimation schemes, in terms of channel estimation accuracy and network convergence speed.</a:t>
            </a:r>
            <a:endParaRPr lang="zh-CN" altLang="en-US" dirty="0"/>
          </a:p>
        </p:txBody>
      </p:sp>
      <p:sp>
        <p:nvSpPr>
          <p:cNvPr id="4" name="灯片编号占位符 3"/>
          <p:cNvSpPr>
            <a:spLocks noGrp="1"/>
          </p:cNvSpPr>
          <p:nvPr>
            <p:ph type="sldNum" sz="quarter" idx="10"/>
          </p:nvPr>
        </p:nvSpPr>
        <p:spPr/>
        <p:txBody>
          <a:bodyPr/>
          <a:lstStyle/>
          <a:p>
            <a:fld id="{488D04A1-B9D9-439E-8242-67F3C65E7E8E}" type="slidenum">
              <a:rPr lang="zh-CN" altLang="en-US" smtClean="0"/>
              <a:t>9</a:t>
            </a:fld>
            <a:endParaRPr lang="zh-CN" altLang="en-US"/>
          </a:p>
        </p:txBody>
      </p:sp>
    </p:spTree>
    <p:extLst>
      <p:ext uri="{BB962C8B-B14F-4D97-AF65-F5344CB8AC3E}">
        <p14:creationId xmlns:p14="http://schemas.microsoft.com/office/powerpoint/2010/main" val="1797199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2C4A971A-145F-42E1-A310-72D9C87E5DB7}" type="datetimeFigureOut">
              <a:rPr lang="zh-CN" altLang="en-US" smtClean="0"/>
              <a:t>2023/3/17</a:t>
            </a:fld>
            <a:endParaRPr lang="zh-CN" altLang="en-US"/>
          </a:p>
        </p:txBody>
      </p:sp>
      <p:sp>
        <p:nvSpPr>
          <p:cNvPr id="5" name="Footer Placeholder 4"/>
          <p:cNvSpPr>
            <a:spLocks noGrp="1"/>
          </p:cNvSpPr>
          <p:nvPr>
            <p:ph type="ftr" sz="quarter" idx="11"/>
          </p:nvPr>
        </p:nvSpPr>
        <p:spPr/>
        <p:txBody>
          <a:bodyPr/>
          <a:lstStyle/>
          <a:p>
            <a:endParaRPr lang="zh-CN" altLang="en-US"/>
          </a:p>
        </p:txBody>
      </p:sp>
    </p:spTree>
    <p:extLst>
      <p:ext uri="{BB962C8B-B14F-4D97-AF65-F5344CB8AC3E}">
        <p14:creationId xmlns:p14="http://schemas.microsoft.com/office/powerpoint/2010/main" val="3024054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C4A971A-145F-42E1-A310-72D9C87E5DB7}" type="datetimeFigureOut">
              <a:rPr lang="zh-CN" altLang="en-US" smtClean="0"/>
              <a:t>2023/3/17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5ADE7D9A-89BB-4DB9-9326-D0DFA222EC87}" type="slidenum">
              <a:rPr lang="zh-CN" altLang="en-US" smtClean="0"/>
              <a:t>‹#›</a:t>
            </a:fld>
            <a:endParaRPr lang="zh-CN" altLang="en-US"/>
          </a:p>
        </p:txBody>
      </p:sp>
    </p:spTree>
    <p:extLst>
      <p:ext uri="{BB962C8B-B14F-4D97-AF65-F5344CB8AC3E}">
        <p14:creationId xmlns:p14="http://schemas.microsoft.com/office/powerpoint/2010/main" val="3234944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C4A971A-145F-42E1-A310-72D9C87E5DB7}" type="datetimeFigureOut">
              <a:rPr lang="zh-CN" altLang="en-US" smtClean="0"/>
              <a:t>2023/3/17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5ADE7D9A-89BB-4DB9-9326-D0DFA222EC87}" type="slidenum">
              <a:rPr lang="zh-CN" altLang="en-US" smtClean="0"/>
              <a:t>‹#›</a:t>
            </a:fld>
            <a:endParaRPr lang="zh-CN" altLang="en-US"/>
          </a:p>
        </p:txBody>
      </p:sp>
    </p:spTree>
    <p:extLst>
      <p:ext uri="{BB962C8B-B14F-4D97-AF65-F5344CB8AC3E}">
        <p14:creationId xmlns:p14="http://schemas.microsoft.com/office/powerpoint/2010/main" val="868949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C4A971A-145F-42E1-A310-72D9C87E5DB7}" type="datetimeFigureOut">
              <a:rPr lang="zh-CN" altLang="en-US" smtClean="0"/>
              <a:t>2023/3/17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5ADE7D9A-89BB-4DB9-9326-D0DFA222EC87}" type="slidenum">
              <a:rPr lang="zh-CN" altLang="en-US" smtClean="0"/>
              <a:t>‹#›</a:t>
            </a:fld>
            <a:endParaRPr lang="zh-CN" altLang="en-US"/>
          </a:p>
        </p:txBody>
      </p:sp>
    </p:spTree>
    <p:extLst>
      <p:ext uri="{BB962C8B-B14F-4D97-AF65-F5344CB8AC3E}">
        <p14:creationId xmlns:p14="http://schemas.microsoft.com/office/powerpoint/2010/main" val="3307345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C4A971A-145F-42E1-A310-72D9C87E5DB7}" type="datetimeFigureOut">
              <a:rPr lang="zh-CN" altLang="en-US" smtClean="0"/>
              <a:t>2023/3/17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5ADE7D9A-89BB-4DB9-9326-D0DFA222EC87}" type="slidenum">
              <a:rPr lang="zh-CN" altLang="en-US" smtClean="0"/>
              <a:t>‹#›</a:t>
            </a:fld>
            <a:endParaRPr lang="zh-CN" altLang="en-US"/>
          </a:p>
        </p:txBody>
      </p:sp>
    </p:spTree>
    <p:extLst>
      <p:ext uri="{BB962C8B-B14F-4D97-AF65-F5344CB8AC3E}">
        <p14:creationId xmlns:p14="http://schemas.microsoft.com/office/powerpoint/2010/main" val="4000631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C4A971A-145F-42E1-A310-72D9C87E5DB7}" type="datetimeFigureOut">
              <a:rPr lang="zh-CN" altLang="en-US" smtClean="0"/>
              <a:t>2023/3/17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5ADE7D9A-89BB-4DB9-9326-D0DFA222EC87}" type="slidenum">
              <a:rPr lang="zh-CN" altLang="en-US" smtClean="0"/>
              <a:t>‹#›</a:t>
            </a:fld>
            <a:endParaRPr lang="zh-CN" altLang="en-US"/>
          </a:p>
        </p:txBody>
      </p:sp>
    </p:spTree>
    <p:extLst>
      <p:ext uri="{BB962C8B-B14F-4D97-AF65-F5344CB8AC3E}">
        <p14:creationId xmlns:p14="http://schemas.microsoft.com/office/powerpoint/2010/main" val="454821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C4A971A-145F-42E1-A310-72D9C87E5DB7}" type="datetimeFigureOut">
              <a:rPr lang="zh-CN" altLang="en-US" smtClean="0"/>
              <a:t>2023/3/17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a:xfrm>
            <a:off x="6457950" y="6356351"/>
            <a:ext cx="2057400" cy="365125"/>
          </a:xfrm>
          <a:prstGeom prst="rect">
            <a:avLst/>
          </a:prstGeom>
        </p:spPr>
        <p:txBody>
          <a:bodyPr/>
          <a:lstStyle/>
          <a:p>
            <a:fld id="{5ADE7D9A-89BB-4DB9-9326-D0DFA222EC87}" type="slidenum">
              <a:rPr lang="zh-CN" altLang="en-US" smtClean="0"/>
              <a:t>‹#›</a:t>
            </a:fld>
            <a:endParaRPr lang="zh-CN" altLang="en-US"/>
          </a:p>
        </p:txBody>
      </p:sp>
    </p:spTree>
    <p:extLst>
      <p:ext uri="{BB962C8B-B14F-4D97-AF65-F5344CB8AC3E}">
        <p14:creationId xmlns:p14="http://schemas.microsoft.com/office/powerpoint/2010/main" val="2387433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C4A971A-145F-42E1-A310-72D9C87E5DB7}" type="datetimeFigureOut">
              <a:rPr lang="zh-CN" altLang="en-US" smtClean="0"/>
              <a:t>2023/3/17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a:xfrm>
            <a:off x="6457950" y="6356351"/>
            <a:ext cx="2057400" cy="365125"/>
          </a:xfrm>
          <a:prstGeom prst="rect">
            <a:avLst/>
          </a:prstGeom>
        </p:spPr>
        <p:txBody>
          <a:bodyPr/>
          <a:lstStyle/>
          <a:p>
            <a:fld id="{5ADE7D9A-89BB-4DB9-9326-D0DFA222EC87}" type="slidenum">
              <a:rPr lang="zh-CN" altLang="en-US" smtClean="0"/>
              <a:t>‹#›</a:t>
            </a:fld>
            <a:endParaRPr lang="zh-CN" altLang="en-US"/>
          </a:p>
        </p:txBody>
      </p:sp>
    </p:spTree>
    <p:extLst>
      <p:ext uri="{BB962C8B-B14F-4D97-AF65-F5344CB8AC3E}">
        <p14:creationId xmlns:p14="http://schemas.microsoft.com/office/powerpoint/2010/main" val="1851777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4A971A-145F-42E1-A310-72D9C87E5DB7}" type="datetimeFigureOut">
              <a:rPr lang="zh-CN" altLang="en-US" smtClean="0"/>
              <a:t>2023/3/17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a:xfrm>
            <a:off x="6457950" y="6356351"/>
            <a:ext cx="2057400" cy="365125"/>
          </a:xfrm>
          <a:prstGeom prst="rect">
            <a:avLst/>
          </a:prstGeom>
        </p:spPr>
        <p:txBody>
          <a:bodyPr/>
          <a:lstStyle/>
          <a:p>
            <a:fld id="{5ADE7D9A-89BB-4DB9-9326-D0DFA222EC87}" type="slidenum">
              <a:rPr lang="zh-CN" altLang="en-US" smtClean="0"/>
              <a:t>‹#›</a:t>
            </a:fld>
            <a:endParaRPr lang="zh-CN" altLang="en-US"/>
          </a:p>
        </p:txBody>
      </p:sp>
    </p:spTree>
    <p:extLst>
      <p:ext uri="{BB962C8B-B14F-4D97-AF65-F5344CB8AC3E}">
        <p14:creationId xmlns:p14="http://schemas.microsoft.com/office/powerpoint/2010/main" val="2691812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C4A971A-145F-42E1-A310-72D9C87E5DB7}" type="datetimeFigureOut">
              <a:rPr lang="zh-CN" altLang="en-US" smtClean="0"/>
              <a:t>2023/3/17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5ADE7D9A-89BB-4DB9-9326-D0DFA222EC87}" type="slidenum">
              <a:rPr lang="zh-CN" altLang="en-US" smtClean="0"/>
              <a:t>‹#›</a:t>
            </a:fld>
            <a:endParaRPr lang="zh-CN" altLang="en-US"/>
          </a:p>
        </p:txBody>
      </p:sp>
    </p:spTree>
    <p:extLst>
      <p:ext uri="{BB962C8B-B14F-4D97-AF65-F5344CB8AC3E}">
        <p14:creationId xmlns:p14="http://schemas.microsoft.com/office/powerpoint/2010/main" val="1086011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2C4A971A-145F-42E1-A310-72D9C87E5DB7}" type="datetimeFigureOut">
              <a:rPr lang="zh-CN" altLang="en-US" smtClean="0"/>
              <a:t>2023/3/17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6457950" y="6356351"/>
            <a:ext cx="2057400" cy="365125"/>
          </a:xfrm>
          <a:prstGeom prst="rect">
            <a:avLst/>
          </a:prstGeom>
        </p:spPr>
        <p:txBody>
          <a:bodyPr/>
          <a:lstStyle/>
          <a:p>
            <a:fld id="{5ADE7D9A-89BB-4DB9-9326-D0DFA222EC87}" type="slidenum">
              <a:rPr lang="zh-CN" altLang="en-US" smtClean="0"/>
              <a:t>‹#›</a:t>
            </a:fld>
            <a:endParaRPr lang="zh-CN" altLang="en-US"/>
          </a:p>
        </p:txBody>
      </p:sp>
    </p:spTree>
    <p:extLst>
      <p:ext uri="{BB962C8B-B14F-4D97-AF65-F5344CB8AC3E}">
        <p14:creationId xmlns:p14="http://schemas.microsoft.com/office/powerpoint/2010/main" val="2738023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4A971A-145F-42E1-A310-72D9C87E5DB7}" type="datetimeFigureOut">
              <a:rPr lang="zh-CN" altLang="en-US" smtClean="0"/>
              <a:t>2023/3/17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Tree>
    <p:extLst>
      <p:ext uri="{BB962C8B-B14F-4D97-AF65-F5344CB8AC3E}">
        <p14:creationId xmlns:p14="http://schemas.microsoft.com/office/powerpoint/2010/main" val="20084108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5.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slideLayout" Target="../slideLayouts/slideLayout1.xml"/><Relationship Id="rId7" Type="http://schemas.openxmlformats.org/officeDocument/2006/relationships/oleObject" Target="../embeddings/oleObject14.bin"/><Relationship Id="rId12" Type="http://schemas.openxmlformats.org/officeDocument/2006/relationships/image" Target="../media/image29.png"/><Relationship Id="rId2" Type="http://schemas.openxmlformats.org/officeDocument/2006/relationships/tags" Target="../tags/tag6.xml"/><Relationship Id="rId1" Type="http://schemas.openxmlformats.org/officeDocument/2006/relationships/vmlDrawing" Target="../drawings/vmlDrawing5.vml"/><Relationship Id="rId6" Type="http://schemas.openxmlformats.org/officeDocument/2006/relationships/image" Target="../media/image25.emf"/><Relationship Id="rId11" Type="http://schemas.openxmlformats.org/officeDocument/2006/relationships/image" Target="../media/image28.png"/><Relationship Id="rId5" Type="http://schemas.openxmlformats.org/officeDocument/2006/relationships/oleObject" Target="../embeddings/oleObject13.bin"/><Relationship Id="rId10" Type="http://schemas.openxmlformats.org/officeDocument/2006/relationships/image" Target="../media/image27.wmf"/><Relationship Id="rId4" Type="http://schemas.openxmlformats.org/officeDocument/2006/relationships/notesSlide" Target="../notesSlides/notesSlide11.xml"/><Relationship Id="rId9" Type="http://schemas.openxmlformats.org/officeDocument/2006/relationships/oleObject" Target="../embeddings/oleObject15.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notesSlide" Target="../notesSlides/notesSlide5.xml"/><Relationship Id="rId7" Type="http://schemas.openxmlformats.org/officeDocument/2006/relationships/oleObject" Target="../embeddings/oleObject2.bin"/><Relationship Id="rId12" Type="http://schemas.openxmlformats.org/officeDocument/2006/relationships/image" Target="../media/image9.wmf"/><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6.wmf"/><Relationship Id="rId11" Type="http://schemas.openxmlformats.org/officeDocument/2006/relationships/oleObject" Target="../embeddings/oleObject4.bin"/><Relationship Id="rId5" Type="http://schemas.openxmlformats.org/officeDocument/2006/relationships/oleObject" Target="../embeddings/oleObject1.bin"/><Relationship Id="rId10" Type="http://schemas.openxmlformats.org/officeDocument/2006/relationships/image" Target="../media/image8.wmf"/><Relationship Id="rId4" Type="http://schemas.openxmlformats.org/officeDocument/2006/relationships/image" Target="../media/image10.png"/><Relationship Id="rId9"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slideLayout" Target="../slideLayouts/slideLayout1.xml"/><Relationship Id="rId7" Type="http://schemas.openxmlformats.org/officeDocument/2006/relationships/oleObject" Target="../embeddings/oleObject6.bin"/><Relationship Id="rId2" Type="http://schemas.openxmlformats.org/officeDocument/2006/relationships/tags" Target="../tags/tag1.xml"/><Relationship Id="rId1" Type="http://schemas.openxmlformats.org/officeDocument/2006/relationships/vmlDrawing" Target="../drawings/vmlDrawing2.vml"/><Relationship Id="rId6" Type="http://schemas.openxmlformats.org/officeDocument/2006/relationships/image" Target="../media/image11.wmf"/><Relationship Id="rId5" Type="http://schemas.openxmlformats.org/officeDocument/2006/relationships/oleObject" Target="../embeddings/oleObject5.bin"/><Relationship Id="rId4" Type="http://schemas.openxmlformats.org/officeDocument/2006/relationships/notesSlide" Target="../notesSlides/notesSlide6.xml"/><Relationship Id="rId9" Type="http://schemas.openxmlformats.org/officeDocument/2006/relationships/image" Target="../media/image13.png"/></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17.wmf"/><Relationship Id="rId3" Type="http://schemas.openxmlformats.org/officeDocument/2006/relationships/slideLayout" Target="../slideLayouts/slideLayout1.xml"/><Relationship Id="rId7" Type="http://schemas.openxmlformats.org/officeDocument/2006/relationships/image" Target="../media/image14.wmf"/><Relationship Id="rId12" Type="http://schemas.openxmlformats.org/officeDocument/2006/relationships/oleObject" Target="../embeddings/oleObject10.bin"/><Relationship Id="rId2" Type="http://schemas.openxmlformats.org/officeDocument/2006/relationships/tags" Target="../tags/tag2.xml"/><Relationship Id="rId1" Type="http://schemas.openxmlformats.org/officeDocument/2006/relationships/vmlDrawing" Target="../drawings/vmlDrawing3.vml"/><Relationship Id="rId6" Type="http://schemas.openxmlformats.org/officeDocument/2006/relationships/oleObject" Target="../embeddings/oleObject7.bin"/><Relationship Id="rId11" Type="http://schemas.openxmlformats.org/officeDocument/2006/relationships/image" Target="../media/image16.wmf"/><Relationship Id="rId5" Type="http://schemas.openxmlformats.org/officeDocument/2006/relationships/image" Target="../media/image18.png"/><Relationship Id="rId10" Type="http://schemas.openxmlformats.org/officeDocument/2006/relationships/oleObject" Target="../embeddings/oleObject9.bin"/><Relationship Id="rId4" Type="http://schemas.openxmlformats.org/officeDocument/2006/relationships/notesSlide" Target="../notesSlides/notesSlide7.xml"/><Relationship Id="rId9" Type="http://schemas.openxmlformats.org/officeDocument/2006/relationships/image" Target="../media/image15.wmf"/></Relationships>
</file>

<file path=ppt/slides/_rels/slide8.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slideLayout" Target="../slideLayouts/slideLayout1.xml"/><Relationship Id="rId7" Type="http://schemas.openxmlformats.org/officeDocument/2006/relationships/oleObject" Target="../embeddings/oleObject12.bin"/><Relationship Id="rId2" Type="http://schemas.openxmlformats.org/officeDocument/2006/relationships/tags" Target="../tags/tag3.xml"/><Relationship Id="rId1" Type="http://schemas.openxmlformats.org/officeDocument/2006/relationships/vmlDrawing" Target="../drawings/vmlDrawing4.vml"/><Relationship Id="rId6" Type="http://schemas.openxmlformats.org/officeDocument/2006/relationships/image" Target="../media/image19.wmf"/><Relationship Id="rId5" Type="http://schemas.openxmlformats.org/officeDocument/2006/relationships/oleObject" Target="../embeddings/oleObject11.bin"/><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4.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7841" y="2166512"/>
            <a:ext cx="8948317" cy="1262488"/>
          </a:xfrm>
        </p:spPr>
        <p:txBody>
          <a:bodyPr>
            <a:normAutofit fontScale="90000"/>
          </a:bodyPr>
          <a:lstStyle/>
          <a:p>
            <a:r>
              <a:rPr lang="en-US" altLang="zh-CN" sz="4000" b="1" dirty="0" smtClean="0">
                <a:solidFill>
                  <a:srgbClr val="4E5D72"/>
                </a:solidFill>
                <a:latin typeface="Times New Roman" panose="02020603050405020304" pitchFamily="18" charset="0"/>
                <a:cs typeface="Times New Roman" panose="02020603050405020304" pitchFamily="18" charset="0"/>
              </a:rPr>
              <a:t>Multi-Scale Supervised </a:t>
            </a:r>
            <a:r>
              <a:rPr lang="en-US" altLang="zh-CN" sz="4000" b="1" dirty="0">
                <a:solidFill>
                  <a:srgbClr val="4E5D72"/>
                </a:solidFill>
                <a:latin typeface="Times New Roman" panose="02020603050405020304" pitchFamily="18" charset="0"/>
                <a:cs typeface="Times New Roman" panose="02020603050405020304" pitchFamily="18" charset="0"/>
              </a:rPr>
              <a:t>Learning-Based </a:t>
            </a:r>
            <a:r>
              <a:rPr lang="en-US" altLang="zh-CN" sz="4000" b="1" dirty="0" smtClean="0">
                <a:solidFill>
                  <a:srgbClr val="4E5D72"/>
                </a:solidFill>
                <a:latin typeface="Times New Roman" panose="02020603050405020304" pitchFamily="18" charset="0"/>
                <a:cs typeface="Times New Roman" panose="02020603050405020304" pitchFamily="18" charset="0"/>
              </a:rPr>
              <a:t>Channel Estimation </a:t>
            </a:r>
            <a:r>
              <a:rPr lang="en-US" altLang="zh-CN" sz="4000" b="1" dirty="0">
                <a:solidFill>
                  <a:srgbClr val="4E5D72"/>
                </a:solidFill>
                <a:latin typeface="Times New Roman" panose="02020603050405020304" pitchFamily="18" charset="0"/>
                <a:cs typeface="Times New Roman" panose="02020603050405020304" pitchFamily="18" charset="0"/>
              </a:rPr>
              <a:t>for RIS-Aided </a:t>
            </a:r>
            <a:r>
              <a:rPr lang="en-US" altLang="zh-CN" sz="4000" b="1" dirty="0" smtClean="0">
                <a:solidFill>
                  <a:srgbClr val="4E5D72"/>
                </a:solidFill>
                <a:latin typeface="Times New Roman" panose="02020603050405020304" pitchFamily="18" charset="0"/>
                <a:cs typeface="Times New Roman" panose="02020603050405020304" pitchFamily="18" charset="0"/>
              </a:rPr>
              <a:t>Communication Systems</a:t>
            </a:r>
            <a:endParaRPr lang="zh-CN" altLang="en-US" sz="4000" b="1" dirty="0">
              <a:solidFill>
                <a:srgbClr val="4E5D72"/>
              </a:solidFill>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a:xfrm>
            <a:off x="1142999" y="4103764"/>
            <a:ext cx="7290995" cy="1995821"/>
          </a:xfrm>
        </p:spPr>
        <p:txBody>
          <a:bodyPr>
            <a:normAutofit fontScale="85000" lnSpcReduction="20000"/>
          </a:bodyPr>
          <a:lstStyle/>
          <a:p>
            <a:r>
              <a:rPr lang="en-US" altLang="zh-CN" dirty="0" smtClean="0">
                <a:solidFill>
                  <a:schemeClr val="tx2"/>
                </a:solidFill>
                <a:latin typeface="Times New Roman" panose="02020603050405020304" pitchFamily="18" charset="0"/>
                <a:cs typeface="Times New Roman" panose="02020603050405020304" pitchFamily="18" charset="0"/>
              </a:rPr>
              <a:t>Jian </a:t>
            </a:r>
            <a:r>
              <a:rPr lang="en-US" altLang="zh-CN" dirty="0">
                <a:solidFill>
                  <a:schemeClr val="tx2"/>
                </a:solidFill>
                <a:latin typeface="Times New Roman" panose="02020603050405020304" pitchFamily="18" charset="0"/>
                <a:cs typeface="Times New Roman" panose="02020603050405020304" pitchFamily="18" charset="0"/>
              </a:rPr>
              <a:t>Xiao∗, Ji Wang</a:t>
            </a:r>
            <a:r>
              <a:rPr lang="en-US" altLang="zh-CN" dirty="0" smtClean="0">
                <a:solidFill>
                  <a:schemeClr val="tx2"/>
                </a:solidFill>
                <a:latin typeface="Times New Roman" panose="02020603050405020304" pitchFamily="18" charset="0"/>
                <a:cs typeface="Times New Roman" panose="02020603050405020304" pitchFamily="18" charset="0"/>
              </a:rPr>
              <a:t>∗, </a:t>
            </a:r>
            <a:r>
              <a:rPr lang="en-US" altLang="zh-CN" dirty="0" err="1">
                <a:solidFill>
                  <a:schemeClr val="tx2"/>
                </a:solidFill>
                <a:latin typeface="Times New Roman" panose="02020603050405020304" pitchFamily="18" charset="0"/>
                <a:cs typeface="Times New Roman" panose="02020603050405020304" pitchFamily="18" charset="0"/>
              </a:rPr>
              <a:t>Wenwu</a:t>
            </a:r>
            <a:r>
              <a:rPr lang="en-US" altLang="zh-CN" dirty="0">
                <a:solidFill>
                  <a:schemeClr val="tx2"/>
                </a:solidFill>
                <a:latin typeface="Times New Roman" panose="02020603050405020304" pitchFamily="18" charset="0"/>
                <a:cs typeface="Times New Roman" panose="02020603050405020304" pitchFamily="18" charset="0"/>
              </a:rPr>
              <a:t> </a:t>
            </a:r>
            <a:r>
              <a:rPr lang="en-US" altLang="zh-CN" dirty="0" err="1">
                <a:solidFill>
                  <a:schemeClr val="tx2"/>
                </a:solidFill>
                <a:latin typeface="Times New Roman" panose="02020603050405020304" pitchFamily="18" charset="0"/>
                <a:cs typeface="Times New Roman" panose="02020603050405020304" pitchFamily="18" charset="0"/>
              </a:rPr>
              <a:t>Xie</a:t>
            </a:r>
            <a:r>
              <a:rPr lang="en-US" altLang="zh-CN" dirty="0" smtClean="0">
                <a:solidFill>
                  <a:schemeClr val="tx2"/>
                </a:solidFill>
                <a:latin typeface="Times New Roman" panose="02020603050405020304" pitchFamily="18" charset="0"/>
                <a:cs typeface="Times New Roman" panose="02020603050405020304" pitchFamily="18" charset="0"/>
              </a:rPr>
              <a:t>†, et.al. </a:t>
            </a:r>
          </a:p>
          <a:p>
            <a:r>
              <a:rPr lang="en-US" altLang="zh-CN" dirty="0">
                <a:solidFill>
                  <a:schemeClr val="tx2"/>
                </a:solidFill>
                <a:latin typeface="Times New Roman" panose="02020603050405020304" pitchFamily="18" charset="0"/>
                <a:cs typeface="Times New Roman" panose="02020603050405020304" pitchFamily="18" charset="0"/>
              </a:rPr>
              <a:t>∗</a:t>
            </a:r>
            <a:r>
              <a:rPr lang="en-US" altLang="zh-CN" sz="2100" dirty="0">
                <a:solidFill>
                  <a:schemeClr val="tx2"/>
                </a:solidFill>
                <a:latin typeface="Times New Roman" panose="02020603050405020304" pitchFamily="18" charset="0"/>
                <a:cs typeface="Times New Roman" panose="02020603050405020304" pitchFamily="18" charset="0"/>
              </a:rPr>
              <a:t>Department of Electronics and Information Engineering, </a:t>
            </a:r>
            <a:endParaRPr lang="en-US" altLang="zh-CN" sz="2100" dirty="0" smtClean="0">
              <a:solidFill>
                <a:schemeClr val="tx2"/>
              </a:solidFill>
              <a:latin typeface="Times New Roman" panose="02020603050405020304" pitchFamily="18" charset="0"/>
              <a:cs typeface="Times New Roman" panose="02020603050405020304" pitchFamily="18" charset="0"/>
            </a:endParaRPr>
          </a:p>
          <a:p>
            <a:r>
              <a:rPr lang="en-US" altLang="zh-CN" sz="2100" dirty="0" smtClean="0">
                <a:solidFill>
                  <a:schemeClr val="tx2"/>
                </a:solidFill>
                <a:latin typeface="Times New Roman" panose="02020603050405020304" pitchFamily="18" charset="0"/>
                <a:cs typeface="Times New Roman" panose="02020603050405020304" pitchFamily="18" charset="0"/>
              </a:rPr>
              <a:t>Central </a:t>
            </a:r>
            <a:r>
              <a:rPr lang="en-US" altLang="zh-CN" sz="2100" dirty="0">
                <a:solidFill>
                  <a:schemeClr val="tx2"/>
                </a:solidFill>
                <a:latin typeface="Times New Roman" panose="02020603050405020304" pitchFamily="18" charset="0"/>
                <a:cs typeface="Times New Roman" panose="02020603050405020304" pitchFamily="18" charset="0"/>
              </a:rPr>
              <a:t>China Normal University, </a:t>
            </a:r>
          </a:p>
          <a:p>
            <a:r>
              <a:rPr lang="en-US" altLang="zh-CN" sz="2100" dirty="0">
                <a:solidFill>
                  <a:schemeClr val="tx2"/>
                </a:solidFill>
                <a:latin typeface="Times New Roman" panose="02020603050405020304" pitchFamily="18" charset="0"/>
                <a:cs typeface="Times New Roman" panose="02020603050405020304" pitchFamily="18" charset="0"/>
              </a:rPr>
              <a:t>†School of Information Science and Engineering, </a:t>
            </a:r>
            <a:endParaRPr lang="en-US" altLang="zh-CN" sz="2100" dirty="0" smtClean="0">
              <a:solidFill>
                <a:schemeClr val="tx2"/>
              </a:solidFill>
              <a:latin typeface="Times New Roman" panose="02020603050405020304" pitchFamily="18" charset="0"/>
              <a:cs typeface="Times New Roman" panose="02020603050405020304" pitchFamily="18" charset="0"/>
            </a:endParaRPr>
          </a:p>
          <a:p>
            <a:r>
              <a:rPr lang="en-US" altLang="zh-CN" sz="2100" dirty="0" smtClean="0">
                <a:solidFill>
                  <a:schemeClr val="tx2"/>
                </a:solidFill>
                <a:latin typeface="Times New Roman" panose="02020603050405020304" pitchFamily="18" charset="0"/>
                <a:cs typeface="Times New Roman" panose="02020603050405020304" pitchFamily="18" charset="0"/>
              </a:rPr>
              <a:t>Hunan Institute </a:t>
            </a:r>
            <a:r>
              <a:rPr lang="en-US" altLang="zh-CN" sz="2100" dirty="0">
                <a:solidFill>
                  <a:schemeClr val="tx2"/>
                </a:solidFill>
                <a:latin typeface="Times New Roman" panose="02020603050405020304" pitchFamily="18" charset="0"/>
                <a:cs typeface="Times New Roman" panose="02020603050405020304" pitchFamily="18" charset="0"/>
              </a:rPr>
              <a:t>of Science and </a:t>
            </a:r>
            <a:r>
              <a:rPr lang="en-US" altLang="zh-CN" sz="2100" dirty="0" smtClean="0">
                <a:solidFill>
                  <a:schemeClr val="tx2"/>
                </a:solidFill>
                <a:latin typeface="Times New Roman" panose="02020603050405020304" pitchFamily="18" charset="0"/>
                <a:cs typeface="Times New Roman" panose="02020603050405020304" pitchFamily="18" charset="0"/>
              </a:rPr>
              <a:t>Technology</a:t>
            </a:r>
            <a:r>
              <a:rPr lang="en-US" altLang="zh-CN" sz="2100" dirty="0">
                <a:solidFill>
                  <a:schemeClr val="tx2"/>
                </a:solidFill>
                <a:latin typeface="Times New Roman" panose="02020603050405020304" pitchFamily="18" charset="0"/>
                <a:cs typeface="Times New Roman" panose="02020603050405020304" pitchFamily="18" charset="0"/>
              </a:rPr>
              <a:t>.</a:t>
            </a:r>
            <a:endParaRPr lang="en-US" altLang="zh-CN" sz="2100" dirty="0" smtClean="0">
              <a:solidFill>
                <a:schemeClr val="tx2"/>
              </a:solidFill>
              <a:latin typeface="Times New Roman" panose="02020603050405020304" pitchFamily="18" charset="0"/>
              <a:cs typeface="Times New Roman" panose="02020603050405020304" pitchFamily="18" charset="0"/>
            </a:endParaRPr>
          </a:p>
          <a:p>
            <a:r>
              <a:rPr lang="en-US" altLang="zh-CN" dirty="0" smtClean="0">
                <a:solidFill>
                  <a:schemeClr val="tx2"/>
                </a:solidFill>
                <a:latin typeface="Times New Roman" panose="02020603050405020304" pitchFamily="18" charset="0"/>
                <a:cs typeface="Times New Roman" panose="02020603050405020304" pitchFamily="18" charset="0"/>
              </a:rPr>
              <a:t>May, </a:t>
            </a:r>
            <a:r>
              <a:rPr lang="zh-CN" altLang="en-US" dirty="0" smtClean="0">
                <a:solidFill>
                  <a:schemeClr val="tx2"/>
                </a:solidFill>
                <a:latin typeface="Times New Roman" panose="02020603050405020304" pitchFamily="18" charset="0"/>
                <a:cs typeface="Times New Roman" panose="02020603050405020304" pitchFamily="18" charset="0"/>
              </a:rPr>
              <a:t> </a:t>
            </a:r>
            <a:r>
              <a:rPr lang="en-US" altLang="zh-CN" dirty="0" smtClean="0">
                <a:solidFill>
                  <a:schemeClr val="tx2"/>
                </a:solidFill>
                <a:latin typeface="Times New Roman" panose="02020603050405020304" pitchFamily="18" charset="0"/>
                <a:cs typeface="Times New Roman" panose="02020603050405020304" pitchFamily="18" charset="0"/>
              </a:rPr>
              <a:t>2023</a:t>
            </a:r>
            <a:endParaRPr lang="zh-CN" altLang="en-US" dirty="0">
              <a:solidFill>
                <a:schemeClr val="tx2"/>
              </a:solidFill>
              <a:latin typeface="Times New Roman" panose="02020603050405020304" pitchFamily="18" charset="0"/>
              <a:cs typeface="Times New Roman" panose="02020603050405020304" pitchFamily="18" charset="0"/>
            </a:endParaRPr>
          </a:p>
        </p:txBody>
      </p:sp>
      <p:sp>
        <p:nvSpPr>
          <p:cNvPr id="4" name="矩形 3"/>
          <p:cNvSpPr/>
          <p:nvPr/>
        </p:nvSpPr>
        <p:spPr>
          <a:xfrm>
            <a:off x="0" y="0"/>
            <a:ext cx="9144000" cy="3165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559062"/>
            <a:ext cx="9144000" cy="46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p:nvPicPr>
        <p:blipFill rotWithShape="1">
          <a:blip r:embed="rId3"/>
          <a:srcRect r="30069"/>
          <a:stretch/>
        </p:blipFill>
        <p:spPr>
          <a:xfrm>
            <a:off x="1" y="336755"/>
            <a:ext cx="5594560" cy="904762"/>
          </a:xfrm>
          <a:prstGeom prst="rect">
            <a:avLst/>
          </a:prstGeom>
        </p:spPr>
      </p:pic>
      <p:pic>
        <p:nvPicPr>
          <p:cNvPr id="11" name="Picture 2" descr="https://gimg2.baidu.com/image_search/src=http%3A%2F%2Fp1.itc.cn%2Fimages01%2F20200612%2F8721c6f458c24df29c10824c50f9b30f.png&amp;refer=http%3A%2F%2Fp1.itc.cn&amp;app=2002&amp;size=f9999,10000&amp;q=a80&amp;n=0&amp;g=0n&amp;fmt=auto?sec=1671419589&amp;t=719b7a6dae83addc853088520012a696"/>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6944"/>
          <a:stretch/>
        </p:blipFill>
        <p:spPr bwMode="auto">
          <a:xfrm>
            <a:off x="5594560" y="344245"/>
            <a:ext cx="3549440" cy="804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2819925"/>
      </p:ext>
    </p:extLst>
  </p:cSld>
  <p:clrMapOvr>
    <a:masterClrMapping/>
  </p:clrMapOvr>
  <mc:AlternateContent xmlns:mc="http://schemas.openxmlformats.org/markup-compatibility/2006" xmlns:p14="http://schemas.microsoft.com/office/powerpoint/2010/main">
    <mc:Choice Requires="p14">
      <p:transition spd="slow" p14:dur="2000" advTm="44375"/>
    </mc:Choice>
    <mc:Fallback xmlns="">
      <p:transition spd="slow" advTm="44375"/>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7265" y="121531"/>
            <a:ext cx="3477234" cy="584775"/>
          </a:xfrm>
          <a:prstGeom prst="rect">
            <a:avLst/>
          </a:prstGeom>
          <a:noFill/>
        </p:spPr>
        <p:txBody>
          <a:bodyPr wrap="none" rtlCol="0">
            <a:spAutoFit/>
          </a:bodyPr>
          <a:lstStyle/>
          <a:p>
            <a:r>
              <a:rPr lang="en-US" altLang="zh-CN" sz="3200" b="1" dirty="0">
                <a:solidFill>
                  <a:schemeClr val="tx2"/>
                </a:solidFill>
                <a:latin typeface="Times New Roman" panose="02020603050405020304" pitchFamily="18" charset="0"/>
                <a:cs typeface="Times New Roman" panose="02020603050405020304" pitchFamily="18" charset="0"/>
              </a:rPr>
              <a:t>Simulation Results</a:t>
            </a:r>
          </a:p>
        </p:txBody>
      </p:sp>
      <p:sp>
        <p:nvSpPr>
          <p:cNvPr id="9" name="矩形 8"/>
          <p:cNvSpPr/>
          <p:nvPr/>
        </p:nvSpPr>
        <p:spPr>
          <a:xfrm>
            <a:off x="0" y="785446"/>
            <a:ext cx="9144000" cy="46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8664EC64-8DC8-46FB-96E1-F1080AA4C46C}"/>
              </a:ext>
            </a:extLst>
          </p:cNvPr>
          <p:cNvSpPr/>
          <p:nvPr/>
        </p:nvSpPr>
        <p:spPr>
          <a:xfrm>
            <a:off x="0" y="6559062"/>
            <a:ext cx="9144000" cy="46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4572000" y="1059634"/>
            <a:ext cx="4301177" cy="440955"/>
          </a:xfrm>
          <a:prstGeom prst="rect">
            <a:avLst/>
          </a:prstGeom>
        </p:spPr>
        <p:txBody>
          <a:bodyPr wrap="none">
            <a:spAutoFit/>
          </a:bodyPr>
          <a:lstStyle/>
          <a:p>
            <a:pPr marL="800100" lvl="1" indent="-342900">
              <a:lnSpc>
                <a:spcPct val="125000"/>
              </a:lnSpc>
              <a:buFont typeface="Wingdings" panose="05000000000000000000" pitchFamily="2" charset="2"/>
              <a:buChar char="n"/>
            </a:pPr>
            <a:r>
              <a:rPr lang="en-US" altLang="zh-CN" sz="2000" dirty="0" smtClean="0">
                <a:solidFill>
                  <a:srgbClr val="44546A"/>
                </a:solidFill>
                <a:latin typeface="Times New Roman" panose="02020603050405020304" pitchFamily="18" charset="0"/>
                <a:ea typeface="黑体" panose="02010609060101010101" pitchFamily="49" charset="-122"/>
                <a:cs typeface="Times New Roman" panose="02020603050405020304" pitchFamily="18" charset="0"/>
              </a:rPr>
              <a:t>Multi-scale feature visualization</a:t>
            </a:r>
            <a:endParaRPr lang="en-US" altLang="zh-CN" sz="2000" dirty="0">
              <a:solidFill>
                <a:srgbClr val="44546A"/>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文本框 12"/>
          <p:cNvSpPr txBox="1"/>
          <p:nvPr/>
        </p:nvSpPr>
        <p:spPr>
          <a:xfrm>
            <a:off x="152401" y="1012717"/>
            <a:ext cx="4473388" cy="440955"/>
          </a:xfrm>
          <a:prstGeom prst="rect">
            <a:avLst/>
          </a:prstGeom>
          <a:noFill/>
        </p:spPr>
        <p:txBody>
          <a:bodyPr wrap="square" rtlCol="0">
            <a:spAutoFit/>
          </a:bodyPr>
          <a:lstStyle/>
          <a:p>
            <a:pPr marL="800100" lvl="1" indent="-342900">
              <a:lnSpc>
                <a:spcPct val="125000"/>
              </a:lnSpc>
              <a:buFont typeface="Wingdings" panose="05000000000000000000" pitchFamily="2" charset="2"/>
              <a:buChar char="n"/>
            </a:pPr>
            <a:r>
              <a:rPr lang="en-US" altLang="zh-CN" sz="2000" dirty="0" smtClean="0">
                <a:solidFill>
                  <a:srgbClr val="44546A"/>
                </a:solidFill>
                <a:latin typeface="Times New Roman" panose="02020603050405020304" pitchFamily="18" charset="0"/>
                <a:ea typeface="黑体" panose="02010609060101010101" pitchFamily="49" charset="-122"/>
                <a:cs typeface="Times New Roman" panose="02020603050405020304" pitchFamily="18" charset="0"/>
              </a:rPr>
              <a:t>Limited pilot overhead</a:t>
            </a:r>
            <a:endParaRPr lang="en-US" altLang="zh-CN" sz="2000" dirty="0">
              <a:solidFill>
                <a:srgbClr val="44546A"/>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2" name="图片 1"/>
          <p:cNvPicPr>
            <a:picLocks noChangeAspect="1"/>
          </p:cNvPicPr>
          <p:nvPr/>
        </p:nvPicPr>
        <p:blipFill>
          <a:blip r:embed="rId4"/>
          <a:stretch>
            <a:fillRect/>
          </a:stretch>
        </p:blipFill>
        <p:spPr>
          <a:xfrm>
            <a:off x="285392" y="1458483"/>
            <a:ext cx="4286608" cy="3214956"/>
          </a:xfrm>
          <a:prstGeom prst="rect">
            <a:avLst/>
          </a:prstGeom>
        </p:spPr>
      </p:pic>
      <p:pic>
        <p:nvPicPr>
          <p:cNvPr id="5" name="图片 4"/>
          <p:cNvPicPr>
            <a:picLocks noChangeAspect="1"/>
          </p:cNvPicPr>
          <p:nvPr/>
        </p:nvPicPr>
        <p:blipFill>
          <a:blip r:embed="rId5"/>
          <a:stretch>
            <a:fillRect/>
          </a:stretch>
        </p:blipFill>
        <p:spPr>
          <a:xfrm>
            <a:off x="4572000" y="1489771"/>
            <a:ext cx="4549589" cy="3033059"/>
          </a:xfrm>
          <a:prstGeom prst="rect">
            <a:avLst/>
          </a:prstGeom>
        </p:spPr>
      </p:pic>
      <p:sp>
        <p:nvSpPr>
          <p:cNvPr id="14" name="文本框 14"/>
          <p:cNvSpPr txBox="1"/>
          <p:nvPr/>
        </p:nvSpPr>
        <p:spPr>
          <a:xfrm>
            <a:off x="536279" y="4554118"/>
            <a:ext cx="8871541" cy="203132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Font typeface="Wingdings" panose="05000000000000000000" pitchFamily="2" charset="2"/>
              <a:buChar char="n"/>
            </a:pPr>
            <a:r>
              <a:rPr lang="en-US" altLang="zh-CN" sz="2400" b="1" dirty="0" smtClean="0">
                <a:solidFill>
                  <a:schemeClr val="tx2"/>
                </a:solidFill>
                <a:latin typeface="Times New Roman" panose="02020603050405020304" pitchFamily="18" charset="0"/>
                <a:cs typeface="Times New Roman" panose="02020603050405020304" pitchFamily="18" charset="0"/>
              </a:rPr>
              <a:t>Insights</a:t>
            </a:r>
            <a:endParaRPr lang="en-US" altLang="zh-CN" sz="2400" b="1" dirty="0">
              <a:solidFill>
                <a:schemeClr val="tx2"/>
              </a:solidFill>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n"/>
            </a:pPr>
            <a:r>
              <a:rPr lang="en-US" altLang="zh-CN" sz="2000" b="1" dirty="0" smtClean="0">
                <a:solidFill>
                  <a:schemeClr val="tx2"/>
                </a:solidFill>
                <a:latin typeface="Times New Roman" panose="02020603050405020304" pitchFamily="18" charset="0"/>
                <a:cs typeface="Times New Roman" panose="02020603050405020304" pitchFamily="18" charset="0"/>
              </a:rPr>
              <a:t>Multi-scale progressive estimation &gt; single-stage estimation</a:t>
            </a:r>
          </a:p>
          <a:p>
            <a:pPr marL="742950" lvl="1" indent="-285750">
              <a:lnSpc>
                <a:spcPct val="150000"/>
              </a:lnSpc>
              <a:buFont typeface="Wingdings" panose="05000000000000000000" pitchFamily="2" charset="2"/>
              <a:buChar char="n"/>
            </a:pPr>
            <a:r>
              <a:rPr lang="en-US" altLang="zh-CN" sz="2000" b="1" dirty="0" smtClean="0">
                <a:solidFill>
                  <a:schemeClr val="tx2"/>
                </a:solidFill>
                <a:latin typeface="Times New Roman" panose="02020603050405020304" pitchFamily="18" charset="0"/>
                <a:cs typeface="Times New Roman" panose="02020603050405020304" pitchFamily="18" charset="0"/>
              </a:rPr>
              <a:t>Dual-branch architecture enhances the effective information flow</a:t>
            </a:r>
          </a:p>
          <a:p>
            <a:pPr marL="742950" lvl="1" indent="-285750">
              <a:lnSpc>
                <a:spcPct val="150000"/>
              </a:lnSpc>
              <a:buFont typeface="Wingdings" panose="05000000000000000000" pitchFamily="2" charset="2"/>
              <a:buChar char="n"/>
            </a:pPr>
            <a:r>
              <a:rPr lang="en-US" altLang="zh-CN" sz="2000" b="1" dirty="0" smtClean="0">
                <a:solidFill>
                  <a:schemeClr val="tx2"/>
                </a:solidFill>
                <a:latin typeface="Times New Roman" panose="02020603050405020304" pitchFamily="18" charset="0"/>
                <a:cs typeface="Times New Roman" panose="02020603050405020304" pitchFamily="18" charset="0"/>
              </a:rPr>
              <a:t>More parameters and FLOPs are needed in the </a:t>
            </a:r>
            <a:r>
              <a:rPr lang="en-US" altLang="zh-CN" sz="2000" b="1" dirty="0">
                <a:solidFill>
                  <a:schemeClr val="tx2"/>
                </a:solidFill>
                <a:latin typeface="Times New Roman" panose="02020603050405020304" pitchFamily="18" charset="0"/>
                <a:cs typeface="Times New Roman" panose="02020603050405020304" pitchFamily="18" charset="0"/>
              </a:rPr>
              <a:t>Pyramid </a:t>
            </a:r>
            <a:r>
              <a:rPr lang="en-US" altLang="zh-CN" sz="2000" b="1" dirty="0" smtClean="0">
                <a:solidFill>
                  <a:schemeClr val="tx2"/>
                </a:solidFill>
                <a:latin typeface="Times New Roman" panose="02020603050405020304" pitchFamily="18" charset="0"/>
                <a:cs typeface="Times New Roman" panose="02020603050405020304" pitchFamily="18" charset="0"/>
              </a:rPr>
              <a:t>Network</a:t>
            </a:r>
            <a:endParaRPr lang="en-US" altLang="zh-CN" sz="2000" b="1" dirty="0" smtClean="0">
              <a:solidFill>
                <a:schemeClr val="tx2"/>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837336948"/>
      </p:ext>
    </p:extLst>
  </p:cSld>
  <p:clrMapOvr>
    <a:masterClrMapping/>
  </p:clrMapOvr>
  <mc:AlternateContent xmlns:mc="http://schemas.openxmlformats.org/markup-compatibility/2006" xmlns:p14="http://schemas.microsoft.com/office/powerpoint/2010/main">
    <mc:Choice Requires="p14">
      <p:transition spd="slow" p14:dur="2000" advTm="30853"/>
    </mc:Choice>
    <mc:Fallback xmlns="">
      <p:transition spd="slow" advTm="30853"/>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7265" y="121531"/>
            <a:ext cx="3281219" cy="1077218"/>
          </a:xfrm>
          <a:prstGeom prst="rect">
            <a:avLst/>
          </a:prstGeom>
          <a:noFill/>
        </p:spPr>
        <p:txBody>
          <a:bodyPr wrap="none" rtlCol="0">
            <a:spAutoFit/>
          </a:bodyPr>
          <a:lstStyle/>
          <a:p>
            <a:r>
              <a:rPr lang="en-US" altLang="zh-CN" sz="3200" b="1" dirty="0" smtClean="0">
                <a:solidFill>
                  <a:schemeClr val="tx2"/>
                </a:solidFill>
                <a:latin typeface="Times New Roman" panose="02020603050405020304" pitchFamily="18" charset="0"/>
                <a:cs typeface="Times New Roman" panose="02020603050405020304" pitchFamily="18" charset="0"/>
              </a:rPr>
              <a:t>Future </a:t>
            </a:r>
            <a:r>
              <a:rPr lang="en-US" altLang="zh-CN" sz="3200" b="1" dirty="0">
                <a:solidFill>
                  <a:schemeClr val="tx2"/>
                </a:solidFill>
                <a:latin typeface="Times New Roman" panose="02020603050405020304" pitchFamily="18" charset="0"/>
                <a:cs typeface="Times New Roman" panose="02020603050405020304" pitchFamily="18" charset="0"/>
              </a:rPr>
              <a:t>Directions</a:t>
            </a:r>
          </a:p>
          <a:p>
            <a:endParaRPr lang="en-US" altLang="zh-CN" sz="3200" b="1" dirty="0">
              <a:solidFill>
                <a:schemeClr val="tx2"/>
              </a:solidFill>
              <a:latin typeface="Times New Roman" panose="02020603050405020304" pitchFamily="18" charset="0"/>
              <a:cs typeface="Times New Roman" panose="02020603050405020304" pitchFamily="18" charset="0"/>
            </a:endParaRPr>
          </a:p>
        </p:txBody>
      </p:sp>
      <p:sp>
        <p:nvSpPr>
          <p:cNvPr id="9" name="矩形 8"/>
          <p:cNvSpPr/>
          <p:nvPr/>
        </p:nvSpPr>
        <p:spPr>
          <a:xfrm>
            <a:off x="0" y="785446"/>
            <a:ext cx="9144000" cy="46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2" name="文本框 11"/>
          <p:cNvSpPr txBox="1"/>
          <p:nvPr/>
        </p:nvSpPr>
        <p:spPr>
          <a:xfrm>
            <a:off x="33178" y="808892"/>
            <a:ext cx="9144000" cy="5724644"/>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en-US" altLang="zh-CN" sz="2400" b="1" dirty="0" smtClean="0">
                <a:solidFill>
                  <a:schemeClr val="tx2"/>
                </a:solidFill>
                <a:latin typeface="Times New Roman" panose="02020603050405020304" pitchFamily="18" charset="0"/>
                <a:cs typeface="Times New Roman" panose="02020603050405020304" pitchFamily="18" charset="0"/>
              </a:rPr>
              <a:t>Multiple RISs aided cooperative communications</a:t>
            </a:r>
          </a:p>
          <a:p>
            <a:pPr marL="285750" indent="-285750">
              <a:lnSpc>
                <a:spcPct val="150000"/>
              </a:lnSpc>
              <a:buFont typeface="Wingdings" panose="05000000000000000000" pitchFamily="2" charset="2"/>
              <a:buChar char="n"/>
            </a:pPr>
            <a:endParaRPr lang="en-US" altLang="zh-CN" sz="2400" b="1" dirty="0" smtClean="0">
              <a:solidFill>
                <a:schemeClr val="tx2"/>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n"/>
            </a:pPr>
            <a:endParaRPr lang="en-US" altLang="zh-CN" sz="2400" b="1" dirty="0">
              <a:solidFill>
                <a:schemeClr val="tx2"/>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n"/>
            </a:pPr>
            <a:endParaRPr lang="en-US" altLang="zh-CN" sz="2400" b="1" dirty="0" smtClean="0">
              <a:solidFill>
                <a:schemeClr val="tx2"/>
              </a:solidFill>
              <a:latin typeface="Times New Roman" panose="02020603050405020304" pitchFamily="18" charset="0"/>
              <a:cs typeface="Times New Roman" panose="02020603050405020304" pitchFamily="18" charset="0"/>
            </a:endParaRPr>
          </a:p>
          <a:p>
            <a:pPr>
              <a:lnSpc>
                <a:spcPct val="150000"/>
              </a:lnSpc>
            </a:pPr>
            <a:endParaRPr lang="zh-CN" altLang="en-US" sz="2400" b="1" dirty="0">
              <a:solidFill>
                <a:schemeClr val="tx2"/>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n"/>
            </a:pPr>
            <a:r>
              <a:rPr lang="en-US" altLang="zh-CN" sz="2400" b="1" dirty="0" smtClean="0">
                <a:solidFill>
                  <a:schemeClr val="tx2"/>
                </a:solidFill>
                <a:latin typeface="Times New Roman" panose="02020603050405020304" pitchFamily="18" charset="0"/>
                <a:cs typeface="Times New Roman" panose="02020603050405020304" pitchFamily="18" charset="0"/>
              </a:rPr>
              <a:t>Mobile RIS </a:t>
            </a:r>
            <a:r>
              <a:rPr lang="en-US" altLang="zh-CN" sz="2400" b="1" dirty="0">
                <a:solidFill>
                  <a:schemeClr val="tx2"/>
                </a:solidFill>
                <a:latin typeface="Times New Roman" panose="02020603050405020304" pitchFamily="18" charset="0"/>
                <a:cs typeface="Times New Roman" panose="02020603050405020304" pitchFamily="18" charset="0"/>
              </a:rPr>
              <a:t>aided V2V/SAGIN </a:t>
            </a:r>
            <a:r>
              <a:rPr lang="en-US" altLang="zh-CN" sz="2400" b="1" dirty="0" smtClean="0">
                <a:solidFill>
                  <a:schemeClr val="tx2"/>
                </a:solidFill>
                <a:latin typeface="Times New Roman" panose="02020603050405020304" pitchFamily="18" charset="0"/>
                <a:cs typeface="Times New Roman" panose="02020603050405020304" pitchFamily="18" charset="0"/>
              </a:rPr>
              <a:t>communications </a:t>
            </a:r>
            <a:endParaRPr lang="zh-CN" altLang="en-US" sz="2400" b="1" dirty="0">
              <a:solidFill>
                <a:schemeClr val="tx2"/>
              </a:solidFill>
              <a:latin typeface="Times New Roman" panose="02020603050405020304" pitchFamily="18" charset="0"/>
              <a:cs typeface="Times New Roman" panose="02020603050405020304" pitchFamily="18" charset="0"/>
            </a:endParaRPr>
          </a:p>
          <a:p>
            <a:pPr marL="800100" lvl="1" indent="-342900">
              <a:lnSpc>
                <a:spcPct val="125000"/>
              </a:lnSpc>
              <a:buFont typeface="Wingdings" panose="05000000000000000000" pitchFamily="2" charset="2"/>
              <a:buChar char="n"/>
            </a:pPr>
            <a:endParaRPr lang="en-US" altLang="zh-CN" sz="2000" dirty="0">
              <a:solidFill>
                <a:srgbClr val="44546A"/>
              </a:solidFill>
              <a:latin typeface="Times New Roman" panose="02020603050405020304" pitchFamily="18" charset="0"/>
              <a:ea typeface="黑体" panose="02010609060101010101" pitchFamily="49" charset="-122"/>
              <a:cs typeface="Times New Roman" panose="02020603050405020304" pitchFamily="18" charset="0"/>
            </a:endParaRPr>
          </a:p>
          <a:p>
            <a:pPr marL="800100" lvl="1" indent="-342900">
              <a:lnSpc>
                <a:spcPct val="125000"/>
              </a:lnSpc>
              <a:buFont typeface="Wingdings" panose="05000000000000000000" pitchFamily="2" charset="2"/>
              <a:buChar char="n"/>
            </a:pPr>
            <a:endParaRPr lang="en-US" altLang="zh-CN" sz="2000" dirty="0">
              <a:solidFill>
                <a:srgbClr val="44546A"/>
              </a:solidFill>
              <a:latin typeface="Times New Roman" panose="02020603050405020304" pitchFamily="18" charset="0"/>
              <a:ea typeface="黑体" panose="02010609060101010101" pitchFamily="49" charset="-122"/>
              <a:cs typeface="Times New Roman" panose="02020603050405020304" pitchFamily="18" charset="0"/>
            </a:endParaRPr>
          </a:p>
          <a:p>
            <a:pPr marL="800100" lvl="1" indent="-342900">
              <a:lnSpc>
                <a:spcPct val="125000"/>
              </a:lnSpc>
              <a:buFont typeface="Wingdings" panose="05000000000000000000" pitchFamily="2" charset="2"/>
              <a:buChar char="n"/>
            </a:pPr>
            <a:endParaRPr lang="en-US" altLang="zh-CN" sz="2000" dirty="0">
              <a:solidFill>
                <a:srgbClr val="44546A"/>
              </a:solidFill>
              <a:latin typeface="Times New Roman" panose="02020603050405020304" pitchFamily="18" charset="0"/>
              <a:ea typeface="黑体" panose="02010609060101010101" pitchFamily="49" charset="-122"/>
              <a:cs typeface="Times New Roman" panose="02020603050405020304" pitchFamily="18" charset="0"/>
            </a:endParaRPr>
          </a:p>
          <a:p>
            <a:pPr marL="800100" lvl="1" indent="-342900">
              <a:lnSpc>
                <a:spcPct val="125000"/>
              </a:lnSpc>
              <a:buFont typeface="Wingdings" panose="05000000000000000000" pitchFamily="2" charset="2"/>
              <a:buChar char="n"/>
            </a:pPr>
            <a:endParaRPr lang="en-US" altLang="zh-CN" sz="2000" dirty="0">
              <a:solidFill>
                <a:srgbClr val="44546A"/>
              </a:solidFill>
              <a:latin typeface="Times New Roman" panose="02020603050405020304" pitchFamily="18" charset="0"/>
              <a:ea typeface="黑体" panose="02010609060101010101" pitchFamily="49" charset="-122"/>
              <a:cs typeface="Times New Roman" panose="02020603050405020304" pitchFamily="18" charset="0"/>
            </a:endParaRPr>
          </a:p>
          <a:p>
            <a:pPr marL="800100" lvl="1" indent="-342900">
              <a:lnSpc>
                <a:spcPct val="125000"/>
              </a:lnSpc>
              <a:buFont typeface="Wingdings" panose="05000000000000000000" pitchFamily="2" charset="2"/>
              <a:buChar char="n"/>
            </a:pPr>
            <a:endParaRPr lang="en-US" altLang="zh-CN" sz="2000" dirty="0">
              <a:solidFill>
                <a:srgbClr val="44546A"/>
              </a:solidFill>
              <a:latin typeface="Times New Roman" panose="02020603050405020304" pitchFamily="18" charset="0"/>
              <a:ea typeface="黑体" panose="02010609060101010101" pitchFamily="49" charset="-122"/>
              <a:cs typeface="Times New Roman" panose="02020603050405020304" pitchFamily="18" charset="0"/>
            </a:endParaRPr>
          </a:p>
          <a:p>
            <a:pPr marL="800100" lvl="1" indent="-342900">
              <a:lnSpc>
                <a:spcPct val="125000"/>
              </a:lnSpc>
              <a:buFont typeface="Wingdings" panose="05000000000000000000" pitchFamily="2" charset="2"/>
              <a:buChar char="n"/>
            </a:pPr>
            <a:endParaRPr lang="en-US" altLang="zh-CN" sz="2000" dirty="0">
              <a:solidFill>
                <a:schemeClr val="tx2"/>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 name="矩形 13"/>
          <p:cNvSpPr/>
          <p:nvPr/>
        </p:nvSpPr>
        <p:spPr>
          <a:xfrm>
            <a:off x="0" y="6559062"/>
            <a:ext cx="9144000" cy="46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aphicFrame>
        <p:nvGraphicFramePr>
          <p:cNvPr id="10" name="对象 9"/>
          <p:cNvGraphicFramePr>
            <a:graphicFrameLocks noChangeAspect="1"/>
          </p:cNvGraphicFramePr>
          <p:nvPr>
            <p:extLst>
              <p:ext uri="{D42A27DB-BD31-4B8C-83A1-F6EECF244321}">
                <p14:modId xmlns:p14="http://schemas.microsoft.com/office/powerpoint/2010/main" val="1832174481"/>
              </p:ext>
            </p:extLst>
          </p:nvPr>
        </p:nvGraphicFramePr>
        <p:xfrm>
          <a:off x="642314" y="1496253"/>
          <a:ext cx="3929686" cy="1968409"/>
        </p:xfrm>
        <a:graphic>
          <a:graphicData uri="http://schemas.openxmlformats.org/presentationml/2006/ole">
            <mc:AlternateContent xmlns:mc="http://schemas.openxmlformats.org/markup-compatibility/2006">
              <mc:Choice xmlns:v="urn:schemas-microsoft-com:vml" Requires="v">
                <p:oleObj spid="_x0000_s15638" name="Visio" r:id="rId5" imgW="6591314" imgH="3295663" progId="Visio.Drawing.11">
                  <p:embed/>
                </p:oleObj>
              </mc:Choice>
              <mc:Fallback>
                <p:oleObj name="Visio" r:id="rId5" imgW="6591314" imgH="3295663" progId="Visio.Drawing.11">
                  <p:embed/>
                  <p:pic>
                    <p:nvPicPr>
                      <p:cNvPr id="9" name="对象 8"/>
                      <p:cNvPicPr>
                        <a:picLocks noChangeAspect="1" noChangeArrowheads="1"/>
                      </p:cNvPicPr>
                      <p:nvPr/>
                    </p:nvPicPr>
                    <p:blipFill>
                      <a:blip r:embed="rId6"/>
                      <a:srcRect/>
                      <a:stretch>
                        <a:fillRect/>
                      </a:stretch>
                    </p:blipFill>
                    <p:spPr bwMode="auto">
                      <a:xfrm>
                        <a:off x="642314" y="1496253"/>
                        <a:ext cx="3929686" cy="1968409"/>
                      </a:xfrm>
                      <a:prstGeom prst="rect">
                        <a:avLst/>
                      </a:prstGeom>
                      <a:noFill/>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4254419460"/>
              </p:ext>
            </p:extLst>
          </p:nvPr>
        </p:nvGraphicFramePr>
        <p:xfrm>
          <a:off x="5682000" y="2126444"/>
          <a:ext cx="3081338" cy="354013"/>
        </p:xfrm>
        <a:graphic>
          <a:graphicData uri="http://schemas.openxmlformats.org/presentationml/2006/ole">
            <mc:AlternateContent xmlns:mc="http://schemas.openxmlformats.org/markup-compatibility/2006">
              <mc:Choice xmlns:v="urn:schemas-microsoft-com:vml" Requires="v">
                <p:oleObj spid="_x0000_s15639" name="Equation" r:id="rId7" imgW="1955520" imgH="228600" progId="Equation.DSMT4">
                  <p:embed/>
                </p:oleObj>
              </mc:Choice>
              <mc:Fallback>
                <p:oleObj name="Equation" r:id="rId7" imgW="1955520" imgH="228600" progId="Equation.DSMT4">
                  <p:embed/>
                  <p:pic>
                    <p:nvPicPr>
                      <p:cNvPr id="10" name="对象 9"/>
                      <p:cNvPicPr>
                        <a:picLocks noChangeAspect="1" noChangeArrowheads="1"/>
                      </p:cNvPicPr>
                      <p:nvPr/>
                    </p:nvPicPr>
                    <p:blipFill>
                      <a:blip r:embed="rId8"/>
                      <a:srcRect/>
                      <a:stretch>
                        <a:fillRect/>
                      </a:stretch>
                    </p:blipFill>
                    <p:spPr bwMode="auto">
                      <a:xfrm>
                        <a:off x="5682000" y="2126444"/>
                        <a:ext cx="3081338" cy="354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563020048"/>
              </p:ext>
            </p:extLst>
          </p:nvPr>
        </p:nvGraphicFramePr>
        <p:xfrm>
          <a:off x="6334463" y="2618449"/>
          <a:ext cx="2041525" cy="354012"/>
        </p:xfrm>
        <a:graphic>
          <a:graphicData uri="http://schemas.openxmlformats.org/presentationml/2006/ole">
            <mc:AlternateContent xmlns:mc="http://schemas.openxmlformats.org/markup-compatibility/2006">
              <mc:Choice xmlns:v="urn:schemas-microsoft-com:vml" Requires="v">
                <p:oleObj spid="_x0000_s15640" name="Equation" r:id="rId9" imgW="1295280" imgH="228600" progId="Equation.DSMT4">
                  <p:embed/>
                </p:oleObj>
              </mc:Choice>
              <mc:Fallback>
                <p:oleObj name="Equation" r:id="rId9" imgW="1295280" imgH="228600" progId="Equation.DSMT4">
                  <p:embed/>
                  <p:pic>
                    <p:nvPicPr>
                      <p:cNvPr id="11" name="对象 10"/>
                      <p:cNvPicPr>
                        <a:picLocks noChangeAspect="1" noChangeArrowheads="1"/>
                      </p:cNvPicPr>
                      <p:nvPr/>
                    </p:nvPicPr>
                    <p:blipFill>
                      <a:blip r:embed="rId10"/>
                      <a:srcRect/>
                      <a:stretch>
                        <a:fillRect/>
                      </a:stretch>
                    </p:blipFill>
                    <p:spPr bwMode="auto">
                      <a:xfrm>
                        <a:off x="6334463" y="2618449"/>
                        <a:ext cx="2041525" cy="354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文本框 3"/>
          <p:cNvSpPr txBox="1"/>
          <p:nvPr/>
        </p:nvSpPr>
        <p:spPr>
          <a:xfrm>
            <a:off x="4388576" y="2126444"/>
            <a:ext cx="1722486" cy="369332"/>
          </a:xfrm>
          <a:prstGeom prst="rect">
            <a:avLst/>
          </a:prstGeom>
          <a:noFill/>
        </p:spPr>
        <p:txBody>
          <a:bodyPr wrap="square" rtlCol="0">
            <a:spAutoFit/>
          </a:bodyPr>
          <a:lstStyle/>
          <a:p>
            <a:r>
              <a:rPr lang="en-US" altLang="zh-CN" dirty="0" smtClean="0"/>
              <a:t>Signal model</a:t>
            </a:r>
            <a:endParaRPr lang="zh-CN" altLang="en-US" dirty="0"/>
          </a:p>
        </p:txBody>
      </p:sp>
      <p:sp>
        <p:nvSpPr>
          <p:cNvPr id="15" name="文本框 14"/>
          <p:cNvSpPr txBox="1"/>
          <p:nvPr/>
        </p:nvSpPr>
        <p:spPr>
          <a:xfrm>
            <a:off x="4388575" y="2610789"/>
            <a:ext cx="2063023" cy="369332"/>
          </a:xfrm>
          <a:prstGeom prst="rect">
            <a:avLst/>
          </a:prstGeom>
          <a:noFill/>
        </p:spPr>
        <p:txBody>
          <a:bodyPr wrap="square" rtlCol="0">
            <a:spAutoFit/>
          </a:bodyPr>
          <a:lstStyle/>
          <a:p>
            <a:r>
              <a:rPr lang="en-US" altLang="zh-CN" dirty="0" smtClean="0"/>
              <a:t>Equivalent channel</a:t>
            </a:r>
            <a:endParaRPr lang="zh-CN" altLang="en-US" dirty="0"/>
          </a:p>
        </p:txBody>
      </p:sp>
      <p:pic>
        <p:nvPicPr>
          <p:cNvPr id="5" name="图片 4"/>
          <p:cNvPicPr>
            <a:picLocks noChangeAspect="1"/>
          </p:cNvPicPr>
          <p:nvPr/>
        </p:nvPicPr>
        <p:blipFill>
          <a:blip r:embed="rId11"/>
          <a:stretch>
            <a:fillRect/>
          </a:stretch>
        </p:blipFill>
        <p:spPr>
          <a:xfrm>
            <a:off x="591356" y="4058469"/>
            <a:ext cx="3797219" cy="2233445"/>
          </a:xfrm>
          <a:prstGeom prst="rect">
            <a:avLst/>
          </a:prstGeom>
        </p:spPr>
      </p:pic>
      <p:sp>
        <p:nvSpPr>
          <p:cNvPr id="6" name="文本框 5"/>
          <p:cNvSpPr txBox="1"/>
          <p:nvPr/>
        </p:nvSpPr>
        <p:spPr>
          <a:xfrm>
            <a:off x="2245240" y="6221808"/>
            <a:ext cx="4883835" cy="369332"/>
          </a:xfrm>
          <a:prstGeom prst="rect">
            <a:avLst/>
          </a:prstGeom>
          <a:noFill/>
        </p:spPr>
        <p:txBody>
          <a:bodyPr wrap="square" rtlCol="0">
            <a:spAutoFit/>
          </a:bodyPr>
          <a:lstStyle/>
          <a:p>
            <a:r>
              <a:rPr lang="en-US" altLang="zh-CN" dirty="0" smtClean="0"/>
              <a:t>Doppler frequency shift—&gt;Time selective fading</a:t>
            </a:r>
            <a:endParaRPr lang="zh-CN" altLang="en-US" dirty="0"/>
          </a:p>
        </p:txBody>
      </p:sp>
      <p:pic>
        <p:nvPicPr>
          <p:cNvPr id="15403" name="Picture 43" descr="sags"/>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5364480" y="4070181"/>
            <a:ext cx="2255418" cy="2226706"/>
          </a:xfrm>
          <a:prstGeom prst="rect">
            <a:avLst/>
          </a:prstGeom>
          <a:noFill/>
          <a:extLst>
            <a:ext uri="{909E8E84-426E-40DD-AFC4-6F175D3DCCD1}">
              <a14:hiddenFill xmlns:a14="http://schemas.microsoft.com/office/drawing/2010/main">
                <a:solidFill>
                  <a:srgbClr val="FFFFFF"/>
                </a:solidFill>
              </a14:hiddenFill>
            </a:ext>
          </a:extLst>
        </p:spPr>
      </p:pic>
    </p:spTree>
    <p:custDataLst>
      <p:tags r:id="rId2"/>
    </p:custDataLst>
    <p:extLst>
      <p:ext uri="{BB962C8B-B14F-4D97-AF65-F5344CB8AC3E}">
        <p14:creationId xmlns:p14="http://schemas.microsoft.com/office/powerpoint/2010/main" val="68657478"/>
      </p:ext>
    </p:extLst>
  </p:cSld>
  <p:clrMapOvr>
    <a:masterClrMapping/>
  </p:clrMapOvr>
  <mc:AlternateContent xmlns:mc="http://schemas.openxmlformats.org/markup-compatibility/2006" xmlns:p14="http://schemas.microsoft.com/office/powerpoint/2010/main">
    <mc:Choice Requires="p14">
      <p:transition spd="slow" p14:dur="2000" advTm="47620"/>
    </mc:Choice>
    <mc:Fallback xmlns="">
      <p:transition spd="slow" advTm="4762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84688" y="1636469"/>
            <a:ext cx="7974623" cy="2387600"/>
          </a:xfrm>
        </p:spPr>
        <p:txBody>
          <a:bodyPr>
            <a:normAutofit/>
          </a:bodyPr>
          <a:lstStyle/>
          <a:p>
            <a:r>
              <a:rPr lang="en-US" altLang="zh-CN" sz="4800" b="1" dirty="0">
                <a:solidFill>
                  <a:srgbClr val="C00000"/>
                </a:solidFill>
                <a:latin typeface="Times New Roman" panose="02020603050405020304" pitchFamily="18" charset="0"/>
                <a:cs typeface="Times New Roman" panose="02020603050405020304" pitchFamily="18" charset="0"/>
              </a:rPr>
              <a:t>Thank</a:t>
            </a:r>
            <a:r>
              <a:rPr lang="zh-CN" altLang="en-US" sz="4800" b="1" dirty="0">
                <a:solidFill>
                  <a:srgbClr val="C00000"/>
                </a:solidFill>
                <a:latin typeface="Times New Roman" panose="02020603050405020304" pitchFamily="18" charset="0"/>
                <a:cs typeface="Times New Roman" panose="02020603050405020304" pitchFamily="18" charset="0"/>
              </a:rPr>
              <a:t> </a:t>
            </a:r>
            <a:r>
              <a:rPr lang="en-US" altLang="zh-CN" sz="4800" b="1" dirty="0">
                <a:solidFill>
                  <a:srgbClr val="C00000"/>
                </a:solidFill>
                <a:latin typeface="Times New Roman" panose="02020603050405020304" pitchFamily="18" charset="0"/>
                <a:cs typeface="Times New Roman" panose="02020603050405020304" pitchFamily="18" charset="0"/>
              </a:rPr>
              <a:t>you</a:t>
            </a:r>
            <a:r>
              <a:rPr lang="en-US" altLang="zh-CN" sz="4800" b="1" dirty="0">
                <a:solidFill>
                  <a:schemeClr val="tx2"/>
                </a:solidFill>
                <a:latin typeface="Times New Roman" panose="02020603050405020304" pitchFamily="18" charset="0"/>
                <a:cs typeface="Times New Roman" panose="02020603050405020304" pitchFamily="18" charset="0"/>
              </a:rPr>
              <a:t/>
            </a:r>
            <a:br>
              <a:rPr lang="en-US" altLang="zh-CN" sz="4800" b="1" dirty="0">
                <a:solidFill>
                  <a:schemeClr val="tx2"/>
                </a:solidFill>
                <a:latin typeface="Times New Roman" panose="02020603050405020304" pitchFamily="18" charset="0"/>
                <a:cs typeface="Times New Roman" panose="02020603050405020304" pitchFamily="18" charset="0"/>
              </a:rPr>
            </a:br>
            <a:r>
              <a:rPr lang="en-US" altLang="zh-CN" sz="4800" b="1" dirty="0">
                <a:solidFill>
                  <a:schemeClr val="tx2"/>
                </a:solidFill>
                <a:latin typeface="Times New Roman" panose="02020603050405020304" pitchFamily="18" charset="0"/>
                <a:cs typeface="Times New Roman" panose="02020603050405020304" pitchFamily="18" charset="0"/>
              </a:rPr>
              <a:t/>
            </a:r>
            <a:br>
              <a:rPr lang="en-US" altLang="zh-CN" sz="4800" b="1" dirty="0">
                <a:solidFill>
                  <a:schemeClr val="tx2"/>
                </a:solidFill>
                <a:latin typeface="Times New Roman" panose="02020603050405020304" pitchFamily="18" charset="0"/>
                <a:cs typeface="Times New Roman" panose="02020603050405020304" pitchFamily="18" charset="0"/>
              </a:rPr>
            </a:br>
            <a:r>
              <a:rPr lang="en-US" altLang="zh-CN" sz="2800" b="1" dirty="0">
                <a:solidFill>
                  <a:srgbClr val="4E5D72"/>
                </a:solidFill>
                <a:latin typeface="Times New Roman" panose="02020603050405020304" pitchFamily="18" charset="0"/>
                <a:cs typeface="Times New Roman" panose="02020603050405020304" pitchFamily="18" charset="0"/>
              </a:rPr>
              <a:t>Multi-Scale Supervised Learning-Based Channel Estimation for RIS-Aided Communication Systems</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p:sp>
        <p:nvSpPr>
          <p:cNvPr id="3" name="副标题 2"/>
          <p:cNvSpPr>
            <a:spLocks noGrp="1"/>
          </p:cNvSpPr>
          <p:nvPr>
            <p:ph type="subTitle" idx="1"/>
          </p:nvPr>
        </p:nvSpPr>
        <p:spPr>
          <a:xfrm>
            <a:off x="569138" y="4024069"/>
            <a:ext cx="7990173" cy="1319946"/>
          </a:xfrm>
        </p:spPr>
        <p:txBody>
          <a:bodyPr>
            <a:normAutofit/>
          </a:bodyPr>
          <a:lstStyle/>
          <a:p>
            <a:endParaRPr lang="en-US" altLang="zh-CN" dirty="0">
              <a:solidFill>
                <a:schemeClr val="tx2"/>
              </a:solidFill>
              <a:latin typeface="Times New Roman" panose="02020603050405020304" pitchFamily="18" charset="0"/>
              <a:cs typeface="Times New Roman" panose="02020603050405020304" pitchFamily="18" charset="0"/>
            </a:endParaRPr>
          </a:p>
          <a:p>
            <a:r>
              <a:rPr lang="en-US" altLang="zh-CN" sz="2000" dirty="0" smtClean="0">
                <a:solidFill>
                  <a:schemeClr val="tx2"/>
                </a:solidFill>
                <a:latin typeface="Times New Roman" panose="02020603050405020304" pitchFamily="18" charset="0"/>
                <a:cs typeface="Times New Roman" panose="02020603050405020304" pitchFamily="18" charset="0"/>
              </a:rPr>
              <a:t>The related code </a:t>
            </a:r>
            <a:r>
              <a:rPr lang="en-US" altLang="zh-CN" sz="2000" dirty="0">
                <a:solidFill>
                  <a:schemeClr val="tx2"/>
                </a:solidFill>
                <a:latin typeface="Times New Roman" panose="02020603050405020304" pitchFamily="18" charset="0"/>
                <a:cs typeface="Times New Roman" panose="02020603050405020304" pitchFamily="18" charset="0"/>
              </a:rPr>
              <a:t>is available at: </a:t>
            </a:r>
            <a:r>
              <a:rPr lang="en-US" altLang="zh-CN" sz="2000" dirty="0">
                <a:solidFill>
                  <a:srgbClr val="C00000"/>
                </a:solidFill>
                <a:latin typeface="Times New Roman" panose="02020603050405020304" pitchFamily="18" charset="0"/>
                <a:cs typeface="Times New Roman" panose="02020603050405020304" pitchFamily="18" charset="0"/>
              </a:rPr>
              <a:t>https://github.com/Holographic-Lab/LPAN</a:t>
            </a:r>
            <a:endParaRPr lang="zh-CN" altLang="en-US" sz="2000" dirty="0">
              <a:solidFill>
                <a:srgbClr val="C00000"/>
              </a:solidFill>
              <a:latin typeface="Times New Roman" panose="02020603050405020304" pitchFamily="18" charset="0"/>
              <a:cs typeface="Times New Roman" panose="02020603050405020304" pitchFamily="18" charset="0"/>
            </a:endParaRPr>
          </a:p>
        </p:txBody>
      </p:sp>
      <p:sp>
        <p:nvSpPr>
          <p:cNvPr id="4" name="矩形 3"/>
          <p:cNvSpPr/>
          <p:nvPr/>
        </p:nvSpPr>
        <p:spPr>
          <a:xfrm>
            <a:off x="0" y="0"/>
            <a:ext cx="9144000" cy="3165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559062"/>
            <a:ext cx="9144000" cy="46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800224287"/>
      </p:ext>
    </p:extLst>
  </p:cSld>
  <p:clrMapOvr>
    <a:masterClrMapping/>
  </p:clrMapOvr>
  <mc:AlternateContent xmlns:mc="http://schemas.openxmlformats.org/markup-compatibility/2006" xmlns:p14="http://schemas.microsoft.com/office/powerpoint/2010/main">
    <mc:Choice Requires="p14">
      <p:transition spd="slow" p14:dur="2000" advTm="2913"/>
    </mc:Choice>
    <mc:Fallback xmlns="">
      <p:transition spd="slow" advTm="291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9144000" cy="31652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0" y="6559062"/>
            <a:ext cx="9144000" cy="46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776653" y="1472771"/>
            <a:ext cx="674078" cy="4029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584211" y="1412621"/>
            <a:ext cx="2074542" cy="523220"/>
          </a:xfrm>
          <a:prstGeom prst="rect">
            <a:avLst/>
          </a:prstGeom>
          <a:noFill/>
        </p:spPr>
        <p:txBody>
          <a:bodyPr wrap="none" rtlCol="0">
            <a:spAutoFit/>
          </a:bodyPr>
          <a:lstStyle/>
          <a:p>
            <a:r>
              <a:rPr lang="en-US" altLang="zh-CN" sz="2800" b="1" dirty="0">
                <a:solidFill>
                  <a:srgbClr val="C00000"/>
                </a:solidFill>
                <a:latin typeface="Times New Roman" panose="02020603050405020304" pitchFamily="18" charset="0"/>
                <a:cs typeface="Times New Roman" panose="02020603050405020304" pitchFamily="18" charset="0"/>
              </a:rPr>
              <a:t>Background</a:t>
            </a:r>
            <a:endParaRPr lang="zh-CN" altLang="en-US" sz="2800" b="1" dirty="0">
              <a:solidFill>
                <a:srgbClr val="C00000"/>
              </a:solidFill>
              <a:latin typeface="Times New Roman" panose="02020603050405020304" pitchFamily="18" charset="0"/>
              <a:cs typeface="Times New Roman" panose="02020603050405020304" pitchFamily="18" charset="0"/>
            </a:endParaRPr>
          </a:p>
        </p:txBody>
      </p:sp>
      <p:sp>
        <p:nvSpPr>
          <p:cNvPr id="16" name="文本框 15"/>
          <p:cNvSpPr txBox="1"/>
          <p:nvPr/>
        </p:nvSpPr>
        <p:spPr>
          <a:xfrm>
            <a:off x="1584211" y="2277357"/>
            <a:ext cx="2922531" cy="523220"/>
          </a:xfrm>
          <a:prstGeom prst="rect">
            <a:avLst/>
          </a:prstGeom>
          <a:noFill/>
        </p:spPr>
        <p:txBody>
          <a:bodyPr wrap="none" rtlCol="0">
            <a:spAutoFit/>
          </a:bodyPr>
          <a:lstStyle/>
          <a:p>
            <a:r>
              <a:rPr lang="en-US" altLang="zh-CN" sz="2800" b="1" dirty="0">
                <a:solidFill>
                  <a:schemeClr val="tx2"/>
                </a:solidFill>
                <a:latin typeface="Times New Roman" panose="02020603050405020304" pitchFamily="18" charset="0"/>
                <a:cs typeface="Times New Roman" panose="02020603050405020304" pitchFamily="18" charset="0"/>
              </a:rPr>
              <a:t>Proposed solution</a:t>
            </a:r>
            <a:endParaRPr lang="zh-CN" altLang="en-US" sz="2800" b="1" dirty="0">
              <a:solidFill>
                <a:schemeClr val="tx2"/>
              </a:solidFill>
              <a:latin typeface="Times New Roman" panose="02020603050405020304" pitchFamily="18" charset="0"/>
              <a:cs typeface="Times New Roman" panose="02020603050405020304" pitchFamily="18" charset="0"/>
            </a:endParaRPr>
          </a:p>
        </p:txBody>
      </p:sp>
      <p:sp>
        <p:nvSpPr>
          <p:cNvPr id="17" name="文本框 16"/>
          <p:cNvSpPr txBox="1"/>
          <p:nvPr/>
        </p:nvSpPr>
        <p:spPr>
          <a:xfrm>
            <a:off x="1584211" y="3145695"/>
            <a:ext cx="2962606" cy="523220"/>
          </a:xfrm>
          <a:prstGeom prst="rect">
            <a:avLst/>
          </a:prstGeom>
          <a:noFill/>
        </p:spPr>
        <p:txBody>
          <a:bodyPr wrap="none" rtlCol="0">
            <a:spAutoFit/>
          </a:bodyPr>
          <a:lstStyle/>
          <a:p>
            <a:r>
              <a:rPr lang="en-US" altLang="zh-CN" sz="2800" b="1" dirty="0">
                <a:solidFill>
                  <a:schemeClr val="tx2"/>
                </a:solidFill>
                <a:latin typeface="Times New Roman" panose="02020603050405020304" pitchFamily="18" charset="0"/>
                <a:cs typeface="Times New Roman" panose="02020603050405020304" pitchFamily="18" charset="0"/>
              </a:rPr>
              <a:t>Simulation results</a:t>
            </a:r>
            <a:endParaRPr lang="zh-CN" altLang="en-US" sz="2800" b="1" dirty="0">
              <a:solidFill>
                <a:schemeClr val="tx2"/>
              </a:solidFill>
              <a:latin typeface="Times New Roman" panose="02020603050405020304" pitchFamily="18" charset="0"/>
              <a:cs typeface="Times New Roman" panose="02020603050405020304" pitchFamily="18" charset="0"/>
            </a:endParaRPr>
          </a:p>
        </p:txBody>
      </p:sp>
      <p:sp>
        <p:nvSpPr>
          <p:cNvPr id="20" name="矩形 19"/>
          <p:cNvSpPr/>
          <p:nvPr/>
        </p:nvSpPr>
        <p:spPr>
          <a:xfrm>
            <a:off x="776653" y="2340142"/>
            <a:ext cx="674078" cy="4029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776653" y="3209464"/>
            <a:ext cx="674078" cy="4029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09A0600E-4D55-21F1-92A9-D32ACE19AF16}"/>
              </a:ext>
            </a:extLst>
          </p:cNvPr>
          <p:cNvSpPr txBox="1"/>
          <p:nvPr/>
        </p:nvSpPr>
        <p:spPr>
          <a:xfrm>
            <a:off x="1584211" y="3963503"/>
            <a:ext cx="2983381" cy="523220"/>
          </a:xfrm>
          <a:prstGeom prst="rect">
            <a:avLst/>
          </a:prstGeom>
          <a:noFill/>
        </p:spPr>
        <p:txBody>
          <a:bodyPr wrap="none" rtlCol="0">
            <a:spAutoFit/>
          </a:bodyPr>
          <a:lstStyle/>
          <a:p>
            <a:r>
              <a:rPr lang="en-US" altLang="zh-CN" sz="2800" b="1" dirty="0" smtClean="0">
                <a:solidFill>
                  <a:schemeClr val="tx2"/>
                </a:solidFill>
                <a:latin typeface="Times New Roman" panose="02020603050405020304" pitchFamily="18" charset="0"/>
                <a:cs typeface="Times New Roman" panose="02020603050405020304" pitchFamily="18" charset="0"/>
              </a:rPr>
              <a:t>Future Directions </a:t>
            </a:r>
            <a:endParaRPr lang="zh-CN" altLang="en-US" sz="2800" b="1" dirty="0">
              <a:solidFill>
                <a:srgbClr val="44546A"/>
              </a:solidFill>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FE313FB1-D070-097C-5450-5C4640F094DA}"/>
              </a:ext>
            </a:extLst>
          </p:cNvPr>
          <p:cNvSpPr/>
          <p:nvPr/>
        </p:nvSpPr>
        <p:spPr>
          <a:xfrm>
            <a:off x="776653" y="4026288"/>
            <a:ext cx="674078" cy="40292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44716335"/>
      </p:ext>
    </p:extLst>
  </p:cSld>
  <p:clrMapOvr>
    <a:masterClrMapping/>
  </p:clrMapOvr>
  <mc:AlternateContent xmlns:mc="http://schemas.openxmlformats.org/markup-compatibility/2006" xmlns:p14="http://schemas.microsoft.com/office/powerpoint/2010/main">
    <mc:Choice Requires="p14">
      <p:transition spd="slow" p14:dur="2000" advTm="7857"/>
    </mc:Choice>
    <mc:Fallback xmlns="">
      <p:transition spd="slow" advTm="785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7265" y="121531"/>
            <a:ext cx="2342885" cy="584775"/>
          </a:xfrm>
          <a:prstGeom prst="rect">
            <a:avLst/>
          </a:prstGeom>
          <a:noFill/>
        </p:spPr>
        <p:txBody>
          <a:bodyPr wrap="none" rtlCol="0">
            <a:spAutoFit/>
          </a:bodyPr>
          <a:lstStyle/>
          <a:p>
            <a:r>
              <a:rPr lang="en-US" altLang="zh-CN" sz="3200" b="1" dirty="0">
                <a:solidFill>
                  <a:schemeClr val="tx2"/>
                </a:solidFill>
                <a:latin typeface="Times New Roman" panose="02020603050405020304" pitchFamily="18" charset="0"/>
                <a:cs typeface="Times New Roman" panose="02020603050405020304" pitchFamily="18" charset="0"/>
              </a:rPr>
              <a:t>Background</a:t>
            </a:r>
          </a:p>
        </p:txBody>
      </p:sp>
      <p:sp>
        <p:nvSpPr>
          <p:cNvPr id="9" name="矩形 8"/>
          <p:cNvSpPr/>
          <p:nvPr/>
        </p:nvSpPr>
        <p:spPr>
          <a:xfrm>
            <a:off x="0" y="785446"/>
            <a:ext cx="9144000" cy="46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7264" y="832338"/>
            <a:ext cx="8871541" cy="5816977"/>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en-US" altLang="zh-CN" sz="2400" b="1" dirty="0" smtClean="0">
                <a:solidFill>
                  <a:schemeClr val="tx2"/>
                </a:solidFill>
                <a:latin typeface="Times New Roman" panose="02020603050405020304" pitchFamily="18" charset="0"/>
                <a:cs typeface="Times New Roman" panose="02020603050405020304" pitchFamily="18" charset="0"/>
              </a:rPr>
              <a:t>KPIs in 6G communications [1]</a:t>
            </a:r>
          </a:p>
          <a:p>
            <a:pPr marL="285750" indent="-285750">
              <a:lnSpc>
                <a:spcPct val="150000"/>
              </a:lnSpc>
              <a:buFont typeface="Wingdings" panose="05000000000000000000" pitchFamily="2" charset="2"/>
              <a:buChar char="n"/>
            </a:pPr>
            <a:endParaRPr lang="zh-CN" altLang="en-US" sz="2400" b="1" dirty="0" smtClean="0">
              <a:solidFill>
                <a:schemeClr val="tx2"/>
              </a:solidFill>
              <a:latin typeface="Times New Roman" panose="02020603050405020304" pitchFamily="18" charset="0"/>
              <a:cs typeface="Times New Roman" panose="02020603050405020304" pitchFamily="18" charset="0"/>
            </a:endParaRPr>
          </a:p>
          <a:p>
            <a:pPr marL="800100" lvl="1" indent="-342900">
              <a:lnSpc>
                <a:spcPct val="125000"/>
              </a:lnSpc>
              <a:buFont typeface="Wingdings" panose="05000000000000000000" pitchFamily="2" charset="2"/>
              <a:buChar char="n"/>
            </a:pPr>
            <a:endParaRPr lang="en-US" altLang="zh-CN" sz="2000" dirty="0" smtClean="0">
              <a:solidFill>
                <a:srgbClr val="44546A"/>
              </a:solidFill>
              <a:latin typeface="Times New Roman" panose="02020603050405020304" pitchFamily="18" charset="0"/>
              <a:ea typeface="黑体" panose="02010609060101010101" pitchFamily="49" charset="-122"/>
              <a:cs typeface="Times New Roman" panose="02020603050405020304" pitchFamily="18" charset="0"/>
            </a:endParaRPr>
          </a:p>
          <a:p>
            <a:pPr marL="800100" lvl="1" indent="-342900">
              <a:lnSpc>
                <a:spcPct val="125000"/>
              </a:lnSpc>
              <a:buFont typeface="Wingdings" panose="05000000000000000000" pitchFamily="2" charset="2"/>
              <a:buChar char="n"/>
            </a:pPr>
            <a:endParaRPr lang="en-US" altLang="zh-CN" sz="2000" dirty="0">
              <a:solidFill>
                <a:srgbClr val="44546A"/>
              </a:solidFill>
              <a:latin typeface="Times New Roman" panose="02020603050405020304" pitchFamily="18" charset="0"/>
              <a:ea typeface="黑体" panose="02010609060101010101" pitchFamily="49" charset="-122"/>
              <a:cs typeface="Times New Roman" panose="02020603050405020304" pitchFamily="18" charset="0"/>
            </a:endParaRPr>
          </a:p>
          <a:p>
            <a:pPr marL="800100" lvl="1" indent="-342900">
              <a:lnSpc>
                <a:spcPct val="125000"/>
              </a:lnSpc>
              <a:buFont typeface="Wingdings" panose="05000000000000000000" pitchFamily="2" charset="2"/>
              <a:buChar char="n"/>
            </a:pPr>
            <a:endParaRPr lang="en-US" altLang="zh-CN" sz="2000" dirty="0" smtClean="0">
              <a:solidFill>
                <a:srgbClr val="44546A"/>
              </a:solidFill>
              <a:latin typeface="Times New Roman" panose="02020603050405020304" pitchFamily="18" charset="0"/>
              <a:ea typeface="黑体" panose="02010609060101010101" pitchFamily="49" charset="-122"/>
              <a:cs typeface="Times New Roman" panose="02020603050405020304" pitchFamily="18" charset="0"/>
            </a:endParaRPr>
          </a:p>
          <a:p>
            <a:pPr marL="800100" lvl="1" indent="-342900">
              <a:lnSpc>
                <a:spcPct val="125000"/>
              </a:lnSpc>
              <a:buFont typeface="Wingdings" panose="05000000000000000000" pitchFamily="2" charset="2"/>
              <a:buChar char="n"/>
            </a:pPr>
            <a:endParaRPr lang="en-US" altLang="zh-CN" sz="2000" dirty="0">
              <a:solidFill>
                <a:srgbClr val="44546A"/>
              </a:solidFill>
              <a:latin typeface="Times New Roman" panose="02020603050405020304" pitchFamily="18" charset="0"/>
              <a:ea typeface="黑体" panose="02010609060101010101" pitchFamily="49" charset="-122"/>
              <a:cs typeface="Times New Roman" panose="02020603050405020304" pitchFamily="18" charset="0"/>
            </a:endParaRPr>
          </a:p>
          <a:p>
            <a:pPr marL="800100" lvl="1" indent="-342900">
              <a:lnSpc>
                <a:spcPct val="125000"/>
              </a:lnSpc>
              <a:buFont typeface="Wingdings" panose="05000000000000000000" pitchFamily="2" charset="2"/>
              <a:buChar char="n"/>
            </a:pPr>
            <a:endParaRPr lang="en-US" altLang="zh-CN" sz="2000" dirty="0" smtClean="0">
              <a:solidFill>
                <a:srgbClr val="44546A"/>
              </a:solidFill>
              <a:latin typeface="Times New Roman" panose="02020603050405020304" pitchFamily="18" charset="0"/>
              <a:ea typeface="黑体" panose="02010609060101010101" pitchFamily="49" charset="-122"/>
              <a:cs typeface="Times New Roman" panose="02020603050405020304" pitchFamily="18" charset="0"/>
            </a:endParaRPr>
          </a:p>
          <a:p>
            <a:pPr marL="800100" lvl="1" indent="-342900">
              <a:lnSpc>
                <a:spcPct val="125000"/>
              </a:lnSpc>
              <a:buFont typeface="Wingdings" panose="05000000000000000000" pitchFamily="2" charset="2"/>
              <a:buChar char="n"/>
            </a:pPr>
            <a:endParaRPr lang="en-US" altLang="zh-CN" sz="2000" dirty="0">
              <a:solidFill>
                <a:srgbClr val="44546A"/>
              </a:solidFill>
              <a:latin typeface="Times New Roman" panose="02020603050405020304" pitchFamily="18" charset="0"/>
              <a:ea typeface="黑体" panose="02010609060101010101" pitchFamily="49" charset="-122"/>
              <a:cs typeface="Times New Roman" panose="02020603050405020304" pitchFamily="18" charset="0"/>
            </a:endParaRPr>
          </a:p>
          <a:p>
            <a:pPr marL="800100" lvl="1" indent="-342900">
              <a:lnSpc>
                <a:spcPct val="125000"/>
              </a:lnSpc>
              <a:buFont typeface="Wingdings" panose="05000000000000000000" pitchFamily="2" charset="2"/>
              <a:buChar char="n"/>
            </a:pPr>
            <a:endParaRPr lang="en-US" altLang="zh-CN" sz="2000" dirty="0" smtClean="0">
              <a:solidFill>
                <a:srgbClr val="44546A"/>
              </a:solidFill>
              <a:latin typeface="Times New Roman" panose="02020603050405020304" pitchFamily="18" charset="0"/>
              <a:ea typeface="黑体" panose="02010609060101010101" pitchFamily="49" charset="-122"/>
              <a:cs typeface="Times New Roman" panose="02020603050405020304" pitchFamily="18" charset="0"/>
            </a:endParaRPr>
          </a:p>
          <a:p>
            <a:pPr marL="800100" lvl="1" indent="-342900">
              <a:lnSpc>
                <a:spcPct val="125000"/>
              </a:lnSpc>
              <a:buFont typeface="Wingdings" panose="05000000000000000000" pitchFamily="2" charset="2"/>
              <a:buChar char="n"/>
            </a:pPr>
            <a:endParaRPr lang="en-US" altLang="zh-CN" sz="2000" dirty="0">
              <a:solidFill>
                <a:srgbClr val="44546A"/>
              </a:solidFill>
              <a:latin typeface="Times New Roman" panose="02020603050405020304" pitchFamily="18" charset="0"/>
              <a:ea typeface="黑体" panose="02010609060101010101" pitchFamily="49" charset="-122"/>
              <a:cs typeface="Times New Roman" panose="02020603050405020304" pitchFamily="18" charset="0"/>
            </a:endParaRPr>
          </a:p>
          <a:p>
            <a:pPr marL="800100" lvl="1" indent="-342900">
              <a:lnSpc>
                <a:spcPct val="125000"/>
              </a:lnSpc>
              <a:buFont typeface="Wingdings" panose="05000000000000000000" pitchFamily="2" charset="2"/>
              <a:buChar char="n"/>
            </a:pPr>
            <a:endParaRPr lang="en-US" altLang="zh-CN" sz="2000" dirty="0" smtClean="0">
              <a:solidFill>
                <a:srgbClr val="44546A"/>
              </a:solidFill>
              <a:latin typeface="Times New Roman" panose="02020603050405020304" pitchFamily="18" charset="0"/>
              <a:ea typeface="黑体" panose="02010609060101010101" pitchFamily="49" charset="-122"/>
              <a:cs typeface="Times New Roman" panose="02020603050405020304" pitchFamily="18" charset="0"/>
            </a:endParaRPr>
          </a:p>
          <a:p>
            <a:pPr marL="800100" lvl="1" indent="-342900">
              <a:lnSpc>
                <a:spcPct val="125000"/>
              </a:lnSpc>
              <a:buFont typeface="Wingdings" panose="05000000000000000000" pitchFamily="2" charset="2"/>
              <a:buChar char="n"/>
            </a:pPr>
            <a:r>
              <a:rPr lang="en-US" altLang="zh-CN" sz="2000" dirty="0" smtClean="0">
                <a:solidFill>
                  <a:srgbClr val="44546A"/>
                </a:solidFill>
                <a:latin typeface="Times New Roman" panose="02020603050405020304" pitchFamily="18" charset="0"/>
                <a:ea typeface="黑体" panose="02010609060101010101" pitchFamily="49" charset="-122"/>
                <a:cs typeface="Times New Roman" panose="02020603050405020304" pitchFamily="18" charset="0"/>
              </a:rPr>
              <a:t>Green  Communication (Energy </a:t>
            </a:r>
            <a:r>
              <a:rPr lang="en-US" altLang="zh-CN" sz="2000" dirty="0">
                <a:solidFill>
                  <a:srgbClr val="44546A"/>
                </a:solidFill>
                <a:latin typeface="Times New Roman" panose="02020603050405020304" pitchFamily="18" charset="0"/>
                <a:ea typeface="黑体" panose="02010609060101010101" pitchFamily="49" charset="-122"/>
                <a:cs typeface="Times New Roman" panose="02020603050405020304" pitchFamily="18" charset="0"/>
              </a:rPr>
              <a:t>consumption, </a:t>
            </a:r>
            <a:r>
              <a:rPr lang="en-US" altLang="zh-CN" sz="2000" dirty="0" smtClean="0">
                <a:solidFill>
                  <a:srgbClr val="44546A"/>
                </a:solidFill>
                <a:latin typeface="Times New Roman" panose="02020603050405020304" pitchFamily="18" charset="0"/>
                <a:ea typeface="黑体" panose="02010609060101010101" pitchFamily="49" charset="-122"/>
                <a:cs typeface="Times New Roman" panose="02020603050405020304" pitchFamily="18" charset="0"/>
              </a:rPr>
              <a:t>Carbon </a:t>
            </a:r>
            <a:r>
              <a:rPr lang="en-US" altLang="zh-CN" sz="2000" dirty="0">
                <a:solidFill>
                  <a:srgbClr val="44546A"/>
                </a:solidFill>
                <a:latin typeface="Times New Roman" panose="02020603050405020304" pitchFamily="18" charset="0"/>
                <a:ea typeface="黑体" panose="02010609060101010101" pitchFamily="49" charset="-122"/>
                <a:cs typeface="Times New Roman" panose="02020603050405020304" pitchFamily="18" charset="0"/>
              </a:rPr>
              <a:t>emission)</a:t>
            </a:r>
            <a:endParaRPr lang="en-US" altLang="zh-CN" sz="2000" dirty="0" smtClean="0">
              <a:solidFill>
                <a:srgbClr val="44546A"/>
              </a:solidFill>
              <a:latin typeface="Times New Roman" panose="02020603050405020304" pitchFamily="18" charset="0"/>
              <a:ea typeface="黑体" panose="02010609060101010101" pitchFamily="49" charset="-122"/>
              <a:cs typeface="Times New Roman" panose="02020603050405020304" pitchFamily="18" charset="0"/>
            </a:endParaRPr>
          </a:p>
          <a:p>
            <a:pPr marL="800100" lvl="1" indent="-342900">
              <a:lnSpc>
                <a:spcPct val="125000"/>
              </a:lnSpc>
              <a:buFont typeface="Wingdings" panose="05000000000000000000" pitchFamily="2" charset="2"/>
              <a:buChar char="n"/>
            </a:pPr>
            <a:r>
              <a:rPr lang="en-US" altLang="zh-CN" sz="2000" dirty="0" smtClean="0">
                <a:solidFill>
                  <a:srgbClr val="44546A"/>
                </a:solidFill>
                <a:latin typeface="Times New Roman" panose="02020603050405020304" pitchFamily="18" charset="0"/>
                <a:ea typeface="黑体" panose="02010609060101010101" pitchFamily="49" charset="-122"/>
                <a:cs typeface="Times New Roman" panose="02020603050405020304" pitchFamily="18" charset="0"/>
              </a:rPr>
              <a:t>Intelligent Communication (AI 4 Net, Net 4 AI)</a:t>
            </a:r>
            <a:endParaRPr lang="en-US" altLang="zh-CN" sz="2000" dirty="0">
              <a:solidFill>
                <a:schemeClr val="tx2"/>
              </a:solidFill>
              <a:latin typeface="Times New Roman" panose="02020603050405020304" pitchFamily="18" charset="0"/>
              <a:ea typeface="黑体" panose="02010609060101010101" pitchFamily="49" charset="-122"/>
              <a:cs typeface="Times New Roman" panose="02020603050405020304" pitchFamily="18" charset="0"/>
            </a:endParaRPr>
          </a:p>
          <a:p>
            <a:pPr marL="800100" lvl="1" indent="-342900">
              <a:lnSpc>
                <a:spcPct val="125000"/>
              </a:lnSpc>
              <a:buFont typeface="Wingdings" panose="05000000000000000000" pitchFamily="2" charset="2"/>
              <a:buChar char="n"/>
            </a:pPr>
            <a:endParaRPr lang="en-US" altLang="zh-CN" sz="2000" dirty="0">
              <a:solidFill>
                <a:schemeClr val="tx2"/>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 name="矩形 13"/>
          <p:cNvSpPr/>
          <p:nvPr/>
        </p:nvSpPr>
        <p:spPr>
          <a:xfrm>
            <a:off x="0" y="6559062"/>
            <a:ext cx="9144000" cy="46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290" name="Picture 2" descr="https://pic1.zhimg.com/80/v2-2191c0706971c8093c14a735498c70cb_720w.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286" y="1467822"/>
            <a:ext cx="6061977" cy="3824939"/>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p:cNvSpPr txBox="1"/>
          <p:nvPr/>
        </p:nvSpPr>
        <p:spPr>
          <a:xfrm>
            <a:off x="333485" y="6189730"/>
            <a:ext cx="7616415" cy="369332"/>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[1] Samsung</a:t>
            </a:r>
            <a:r>
              <a:rPr lang="en-US" altLang="zh-CN" dirty="0">
                <a:latin typeface="Times New Roman" panose="02020603050405020304" pitchFamily="18" charset="0"/>
                <a:cs typeface="Times New Roman" panose="02020603050405020304" pitchFamily="18" charset="0"/>
              </a:rPr>
              <a:t>, “6G The next hyper——Connected experience </a:t>
            </a:r>
            <a:r>
              <a:rPr lang="en-US" altLang="zh-CN" dirty="0" smtClean="0">
                <a:latin typeface="Times New Roman" panose="02020603050405020304" pitchFamily="18" charset="0"/>
                <a:cs typeface="Times New Roman" panose="02020603050405020304" pitchFamily="18" charset="0"/>
              </a:rPr>
              <a:t>for all</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2020.</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27547629"/>
      </p:ext>
    </p:extLst>
  </p:cSld>
  <p:clrMapOvr>
    <a:masterClrMapping/>
  </p:clrMapOvr>
  <mc:AlternateContent xmlns:mc="http://schemas.openxmlformats.org/markup-compatibility/2006" xmlns:p14="http://schemas.microsoft.com/office/powerpoint/2010/main">
    <mc:Choice Requires="p14">
      <p:transition spd="slow" p14:dur="2000" advTm="21203"/>
    </mc:Choice>
    <mc:Fallback xmlns="">
      <p:transition spd="slow" advTm="2120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7265" y="121531"/>
            <a:ext cx="2342885" cy="584775"/>
          </a:xfrm>
          <a:prstGeom prst="rect">
            <a:avLst/>
          </a:prstGeom>
          <a:noFill/>
        </p:spPr>
        <p:txBody>
          <a:bodyPr wrap="none" rtlCol="0">
            <a:spAutoFit/>
          </a:bodyPr>
          <a:lstStyle/>
          <a:p>
            <a:r>
              <a:rPr lang="en-US" altLang="zh-CN" sz="3200" b="1" dirty="0">
                <a:solidFill>
                  <a:schemeClr val="tx2"/>
                </a:solidFill>
                <a:latin typeface="Times New Roman" panose="02020603050405020304" pitchFamily="18" charset="0"/>
                <a:cs typeface="Times New Roman" panose="02020603050405020304" pitchFamily="18" charset="0"/>
              </a:rPr>
              <a:t>Background</a:t>
            </a:r>
          </a:p>
        </p:txBody>
      </p:sp>
      <p:sp>
        <p:nvSpPr>
          <p:cNvPr id="9" name="矩形 8"/>
          <p:cNvSpPr/>
          <p:nvPr/>
        </p:nvSpPr>
        <p:spPr>
          <a:xfrm>
            <a:off x="0" y="785446"/>
            <a:ext cx="9144000" cy="46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7264" y="832338"/>
            <a:ext cx="8871541" cy="5262979"/>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en-US" altLang="zh-CN" sz="2400" b="1" dirty="0">
                <a:solidFill>
                  <a:schemeClr val="tx2"/>
                </a:solidFill>
                <a:latin typeface="Times New Roman" panose="02020603050405020304" pitchFamily="18" charset="0"/>
                <a:cs typeface="Times New Roman" panose="02020603050405020304" pitchFamily="18" charset="0"/>
              </a:rPr>
              <a:t>Reconfigurable Intelligent Surface, RIS</a:t>
            </a:r>
            <a:endParaRPr lang="zh-CN" altLang="en-US" sz="2400" b="1" dirty="0">
              <a:solidFill>
                <a:schemeClr val="tx2"/>
              </a:solidFill>
              <a:latin typeface="Times New Roman" panose="02020603050405020304" pitchFamily="18" charset="0"/>
              <a:cs typeface="Times New Roman" panose="02020603050405020304" pitchFamily="18" charset="0"/>
            </a:endParaRPr>
          </a:p>
          <a:p>
            <a:pPr marL="800100" lvl="1" indent="-342900">
              <a:lnSpc>
                <a:spcPct val="125000"/>
              </a:lnSpc>
              <a:buFont typeface="Wingdings" panose="05000000000000000000" pitchFamily="2" charset="2"/>
              <a:buChar char="n"/>
            </a:pPr>
            <a:r>
              <a:rPr lang="en-US" altLang="zh-CN" sz="2000" dirty="0">
                <a:solidFill>
                  <a:srgbClr val="44546A"/>
                </a:solidFill>
                <a:latin typeface="Times New Roman" panose="02020603050405020304" pitchFamily="18" charset="0"/>
                <a:ea typeface="黑体" panose="02010609060101010101" pitchFamily="49" charset="-122"/>
                <a:cs typeface="Times New Roman" panose="02020603050405020304" pitchFamily="18" charset="0"/>
              </a:rPr>
              <a:t>A </a:t>
            </a:r>
            <a:r>
              <a:rPr lang="en-US" altLang="zh-CN" sz="2000" dirty="0" smtClean="0">
                <a:solidFill>
                  <a:srgbClr val="44546A"/>
                </a:solidFill>
                <a:latin typeface="Times New Roman" panose="02020603050405020304" pitchFamily="18" charset="0"/>
                <a:ea typeface="黑体" panose="02010609060101010101" pitchFamily="49" charset="-122"/>
                <a:cs typeface="Times New Roman" panose="02020603050405020304" pitchFamily="18" charset="0"/>
              </a:rPr>
              <a:t>meta-surface controlling </a:t>
            </a:r>
            <a:r>
              <a:rPr lang="en-US" altLang="zh-CN" sz="2000" dirty="0">
                <a:solidFill>
                  <a:srgbClr val="44546A"/>
                </a:solidFill>
                <a:latin typeface="Times New Roman" panose="02020603050405020304" pitchFamily="18" charset="0"/>
                <a:ea typeface="黑体" panose="02010609060101010101" pitchFamily="49" charset="-122"/>
                <a:cs typeface="Times New Roman" panose="02020603050405020304" pitchFamily="18" charset="0"/>
              </a:rPr>
              <a:t>the propagation of electromagnetic </a:t>
            </a:r>
            <a:r>
              <a:rPr lang="en-US" altLang="zh-CN" sz="2000" dirty="0" smtClean="0">
                <a:solidFill>
                  <a:srgbClr val="44546A"/>
                </a:solidFill>
                <a:latin typeface="Times New Roman" panose="02020603050405020304" pitchFamily="18" charset="0"/>
                <a:ea typeface="黑体" panose="02010609060101010101" pitchFamily="49" charset="-122"/>
                <a:cs typeface="Times New Roman" panose="02020603050405020304" pitchFamily="18" charset="0"/>
              </a:rPr>
              <a:t>wave [2]</a:t>
            </a:r>
          </a:p>
          <a:p>
            <a:pPr marL="800100" lvl="1" indent="-342900">
              <a:lnSpc>
                <a:spcPct val="125000"/>
              </a:lnSpc>
              <a:buFont typeface="Wingdings" panose="05000000000000000000" pitchFamily="2" charset="2"/>
              <a:buChar char="n"/>
            </a:pPr>
            <a:endParaRPr lang="en-US" altLang="zh-CN" sz="2000" dirty="0">
              <a:solidFill>
                <a:srgbClr val="44546A"/>
              </a:solidFill>
              <a:latin typeface="Times New Roman" panose="02020603050405020304" pitchFamily="18" charset="0"/>
              <a:ea typeface="黑体" panose="02010609060101010101" pitchFamily="49" charset="-122"/>
              <a:cs typeface="Times New Roman" panose="02020603050405020304" pitchFamily="18" charset="0"/>
            </a:endParaRPr>
          </a:p>
          <a:p>
            <a:pPr marL="800100" lvl="1" indent="-342900">
              <a:lnSpc>
                <a:spcPct val="125000"/>
              </a:lnSpc>
              <a:buFont typeface="Wingdings" panose="05000000000000000000" pitchFamily="2" charset="2"/>
              <a:buChar char="n"/>
            </a:pPr>
            <a:endParaRPr lang="en-US" altLang="zh-CN" sz="2000" dirty="0" smtClean="0">
              <a:solidFill>
                <a:srgbClr val="44546A"/>
              </a:solidFill>
              <a:latin typeface="Times New Roman" panose="02020603050405020304" pitchFamily="18" charset="0"/>
              <a:ea typeface="黑体" panose="02010609060101010101" pitchFamily="49" charset="-122"/>
              <a:cs typeface="Times New Roman" panose="02020603050405020304" pitchFamily="18" charset="0"/>
            </a:endParaRPr>
          </a:p>
          <a:p>
            <a:pPr marL="800100" lvl="1" indent="-342900">
              <a:lnSpc>
                <a:spcPct val="125000"/>
              </a:lnSpc>
              <a:buFont typeface="Wingdings" panose="05000000000000000000" pitchFamily="2" charset="2"/>
              <a:buChar char="n"/>
            </a:pPr>
            <a:endParaRPr lang="en-US" altLang="zh-CN" sz="2000" dirty="0">
              <a:solidFill>
                <a:srgbClr val="44546A"/>
              </a:solidFill>
              <a:latin typeface="Times New Roman" panose="02020603050405020304" pitchFamily="18" charset="0"/>
              <a:ea typeface="黑体" panose="02010609060101010101" pitchFamily="49" charset="-122"/>
              <a:cs typeface="Times New Roman" panose="02020603050405020304" pitchFamily="18" charset="0"/>
            </a:endParaRPr>
          </a:p>
          <a:p>
            <a:pPr marL="800100" lvl="1" indent="-342900">
              <a:lnSpc>
                <a:spcPct val="125000"/>
              </a:lnSpc>
              <a:buFont typeface="Wingdings" panose="05000000000000000000" pitchFamily="2" charset="2"/>
              <a:buChar char="n"/>
            </a:pPr>
            <a:endParaRPr lang="en-US" altLang="zh-CN" sz="2000" dirty="0" smtClean="0">
              <a:solidFill>
                <a:srgbClr val="44546A"/>
              </a:solidFill>
              <a:latin typeface="Times New Roman" panose="02020603050405020304" pitchFamily="18" charset="0"/>
              <a:ea typeface="黑体" panose="02010609060101010101" pitchFamily="49" charset="-122"/>
              <a:cs typeface="Times New Roman" panose="02020603050405020304" pitchFamily="18" charset="0"/>
            </a:endParaRPr>
          </a:p>
          <a:p>
            <a:pPr lvl="1">
              <a:lnSpc>
                <a:spcPct val="125000"/>
              </a:lnSpc>
            </a:pPr>
            <a:endParaRPr lang="en-US" altLang="zh-CN" sz="2000" dirty="0" smtClean="0">
              <a:solidFill>
                <a:srgbClr val="44546A"/>
              </a:solidFill>
              <a:latin typeface="Times New Roman" panose="02020603050405020304" pitchFamily="18" charset="0"/>
              <a:ea typeface="黑体" panose="02010609060101010101" pitchFamily="49" charset="-122"/>
              <a:cs typeface="Times New Roman" panose="02020603050405020304" pitchFamily="18" charset="0"/>
            </a:endParaRPr>
          </a:p>
          <a:p>
            <a:pPr marL="800100" lvl="1" indent="-342900">
              <a:lnSpc>
                <a:spcPct val="125000"/>
              </a:lnSpc>
              <a:buFont typeface="Wingdings" panose="05000000000000000000" pitchFamily="2" charset="2"/>
              <a:buChar char="n"/>
            </a:pPr>
            <a:r>
              <a:rPr lang="en-US" altLang="zh-CN" sz="2000" dirty="0" smtClean="0">
                <a:solidFill>
                  <a:srgbClr val="44546A"/>
                </a:solidFill>
                <a:latin typeface="Times New Roman" panose="02020603050405020304" pitchFamily="18" charset="0"/>
                <a:ea typeface="黑体" panose="02010609060101010101" pitchFamily="49" charset="-122"/>
                <a:cs typeface="Times New Roman" panose="02020603050405020304" pitchFamily="18" charset="0"/>
              </a:rPr>
              <a:t>Dominated Advantages</a:t>
            </a:r>
          </a:p>
          <a:p>
            <a:pPr marL="1257300" lvl="2" indent="-342900">
              <a:lnSpc>
                <a:spcPct val="125000"/>
              </a:lnSpc>
              <a:buFont typeface="Wingdings" panose="05000000000000000000" pitchFamily="2" charset="2"/>
              <a:buChar char="n"/>
            </a:pPr>
            <a:r>
              <a:rPr lang="en-US" altLang="zh-CN" sz="2000" dirty="0" smtClean="0">
                <a:solidFill>
                  <a:srgbClr val="44546A"/>
                </a:solidFill>
                <a:latin typeface="Times New Roman" panose="02020603050405020304" pitchFamily="18" charset="0"/>
                <a:ea typeface="黑体" panose="02010609060101010101" pitchFamily="49" charset="-122"/>
                <a:cs typeface="Times New Roman" panose="02020603050405020304" pitchFamily="18" charset="0"/>
              </a:rPr>
              <a:t>Passive signal focusing</a:t>
            </a:r>
          </a:p>
          <a:p>
            <a:pPr marL="1257300" lvl="2" indent="-342900">
              <a:lnSpc>
                <a:spcPct val="125000"/>
              </a:lnSpc>
              <a:buFont typeface="Wingdings" panose="05000000000000000000" pitchFamily="2" charset="2"/>
              <a:buChar char="n"/>
            </a:pPr>
            <a:r>
              <a:rPr lang="en-US" altLang="zh-CN" sz="2000" dirty="0"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Boosting the rank of MIMO communications</a:t>
            </a:r>
          </a:p>
          <a:p>
            <a:pPr marL="800100" lvl="1" indent="-342900">
              <a:lnSpc>
                <a:spcPct val="125000"/>
              </a:lnSpc>
              <a:buFont typeface="Wingdings" panose="05000000000000000000" pitchFamily="2" charset="2"/>
              <a:buChar char="n"/>
            </a:pPr>
            <a:r>
              <a:rPr lang="en-US" altLang="zh-CN" sz="2000" dirty="0"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Key Challenges</a:t>
            </a:r>
          </a:p>
          <a:p>
            <a:pPr marL="1257300" lvl="2" indent="-342900">
              <a:lnSpc>
                <a:spcPct val="125000"/>
              </a:lnSpc>
              <a:buFont typeface="Wingdings" panose="05000000000000000000" pitchFamily="2" charset="2"/>
              <a:buChar char="n"/>
            </a:pPr>
            <a:r>
              <a:rPr lang="en-US" altLang="zh-CN" sz="2000" dirty="0"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Joint active and passive beamforming</a:t>
            </a:r>
          </a:p>
          <a:p>
            <a:pPr marL="1257300" lvl="2" indent="-342900">
              <a:lnSpc>
                <a:spcPct val="125000"/>
              </a:lnSpc>
              <a:buFont typeface="Wingdings" panose="05000000000000000000" pitchFamily="2" charset="2"/>
              <a:buChar char="n"/>
            </a:pPr>
            <a:r>
              <a:rPr lang="en-US" altLang="zh-CN" sz="2000" dirty="0" smtClean="0">
                <a:solidFill>
                  <a:schemeClr val="tx2"/>
                </a:solidFill>
                <a:latin typeface="Times New Roman" panose="02020603050405020304" pitchFamily="18" charset="0"/>
                <a:ea typeface="黑体" panose="02010609060101010101" pitchFamily="49" charset="-122"/>
                <a:cs typeface="Times New Roman" panose="02020603050405020304" pitchFamily="18" charset="0"/>
              </a:rPr>
              <a:t>High dimensional cascaded channel acquisition</a:t>
            </a:r>
            <a:endParaRPr lang="en-US" altLang="zh-CN" sz="2000" dirty="0">
              <a:solidFill>
                <a:schemeClr val="tx2"/>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 name="矩形 13"/>
          <p:cNvSpPr/>
          <p:nvPr/>
        </p:nvSpPr>
        <p:spPr>
          <a:xfrm>
            <a:off x="0" y="6559062"/>
            <a:ext cx="9144000" cy="46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Rectangle 43">
            <a:extLst>
              <a:ext uri="{FF2B5EF4-FFF2-40B4-BE49-F238E27FC236}">
                <a16:creationId xmlns:a16="http://schemas.microsoft.com/office/drawing/2014/main" id="{5E225932-75A5-4EF3-A84A-000B689E04BA}"/>
              </a:ext>
            </a:extLst>
          </p:cNvPr>
          <p:cNvSpPr>
            <a:spLocks noChangeArrowheads="1"/>
          </p:cNvSpPr>
          <p:nvPr/>
        </p:nvSpPr>
        <p:spPr bwMode="auto">
          <a:xfrm>
            <a:off x="2871081" y="3059870"/>
            <a:ext cx="1882007" cy="276999"/>
          </a:xfrm>
          <a:prstGeom prst="rect">
            <a:avLst/>
          </a:prstGeom>
          <a:solidFill>
            <a:schemeClr val="bg1"/>
          </a:solidFill>
          <a:ln>
            <a:noFill/>
          </a:ln>
        </p:spPr>
        <p:txBody>
          <a:bodyPr vert="horz" wrap="square" lIns="0" tIns="0" rIns="0" bIns="0" numCol="1" anchor="t" anchorCtr="0" compatLnSpc="1">
            <a:prstTxWarp prst="textNoShape">
              <a:avLst/>
            </a:prstTxWarp>
            <a:spAutoFit/>
          </a:bodyPr>
          <a:lstStyle>
            <a:lvl1pPr>
              <a:defRPr sz="2400">
                <a:solidFill>
                  <a:schemeClr val="tx1"/>
                </a:solidFill>
                <a:latin typeface="Arial" panose="020B0604020202020204" pitchFamily="34" charset="0"/>
                <a:ea typeface="宋体" panose="02010600030101010101" pitchFamily="2" charset="-122"/>
              </a:defRPr>
            </a:lvl1pPr>
            <a:lvl2pPr>
              <a:defRPr sz="2400">
                <a:solidFill>
                  <a:schemeClr val="tx1"/>
                </a:solidFill>
                <a:latin typeface="Arial" panose="020B0604020202020204" pitchFamily="34" charset="0"/>
                <a:ea typeface="宋体" panose="02010600030101010101" pitchFamily="2" charset="-122"/>
              </a:defRPr>
            </a:lvl2pPr>
            <a:lvl3pPr>
              <a:defRPr sz="2400">
                <a:solidFill>
                  <a:schemeClr val="tx1"/>
                </a:solidFill>
                <a:latin typeface="Arial" panose="020B0604020202020204" pitchFamily="34" charset="0"/>
                <a:ea typeface="宋体" panose="02010600030101010101" pitchFamily="2" charset="-122"/>
              </a:defRPr>
            </a:lvl3pPr>
            <a:lvl4pPr>
              <a:defRPr sz="2400">
                <a:solidFill>
                  <a:schemeClr val="tx1"/>
                </a:solidFill>
                <a:latin typeface="Arial" panose="020B0604020202020204" pitchFamily="34" charset="0"/>
                <a:ea typeface="宋体" panose="02010600030101010101" pitchFamily="2" charset="-122"/>
              </a:defRPr>
            </a:lvl4pPr>
            <a:lvl5pPr>
              <a:defRPr sz="2400">
                <a:solidFill>
                  <a:schemeClr val="tx1"/>
                </a:solidFill>
                <a:latin typeface="Arial" panose="020B0604020202020204" pitchFamily="34" charset="0"/>
                <a:ea typeface="宋体" panose="02010600030101010101" pitchFamily="2" charset="-122"/>
              </a:defRPr>
            </a:lvl5pPr>
            <a:lvl6pP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6pPr>
            <a:lvl7pP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7pPr>
            <a:lvl8pP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8pPr>
            <a:lvl9pPr eaLnBrk="0" fontAlgn="base" hangingPunct="0">
              <a:spcBef>
                <a:spcPct val="0"/>
              </a:spcBef>
              <a:spcAft>
                <a:spcPct val="0"/>
              </a:spcAft>
              <a:defRPr sz="2400">
                <a:solidFill>
                  <a:schemeClr val="tx1"/>
                </a:solidFill>
                <a:latin typeface="Arial" panose="020B0604020202020204" pitchFamily="34" charset="0"/>
                <a:ea typeface="宋体" panose="02010600030101010101" pitchFamily="2" charset="-122"/>
              </a:defRPr>
            </a:lvl9pP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zh-CN" sz="1800" b="1" i="0" u="none" strike="noStrike" kern="0" cap="none" spc="0" normalizeH="0" baseline="0" noProof="0" dirty="0">
              <a:ln>
                <a:noFill/>
              </a:ln>
              <a:solidFill>
                <a:prstClr val="black"/>
              </a:solidFill>
              <a:effectLst/>
              <a:uLnTx/>
              <a:uFillTx/>
              <a:latin typeface="黑体" panose="02010609060101010101" pitchFamily="49" charset="-122"/>
              <a:ea typeface="黑体" panose="02010609060101010101" pitchFamily="49" charset="-122"/>
              <a:cs typeface="+mn-cs"/>
            </a:endParaRPr>
          </a:p>
        </p:txBody>
      </p:sp>
      <p:pic>
        <p:nvPicPr>
          <p:cNvPr id="23" name="Picture 407">
            <a:extLst>
              <a:ext uri="{FF2B5EF4-FFF2-40B4-BE49-F238E27FC236}">
                <a16:creationId xmlns:a16="http://schemas.microsoft.com/office/drawing/2014/main" id="{E518F0BF-5158-4B7B-9C52-DC96E04806FD}"/>
              </a:ext>
            </a:extLst>
          </p:cNvPr>
          <p:cNvPicPr/>
          <p:nvPr/>
        </p:nvPicPr>
        <p:blipFill>
          <a:blip r:embed="rId3"/>
          <a:stretch>
            <a:fillRect/>
          </a:stretch>
        </p:blipFill>
        <p:spPr>
          <a:xfrm>
            <a:off x="2430150" y="1921361"/>
            <a:ext cx="1948145" cy="1857959"/>
          </a:xfrm>
          <a:prstGeom prst="rect">
            <a:avLst/>
          </a:prstGeom>
        </p:spPr>
      </p:pic>
      <p:pic>
        <p:nvPicPr>
          <p:cNvPr id="30" name="图片 29">
            <a:extLst>
              <a:ext uri="{FF2B5EF4-FFF2-40B4-BE49-F238E27FC236}">
                <a16:creationId xmlns:a16="http://schemas.microsoft.com/office/drawing/2014/main" id="{3383CE8E-C1E2-4337-8B73-F427CA0604CD}"/>
              </a:ext>
            </a:extLst>
          </p:cNvPr>
          <p:cNvPicPr>
            <a:picLocks noChangeAspect="1"/>
          </p:cNvPicPr>
          <p:nvPr/>
        </p:nvPicPr>
        <p:blipFill>
          <a:blip r:embed="rId4"/>
          <a:stretch>
            <a:fillRect/>
          </a:stretch>
        </p:blipFill>
        <p:spPr>
          <a:xfrm>
            <a:off x="4665889" y="2278516"/>
            <a:ext cx="2461647" cy="1171750"/>
          </a:xfrm>
          <a:prstGeom prst="rect">
            <a:avLst/>
          </a:prstGeom>
        </p:spPr>
      </p:pic>
      <p:sp>
        <p:nvSpPr>
          <p:cNvPr id="31" name="Shape 413">
            <a:extLst>
              <a:ext uri="{FF2B5EF4-FFF2-40B4-BE49-F238E27FC236}">
                <a16:creationId xmlns:a16="http://schemas.microsoft.com/office/drawing/2014/main" id="{D2ABDE75-FF4D-4309-9BFE-A5A5F13F4366}"/>
              </a:ext>
            </a:extLst>
          </p:cNvPr>
          <p:cNvSpPr/>
          <p:nvPr/>
        </p:nvSpPr>
        <p:spPr>
          <a:xfrm>
            <a:off x="4326919" y="2360065"/>
            <a:ext cx="345103" cy="365154"/>
          </a:xfrm>
          <a:custGeom>
            <a:avLst/>
            <a:gdLst/>
            <a:ahLst/>
            <a:cxnLst/>
            <a:rect l="0" t="0" r="0" b="0"/>
            <a:pathLst>
              <a:path w="1875282" h="1099566">
                <a:moveTo>
                  <a:pt x="1856232" y="0"/>
                </a:moveTo>
                <a:lnTo>
                  <a:pt x="1875282" y="32766"/>
                </a:lnTo>
                <a:lnTo>
                  <a:pt x="19050" y="1099566"/>
                </a:lnTo>
                <a:lnTo>
                  <a:pt x="0" y="1066800"/>
                </a:lnTo>
                <a:lnTo>
                  <a:pt x="1856232" y="0"/>
                </a:lnTo>
                <a:close/>
              </a:path>
            </a:pathLst>
          </a:custGeom>
          <a:solidFill>
            <a:srgbClr val="FF0000"/>
          </a:solidFill>
          <a:ln w="0" cap="flat">
            <a:solidFill>
              <a:srgbClr val="0000FF"/>
            </a:solidFill>
            <a:miter lim="1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2" name="Shape 415">
            <a:extLst>
              <a:ext uri="{FF2B5EF4-FFF2-40B4-BE49-F238E27FC236}">
                <a16:creationId xmlns:a16="http://schemas.microsoft.com/office/drawing/2014/main" id="{B6483C07-DCFC-4053-8178-C79AF0CB0484}"/>
              </a:ext>
            </a:extLst>
          </p:cNvPr>
          <p:cNvSpPr/>
          <p:nvPr/>
        </p:nvSpPr>
        <p:spPr>
          <a:xfrm>
            <a:off x="4329780" y="2864391"/>
            <a:ext cx="345103" cy="392542"/>
          </a:xfrm>
          <a:custGeom>
            <a:avLst/>
            <a:gdLst/>
            <a:ahLst/>
            <a:cxnLst/>
            <a:rect l="0" t="0" r="0" b="0"/>
            <a:pathLst>
              <a:path w="1855470" h="1326642">
                <a:moveTo>
                  <a:pt x="21336" y="0"/>
                </a:moveTo>
                <a:lnTo>
                  <a:pt x="1855470" y="1295400"/>
                </a:lnTo>
                <a:lnTo>
                  <a:pt x="1833372" y="1326642"/>
                </a:lnTo>
                <a:lnTo>
                  <a:pt x="0" y="31242"/>
                </a:lnTo>
                <a:lnTo>
                  <a:pt x="21336" y="0"/>
                </a:lnTo>
                <a:close/>
              </a:path>
            </a:pathLst>
          </a:custGeom>
          <a:solidFill>
            <a:srgbClr val="FF0000"/>
          </a:solidFill>
          <a:ln w="0" cap="flat">
            <a:solidFill>
              <a:srgbClr val="0000FF"/>
            </a:solidFill>
            <a:miter lim="100000"/>
          </a:ln>
          <a:effec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
        <p:nvSpPr>
          <p:cNvPr id="33" name="椭圆 32">
            <a:extLst>
              <a:ext uri="{FF2B5EF4-FFF2-40B4-BE49-F238E27FC236}">
                <a16:creationId xmlns:a16="http://schemas.microsoft.com/office/drawing/2014/main" id="{8DCB5AC9-BB75-4F25-B060-E2976DE1A49C}"/>
              </a:ext>
            </a:extLst>
          </p:cNvPr>
          <p:cNvSpPr/>
          <p:nvPr/>
        </p:nvSpPr>
        <p:spPr bwMode="auto">
          <a:xfrm>
            <a:off x="4140200" y="2645145"/>
            <a:ext cx="226915" cy="223838"/>
          </a:xfrm>
          <a:prstGeom prst="ellipse">
            <a:avLst/>
          </a:prstGeom>
          <a:noFill/>
          <a:ln w="19050" cap="flat" cmpd="sng" algn="ctr">
            <a:solidFill>
              <a:srgbClr val="0000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itchFamily="34" charset="0"/>
              <a:buNone/>
              <a:tabLst/>
            </a:pPr>
            <a:endParaRPr kumimoji="0" lang="zh-CN" altLang="en-US" sz="2400" b="0" i="0" u="none" strike="noStrike" cap="none" normalizeH="0" baseline="0">
              <a:ln>
                <a:noFill/>
              </a:ln>
              <a:solidFill>
                <a:schemeClr val="tx1"/>
              </a:solidFill>
              <a:effectLst/>
              <a:latin typeface="Arial" pitchFamily="34" charset="0"/>
              <a:ea typeface="宋体" pitchFamily="2" charset="-122"/>
            </a:endParaRPr>
          </a:p>
        </p:txBody>
      </p:sp>
      <p:sp>
        <p:nvSpPr>
          <p:cNvPr id="2" name="矩形 1"/>
          <p:cNvSpPr/>
          <p:nvPr/>
        </p:nvSpPr>
        <p:spPr>
          <a:xfrm>
            <a:off x="379924" y="5953341"/>
            <a:ext cx="8802883" cy="584775"/>
          </a:xfrm>
          <a:prstGeom prst="rect">
            <a:avLst/>
          </a:prstGeom>
        </p:spPr>
        <p:txBody>
          <a:bodyPr wrap="square">
            <a:spAutoFit/>
          </a:bodyPr>
          <a:lstStyle/>
          <a:p>
            <a:r>
              <a:rPr lang="en-US" altLang="zh-CN" sz="1600" dirty="0" smtClean="0">
                <a:solidFill>
                  <a:srgbClr val="000000"/>
                </a:solidFill>
                <a:latin typeface="Times New Roman" panose="02020603050405020304" pitchFamily="18" charset="0"/>
                <a:cs typeface="Times New Roman" panose="02020603050405020304" pitchFamily="18" charset="0"/>
              </a:rPr>
              <a:t>[2] C</a:t>
            </a:r>
            <a:r>
              <a:rPr lang="en-US" altLang="zh-CN" sz="1600" dirty="0">
                <a:solidFill>
                  <a:srgbClr val="000000"/>
                </a:solidFill>
                <a:latin typeface="Times New Roman" panose="02020603050405020304" pitchFamily="18" charset="0"/>
                <a:cs typeface="Times New Roman" panose="02020603050405020304" pitchFamily="18" charset="0"/>
              </a:rPr>
              <a:t>. </a:t>
            </a:r>
            <a:r>
              <a:rPr lang="en-US" altLang="zh-CN" sz="1600" dirty="0" err="1" smtClean="0">
                <a:solidFill>
                  <a:srgbClr val="000000"/>
                </a:solidFill>
                <a:latin typeface="Times New Roman" panose="02020603050405020304" pitchFamily="18" charset="0"/>
                <a:cs typeface="Times New Roman" panose="02020603050405020304" pitchFamily="18" charset="0"/>
              </a:rPr>
              <a:t>Liaskos,et</a:t>
            </a:r>
            <a:r>
              <a:rPr lang="en-US" altLang="zh-CN" sz="1600" dirty="0" smtClean="0">
                <a:solidFill>
                  <a:srgbClr val="000000"/>
                </a:solidFill>
                <a:latin typeface="Times New Roman" panose="02020603050405020304" pitchFamily="18" charset="0"/>
                <a:cs typeface="Times New Roman" panose="02020603050405020304" pitchFamily="18" charset="0"/>
              </a:rPr>
              <a:t> al. “A new wireless communication paradigm through </a:t>
            </a:r>
            <a:r>
              <a:rPr lang="en-US" altLang="zh-CN" sz="1600" dirty="0" smtClean="0">
                <a:solidFill>
                  <a:srgbClr val="000000"/>
                </a:solidFill>
                <a:latin typeface="Times New Roman" panose="02020603050405020304" pitchFamily="18" charset="0"/>
                <a:cs typeface="Times New Roman" panose="02020603050405020304" pitchFamily="18" charset="0"/>
              </a:rPr>
              <a:t>software controlled </a:t>
            </a:r>
            <a:r>
              <a:rPr lang="en-US" altLang="zh-CN" sz="1600" dirty="0" err="1" smtClean="0">
                <a:solidFill>
                  <a:srgbClr val="000000"/>
                </a:solidFill>
                <a:latin typeface="Times New Roman" panose="02020603050405020304" pitchFamily="18" charset="0"/>
                <a:cs typeface="Times New Roman" panose="02020603050405020304" pitchFamily="18" charset="0"/>
              </a:rPr>
              <a:t>metasurfaces</a:t>
            </a:r>
            <a:r>
              <a:rPr lang="en-US" altLang="zh-CN" sz="1600" dirty="0" smtClean="0">
                <a:solidFill>
                  <a:srgbClr val="000000"/>
                </a:solidFill>
                <a:latin typeface="Times New Roman" panose="02020603050405020304" pitchFamily="18" charset="0"/>
                <a:cs typeface="Times New Roman" panose="02020603050405020304" pitchFamily="18" charset="0"/>
              </a:rPr>
              <a:t>,” </a:t>
            </a:r>
            <a:r>
              <a:rPr lang="en-US" altLang="zh-CN" sz="1600" i="1" dirty="0" smtClean="0">
                <a:solidFill>
                  <a:srgbClr val="000000"/>
                </a:solidFill>
                <a:latin typeface="Times New Roman" panose="02020603050405020304" pitchFamily="18" charset="0"/>
                <a:cs typeface="Times New Roman" panose="02020603050405020304" pitchFamily="18" charset="0"/>
              </a:rPr>
              <a:t>IEEE </a:t>
            </a:r>
            <a:r>
              <a:rPr lang="en-US" altLang="zh-CN" sz="1600" i="1" dirty="0" err="1">
                <a:solidFill>
                  <a:srgbClr val="000000"/>
                </a:solidFill>
                <a:latin typeface="Times New Roman" panose="02020603050405020304" pitchFamily="18" charset="0"/>
                <a:cs typeface="Times New Roman" panose="02020603050405020304" pitchFamily="18" charset="0"/>
              </a:rPr>
              <a:t>Commun</a:t>
            </a:r>
            <a:r>
              <a:rPr lang="en-US" altLang="zh-CN" sz="1600" i="1" dirty="0">
                <a:solidFill>
                  <a:srgbClr val="000000"/>
                </a:solidFill>
                <a:latin typeface="Times New Roman" panose="02020603050405020304" pitchFamily="18" charset="0"/>
                <a:cs typeface="Times New Roman" panose="02020603050405020304" pitchFamily="18" charset="0"/>
              </a:rPr>
              <a:t>. Mag</a:t>
            </a:r>
            <a:r>
              <a:rPr lang="en-US" altLang="zh-CN" sz="1600" i="1" dirty="0" smtClean="0">
                <a:solidFill>
                  <a:srgbClr val="000000"/>
                </a:solidFill>
                <a:latin typeface="Times New Roman" panose="02020603050405020304" pitchFamily="18" charset="0"/>
                <a:cs typeface="Times New Roman" panose="02020603050405020304" pitchFamily="18" charset="0"/>
              </a:rPr>
              <a:t>.</a:t>
            </a:r>
            <a:r>
              <a:rPr lang="en-US" altLang="zh-CN" sz="1600" dirty="0" smtClean="0">
                <a:solidFill>
                  <a:srgbClr val="000000"/>
                </a:solidFill>
                <a:latin typeface="Times New Roman" panose="02020603050405020304" pitchFamily="18" charset="0"/>
                <a:cs typeface="Times New Roman" panose="02020603050405020304" pitchFamily="18" charset="0"/>
              </a:rPr>
              <a:t>, Sept. 2018</a:t>
            </a:r>
            <a:r>
              <a:rPr lang="en-US" altLang="zh-CN" sz="1600" dirty="0">
                <a:solidFill>
                  <a:srgbClr val="000000"/>
                </a:solidFill>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 </a:t>
            </a:r>
            <a:endParaRPr lang="zh-CN" altLang="en-US" sz="1600" dirty="0"/>
          </a:p>
        </p:txBody>
      </p:sp>
    </p:spTree>
    <p:extLst>
      <p:ext uri="{BB962C8B-B14F-4D97-AF65-F5344CB8AC3E}">
        <p14:creationId xmlns:p14="http://schemas.microsoft.com/office/powerpoint/2010/main" val="3152200543"/>
      </p:ext>
    </p:extLst>
  </p:cSld>
  <p:clrMapOvr>
    <a:masterClrMapping/>
  </p:clrMapOvr>
  <mc:AlternateContent xmlns:mc="http://schemas.openxmlformats.org/markup-compatibility/2006" xmlns:p14="http://schemas.microsoft.com/office/powerpoint/2010/main">
    <mc:Choice Requires="p14">
      <p:transition spd="slow" p14:dur="2000" advTm="44877"/>
    </mc:Choice>
    <mc:Fallback xmlns="">
      <p:transition spd="slow" advTm="44877"/>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7265" y="121531"/>
            <a:ext cx="2658100" cy="584775"/>
          </a:xfrm>
          <a:prstGeom prst="rect">
            <a:avLst/>
          </a:prstGeom>
          <a:noFill/>
        </p:spPr>
        <p:txBody>
          <a:bodyPr wrap="none" rtlCol="0">
            <a:spAutoFit/>
          </a:bodyPr>
          <a:lstStyle/>
          <a:p>
            <a:r>
              <a:rPr lang="en-US" altLang="zh-CN" sz="3200" b="1" dirty="0" smtClean="0">
                <a:solidFill>
                  <a:schemeClr val="tx2"/>
                </a:solidFill>
                <a:latin typeface="Times New Roman" panose="02020603050405020304" pitchFamily="18" charset="0"/>
                <a:cs typeface="Times New Roman" panose="02020603050405020304" pitchFamily="18" charset="0"/>
              </a:rPr>
              <a:t>System Model</a:t>
            </a:r>
            <a:endParaRPr lang="en-US" altLang="zh-CN" sz="3200" b="1" dirty="0">
              <a:solidFill>
                <a:schemeClr val="tx2"/>
              </a:solidFill>
              <a:latin typeface="Times New Roman" panose="02020603050405020304" pitchFamily="18" charset="0"/>
              <a:cs typeface="Times New Roman" panose="02020603050405020304" pitchFamily="18" charset="0"/>
            </a:endParaRPr>
          </a:p>
        </p:txBody>
      </p:sp>
      <p:sp>
        <p:nvSpPr>
          <p:cNvPr id="9" name="矩形 8"/>
          <p:cNvSpPr/>
          <p:nvPr/>
        </p:nvSpPr>
        <p:spPr>
          <a:xfrm>
            <a:off x="0" y="787740"/>
            <a:ext cx="9144000" cy="46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7264" y="834632"/>
            <a:ext cx="8871541" cy="5493812"/>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en-US" altLang="zh-CN" sz="2400" b="1" dirty="0" smtClean="0">
                <a:solidFill>
                  <a:schemeClr val="tx2"/>
                </a:solidFill>
                <a:latin typeface="Times New Roman" panose="02020603050405020304" pitchFamily="18" charset="0"/>
                <a:cs typeface="Times New Roman" panose="02020603050405020304" pitchFamily="18" charset="0"/>
              </a:rPr>
              <a:t>RIS-aided indoor </a:t>
            </a:r>
            <a:r>
              <a:rPr lang="en-US" altLang="zh-CN" sz="2400" b="1" dirty="0" err="1" smtClean="0">
                <a:solidFill>
                  <a:schemeClr val="tx2"/>
                </a:solidFill>
                <a:latin typeface="Times New Roman" panose="02020603050405020304" pitchFamily="18" charset="0"/>
                <a:cs typeface="Times New Roman" panose="02020603050405020304" pitchFamily="18" charset="0"/>
              </a:rPr>
              <a:t>mmWave</a:t>
            </a:r>
            <a:r>
              <a:rPr lang="en-US" altLang="zh-CN" sz="2400" b="1" dirty="0" smtClean="0">
                <a:solidFill>
                  <a:schemeClr val="tx2"/>
                </a:solidFill>
                <a:latin typeface="Times New Roman" panose="02020603050405020304" pitchFamily="18" charset="0"/>
                <a:cs typeface="Times New Roman" panose="02020603050405020304" pitchFamily="18" charset="0"/>
              </a:rPr>
              <a:t> communications</a:t>
            </a:r>
          </a:p>
          <a:p>
            <a:pPr marL="285750" indent="-285750">
              <a:lnSpc>
                <a:spcPct val="150000"/>
              </a:lnSpc>
              <a:buFont typeface="Wingdings" panose="05000000000000000000" pitchFamily="2" charset="2"/>
              <a:buChar char="n"/>
            </a:pPr>
            <a:endParaRPr lang="en-US" altLang="zh-CN" sz="2400" b="1" dirty="0">
              <a:solidFill>
                <a:schemeClr val="tx2"/>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n"/>
            </a:pPr>
            <a:endParaRPr lang="en-US" altLang="zh-CN" sz="2400" b="1" dirty="0" smtClean="0">
              <a:solidFill>
                <a:schemeClr val="tx2"/>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n"/>
            </a:pPr>
            <a:endParaRPr lang="en-US" altLang="zh-CN" sz="2400" b="1" dirty="0">
              <a:solidFill>
                <a:schemeClr val="tx2"/>
              </a:solidFill>
              <a:latin typeface="Times New Roman" panose="02020603050405020304" pitchFamily="18" charset="0"/>
              <a:cs typeface="Times New Roman" panose="02020603050405020304" pitchFamily="18" charset="0"/>
            </a:endParaRPr>
          </a:p>
          <a:p>
            <a:pPr>
              <a:lnSpc>
                <a:spcPct val="150000"/>
              </a:lnSpc>
            </a:pPr>
            <a:endParaRPr lang="en-US" altLang="zh-CN" sz="2400" b="1" dirty="0" smtClean="0">
              <a:solidFill>
                <a:schemeClr val="tx2"/>
              </a:solidFill>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n"/>
            </a:pPr>
            <a:r>
              <a:rPr lang="en-US" altLang="zh-CN" sz="2000" b="1" dirty="0" smtClean="0">
                <a:solidFill>
                  <a:schemeClr val="tx2"/>
                </a:solidFill>
                <a:latin typeface="Times New Roman" panose="02020603050405020304" pitchFamily="18" charset="0"/>
                <a:cs typeface="Times New Roman" panose="02020603050405020304" pitchFamily="18" charset="0"/>
              </a:rPr>
              <a:t>Signal model (focusing cascaded link)</a:t>
            </a:r>
          </a:p>
          <a:p>
            <a:pPr lvl="1">
              <a:lnSpc>
                <a:spcPct val="150000"/>
              </a:lnSpc>
            </a:pPr>
            <a:endParaRPr lang="en-US" altLang="zh-CN" sz="2400" b="1" dirty="0" smtClean="0">
              <a:solidFill>
                <a:schemeClr val="tx2"/>
              </a:solidFill>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n"/>
            </a:pPr>
            <a:r>
              <a:rPr lang="en-US" altLang="zh-CN" sz="2000" b="1" dirty="0" smtClean="0">
                <a:solidFill>
                  <a:schemeClr val="tx2"/>
                </a:solidFill>
                <a:latin typeface="Times New Roman" panose="02020603050405020304" pitchFamily="18" charset="0"/>
                <a:cs typeface="Times New Roman" panose="02020603050405020304" pitchFamily="18" charset="0"/>
              </a:rPr>
              <a:t>Channel model (</a:t>
            </a:r>
            <a:r>
              <a:rPr lang="en-US" altLang="zh-CN" sz="2000" b="1" dirty="0" err="1" smtClean="0">
                <a:solidFill>
                  <a:schemeClr val="tx2"/>
                </a:solidFill>
                <a:latin typeface="Times New Roman" panose="02020603050405020304" pitchFamily="18" charset="0"/>
                <a:cs typeface="Times New Roman" panose="02020603050405020304" pitchFamily="18" charset="0"/>
              </a:rPr>
              <a:t>mmWave</a:t>
            </a:r>
            <a:r>
              <a:rPr lang="en-US" altLang="zh-CN" sz="2000" b="1" dirty="0" smtClean="0">
                <a:solidFill>
                  <a:schemeClr val="tx2"/>
                </a:solidFill>
                <a:latin typeface="Times New Roman" panose="02020603050405020304" pitchFamily="18" charset="0"/>
                <a:cs typeface="Times New Roman" panose="02020603050405020304" pitchFamily="18" charset="0"/>
              </a:rPr>
              <a:t> cluster MIMO channel [4])</a:t>
            </a:r>
            <a:endParaRPr lang="zh-CN" altLang="en-US" sz="2000" b="1" dirty="0" smtClean="0">
              <a:solidFill>
                <a:schemeClr val="tx2"/>
              </a:solidFill>
              <a:latin typeface="Times New Roman" panose="02020603050405020304" pitchFamily="18" charset="0"/>
              <a:cs typeface="Times New Roman" panose="02020603050405020304" pitchFamily="18" charset="0"/>
            </a:endParaRPr>
          </a:p>
          <a:p>
            <a:pPr marL="800100" lvl="1" indent="-342900">
              <a:lnSpc>
                <a:spcPct val="125000"/>
              </a:lnSpc>
              <a:buFont typeface="Wingdings" panose="05000000000000000000" pitchFamily="2" charset="2"/>
              <a:buChar char="n"/>
            </a:pPr>
            <a:endParaRPr lang="en-US" altLang="zh-CN" sz="2000" dirty="0">
              <a:solidFill>
                <a:srgbClr val="44546A"/>
              </a:solidFill>
              <a:latin typeface="Times New Roman" panose="02020603050405020304" pitchFamily="18" charset="0"/>
              <a:ea typeface="黑体" panose="02010609060101010101" pitchFamily="49" charset="-122"/>
              <a:cs typeface="Times New Roman" panose="02020603050405020304" pitchFamily="18" charset="0"/>
            </a:endParaRPr>
          </a:p>
          <a:p>
            <a:pPr marL="800100" lvl="1" indent="-342900">
              <a:lnSpc>
                <a:spcPct val="125000"/>
              </a:lnSpc>
              <a:buFont typeface="Wingdings" panose="05000000000000000000" pitchFamily="2" charset="2"/>
              <a:buChar char="n"/>
            </a:pPr>
            <a:endParaRPr lang="en-US" altLang="zh-CN" sz="2000" dirty="0">
              <a:solidFill>
                <a:schemeClr val="tx2"/>
              </a:solidFill>
              <a:latin typeface="Times New Roman" panose="02020603050405020304" pitchFamily="18" charset="0"/>
              <a:ea typeface="黑体" panose="02010609060101010101" pitchFamily="49" charset="-122"/>
              <a:cs typeface="Times New Roman" panose="02020603050405020304" pitchFamily="18" charset="0"/>
            </a:endParaRPr>
          </a:p>
          <a:p>
            <a:pPr marL="800100" lvl="1" indent="-342900">
              <a:lnSpc>
                <a:spcPct val="125000"/>
              </a:lnSpc>
              <a:buFont typeface="Wingdings" panose="05000000000000000000" pitchFamily="2" charset="2"/>
              <a:buChar char="n"/>
            </a:pPr>
            <a:endParaRPr lang="en-US" altLang="zh-CN" sz="2000" dirty="0">
              <a:solidFill>
                <a:schemeClr val="tx2"/>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4" name="矩形 13"/>
          <p:cNvSpPr/>
          <p:nvPr/>
        </p:nvSpPr>
        <p:spPr>
          <a:xfrm>
            <a:off x="0" y="6561356"/>
            <a:ext cx="9144000" cy="46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4"/>
          <a:stretch>
            <a:fillRect/>
          </a:stretch>
        </p:blipFill>
        <p:spPr>
          <a:xfrm>
            <a:off x="1128042" y="1363840"/>
            <a:ext cx="4793787" cy="2367751"/>
          </a:xfrm>
          <a:prstGeom prst="rect">
            <a:avLst/>
          </a:prstGeom>
        </p:spPr>
      </p:pic>
      <p:graphicFrame>
        <p:nvGraphicFramePr>
          <p:cNvPr id="70" name="对象 69"/>
          <p:cNvGraphicFramePr>
            <a:graphicFrameLocks noChangeAspect="1"/>
          </p:cNvGraphicFramePr>
          <p:nvPr>
            <p:extLst>
              <p:ext uri="{D42A27DB-BD31-4B8C-83A1-F6EECF244321}">
                <p14:modId xmlns:p14="http://schemas.microsoft.com/office/powerpoint/2010/main" val="2406679308"/>
              </p:ext>
            </p:extLst>
          </p:nvPr>
        </p:nvGraphicFramePr>
        <p:xfrm>
          <a:off x="1249962" y="4139317"/>
          <a:ext cx="3941762" cy="438150"/>
        </p:xfrm>
        <a:graphic>
          <a:graphicData uri="http://schemas.openxmlformats.org/presentationml/2006/ole">
            <mc:AlternateContent xmlns:mc="http://schemas.openxmlformats.org/markup-compatibility/2006">
              <mc:Choice xmlns:v="urn:schemas-microsoft-com:vml" Requires="v">
                <p:oleObj spid="_x0000_s1569" name="Equation" r:id="rId5" imgW="2019240" imgH="228600" progId="Equation.DSMT4">
                  <p:embed/>
                </p:oleObj>
              </mc:Choice>
              <mc:Fallback>
                <p:oleObj name="Equation" r:id="rId5" imgW="2019240" imgH="228600" progId="Equation.DSMT4">
                  <p:embed/>
                  <p:pic>
                    <p:nvPicPr>
                      <p:cNvPr id="11" name="对象 10"/>
                      <p:cNvPicPr>
                        <a:picLocks noChangeAspect="1" noChangeArrowheads="1"/>
                      </p:cNvPicPr>
                      <p:nvPr/>
                    </p:nvPicPr>
                    <p:blipFill>
                      <a:blip r:embed="rId6"/>
                      <a:srcRect/>
                      <a:stretch>
                        <a:fillRect/>
                      </a:stretch>
                    </p:blipFill>
                    <p:spPr bwMode="auto">
                      <a:xfrm>
                        <a:off x="1249962" y="4139317"/>
                        <a:ext cx="3941762" cy="438150"/>
                      </a:xfrm>
                      <a:prstGeom prst="rect">
                        <a:avLst/>
                      </a:prstGeom>
                      <a:noFill/>
                      <a:ln>
                        <a:noFill/>
                      </a:ln>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447387746"/>
              </p:ext>
            </p:extLst>
          </p:nvPr>
        </p:nvGraphicFramePr>
        <p:xfrm>
          <a:off x="1249962" y="5043631"/>
          <a:ext cx="1752096" cy="401857"/>
        </p:xfrm>
        <a:graphic>
          <a:graphicData uri="http://schemas.openxmlformats.org/presentationml/2006/ole">
            <mc:AlternateContent xmlns:mc="http://schemas.openxmlformats.org/markup-compatibility/2006">
              <mc:Choice xmlns:v="urn:schemas-microsoft-com:vml" Requires="v">
                <p:oleObj spid="_x0000_s1570" name="Equation" r:id="rId7" imgW="1028700" imgH="228600" progId="Equation.DSMT4">
                  <p:embed/>
                </p:oleObj>
              </mc:Choice>
              <mc:Fallback>
                <p:oleObj name="Equation" r:id="rId7" imgW="1028700" imgH="228600" progId="Equation.DSMT4">
                  <p:embed/>
                  <p:pic>
                    <p:nvPicPr>
                      <p:cNvPr id="0" name="Object 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49962" y="5043631"/>
                        <a:ext cx="1752096" cy="401857"/>
                      </a:xfrm>
                      <a:prstGeom prst="rect">
                        <a:avLst/>
                      </a:prstGeom>
                      <a:noFill/>
                    </p:spPr>
                  </p:pic>
                </p:oleObj>
              </mc:Fallback>
            </mc:AlternateContent>
          </a:graphicData>
        </a:graphic>
      </p:graphicFrame>
      <p:sp>
        <p:nvSpPr>
          <p:cNvPr id="7" name="Rectangle 4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p:cNvGraphicFramePr>
            <a:graphicFrameLocks noChangeAspect="1"/>
          </p:cNvGraphicFramePr>
          <p:nvPr>
            <p:extLst>
              <p:ext uri="{D42A27DB-BD31-4B8C-83A1-F6EECF244321}">
                <p14:modId xmlns:p14="http://schemas.microsoft.com/office/powerpoint/2010/main" val="3840971318"/>
              </p:ext>
            </p:extLst>
          </p:nvPr>
        </p:nvGraphicFramePr>
        <p:xfrm>
          <a:off x="1249962" y="5396905"/>
          <a:ext cx="5683350" cy="776414"/>
        </p:xfrm>
        <a:graphic>
          <a:graphicData uri="http://schemas.openxmlformats.org/presentationml/2006/ole">
            <mc:AlternateContent xmlns:mc="http://schemas.openxmlformats.org/markup-compatibility/2006">
              <mc:Choice xmlns:v="urn:schemas-microsoft-com:vml" Requires="v">
                <p:oleObj spid="_x0000_s1571" name="Equation" r:id="rId9" imgW="3479800" imgH="457200" progId="Equation.DSMT4">
                  <p:embed/>
                </p:oleObj>
              </mc:Choice>
              <mc:Fallback>
                <p:oleObj name="Equation" r:id="rId9" imgW="3479800" imgH="457200" progId="Equation.DSMT4">
                  <p:embed/>
                  <p:pic>
                    <p:nvPicPr>
                      <p:cNvPr id="0" name="Object 4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49962" y="5396905"/>
                        <a:ext cx="5683350" cy="776414"/>
                      </a:xfrm>
                      <a:prstGeom prst="rect">
                        <a:avLst/>
                      </a:prstGeom>
                      <a:noFill/>
                    </p:spPr>
                  </p:pic>
                </p:oleObj>
              </mc:Fallback>
            </mc:AlternateContent>
          </a:graphicData>
        </a:graphic>
      </p:graphicFrame>
      <p:sp>
        <p:nvSpPr>
          <p:cNvPr id="11" name="矩形 10"/>
          <p:cNvSpPr/>
          <p:nvPr/>
        </p:nvSpPr>
        <p:spPr>
          <a:xfrm>
            <a:off x="568095" y="6062042"/>
            <a:ext cx="8390710" cy="584775"/>
          </a:xfrm>
          <a:prstGeom prst="rect">
            <a:avLst/>
          </a:prstGeom>
        </p:spPr>
        <p:txBody>
          <a:bodyPr wrap="square">
            <a:spAutoFit/>
          </a:bodyPr>
          <a:lstStyle/>
          <a:p>
            <a:r>
              <a:rPr lang="en-US" altLang="zh-CN" sz="1600" dirty="0" smtClean="0">
                <a:solidFill>
                  <a:srgbClr val="000000"/>
                </a:solidFill>
                <a:latin typeface="Times New Roman" panose="02020603050405020304" pitchFamily="18" charset="0"/>
                <a:cs typeface="Times New Roman" panose="02020603050405020304" pitchFamily="18" charset="0"/>
              </a:rPr>
              <a:t>[4] E</a:t>
            </a:r>
            <a:r>
              <a:rPr lang="en-US" altLang="zh-CN" sz="1600" dirty="0">
                <a:solidFill>
                  <a:srgbClr val="000000"/>
                </a:solidFill>
                <a:latin typeface="Times New Roman" panose="02020603050405020304" pitchFamily="18" charset="0"/>
                <a:cs typeface="Times New Roman" panose="02020603050405020304" pitchFamily="18" charset="0"/>
              </a:rPr>
              <a:t>. </a:t>
            </a:r>
            <a:r>
              <a:rPr lang="en-US" altLang="zh-CN" sz="1600" dirty="0" err="1">
                <a:solidFill>
                  <a:srgbClr val="000000"/>
                </a:solidFill>
                <a:latin typeface="Times New Roman" panose="02020603050405020304" pitchFamily="18" charset="0"/>
                <a:cs typeface="Times New Roman" panose="02020603050405020304" pitchFamily="18" charset="0"/>
              </a:rPr>
              <a:t>Basar</a:t>
            </a:r>
            <a:r>
              <a:rPr lang="en-US" altLang="zh-CN" sz="1600" dirty="0">
                <a:solidFill>
                  <a:srgbClr val="000000"/>
                </a:solidFill>
                <a:latin typeface="Times New Roman" panose="02020603050405020304" pitchFamily="18" charset="0"/>
                <a:cs typeface="Times New Roman" panose="02020603050405020304" pitchFamily="18" charset="0"/>
              </a:rPr>
              <a:t>, I. </a:t>
            </a:r>
            <a:r>
              <a:rPr lang="en-US" altLang="zh-CN" sz="1600" dirty="0" err="1">
                <a:solidFill>
                  <a:srgbClr val="000000"/>
                </a:solidFill>
                <a:latin typeface="Times New Roman" panose="02020603050405020304" pitchFamily="18" charset="0"/>
                <a:cs typeface="Times New Roman" panose="02020603050405020304" pitchFamily="18" charset="0"/>
              </a:rPr>
              <a:t>Yildirim</a:t>
            </a:r>
            <a:r>
              <a:rPr lang="en-US" altLang="zh-CN" sz="1600" dirty="0">
                <a:solidFill>
                  <a:srgbClr val="000000"/>
                </a:solidFill>
                <a:latin typeface="Times New Roman" panose="02020603050405020304" pitchFamily="18" charset="0"/>
                <a:cs typeface="Times New Roman" panose="02020603050405020304" pitchFamily="18" charset="0"/>
              </a:rPr>
              <a:t> and F. </a:t>
            </a:r>
            <a:r>
              <a:rPr lang="en-US" altLang="zh-CN" sz="1600" dirty="0" err="1">
                <a:solidFill>
                  <a:srgbClr val="000000"/>
                </a:solidFill>
                <a:latin typeface="Times New Roman" panose="02020603050405020304" pitchFamily="18" charset="0"/>
                <a:cs typeface="Times New Roman" panose="02020603050405020304" pitchFamily="18" charset="0"/>
              </a:rPr>
              <a:t>Kilinc</a:t>
            </a:r>
            <a:r>
              <a:rPr lang="en-US" altLang="zh-CN" sz="1600" dirty="0">
                <a:solidFill>
                  <a:srgbClr val="000000"/>
                </a:solidFill>
                <a:latin typeface="Times New Roman" panose="02020603050405020304" pitchFamily="18" charset="0"/>
                <a:cs typeface="Times New Roman" panose="02020603050405020304" pitchFamily="18" charset="0"/>
              </a:rPr>
              <a:t>, “Indoor and outdoor physical </a:t>
            </a:r>
            <a:r>
              <a:rPr lang="en-US" altLang="zh-CN" sz="1600" dirty="0" smtClean="0">
                <a:solidFill>
                  <a:srgbClr val="000000"/>
                </a:solidFill>
                <a:latin typeface="Times New Roman" panose="02020603050405020304" pitchFamily="18" charset="0"/>
                <a:cs typeface="Times New Roman" panose="02020603050405020304" pitchFamily="18" charset="0"/>
              </a:rPr>
              <a:t>channel modeling </a:t>
            </a:r>
            <a:r>
              <a:rPr lang="en-US" altLang="zh-CN" sz="1600" dirty="0">
                <a:solidFill>
                  <a:srgbClr val="000000"/>
                </a:solidFill>
                <a:latin typeface="Times New Roman" panose="02020603050405020304" pitchFamily="18" charset="0"/>
                <a:cs typeface="Times New Roman" panose="02020603050405020304" pitchFamily="18" charset="0"/>
              </a:rPr>
              <a:t>and efficient positioning for reconfigurable intelligent </a:t>
            </a:r>
            <a:r>
              <a:rPr lang="en-US" altLang="zh-CN" sz="1600" dirty="0" smtClean="0">
                <a:solidFill>
                  <a:srgbClr val="000000"/>
                </a:solidFill>
                <a:latin typeface="Times New Roman" panose="02020603050405020304" pitchFamily="18" charset="0"/>
                <a:cs typeface="Times New Roman" panose="02020603050405020304" pitchFamily="18" charset="0"/>
              </a:rPr>
              <a:t>surfaces in </a:t>
            </a:r>
            <a:r>
              <a:rPr lang="en-US" altLang="zh-CN" sz="1600" dirty="0" err="1">
                <a:solidFill>
                  <a:srgbClr val="000000"/>
                </a:solidFill>
                <a:latin typeface="Times New Roman" panose="02020603050405020304" pitchFamily="18" charset="0"/>
                <a:cs typeface="Times New Roman" panose="02020603050405020304" pitchFamily="18" charset="0"/>
              </a:rPr>
              <a:t>mmWave</a:t>
            </a:r>
            <a:r>
              <a:rPr lang="en-US" altLang="zh-CN" sz="1600" dirty="0">
                <a:solidFill>
                  <a:srgbClr val="000000"/>
                </a:solidFill>
                <a:latin typeface="Times New Roman" panose="02020603050405020304" pitchFamily="18" charset="0"/>
                <a:cs typeface="Times New Roman" panose="02020603050405020304" pitchFamily="18" charset="0"/>
              </a:rPr>
              <a:t> bands,” </a:t>
            </a:r>
            <a:r>
              <a:rPr lang="en-US" altLang="zh-CN" sz="1600" i="1" dirty="0">
                <a:solidFill>
                  <a:srgbClr val="000000"/>
                </a:solidFill>
                <a:latin typeface="Times New Roman" panose="02020603050405020304" pitchFamily="18" charset="0"/>
                <a:cs typeface="Times New Roman" panose="02020603050405020304" pitchFamily="18" charset="0"/>
              </a:rPr>
              <a:t>IEEE Trans. </a:t>
            </a:r>
            <a:r>
              <a:rPr lang="en-US" altLang="zh-CN" sz="1600" i="1" dirty="0" err="1">
                <a:solidFill>
                  <a:srgbClr val="000000"/>
                </a:solidFill>
                <a:latin typeface="Times New Roman" panose="02020603050405020304" pitchFamily="18" charset="0"/>
                <a:cs typeface="Times New Roman" panose="02020603050405020304" pitchFamily="18" charset="0"/>
              </a:rPr>
              <a:t>Commun</a:t>
            </a:r>
            <a:r>
              <a:rPr lang="en-US" altLang="zh-CN" sz="1600" i="1" dirty="0">
                <a:solidFill>
                  <a:srgbClr val="000000"/>
                </a:solidFill>
                <a:latin typeface="Times New Roman" panose="02020603050405020304" pitchFamily="18" charset="0"/>
                <a:cs typeface="Times New Roman" panose="02020603050405020304" pitchFamily="18" charset="0"/>
              </a:rPr>
              <a:t>., </a:t>
            </a:r>
            <a:r>
              <a:rPr lang="en-US" altLang="zh-CN" sz="1600" dirty="0" smtClean="0">
                <a:solidFill>
                  <a:srgbClr val="000000"/>
                </a:solidFill>
                <a:latin typeface="Times New Roman" panose="02020603050405020304" pitchFamily="18" charset="0"/>
                <a:cs typeface="Times New Roman" panose="02020603050405020304" pitchFamily="18" charset="0"/>
              </a:rPr>
              <a:t>2021</a:t>
            </a:r>
            <a:r>
              <a:rPr lang="en-US" altLang="zh-CN" sz="1600" dirty="0">
                <a:solidFill>
                  <a:srgbClr val="000000"/>
                </a:solidFill>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 </a:t>
            </a:r>
            <a:endParaRPr lang="zh-CN" altLang="en-US" dirty="0"/>
          </a:p>
        </p:txBody>
      </p:sp>
      <p:sp>
        <p:nvSpPr>
          <p:cNvPr id="13" name="文本框 12"/>
          <p:cNvSpPr txBox="1"/>
          <p:nvPr/>
        </p:nvSpPr>
        <p:spPr>
          <a:xfrm>
            <a:off x="6009093" y="2189848"/>
            <a:ext cx="2299063" cy="646331"/>
          </a:xfrm>
          <a:prstGeom prst="rect">
            <a:avLst/>
          </a:prstGeom>
          <a:no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AP : </a:t>
            </a:r>
            <a:r>
              <a:rPr lang="en-US" altLang="zh-CN" i="1" dirty="0" err="1" smtClean="0">
                <a:latin typeface="Times New Roman" panose="02020603050405020304" pitchFamily="18" charset="0"/>
                <a:cs typeface="Times New Roman" panose="02020603050405020304" pitchFamily="18" charset="0"/>
              </a:rPr>
              <a:t>yz</a:t>
            </a:r>
            <a:r>
              <a:rPr lang="en-US" altLang="zh-CN" dirty="0" smtClean="0">
                <a:latin typeface="Times New Roman" panose="02020603050405020304" pitchFamily="18" charset="0"/>
                <a:cs typeface="Times New Roman" panose="02020603050405020304" pitchFamily="18" charset="0"/>
              </a:rPr>
              <a:t> plane</a:t>
            </a:r>
          </a:p>
          <a:p>
            <a:r>
              <a:rPr lang="en-US" altLang="zh-CN" dirty="0" smtClean="0">
                <a:latin typeface="Times New Roman" panose="02020603050405020304" pitchFamily="18" charset="0"/>
                <a:cs typeface="Times New Roman" panose="02020603050405020304" pitchFamily="18" charset="0"/>
              </a:rPr>
              <a:t>RIS: </a:t>
            </a:r>
            <a:r>
              <a:rPr lang="en-US" altLang="zh-CN" i="1" dirty="0" err="1" smtClean="0">
                <a:latin typeface="Times New Roman" panose="02020603050405020304" pitchFamily="18" charset="0"/>
                <a:cs typeface="Times New Roman" panose="02020603050405020304" pitchFamily="18" charset="0"/>
              </a:rPr>
              <a:t>xz</a:t>
            </a:r>
            <a:r>
              <a:rPr lang="en-US" altLang="zh-CN" dirty="0" smtClean="0">
                <a:latin typeface="Times New Roman" panose="02020603050405020304" pitchFamily="18" charset="0"/>
                <a:cs typeface="Times New Roman" panose="02020603050405020304" pitchFamily="18" charset="0"/>
              </a:rPr>
              <a:t> plane</a:t>
            </a:r>
            <a:endParaRPr lang="zh-CN" altLang="en-US" dirty="0">
              <a:latin typeface="Times New Roman" panose="02020603050405020304" pitchFamily="18" charset="0"/>
              <a:cs typeface="Times New Roman" panose="02020603050405020304" pitchFamily="18" charset="0"/>
            </a:endParaRPr>
          </a:p>
        </p:txBody>
      </p:sp>
      <p:sp>
        <p:nvSpPr>
          <p:cNvPr id="15" name="Rectangle 32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6" name="对象 15"/>
          <p:cNvGraphicFramePr>
            <a:graphicFrameLocks noChangeAspect="1"/>
          </p:cNvGraphicFramePr>
          <p:nvPr>
            <p:extLst>
              <p:ext uri="{D42A27DB-BD31-4B8C-83A1-F6EECF244321}">
                <p14:modId xmlns:p14="http://schemas.microsoft.com/office/powerpoint/2010/main" val="2540291316"/>
              </p:ext>
            </p:extLst>
          </p:nvPr>
        </p:nvGraphicFramePr>
        <p:xfrm>
          <a:off x="5478849" y="4208767"/>
          <a:ext cx="1454463" cy="316668"/>
        </p:xfrm>
        <a:graphic>
          <a:graphicData uri="http://schemas.openxmlformats.org/presentationml/2006/ole">
            <mc:AlternateContent xmlns:mc="http://schemas.openxmlformats.org/markup-compatibility/2006">
              <mc:Choice xmlns:v="urn:schemas-microsoft-com:vml" Requires="v">
                <p:oleObj spid="_x0000_s1572" name="Equation" r:id="rId11" imgW="939600" imgH="203040" progId="Equation.DSMT4">
                  <p:embed/>
                </p:oleObj>
              </mc:Choice>
              <mc:Fallback>
                <p:oleObj name="Equation" r:id="rId11" imgW="939600" imgH="203040" progId="Equation.DSMT4">
                  <p:embed/>
                  <p:pic>
                    <p:nvPicPr>
                      <p:cNvPr id="0" name="Object 319"/>
                      <p:cNvPicPr>
                        <a:picLocks noChangeAspect="1" noChangeArrowheads="1"/>
                      </p:cNvPicPr>
                      <p:nvPr/>
                    </p:nvPicPr>
                    <p:blipFill>
                      <a:blip r:embed="rId12"/>
                      <a:srcRect/>
                      <a:stretch>
                        <a:fillRect/>
                      </a:stretch>
                    </p:blipFill>
                    <p:spPr bwMode="auto">
                      <a:xfrm>
                        <a:off x="5478849" y="4208767"/>
                        <a:ext cx="1454463" cy="316668"/>
                      </a:xfrm>
                      <a:prstGeom prst="rect">
                        <a:avLst/>
                      </a:prstGeom>
                      <a:noFill/>
                    </p:spPr>
                  </p:pic>
                </p:oleObj>
              </mc:Fallback>
            </mc:AlternateContent>
          </a:graphicData>
        </a:graphic>
      </p:graphicFrame>
    </p:spTree>
    <p:extLst>
      <p:ext uri="{BB962C8B-B14F-4D97-AF65-F5344CB8AC3E}">
        <p14:creationId xmlns:p14="http://schemas.microsoft.com/office/powerpoint/2010/main" val="2056279082"/>
      </p:ext>
    </p:extLst>
  </p:cSld>
  <p:clrMapOvr>
    <a:masterClrMapping/>
  </p:clrMapOvr>
  <mc:AlternateContent xmlns:mc="http://schemas.openxmlformats.org/markup-compatibility/2006" xmlns:p14="http://schemas.microsoft.com/office/powerpoint/2010/main">
    <mc:Choice Requires="p14">
      <p:transition spd="slow" p14:dur="2000" advTm="24300"/>
    </mc:Choice>
    <mc:Fallback xmlns="">
      <p:transition spd="slow" advTm="24300"/>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7265" y="121531"/>
            <a:ext cx="6319935" cy="584775"/>
          </a:xfrm>
          <a:prstGeom prst="rect">
            <a:avLst/>
          </a:prstGeom>
          <a:noFill/>
        </p:spPr>
        <p:txBody>
          <a:bodyPr wrap="none" rtlCol="0">
            <a:spAutoFit/>
          </a:bodyPr>
          <a:lstStyle/>
          <a:p>
            <a:r>
              <a:rPr lang="en-US" altLang="zh-CN" sz="3200" b="1" dirty="0" smtClean="0">
                <a:solidFill>
                  <a:schemeClr val="tx2"/>
                </a:solidFill>
                <a:latin typeface="Times New Roman" panose="02020603050405020304" pitchFamily="18" charset="0"/>
                <a:cs typeface="Times New Roman" panose="02020603050405020304" pitchFamily="18" charset="0"/>
              </a:rPr>
              <a:t>Prior Channel Estimation Schemes</a:t>
            </a:r>
            <a:endParaRPr lang="en-US" altLang="zh-CN" sz="3200" b="1" dirty="0">
              <a:solidFill>
                <a:schemeClr val="tx2"/>
              </a:solidFill>
              <a:latin typeface="Times New Roman" panose="02020603050405020304" pitchFamily="18" charset="0"/>
              <a:cs typeface="Times New Roman" panose="02020603050405020304" pitchFamily="18" charset="0"/>
            </a:endParaRPr>
          </a:p>
        </p:txBody>
      </p:sp>
      <p:sp>
        <p:nvSpPr>
          <p:cNvPr id="9" name="矩形 8"/>
          <p:cNvSpPr/>
          <p:nvPr/>
        </p:nvSpPr>
        <p:spPr>
          <a:xfrm>
            <a:off x="0" y="785446"/>
            <a:ext cx="9144000" cy="46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7264" y="832338"/>
            <a:ext cx="8871541" cy="5170646"/>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en-US" altLang="zh-CN" sz="2400" b="1" dirty="0" smtClean="0">
                <a:solidFill>
                  <a:schemeClr val="tx2"/>
                </a:solidFill>
                <a:latin typeface="Times New Roman" panose="02020603050405020304" pitchFamily="18" charset="0"/>
                <a:cs typeface="Times New Roman" panose="02020603050405020304" pitchFamily="18" charset="0"/>
              </a:rPr>
              <a:t>Linear Estimator</a:t>
            </a:r>
          </a:p>
          <a:p>
            <a:pPr marL="285750" indent="-285750">
              <a:lnSpc>
                <a:spcPct val="150000"/>
              </a:lnSpc>
              <a:buFont typeface="Wingdings" panose="05000000000000000000" pitchFamily="2" charset="2"/>
              <a:buChar char="n"/>
            </a:pPr>
            <a:endParaRPr lang="en-US" altLang="zh-CN" sz="2400" b="1" dirty="0">
              <a:solidFill>
                <a:schemeClr val="tx2"/>
              </a:solidFill>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n"/>
            </a:pPr>
            <a:r>
              <a:rPr lang="en-US" altLang="zh-CN" sz="2000" b="1" dirty="0" smtClean="0">
                <a:solidFill>
                  <a:schemeClr val="tx2"/>
                </a:solidFill>
                <a:latin typeface="Times New Roman" panose="02020603050405020304" pitchFamily="18" charset="0"/>
                <a:cs typeface="Times New Roman" panose="02020603050405020304" pitchFamily="18" charset="0"/>
              </a:rPr>
              <a:t>Expensive pilot overhead</a:t>
            </a:r>
            <a:endParaRPr lang="zh-CN" altLang="en-US" sz="2000" b="1" dirty="0">
              <a:solidFill>
                <a:schemeClr val="tx2"/>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n"/>
            </a:pPr>
            <a:r>
              <a:rPr lang="en-US" altLang="zh-CN" sz="2400" b="1" dirty="0" smtClean="0">
                <a:solidFill>
                  <a:schemeClr val="tx2"/>
                </a:solidFill>
                <a:latin typeface="Times New Roman" panose="02020603050405020304" pitchFamily="18" charset="0"/>
                <a:cs typeface="Times New Roman" panose="02020603050405020304" pitchFamily="18" charset="0"/>
              </a:rPr>
              <a:t>Compressed Sensing Estimator</a:t>
            </a:r>
          </a:p>
          <a:p>
            <a:pPr marL="285750" indent="-285750">
              <a:lnSpc>
                <a:spcPct val="150000"/>
              </a:lnSpc>
              <a:buFont typeface="Wingdings" panose="05000000000000000000" pitchFamily="2" charset="2"/>
              <a:buChar char="n"/>
            </a:pPr>
            <a:endParaRPr lang="en-US" altLang="zh-CN" sz="2400" b="1" dirty="0" smtClean="0">
              <a:solidFill>
                <a:schemeClr val="tx2"/>
              </a:solidFill>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n"/>
            </a:pPr>
            <a:r>
              <a:rPr lang="en-US" altLang="zh-CN" sz="2000" b="1" dirty="0">
                <a:solidFill>
                  <a:schemeClr val="tx2"/>
                </a:solidFill>
                <a:latin typeface="Times New Roman" panose="02020603050405020304" pitchFamily="18" charset="0"/>
                <a:cs typeface="Times New Roman" panose="02020603050405020304" pitchFamily="18" charset="0"/>
              </a:rPr>
              <a:t>Sparsity </a:t>
            </a:r>
            <a:r>
              <a:rPr lang="en-US" altLang="zh-CN" sz="2000" b="1" dirty="0" smtClean="0">
                <a:solidFill>
                  <a:schemeClr val="tx2"/>
                </a:solidFill>
                <a:latin typeface="Times New Roman" panose="02020603050405020304" pitchFamily="18" charset="0"/>
                <a:cs typeface="Times New Roman" panose="02020603050405020304" pitchFamily="18" charset="0"/>
              </a:rPr>
              <a:t>uncertainty and NP hard problem</a:t>
            </a:r>
          </a:p>
          <a:p>
            <a:pPr marL="285750" indent="-285750">
              <a:lnSpc>
                <a:spcPct val="150000"/>
              </a:lnSpc>
              <a:buFont typeface="Wingdings" panose="05000000000000000000" pitchFamily="2" charset="2"/>
              <a:buChar char="n"/>
            </a:pPr>
            <a:r>
              <a:rPr lang="en-US" altLang="zh-CN" sz="2400" b="1" dirty="0" smtClean="0">
                <a:solidFill>
                  <a:schemeClr val="tx2"/>
                </a:solidFill>
                <a:latin typeface="Times New Roman" panose="02020603050405020304" pitchFamily="18" charset="0"/>
                <a:cs typeface="Times New Roman" panose="02020603050405020304" pitchFamily="18" charset="0"/>
              </a:rPr>
              <a:t>Channel Extrapolation (SR-based)</a:t>
            </a:r>
          </a:p>
          <a:p>
            <a:pPr marL="742950" lvl="1" indent="-285750">
              <a:lnSpc>
                <a:spcPct val="150000"/>
              </a:lnSpc>
              <a:buFont typeface="Wingdings" panose="05000000000000000000" pitchFamily="2" charset="2"/>
              <a:buChar char="n"/>
            </a:pPr>
            <a:r>
              <a:rPr lang="en-US" altLang="zh-CN" sz="2000" b="1" dirty="0" smtClean="0">
                <a:solidFill>
                  <a:schemeClr val="tx2"/>
                </a:solidFill>
                <a:latin typeface="Times New Roman" panose="02020603050405020304" pitchFamily="18" charset="0"/>
                <a:cs typeface="Times New Roman" panose="02020603050405020304" pitchFamily="18" charset="0"/>
              </a:rPr>
              <a:t>Single-step </a:t>
            </a:r>
            <a:r>
              <a:rPr lang="en-US" altLang="zh-CN" sz="2000" b="1" dirty="0" err="1" smtClean="0">
                <a:solidFill>
                  <a:schemeClr val="tx2"/>
                </a:solidFill>
                <a:latin typeface="Times New Roman" panose="02020603050405020304" pitchFamily="18" charset="0"/>
                <a:cs typeface="Times New Roman" panose="02020603050405020304" pitchFamily="18" charset="0"/>
              </a:rPr>
              <a:t>upsamping</a:t>
            </a:r>
            <a:r>
              <a:rPr lang="en-US" altLang="zh-CN" sz="2000" b="1" dirty="0" smtClean="0">
                <a:solidFill>
                  <a:schemeClr val="tx2"/>
                </a:solidFill>
                <a:latin typeface="Times New Roman" panose="02020603050405020304" pitchFamily="18" charset="0"/>
                <a:cs typeface="Times New Roman" panose="02020603050405020304" pitchFamily="18" charset="0"/>
              </a:rPr>
              <a:t> </a:t>
            </a:r>
            <a:endParaRPr lang="en-US" altLang="zh-CN" sz="2000" b="1" dirty="0">
              <a:solidFill>
                <a:schemeClr val="tx2"/>
              </a:solidFill>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n"/>
            </a:pPr>
            <a:r>
              <a:rPr lang="en-US" altLang="zh-CN" sz="2000" b="1" dirty="0" smtClean="0">
                <a:solidFill>
                  <a:schemeClr val="tx2"/>
                </a:solidFill>
                <a:latin typeface="Times New Roman" panose="02020603050405020304" pitchFamily="18" charset="0"/>
                <a:cs typeface="Times New Roman" panose="02020603050405020304" pitchFamily="18" charset="0"/>
              </a:rPr>
              <a:t>Pre-</a:t>
            </a:r>
            <a:r>
              <a:rPr lang="en-US" altLang="zh-CN" sz="2000" b="1" dirty="0" err="1" smtClean="0">
                <a:solidFill>
                  <a:schemeClr val="tx2"/>
                </a:solidFill>
                <a:latin typeface="Times New Roman" panose="02020603050405020304" pitchFamily="18" charset="0"/>
                <a:cs typeface="Times New Roman" panose="02020603050405020304" pitchFamily="18" charset="0"/>
              </a:rPr>
              <a:t>upsampling</a:t>
            </a:r>
            <a:r>
              <a:rPr lang="en-US" altLang="zh-CN" sz="2000" b="1" dirty="0" smtClean="0">
                <a:solidFill>
                  <a:schemeClr val="tx2"/>
                </a:solidFill>
                <a:latin typeface="Times New Roman" panose="02020603050405020304" pitchFamily="18" charset="0"/>
                <a:cs typeface="Times New Roman" panose="02020603050405020304" pitchFamily="18" charset="0"/>
              </a:rPr>
              <a:t> in SRCNN [3]</a:t>
            </a:r>
          </a:p>
          <a:p>
            <a:pPr marL="742950" lvl="1" indent="-285750">
              <a:lnSpc>
                <a:spcPct val="150000"/>
              </a:lnSpc>
              <a:buFont typeface="Wingdings" panose="05000000000000000000" pitchFamily="2" charset="2"/>
              <a:buChar char="n"/>
            </a:pPr>
            <a:r>
              <a:rPr lang="en-US" altLang="zh-CN" sz="2000" b="1" dirty="0" smtClean="0">
                <a:solidFill>
                  <a:schemeClr val="tx2"/>
                </a:solidFill>
                <a:latin typeface="Times New Roman" panose="02020603050405020304" pitchFamily="18" charset="0"/>
                <a:cs typeface="Times New Roman" panose="02020603050405020304" pitchFamily="18" charset="0"/>
              </a:rPr>
              <a:t>Post-</a:t>
            </a:r>
            <a:r>
              <a:rPr lang="en-US" altLang="zh-CN" sz="2000" b="1" dirty="0" err="1" smtClean="0">
                <a:solidFill>
                  <a:schemeClr val="tx2"/>
                </a:solidFill>
                <a:latin typeface="Times New Roman" panose="02020603050405020304" pitchFamily="18" charset="0"/>
                <a:cs typeface="Times New Roman" panose="02020603050405020304" pitchFamily="18" charset="0"/>
              </a:rPr>
              <a:t>upsampling</a:t>
            </a:r>
            <a:r>
              <a:rPr lang="en-US" altLang="zh-CN" sz="2000" b="1" dirty="0" smtClean="0">
                <a:solidFill>
                  <a:schemeClr val="tx2"/>
                </a:solidFill>
                <a:latin typeface="Times New Roman" panose="02020603050405020304" pitchFamily="18" charset="0"/>
                <a:cs typeface="Times New Roman" panose="02020603050405020304" pitchFamily="18" charset="0"/>
              </a:rPr>
              <a:t> in EDSR [4]</a:t>
            </a:r>
            <a:endParaRPr lang="zh-CN" altLang="en-US" sz="2000" b="1" dirty="0" smtClean="0">
              <a:solidFill>
                <a:schemeClr val="tx2"/>
              </a:solidFill>
              <a:latin typeface="Times New Roman" panose="02020603050405020304" pitchFamily="18" charset="0"/>
              <a:cs typeface="Times New Roman" panose="02020603050405020304" pitchFamily="18" charset="0"/>
            </a:endParaRPr>
          </a:p>
        </p:txBody>
      </p:sp>
      <p:sp>
        <p:nvSpPr>
          <p:cNvPr id="14" name="矩形 13"/>
          <p:cNvSpPr/>
          <p:nvPr/>
        </p:nvSpPr>
        <p:spPr>
          <a:xfrm>
            <a:off x="0" y="6559062"/>
            <a:ext cx="9144000" cy="46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对象 1"/>
          <p:cNvGraphicFramePr>
            <a:graphicFrameLocks noChangeAspect="1"/>
          </p:cNvGraphicFramePr>
          <p:nvPr>
            <p:extLst>
              <p:ext uri="{D42A27DB-BD31-4B8C-83A1-F6EECF244321}">
                <p14:modId xmlns:p14="http://schemas.microsoft.com/office/powerpoint/2010/main" val="2622391256"/>
              </p:ext>
            </p:extLst>
          </p:nvPr>
        </p:nvGraphicFramePr>
        <p:xfrm>
          <a:off x="857250" y="1349375"/>
          <a:ext cx="5370513" cy="627063"/>
        </p:xfrm>
        <a:graphic>
          <a:graphicData uri="http://schemas.openxmlformats.org/presentationml/2006/ole">
            <mc:AlternateContent xmlns:mc="http://schemas.openxmlformats.org/markup-compatibility/2006">
              <mc:Choice xmlns:v="urn:schemas-microsoft-com:vml" Requires="v">
                <p:oleObj spid="_x0000_s2530" name="Equation" r:id="rId5" imgW="2286000" imgH="266400" progId="Equation.DSMT4">
                  <p:embed/>
                </p:oleObj>
              </mc:Choice>
              <mc:Fallback>
                <p:oleObj name="Equation" r:id="rId5" imgW="2286000" imgH="266400" progId="Equation.DSMT4">
                  <p:embed/>
                  <p:pic>
                    <p:nvPicPr>
                      <p:cNvPr id="0" name=""/>
                      <p:cNvPicPr/>
                      <p:nvPr/>
                    </p:nvPicPr>
                    <p:blipFill>
                      <a:blip r:embed="rId6"/>
                      <a:stretch>
                        <a:fillRect/>
                      </a:stretch>
                    </p:blipFill>
                    <p:spPr>
                      <a:xfrm>
                        <a:off x="857250" y="1349375"/>
                        <a:ext cx="5370513" cy="627063"/>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903093301"/>
              </p:ext>
            </p:extLst>
          </p:nvPr>
        </p:nvGraphicFramePr>
        <p:xfrm>
          <a:off x="1258707" y="2972308"/>
          <a:ext cx="4055571" cy="575258"/>
        </p:xfrm>
        <a:graphic>
          <a:graphicData uri="http://schemas.openxmlformats.org/presentationml/2006/ole">
            <mc:AlternateContent xmlns:mc="http://schemas.openxmlformats.org/markup-compatibility/2006">
              <mc:Choice xmlns:v="urn:schemas-microsoft-com:vml" Requires="v">
                <p:oleObj spid="_x0000_s2531" name="Equation" r:id="rId7" imgW="1790640" imgH="253800" progId="Equation.DSMT4">
                  <p:embed/>
                </p:oleObj>
              </mc:Choice>
              <mc:Fallback>
                <p:oleObj name="Equation" r:id="rId7" imgW="1790640" imgH="253800" progId="Equation.DSMT4">
                  <p:embed/>
                  <p:pic>
                    <p:nvPicPr>
                      <p:cNvPr id="0" name=""/>
                      <p:cNvPicPr/>
                      <p:nvPr/>
                    </p:nvPicPr>
                    <p:blipFill>
                      <a:blip r:embed="rId8"/>
                      <a:stretch>
                        <a:fillRect/>
                      </a:stretch>
                    </p:blipFill>
                    <p:spPr>
                      <a:xfrm>
                        <a:off x="1258707" y="2972308"/>
                        <a:ext cx="4055571" cy="575258"/>
                      </a:xfrm>
                      <a:prstGeom prst="rect">
                        <a:avLst/>
                      </a:prstGeom>
                    </p:spPr>
                  </p:pic>
                </p:oleObj>
              </mc:Fallback>
            </mc:AlternateContent>
          </a:graphicData>
        </a:graphic>
      </p:graphicFrame>
      <p:pic>
        <p:nvPicPr>
          <p:cNvPr id="26" name="Picture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97881" y="3905026"/>
            <a:ext cx="3553522" cy="26540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文本框 4"/>
          <p:cNvSpPr txBox="1"/>
          <p:nvPr/>
        </p:nvSpPr>
        <p:spPr>
          <a:xfrm>
            <a:off x="213105" y="5909214"/>
            <a:ext cx="5637007" cy="584775"/>
          </a:xfrm>
          <a:prstGeom prst="rect">
            <a:avLst/>
          </a:prstGeom>
          <a:noFill/>
        </p:spPr>
        <p:txBody>
          <a:bodyPr wrap="square" rtlCol="0">
            <a:spAutoFit/>
          </a:bodyPr>
          <a:lstStyle/>
          <a:p>
            <a:r>
              <a:rPr lang="en-US" altLang="zh-CN" sz="1600" dirty="0" smtClean="0">
                <a:latin typeface="Times New Roman" panose="02020603050405020304" pitchFamily="18" charset="0"/>
                <a:cs typeface="Times New Roman" panose="02020603050405020304" pitchFamily="18" charset="0"/>
              </a:rPr>
              <a:t>[3] </a:t>
            </a:r>
            <a:r>
              <a:rPr lang="en-US" altLang="zh-CN" sz="1600" dirty="0">
                <a:latin typeface="Times New Roman" panose="02020603050405020304" pitchFamily="18" charset="0"/>
                <a:cs typeface="Times New Roman" panose="02020603050405020304" pitchFamily="18" charset="0"/>
              </a:rPr>
              <a:t>Y. Wang</a:t>
            </a:r>
            <a:r>
              <a:rPr lang="en-US" altLang="zh-CN" sz="1600" dirty="0" smtClean="0">
                <a:latin typeface="Times New Roman" panose="02020603050405020304" pitchFamily="18" charset="0"/>
                <a:cs typeface="Times New Roman" panose="02020603050405020304" pitchFamily="18" charset="0"/>
              </a:rPr>
              <a:t>, et al</a:t>
            </a:r>
            <a:r>
              <a:rPr lang="en-US" altLang="zh-CN" sz="1600" dirty="0">
                <a:latin typeface="Times New Roman" panose="02020603050405020304" pitchFamily="18" charset="0"/>
                <a:cs typeface="Times New Roman" panose="02020603050405020304" pitchFamily="18" charset="0"/>
              </a:rPr>
              <a:t>. </a:t>
            </a:r>
            <a:r>
              <a:rPr lang="en-US" altLang="zh-CN" sz="1600" i="1" dirty="0">
                <a:latin typeface="Times New Roman" panose="02020603050405020304" pitchFamily="18" charset="0"/>
                <a:cs typeface="Times New Roman" panose="02020603050405020304" pitchFamily="18" charset="0"/>
              </a:rPr>
              <a:t>IEEE </a:t>
            </a:r>
            <a:r>
              <a:rPr lang="en-US" altLang="zh-CN" sz="1600" i="1" dirty="0" err="1">
                <a:latin typeface="Times New Roman" panose="02020603050405020304" pitchFamily="18" charset="0"/>
                <a:cs typeface="Times New Roman" panose="02020603050405020304" pitchFamily="18" charset="0"/>
              </a:rPr>
              <a:t>Commun</a:t>
            </a:r>
            <a:r>
              <a:rPr lang="en-US" altLang="zh-CN" sz="1600" i="1" dirty="0">
                <a:latin typeface="Times New Roman" panose="02020603050405020304" pitchFamily="18" charset="0"/>
                <a:cs typeface="Times New Roman" panose="02020603050405020304" pitchFamily="18" charset="0"/>
              </a:rPr>
              <a:t>. Lett</a:t>
            </a:r>
            <a:r>
              <a:rPr lang="en-US" altLang="zh-CN" sz="1600" i="1" dirty="0" smtClean="0">
                <a:latin typeface="Times New Roman" panose="02020603050405020304" pitchFamily="18" charset="0"/>
                <a:cs typeface="Times New Roman" panose="02020603050405020304" pitchFamily="18" charset="0"/>
              </a:rPr>
              <a:t>. </a:t>
            </a:r>
            <a:r>
              <a:rPr lang="en-US" altLang="zh-CN" sz="1600" dirty="0" smtClean="0">
                <a:latin typeface="Times New Roman" panose="02020603050405020304" pitchFamily="18" charset="0"/>
                <a:cs typeface="Times New Roman" panose="02020603050405020304" pitchFamily="18" charset="0"/>
              </a:rPr>
              <a:t>2021</a:t>
            </a:r>
            <a:r>
              <a:rPr lang="en-US" altLang="zh-CN" sz="1600" dirty="0">
                <a:latin typeface="Times New Roman" panose="02020603050405020304" pitchFamily="18" charset="0"/>
                <a:cs typeface="Times New Roman" panose="02020603050405020304" pitchFamily="18" charset="0"/>
              </a:rPr>
              <a:t/>
            </a:r>
            <a:br>
              <a:rPr lang="en-US" altLang="zh-CN" sz="1600" dirty="0">
                <a:latin typeface="Times New Roman" panose="02020603050405020304" pitchFamily="18" charset="0"/>
                <a:cs typeface="Times New Roman" panose="02020603050405020304" pitchFamily="18" charset="0"/>
              </a:rPr>
            </a:br>
            <a:r>
              <a:rPr lang="en-US" altLang="zh-CN" sz="1600" dirty="0">
                <a:latin typeface="Times New Roman" panose="02020603050405020304" pitchFamily="18" charset="0"/>
                <a:cs typeface="Times New Roman" panose="02020603050405020304" pitchFamily="18" charset="0"/>
              </a:rPr>
              <a:t>[4] Y. </a:t>
            </a:r>
            <a:r>
              <a:rPr lang="en-US" altLang="zh-CN" sz="1600" dirty="0" err="1" smtClean="0">
                <a:latin typeface="Times New Roman" panose="02020603050405020304" pitchFamily="18" charset="0"/>
                <a:cs typeface="Times New Roman" panose="02020603050405020304" pitchFamily="18" charset="0"/>
              </a:rPr>
              <a:t>Jin</a:t>
            </a:r>
            <a:r>
              <a:rPr lang="en-US" altLang="zh-CN" sz="1600" dirty="0" smtClean="0">
                <a:latin typeface="Times New Roman" panose="02020603050405020304" pitchFamily="18" charset="0"/>
                <a:cs typeface="Times New Roman" panose="02020603050405020304" pitchFamily="18" charset="0"/>
              </a:rPr>
              <a:t>, et al</a:t>
            </a:r>
            <a:r>
              <a:rPr lang="en-US" altLang="zh-CN" sz="1600" dirty="0">
                <a:latin typeface="Times New Roman" panose="02020603050405020304" pitchFamily="18" charset="0"/>
                <a:cs typeface="Times New Roman" panose="02020603050405020304" pitchFamily="18" charset="0"/>
              </a:rPr>
              <a:t>. </a:t>
            </a:r>
            <a:r>
              <a:rPr lang="en-US" altLang="zh-CN" sz="1600" i="1" dirty="0">
                <a:latin typeface="Times New Roman" panose="02020603050405020304" pitchFamily="18" charset="0"/>
                <a:cs typeface="Times New Roman" panose="02020603050405020304" pitchFamily="18" charset="0"/>
              </a:rPr>
              <a:t>IEEE Trans. </a:t>
            </a:r>
            <a:r>
              <a:rPr lang="en-US" altLang="zh-CN" sz="1600" i="1" dirty="0" err="1">
                <a:latin typeface="Times New Roman" panose="02020603050405020304" pitchFamily="18" charset="0"/>
                <a:cs typeface="Times New Roman" panose="02020603050405020304" pitchFamily="18" charset="0"/>
              </a:rPr>
              <a:t>Veh</a:t>
            </a:r>
            <a:r>
              <a:rPr lang="en-US" altLang="zh-CN" sz="1600" i="1" dirty="0">
                <a:latin typeface="Times New Roman" panose="02020603050405020304" pitchFamily="18" charset="0"/>
                <a:cs typeface="Times New Roman" panose="02020603050405020304" pitchFamily="18" charset="0"/>
              </a:rPr>
              <a:t>. Technol</a:t>
            </a:r>
            <a:r>
              <a:rPr lang="en-US" altLang="zh-CN" sz="1600" i="1" dirty="0" smtClean="0">
                <a:latin typeface="Times New Roman" panose="02020603050405020304" pitchFamily="18" charset="0"/>
                <a:cs typeface="Times New Roman" panose="02020603050405020304" pitchFamily="18" charset="0"/>
              </a:rPr>
              <a:t>. </a:t>
            </a:r>
            <a:r>
              <a:rPr lang="en-US" altLang="zh-CN" sz="1600" dirty="0" smtClean="0">
                <a:latin typeface="Times New Roman" panose="02020603050405020304" pitchFamily="18" charset="0"/>
                <a:cs typeface="Times New Roman" panose="02020603050405020304" pitchFamily="18" charset="0"/>
              </a:rPr>
              <a:t>2020</a:t>
            </a:r>
            <a:endParaRPr lang="zh-CN" altLang="en-US" sz="1600" dirty="0">
              <a:latin typeface="Times New Roman" panose="02020603050405020304" pitchFamily="18" charset="0"/>
              <a:cs typeface="Times New Roman" panose="02020603050405020304" pitchFamily="18" charset="0"/>
            </a:endParaRPr>
          </a:p>
        </p:txBody>
      </p:sp>
    </p:spTree>
    <p:custDataLst>
      <p:tags r:id="rId2"/>
    </p:custDataLst>
    <p:extLst>
      <p:ext uri="{BB962C8B-B14F-4D97-AF65-F5344CB8AC3E}">
        <p14:creationId xmlns:p14="http://schemas.microsoft.com/office/powerpoint/2010/main" val="3519898029"/>
      </p:ext>
    </p:extLst>
  </p:cSld>
  <p:clrMapOvr>
    <a:masterClrMapping/>
  </p:clrMapOvr>
  <mc:AlternateContent xmlns:mc="http://schemas.openxmlformats.org/markup-compatibility/2006" xmlns:p14="http://schemas.microsoft.com/office/powerpoint/2010/main">
    <mc:Choice Requires="p14">
      <p:transition spd="slow" p14:dur="2000" advTm="41064"/>
    </mc:Choice>
    <mc:Fallback xmlns="">
      <p:transition spd="slow" advTm="41064"/>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7265" y="121531"/>
            <a:ext cx="3378425" cy="584775"/>
          </a:xfrm>
          <a:prstGeom prst="rect">
            <a:avLst/>
          </a:prstGeom>
          <a:noFill/>
        </p:spPr>
        <p:txBody>
          <a:bodyPr wrap="none" rtlCol="0">
            <a:spAutoFit/>
          </a:bodyPr>
          <a:lstStyle/>
          <a:p>
            <a:r>
              <a:rPr lang="en-US" altLang="zh-CN" sz="3200" b="1" dirty="0">
                <a:solidFill>
                  <a:schemeClr val="tx2"/>
                </a:solidFill>
                <a:latin typeface="Times New Roman" panose="02020603050405020304" pitchFamily="18" charset="0"/>
                <a:cs typeface="Times New Roman" panose="02020603050405020304" pitchFamily="18" charset="0"/>
              </a:rPr>
              <a:t>Proposed </a:t>
            </a:r>
            <a:r>
              <a:rPr lang="en-US" altLang="zh-CN" sz="3200" b="1" dirty="0" smtClean="0">
                <a:solidFill>
                  <a:schemeClr val="tx2"/>
                </a:solidFill>
                <a:latin typeface="Times New Roman" panose="02020603050405020304" pitchFamily="18" charset="0"/>
                <a:cs typeface="Times New Roman" panose="02020603050405020304" pitchFamily="18" charset="0"/>
              </a:rPr>
              <a:t>Solution</a:t>
            </a:r>
            <a:endParaRPr lang="zh-CN" altLang="en-US" sz="3200" b="1" dirty="0">
              <a:solidFill>
                <a:schemeClr val="tx2"/>
              </a:solidFill>
              <a:latin typeface="Times New Roman" panose="02020603050405020304" pitchFamily="18" charset="0"/>
              <a:cs typeface="Times New Roman" panose="02020603050405020304" pitchFamily="18" charset="0"/>
            </a:endParaRPr>
          </a:p>
        </p:txBody>
      </p:sp>
      <p:sp>
        <p:nvSpPr>
          <p:cNvPr id="9" name="矩形 8"/>
          <p:cNvSpPr/>
          <p:nvPr/>
        </p:nvSpPr>
        <p:spPr>
          <a:xfrm>
            <a:off x="0" y="785446"/>
            <a:ext cx="9144000" cy="46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7264" y="832338"/>
            <a:ext cx="8990555" cy="2492990"/>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en-US" altLang="zh-CN" sz="2400" b="1" dirty="0">
                <a:solidFill>
                  <a:schemeClr val="tx2"/>
                </a:solidFill>
                <a:latin typeface="Times New Roman" panose="02020603050405020304" pitchFamily="18" charset="0"/>
                <a:cs typeface="Times New Roman" panose="02020603050405020304" pitchFamily="18" charset="0"/>
              </a:rPr>
              <a:t>Laplacian Pyramid </a:t>
            </a:r>
            <a:r>
              <a:rPr lang="en-US" altLang="zh-CN" sz="2400" b="1" dirty="0" smtClean="0">
                <a:solidFill>
                  <a:schemeClr val="tx2"/>
                </a:solidFill>
                <a:latin typeface="Times New Roman" panose="02020603050405020304" pitchFamily="18" charset="0"/>
                <a:cs typeface="Times New Roman" panose="02020603050405020304" pitchFamily="18" charset="0"/>
              </a:rPr>
              <a:t>Networks</a:t>
            </a:r>
          </a:p>
          <a:p>
            <a:pPr marL="742950" lvl="1" indent="-285750">
              <a:lnSpc>
                <a:spcPct val="150000"/>
              </a:lnSpc>
              <a:buFont typeface="Wingdings" panose="05000000000000000000" pitchFamily="2" charset="2"/>
              <a:buChar char="n"/>
            </a:pPr>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Multi-scale</a:t>
            </a:r>
            <a:r>
              <a:rPr lang="en-US" altLang="zh-CN" sz="2000" dirty="0" smtClean="0">
                <a:solidFill>
                  <a:srgbClr val="44546A"/>
                </a:solidFill>
                <a:latin typeface="Times New Roman" panose="02020603050405020304" pitchFamily="18" charset="0"/>
                <a:ea typeface="黑体" panose="02010609060101010101" pitchFamily="49" charset="-122"/>
                <a:cs typeface="Times New Roman" panose="02020603050405020304" pitchFamily="18" charset="0"/>
              </a:rPr>
              <a:t>: progressive reconstruction in different spatial </a:t>
            </a:r>
            <a:r>
              <a:rPr lang="en-US" altLang="zh-CN" sz="2000" dirty="0" smtClean="0">
                <a:solidFill>
                  <a:srgbClr val="44546A"/>
                </a:solidFill>
                <a:latin typeface="Times New Roman" panose="02020603050405020304" pitchFamily="18" charset="0"/>
                <a:ea typeface="黑体" panose="02010609060101010101" pitchFamily="49" charset="-122"/>
                <a:cs typeface="Times New Roman" panose="02020603050405020304" pitchFamily="18" charset="0"/>
              </a:rPr>
              <a:t>scales</a:t>
            </a:r>
            <a:endParaRPr lang="en-US" altLang="zh-CN" sz="2000" dirty="0" smtClean="0">
              <a:solidFill>
                <a:srgbClr val="44546A"/>
              </a:solidFill>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lnSpc>
                <a:spcPct val="150000"/>
              </a:lnSpc>
              <a:buFont typeface="Wingdings" panose="05000000000000000000" pitchFamily="2" charset="2"/>
              <a:buChar char="n"/>
            </a:pPr>
            <a:endParaRPr lang="en-US" altLang="zh-CN" sz="2000" dirty="0" smtClean="0">
              <a:solidFill>
                <a:srgbClr val="44546A"/>
              </a:solidFill>
              <a:latin typeface="Times New Roman" panose="02020603050405020304" pitchFamily="18" charset="0"/>
              <a:ea typeface="黑体" panose="02010609060101010101" pitchFamily="49" charset="-122"/>
              <a:cs typeface="Times New Roman" panose="02020603050405020304" pitchFamily="18" charset="0"/>
            </a:endParaRPr>
          </a:p>
          <a:p>
            <a:pPr marL="742950" lvl="1" indent="-285750">
              <a:lnSpc>
                <a:spcPct val="150000"/>
              </a:lnSpc>
              <a:buFont typeface="Wingdings" panose="05000000000000000000" pitchFamily="2" charset="2"/>
              <a:buChar char="n"/>
            </a:pPr>
            <a:r>
              <a:rPr lang="en-US" altLang="zh-CN" sz="2000" b="1" dirty="0" smtClean="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Dual-branch</a:t>
            </a:r>
            <a:r>
              <a:rPr lang="en-US" altLang="zh-CN" sz="2000" dirty="0" smtClean="0">
                <a:solidFill>
                  <a:srgbClr val="44546A"/>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dirty="0">
                <a:solidFill>
                  <a:srgbClr val="44546A"/>
                </a:solidFill>
                <a:latin typeface="Times New Roman" panose="02020603050405020304" pitchFamily="18" charset="0"/>
                <a:ea typeface="黑体" panose="02010609060101010101" pitchFamily="49" charset="-122"/>
                <a:cs typeface="Times New Roman" panose="02020603050405020304" pitchFamily="18" charset="0"/>
              </a:rPr>
              <a:t>Information fusion between </a:t>
            </a:r>
            <a:r>
              <a:rPr lang="en-US" altLang="zh-CN" sz="2000" dirty="0" smtClean="0">
                <a:solidFill>
                  <a:srgbClr val="44546A"/>
                </a:solidFill>
                <a:latin typeface="Times New Roman" panose="02020603050405020304" pitchFamily="18" charset="0"/>
                <a:ea typeface="黑体" panose="02010609060101010101" pitchFamily="49" charset="-122"/>
                <a:cs typeface="Times New Roman" panose="02020603050405020304" pitchFamily="18" charset="0"/>
              </a:rPr>
              <a:t>high- </a:t>
            </a:r>
            <a:r>
              <a:rPr lang="en-US" altLang="zh-CN" sz="2000" dirty="0">
                <a:solidFill>
                  <a:srgbClr val="44546A"/>
                </a:solidFill>
                <a:latin typeface="Times New Roman" panose="02020603050405020304" pitchFamily="18" charset="0"/>
                <a:ea typeface="黑体" panose="02010609060101010101" pitchFamily="49" charset="-122"/>
                <a:cs typeface="Times New Roman" panose="02020603050405020304" pitchFamily="18" charset="0"/>
              </a:rPr>
              <a:t>and low-frequency feature </a:t>
            </a:r>
          </a:p>
          <a:p>
            <a:pPr marL="742950" lvl="1" indent="-285750">
              <a:lnSpc>
                <a:spcPct val="150000"/>
              </a:lnSpc>
              <a:buFont typeface="Wingdings" panose="05000000000000000000" pitchFamily="2" charset="2"/>
              <a:buChar char="n"/>
            </a:pPr>
            <a:endParaRPr lang="en-US" altLang="zh-CN" sz="2000" dirty="0">
              <a:solidFill>
                <a:srgbClr val="44546A"/>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9" name="矩形 78">
            <a:extLst>
              <a:ext uri="{FF2B5EF4-FFF2-40B4-BE49-F238E27FC236}">
                <a16:creationId xmlns:a16="http://schemas.microsoft.com/office/drawing/2014/main" id="{F2B828ED-96BB-494B-ADDB-82866B64E917}"/>
              </a:ext>
            </a:extLst>
          </p:cNvPr>
          <p:cNvSpPr/>
          <p:nvPr/>
        </p:nvSpPr>
        <p:spPr>
          <a:xfrm>
            <a:off x="0" y="6559062"/>
            <a:ext cx="9144000" cy="46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5"/>
          <a:stretch>
            <a:fillRect/>
          </a:stretch>
        </p:blipFill>
        <p:spPr>
          <a:xfrm>
            <a:off x="302501" y="3120263"/>
            <a:ext cx="8538998" cy="3312767"/>
          </a:xfrm>
          <a:prstGeom prst="rect">
            <a:avLst/>
          </a:prstGeom>
        </p:spPr>
      </p:pic>
      <p:graphicFrame>
        <p:nvGraphicFramePr>
          <p:cNvPr id="43" name="对象 42"/>
          <p:cNvGraphicFramePr>
            <a:graphicFrameLocks noChangeAspect="1"/>
          </p:cNvGraphicFramePr>
          <p:nvPr>
            <p:extLst>
              <p:ext uri="{D42A27DB-BD31-4B8C-83A1-F6EECF244321}">
                <p14:modId xmlns:p14="http://schemas.microsoft.com/office/powerpoint/2010/main" val="3607056809"/>
              </p:ext>
            </p:extLst>
          </p:nvPr>
        </p:nvGraphicFramePr>
        <p:xfrm>
          <a:off x="1536245" y="1741621"/>
          <a:ext cx="5376658" cy="674424"/>
        </p:xfrm>
        <a:graphic>
          <a:graphicData uri="http://schemas.openxmlformats.org/presentationml/2006/ole">
            <mc:AlternateContent xmlns:mc="http://schemas.openxmlformats.org/markup-compatibility/2006">
              <mc:Choice xmlns:v="urn:schemas-microsoft-com:vml" Requires="v">
                <p:oleObj spid="_x0000_s3585" name="Equation" r:id="rId6" imgW="2730240" imgH="342720" progId="Equation.DSMT4">
                  <p:embed/>
                </p:oleObj>
              </mc:Choice>
              <mc:Fallback>
                <p:oleObj name="Equation" r:id="rId6" imgW="2730240" imgH="342720" progId="Equation.DSMT4">
                  <p:embed/>
                  <p:pic>
                    <p:nvPicPr>
                      <p:cNvPr id="18" name="对象 17"/>
                      <p:cNvPicPr>
                        <a:picLocks noChangeAspect="1" noChangeArrowheads="1"/>
                      </p:cNvPicPr>
                      <p:nvPr/>
                    </p:nvPicPr>
                    <p:blipFill>
                      <a:blip r:embed="rId7"/>
                      <a:srcRect/>
                      <a:stretch>
                        <a:fillRect/>
                      </a:stretch>
                    </p:blipFill>
                    <p:spPr bwMode="auto">
                      <a:xfrm>
                        <a:off x="1536245" y="1741621"/>
                        <a:ext cx="5376658" cy="674424"/>
                      </a:xfrm>
                      <a:prstGeom prst="rect">
                        <a:avLst/>
                      </a:prstGeom>
                      <a:noFill/>
                    </p:spPr>
                  </p:pic>
                </p:oleObj>
              </mc:Fallback>
            </mc:AlternateContent>
          </a:graphicData>
        </a:graphic>
      </p:graphicFrame>
      <p:graphicFrame>
        <p:nvGraphicFramePr>
          <p:cNvPr id="44" name="对象 43"/>
          <p:cNvGraphicFramePr>
            <a:graphicFrameLocks noChangeAspect="1"/>
          </p:cNvGraphicFramePr>
          <p:nvPr>
            <p:extLst>
              <p:ext uri="{D42A27DB-BD31-4B8C-83A1-F6EECF244321}">
                <p14:modId xmlns:p14="http://schemas.microsoft.com/office/powerpoint/2010/main" val="374308924"/>
              </p:ext>
            </p:extLst>
          </p:nvPr>
        </p:nvGraphicFramePr>
        <p:xfrm>
          <a:off x="6305932" y="2736055"/>
          <a:ext cx="1090336" cy="390568"/>
        </p:xfrm>
        <a:graphic>
          <a:graphicData uri="http://schemas.openxmlformats.org/presentationml/2006/ole">
            <mc:AlternateContent xmlns:mc="http://schemas.openxmlformats.org/markup-compatibility/2006">
              <mc:Choice xmlns:v="urn:schemas-microsoft-com:vml" Requires="v">
                <p:oleObj spid="_x0000_s3586" name="Equation" r:id="rId8" imgW="634680" imgH="215640" progId="Equation.DSMT4">
                  <p:embed/>
                </p:oleObj>
              </mc:Choice>
              <mc:Fallback>
                <p:oleObj name="Equation" r:id="rId8" imgW="634680" imgH="215640" progId="Equation.DSMT4">
                  <p:embed/>
                  <p:pic>
                    <p:nvPicPr>
                      <p:cNvPr id="13" name="对象 12"/>
                      <p:cNvPicPr>
                        <a:picLocks noChangeAspect="1" noChangeArrowheads="1"/>
                      </p:cNvPicPr>
                      <p:nvPr/>
                    </p:nvPicPr>
                    <p:blipFill>
                      <a:blip r:embed="rId9"/>
                      <a:srcRect/>
                      <a:stretch>
                        <a:fillRect/>
                      </a:stretch>
                    </p:blipFill>
                    <p:spPr bwMode="auto">
                      <a:xfrm>
                        <a:off x="6305932" y="2736055"/>
                        <a:ext cx="1090336" cy="390568"/>
                      </a:xfrm>
                      <a:prstGeom prst="rect">
                        <a:avLst/>
                      </a:prstGeom>
                      <a:noFill/>
                    </p:spPr>
                  </p:pic>
                </p:oleObj>
              </mc:Fallback>
            </mc:AlternateContent>
          </a:graphicData>
        </a:graphic>
      </p:graphicFrame>
      <p:sp>
        <p:nvSpPr>
          <p:cNvPr id="3" name="Rectangle 62"/>
          <p:cNvSpPr>
            <a:spLocks noChangeArrowheads="1"/>
          </p:cNvSpPr>
          <p:nvPr/>
        </p:nvSpPr>
        <p:spPr bwMode="auto">
          <a:xfrm>
            <a:off x="1699708" y="270614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2865519186"/>
              </p:ext>
            </p:extLst>
          </p:nvPr>
        </p:nvGraphicFramePr>
        <p:xfrm>
          <a:off x="1536245" y="2710935"/>
          <a:ext cx="3865874" cy="409328"/>
        </p:xfrm>
        <a:graphic>
          <a:graphicData uri="http://schemas.openxmlformats.org/presentationml/2006/ole">
            <mc:AlternateContent xmlns:mc="http://schemas.openxmlformats.org/markup-compatibility/2006">
              <mc:Choice xmlns:v="urn:schemas-microsoft-com:vml" Requires="v">
                <p:oleObj spid="_x0000_s3587" name="Equation" r:id="rId10" imgW="2413000" imgH="254000" progId="Equation.DSMT4">
                  <p:embed/>
                </p:oleObj>
              </mc:Choice>
              <mc:Fallback>
                <p:oleObj name="Equation" r:id="rId10" imgW="2413000" imgH="254000" progId="Equation.DSMT4">
                  <p:embed/>
                  <p:pic>
                    <p:nvPicPr>
                      <p:cNvPr id="0" name="Object 6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36245" y="2710935"/>
                        <a:ext cx="3865874" cy="409328"/>
                      </a:xfrm>
                      <a:prstGeom prst="rect">
                        <a:avLst/>
                      </a:prstGeom>
                      <a:noFill/>
                    </p:spPr>
                  </p:pic>
                </p:oleObj>
              </mc:Fallback>
            </mc:AlternateContent>
          </a:graphicData>
        </a:graphic>
      </p:graphicFrame>
      <p:sp>
        <p:nvSpPr>
          <p:cNvPr id="5" name="Rectangle 29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988374179"/>
              </p:ext>
            </p:extLst>
          </p:nvPr>
        </p:nvGraphicFramePr>
        <p:xfrm>
          <a:off x="7035959" y="1818457"/>
          <a:ext cx="1519776" cy="404344"/>
        </p:xfrm>
        <a:graphic>
          <a:graphicData uri="http://schemas.openxmlformats.org/presentationml/2006/ole">
            <mc:AlternateContent xmlns:mc="http://schemas.openxmlformats.org/markup-compatibility/2006">
              <mc:Choice xmlns:v="urn:schemas-microsoft-com:vml" Requires="v">
                <p:oleObj spid="_x0000_s3588" name="Equation" r:id="rId12" imgW="1028254" imgH="266584" progId="Equation.DSMT4">
                  <p:embed/>
                </p:oleObj>
              </mc:Choice>
              <mc:Fallback>
                <p:oleObj name="Equation" r:id="rId12" imgW="1028254" imgH="266584" progId="Equation.DSMT4">
                  <p:embed/>
                  <p:pic>
                    <p:nvPicPr>
                      <p:cNvPr id="0" name="Object 29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035959" y="1818457"/>
                        <a:ext cx="1519776" cy="404344"/>
                      </a:xfrm>
                      <a:prstGeom prst="rect">
                        <a:avLst/>
                      </a:prstGeom>
                      <a:noFill/>
                    </p:spPr>
                  </p:pic>
                </p:oleObj>
              </mc:Fallback>
            </mc:AlternateContent>
          </a:graphicData>
        </a:graphic>
      </p:graphicFrame>
    </p:spTree>
    <p:custDataLst>
      <p:tags r:id="rId2"/>
    </p:custDataLst>
    <p:extLst>
      <p:ext uri="{BB962C8B-B14F-4D97-AF65-F5344CB8AC3E}">
        <p14:creationId xmlns:p14="http://schemas.microsoft.com/office/powerpoint/2010/main" val="1280575520"/>
      </p:ext>
    </p:extLst>
  </p:cSld>
  <p:clrMapOvr>
    <a:masterClrMapping/>
  </p:clrMapOvr>
  <mc:AlternateContent xmlns:mc="http://schemas.openxmlformats.org/markup-compatibility/2006" xmlns:p14="http://schemas.microsoft.com/office/powerpoint/2010/main">
    <mc:Choice Requires="p14">
      <p:transition spd="slow" p14:dur="2000" advTm="78856"/>
    </mc:Choice>
    <mc:Fallback xmlns="">
      <p:transition spd="slow" advTm="78856"/>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7265" y="121531"/>
            <a:ext cx="3201517" cy="584775"/>
          </a:xfrm>
          <a:prstGeom prst="rect">
            <a:avLst/>
          </a:prstGeom>
          <a:noFill/>
        </p:spPr>
        <p:txBody>
          <a:bodyPr wrap="none" rtlCol="0">
            <a:spAutoFit/>
          </a:bodyPr>
          <a:lstStyle/>
          <a:p>
            <a:r>
              <a:rPr lang="en-US" altLang="zh-CN" sz="3200" b="1" dirty="0">
                <a:solidFill>
                  <a:schemeClr val="tx2"/>
                </a:solidFill>
                <a:latin typeface="Times New Roman" panose="02020603050405020304" pitchFamily="18" charset="0"/>
                <a:cs typeface="Times New Roman" panose="02020603050405020304" pitchFamily="18" charset="0"/>
              </a:rPr>
              <a:t>Simulation Setup</a:t>
            </a:r>
          </a:p>
        </p:txBody>
      </p:sp>
      <p:sp>
        <p:nvSpPr>
          <p:cNvPr id="9" name="矩形 8"/>
          <p:cNvSpPr/>
          <p:nvPr/>
        </p:nvSpPr>
        <p:spPr>
          <a:xfrm>
            <a:off x="0" y="785446"/>
            <a:ext cx="9144000" cy="46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87265" y="762193"/>
            <a:ext cx="8871541" cy="2769989"/>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en-US" altLang="zh-CN" sz="2000" b="1" dirty="0">
                <a:solidFill>
                  <a:schemeClr val="tx2"/>
                </a:solidFill>
                <a:latin typeface="Times New Roman" panose="02020603050405020304" pitchFamily="18" charset="0"/>
                <a:cs typeface="Times New Roman" panose="02020603050405020304" pitchFamily="18" charset="0"/>
              </a:rPr>
              <a:t>Simulation </a:t>
            </a:r>
            <a:r>
              <a:rPr lang="en-US" altLang="zh-CN" sz="2000" b="1" dirty="0" smtClean="0">
                <a:solidFill>
                  <a:schemeClr val="tx2"/>
                </a:solidFill>
                <a:latin typeface="Times New Roman" panose="02020603050405020304" pitchFamily="18" charset="0"/>
                <a:cs typeface="Times New Roman" panose="02020603050405020304" pitchFamily="18" charset="0"/>
              </a:rPr>
              <a:t>scenario</a:t>
            </a:r>
          </a:p>
          <a:p>
            <a:pPr marL="285750" indent="-285750">
              <a:lnSpc>
                <a:spcPct val="150000"/>
              </a:lnSpc>
              <a:buFont typeface="Wingdings" panose="05000000000000000000" pitchFamily="2" charset="2"/>
              <a:buChar char="n"/>
            </a:pPr>
            <a:endParaRPr lang="en-US" altLang="zh-CN" sz="2400" b="1" dirty="0">
              <a:solidFill>
                <a:schemeClr val="tx2"/>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n"/>
            </a:pPr>
            <a:endParaRPr lang="en-US" altLang="zh-CN" sz="2400" b="1" dirty="0" smtClean="0">
              <a:solidFill>
                <a:schemeClr val="tx2"/>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n"/>
            </a:pPr>
            <a:endParaRPr lang="en-US" altLang="zh-CN" sz="2400" b="1" dirty="0" smtClean="0">
              <a:solidFill>
                <a:schemeClr val="tx2"/>
              </a:solidFill>
              <a:latin typeface="Times New Roman" panose="02020603050405020304" pitchFamily="18" charset="0"/>
              <a:cs typeface="Times New Roman" panose="02020603050405020304" pitchFamily="18" charset="0"/>
            </a:endParaRPr>
          </a:p>
          <a:p>
            <a:pPr>
              <a:lnSpc>
                <a:spcPct val="150000"/>
              </a:lnSpc>
            </a:pPr>
            <a:endParaRPr lang="en-US" altLang="zh-CN" sz="2400" b="1" dirty="0">
              <a:solidFill>
                <a:schemeClr val="tx2"/>
              </a:solidFill>
              <a:latin typeface="Times New Roman" panose="02020603050405020304" pitchFamily="18" charset="0"/>
              <a:cs typeface="Times New Roman" panose="02020603050405020304" pitchFamily="18" charset="0"/>
            </a:endParaRPr>
          </a:p>
        </p:txBody>
      </p:sp>
      <p:sp>
        <p:nvSpPr>
          <p:cNvPr id="35" name="矩形 34">
            <a:extLst>
              <a:ext uri="{FF2B5EF4-FFF2-40B4-BE49-F238E27FC236}">
                <a16:creationId xmlns:a16="http://schemas.microsoft.com/office/drawing/2014/main" id="{8664EC64-8DC8-46FB-96E1-F1080AA4C46C}"/>
              </a:ext>
            </a:extLst>
          </p:cNvPr>
          <p:cNvSpPr/>
          <p:nvPr/>
        </p:nvSpPr>
        <p:spPr>
          <a:xfrm>
            <a:off x="0" y="6559062"/>
            <a:ext cx="9144000" cy="46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 name="表格 1"/>
          <p:cNvGraphicFramePr>
            <a:graphicFrameLocks noGrp="1"/>
          </p:cNvGraphicFramePr>
          <p:nvPr>
            <p:extLst>
              <p:ext uri="{D42A27DB-BD31-4B8C-83A1-F6EECF244321}">
                <p14:modId xmlns:p14="http://schemas.microsoft.com/office/powerpoint/2010/main" val="934165366"/>
              </p:ext>
            </p:extLst>
          </p:nvPr>
        </p:nvGraphicFramePr>
        <p:xfrm>
          <a:off x="921572" y="1235636"/>
          <a:ext cx="6318324" cy="2560320"/>
        </p:xfrm>
        <a:graphic>
          <a:graphicData uri="http://schemas.openxmlformats.org/drawingml/2006/table">
            <a:tbl>
              <a:tblPr firstRow="1" bandRow="1">
                <a:tableStyleId>{5C22544A-7EE6-4342-B048-85BDC9FD1C3A}</a:tableStyleId>
              </a:tblPr>
              <a:tblGrid>
                <a:gridCol w="3159162">
                  <a:extLst>
                    <a:ext uri="{9D8B030D-6E8A-4147-A177-3AD203B41FA5}">
                      <a16:colId xmlns:a16="http://schemas.microsoft.com/office/drawing/2014/main" val="1703496964"/>
                    </a:ext>
                  </a:extLst>
                </a:gridCol>
                <a:gridCol w="3159162">
                  <a:extLst>
                    <a:ext uri="{9D8B030D-6E8A-4147-A177-3AD203B41FA5}">
                      <a16:colId xmlns:a16="http://schemas.microsoft.com/office/drawing/2014/main" val="2430552807"/>
                    </a:ext>
                  </a:extLst>
                </a:gridCol>
              </a:tblGrid>
              <a:tr h="339848">
                <a:tc>
                  <a:txBody>
                    <a:bodyPr/>
                    <a:lstStyle/>
                    <a:p>
                      <a:pPr algn="ctr"/>
                      <a:r>
                        <a:rPr lang="en-US" altLang="zh-CN" dirty="0" smtClean="0">
                          <a:latin typeface="Times New Roman" panose="02020603050405020304" pitchFamily="18" charset="0"/>
                          <a:cs typeface="Times New Roman" panose="02020603050405020304" pitchFamily="18" charset="0"/>
                        </a:rPr>
                        <a:t>Parameter</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Value</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98507483"/>
                  </a:ext>
                </a:extLst>
              </a:tr>
              <a:tr h="339848">
                <a:tc>
                  <a:txBody>
                    <a:bodyPr/>
                    <a:lstStyle/>
                    <a:p>
                      <a:pPr algn="ctr"/>
                      <a:r>
                        <a:rPr lang="en-US" altLang="zh-CN" dirty="0" smtClean="0">
                          <a:latin typeface="Times New Roman" panose="02020603050405020304" pitchFamily="18" charset="0"/>
                          <a:cs typeface="Times New Roman" panose="02020603050405020304" pitchFamily="18" charset="0"/>
                        </a:rPr>
                        <a:t>The number of RIS elements</a:t>
                      </a:r>
                      <a:r>
                        <a:rPr lang="en-US" altLang="zh-CN" baseline="0" dirty="0" smtClean="0">
                          <a:latin typeface="Times New Roman" panose="02020603050405020304" pitchFamily="18" charset="0"/>
                          <a:cs typeface="Times New Roman" panose="02020603050405020304" pitchFamily="18" charset="0"/>
                        </a:rPr>
                        <a:t> </a:t>
                      </a:r>
                      <a:r>
                        <a:rPr lang="en-US" altLang="zh-CN" i="1" baseline="0" dirty="0" smtClean="0">
                          <a:latin typeface="Times New Roman" panose="02020603050405020304" pitchFamily="18" charset="0"/>
                          <a:cs typeface="Times New Roman" panose="02020603050405020304" pitchFamily="18" charset="0"/>
                        </a:rPr>
                        <a:t>N</a:t>
                      </a:r>
                      <a:endParaRPr lang="zh-CN" altLang="en-US" i="1" dirty="0">
                        <a:latin typeface="Times New Roman" panose="02020603050405020304" pitchFamily="18" charset="0"/>
                        <a:cs typeface="Times New Roman" panose="02020603050405020304" pitchFamily="18" charset="0"/>
                      </a:endParaRPr>
                    </a:p>
                  </a:txBody>
                  <a:tcPr/>
                </a:tc>
                <a:tc>
                  <a:txBody>
                    <a:bodyPr/>
                    <a:lstStyle/>
                    <a:p>
                      <a:pPr algn="ctr"/>
                      <a:r>
                        <a:rPr lang="en-US" altLang="zh-CN" i="1" dirty="0" smtClean="0">
                          <a:latin typeface="Times New Roman" panose="02020603050405020304" pitchFamily="18" charset="0"/>
                          <a:cs typeface="Times New Roman" panose="02020603050405020304" pitchFamily="18" charset="0"/>
                        </a:rPr>
                        <a:t>N </a:t>
                      </a:r>
                      <a:r>
                        <a:rPr lang="en-US" altLang="zh-CN" dirty="0" smtClean="0">
                          <a:latin typeface="Times New Roman" panose="02020603050405020304" pitchFamily="18" charset="0"/>
                          <a:cs typeface="Times New Roman" panose="02020603050405020304" pitchFamily="18" charset="0"/>
                        </a:rPr>
                        <a:t>=16 × 16</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99207955"/>
                  </a:ext>
                </a:extLst>
              </a:tr>
              <a:tr h="33984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latin typeface="Times New Roman" panose="02020603050405020304" pitchFamily="18" charset="0"/>
                          <a:cs typeface="Times New Roman" panose="02020603050405020304" pitchFamily="18" charset="0"/>
                        </a:rPr>
                        <a:t>The number of RIS elements</a:t>
                      </a:r>
                      <a:r>
                        <a:rPr lang="en-US" altLang="zh-CN" baseline="0" dirty="0" smtClean="0">
                          <a:latin typeface="Times New Roman" panose="02020603050405020304" pitchFamily="18" charset="0"/>
                          <a:cs typeface="Times New Roman" panose="02020603050405020304" pitchFamily="18" charset="0"/>
                        </a:rPr>
                        <a:t> </a:t>
                      </a:r>
                      <a:r>
                        <a:rPr lang="en-US" altLang="zh-CN" i="1" baseline="0" dirty="0" smtClean="0">
                          <a:latin typeface="Times New Roman" panose="02020603050405020304" pitchFamily="18" charset="0"/>
                          <a:cs typeface="Times New Roman" panose="02020603050405020304" pitchFamily="18" charset="0"/>
                        </a:rPr>
                        <a:t>M</a:t>
                      </a:r>
                      <a:endParaRPr lang="zh-CN" altLang="en-US" i="1"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CN" i="1" dirty="0" smtClean="0">
                          <a:latin typeface="Times New Roman" panose="02020603050405020304" pitchFamily="18" charset="0"/>
                          <a:cs typeface="Times New Roman" panose="02020603050405020304" pitchFamily="18" charset="0"/>
                        </a:rPr>
                        <a:t>M</a:t>
                      </a:r>
                      <a:r>
                        <a:rPr lang="en-US" altLang="zh-CN" dirty="0" smtClean="0">
                          <a:latin typeface="Times New Roman" panose="02020603050405020304" pitchFamily="18" charset="0"/>
                          <a:cs typeface="Times New Roman" panose="02020603050405020304" pitchFamily="18" charset="0"/>
                        </a:rPr>
                        <a:t> = 8 × 8</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18802184"/>
                  </a:ext>
                </a:extLst>
              </a:tr>
              <a:tr h="339848">
                <a:tc>
                  <a:txBody>
                    <a:bodyPr/>
                    <a:lstStyle/>
                    <a:p>
                      <a:pPr algn="ctr"/>
                      <a:r>
                        <a:rPr lang="en-US" altLang="zh-CN" dirty="0" smtClean="0">
                          <a:latin typeface="Times New Roman" panose="02020603050405020304" pitchFamily="18" charset="0"/>
                          <a:cs typeface="Times New Roman" panose="02020603050405020304" pitchFamily="18" charset="0"/>
                        </a:rPr>
                        <a:t>The carrier</a:t>
                      </a:r>
                      <a:r>
                        <a:rPr lang="en-US" altLang="zh-CN" baseline="0" dirty="0" smtClean="0">
                          <a:latin typeface="Times New Roman" panose="02020603050405020304" pitchFamily="18" charset="0"/>
                          <a:cs typeface="Times New Roman" panose="02020603050405020304" pitchFamily="18" charset="0"/>
                        </a:rPr>
                        <a:t> frequency </a:t>
                      </a:r>
                      <a:r>
                        <a:rPr lang="en-US" altLang="zh-CN" i="1" baseline="0" dirty="0" smtClean="0">
                          <a:latin typeface="Times New Roman" panose="02020603050405020304" pitchFamily="18" charset="0"/>
                          <a:cs typeface="Times New Roman" panose="02020603050405020304" pitchFamily="18" charset="0"/>
                        </a:rPr>
                        <a:t>f</a:t>
                      </a:r>
                      <a:endParaRPr lang="zh-CN" altLang="en-US" i="1" dirty="0">
                        <a:latin typeface="Times New Roman" panose="02020603050405020304" pitchFamily="18" charset="0"/>
                        <a:cs typeface="Times New Roman" panose="02020603050405020304" pitchFamily="18" charset="0"/>
                      </a:endParaRPr>
                    </a:p>
                  </a:txBody>
                  <a:tcPr/>
                </a:tc>
                <a:tc>
                  <a:txBody>
                    <a:bodyPr/>
                    <a:lstStyle/>
                    <a:p>
                      <a:pPr algn="ctr"/>
                      <a:r>
                        <a:rPr lang="en-US" altLang="zh-CN" i="1" dirty="0" smtClean="0">
                          <a:latin typeface="Times New Roman" panose="02020603050405020304" pitchFamily="18" charset="0"/>
                          <a:cs typeface="Times New Roman" panose="02020603050405020304" pitchFamily="18" charset="0"/>
                        </a:rPr>
                        <a:t>f</a:t>
                      </a:r>
                      <a:r>
                        <a:rPr lang="en-US" altLang="zh-CN" dirty="0" smtClean="0">
                          <a:latin typeface="Times New Roman" panose="02020603050405020304" pitchFamily="18" charset="0"/>
                          <a:cs typeface="Times New Roman" panose="02020603050405020304" pitchFamily="18" charset="0"/>
                        </a:rPr>
                        <a:t> = 28 GHz</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08573040"/>
                  </a:ext>
                </a:extLst>
              </a:tr>
              <a:tr h="339848">
                <a:tc>
                  <a:txBody>
                    <a:bodyPr/>
                    <a:lstStyle/>
                    <a:p>
                      <a:pPr algn="ctr"/>
                      <a:r>
                        <a:rPr lang="en-US" altLang="zh-CN" dirty="0" smtClean="0">
                          <a:latin typeface="Times New Roman" panose="02020603050405020304" pitchFamily="18" charset="0"/>
                          <a:cs typeface="Times New Roman" panose="02020603050405020304" pitchFamily="18" charset="0"/>
                        </a:rPr>
                        <a:t>The scatters</a:t>
                      </a:r>
                      <a:r>
                        <a:rPr lang="en-US" altLang="zh-CN" baseline="0" dirty="0" smtClean="0">
                          <a:latin typeface="Times New Roman" panose="02020603050405020304" pitchFamily="18" charset="0"/>
                          <a:cs typeface="Times New Roman" panose="02020603050405020304" pitchFamily="18" charset="0"/>
                        </a:rPr>
                        <a:t> distribution</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64565341"/>
                  </a:ext>
                </a:extLst>
              </a:tr>
              <a:tr h="33984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dirty="0" smtClean="0">
                          <a:latin typeface="Times New Roman" panose="02020603050405020304" pitchFamily="18" charset="0"/>
                          <a:cs typeface="Times New Roman" panose="02020603050405020304" pitchFamily="18" charset="0"/>
                        </a:rPr>
                        <a:t>The clusters </a:t>
                      </a:r>
                      <a:r>
                        <a:rPr lang="en-US" altLang="zh-CN" i="0" dirty="0" smtClean="0">
                          <a:latin typeface="Times New Roman" panose="02020603050405020304" pitchFamily="18" charset="0"/>
                          <a:cs typeface="Times New Roman" panose="02020603050405020304" pitchFamily="18" charset="0"/>
                        </a:rPr>
                        <a:t>distribution</a:t>
                      </a:r>
                      <a:endParaRPr lang="zh-CN" altLang="en-US" i="0" dirty="0" smtClean="0">
                        <a:latin typeface="Times New Roman" panose="02020603050405020304" pitchFamily="18" charset="0"/>
                        <a:cs typeface="Times New Roman" panose="02020603050405020304" pitchFamily="18" charset="0"/>
                      </a:endParaRPr>
                    </a:p>
                  </a:txBody>
                  <a:tcPr/>
                </a:tc>
                <a:tc>
                  <a:txBody>
                    <a:bodyPr/>
                    <a:lstStyle/>
                    <a:p>
                      <a:pPr algn="ct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88708912"/>
                  </a:ext>
                </a:extLst>
              </a:tr>
              <a:tr h="339848">
                <a:tc>
                  <a:txBody>
                    <a:bodyPr/>
                    <a:lstStyle/>
                    <a:p>
                      <a:pPr algn="ctr"/>
                      <a:r>
                        <a:rPr lang="en-US" altLang="zh-CN" dirty="0" smtClean="0">
                          <a:latin typeface="Times New Roman" panose="02020603050405020304" pitchFamily="18" charset="0"/>
                          <a:cs typeface="Times New Roman" panose="02020603050405020304" pitchFamily="18" charset="0"/>
                        </a:rPr>
                        <a:t>Path loss model</a:t>
                      </a:r>
                      <a:endParaRPr lang="zh-CN" altLang="en-US" dirty="0">
                        <a:latin typeface="Times New Roman" panose="02020603050405020304" pitchFamily="18" charset="0"/>
                        <a:cs typeface="Times New Roman" panose="02020603050405020304" pitchFamily="18" charset="0"/>
                      </a:endParaRPr>
                    </a:p>
                  </a:txBody>
                  <a:tcPr/>
                </a:tc>
                <a:tc>
                  <a:txBody>
                    <a:bodyPr/>
                    <a:lstStyle/>
                    <a:p>
                      <a:pPr algn="ctr"/>
                      <a:r>
                        <a:rPr lang="en-US" altLang="zh-CN" dirty="0" smtClean="0">
                          <a:latin typeface="Times New Roman" panose="02020603050405020304" pitchFamily="18" charset="0"/>
                          <a:cs typeface="Times New Roman" panose="02020603050405020304" pitchFamily="18" charset="0"/>
                        </a:rPr>
                        <a:t>3GPP TR 38.901 V16.1.0</a:t>
                      </a:r>
                      <a:endParaRPr lang="zh-CN" alt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33163827"/>
                  </a:ext>
                </a:extLst>
              </a:tr>
            </a:tbl>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163937150"/>
              </p:ext>
            </p:extLst>
          </p:nvPr>
        </p:nvGraphicFramePr>
        <p:xfrm>
          <a:off x="5043148" y="2709021"/>
          <a:ext cx="1289191" cy="317284"/>
        </p:xfrm>
        <a:graphic>
          <a:graphicData uri="http://schemas.openxmlformats.org/presentationml/2006/ole">
            <mc:AlternateContent xmlns:mc="http://schemas.openxmlformats.org/markup-compatibility/2006">
              <mc:Choice xmlns:v="urn:schemas-microsoft-com:vml" Requires="v">
                <p:oleObj spid="_x0000_s14573" name="Equation" r:id="rId5" imgW="799920" imgH="228600" progId="Equation.DSMT4">
                  <p:embed/>
                </p:oleObj>
              </mc:Choice>
              <mc:Fallback>
                <p:oleObj name="Equation" r:id="rId5" imgW="799920" imgH="228600" progId="Equation.DSMT4">
                  <p:embed/>
                  <p:pic>
                    <p:nvPicPr>
                      <p:cNvPr id="0" name="Object 1"/>
                      <p:cNvPicPr>
                        <a:picLocks noChangeAspect="1" noChangeArrowheads="1"/>
                      </p:cNvPicPr>
                      <p:nvPr/>
                    </p:nvPicPr>
                    <p:blipFill>
                      <a:blip r:embed="rId6"/>
                      <a:srcRect/>
                      <a:stretch>
                        <a:fillRect/>
                      </a:stretch>
                    </p:blipFill>
                    <p:spPr bwMode="auto">
                      <a:xfrm>
                        <a:off x="5043148" y="2709021"/>
                        <a:ext cx="1289191" cy="317284"/>
                      </a:xfrm>
                      <a:prstGeom prst="rect">
                        <a:avLst/>
                      </a:prstGeom>
                      <a:noFill/>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2068435382"/>
              </p:ext>
            </p:extLst>
          </p:nvPr>
        </p:nvGraphicFramePr>
        <p:xfrm>
          <a:off x="4964658" y="3112872"/>
          <a:ext cx="1590844" cy="282010"/>
        </p:xfrm>
        <a:graphic>
          <a:graphicData uri="http://schemas.openxmlformats.org/presentationml/2006/ole">
            <mc:AlternateContent xmlns:mc="http://schemas.openxmlformats.org/markup-compatibility/2006">
              <mc:Choice xmlns:v="urn:schemas-microsoft-com:vml" Requires="v">
                <p:oleObj spid="_x0000_s14574" name="Equation" r:id="rId7" imgW="1155600" imgH="241200" progId="Equation.DSMT4">
                  <p:embed/>
                </p:oleObj>
              </mc:Choice>
              <mc:Fallback>
                <p:oleObj name="Equation" r:id="rId7" imgW="1155600" imgH="241200" progId="Equation.DSMT4">
                  <p:embed/>
                  <p:pic>
                    <p:nvPicPr>
                      <p:cNvPr id="0" name="Object 3"/>
                      <p:cNvPicPr>
                        <a:picLocks noChangeAspect="1" noChangeArrowheads="1"/>
                      </p:cNvPicPr>
                      <p:nvPr/>
                    </p:nvPicPr>
                    <p:blipFill>
                      <a:blip r:embed="rId8"/>
                      <a:srcRect/>
                      <a:stretch>
                        <a:fillRect/>
                      </a:stretch>
                    </p:blipFill>
                    <p:spPr bwMode="auto">
                      <a:xfrm>
                        <a:off x="4964658" y="3112872"/>
                        <a:ext cx="1590844" cy="282010"/>
                      </a:xfrm>
                      <a:prstGeom prst="rect">
                        <a:avLst/>
                      </a:prstGeom>
                      <a:noFill/>
                    </p:spPr>
                  </p:pic>
                </p:oleObj>
              </mc:Fallback>
            </mc:AlternateContent>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4066567496"/>
              </p:ext>
            </p:extLst>
          </p:nvPr>
        </p:nvGraphicFramePr>
        <p:xfrm>
          <a:off x="921572" y="4153775"/>
          <a:ext cx="6318324" cy="2362815"/>
        </p:xfrm>
        <a:graphic>
          <a:graphicData uri="http://schemas.openxmlformats.org/drawingml/2006/table">
            <a:tbl>
              <a:tblPr firstRow="1" bandRow="1">
                <a:tableStyleId>{5C22544A-7EE6-4342-B048-85BDC9FD1C3A}</a:tableStyleId>
              </a:tblPr>
              <a:tblGrid>
                <a:gridCol w="3159162">
                  <a:extLst>
                    <a:ext uri="{9D8B030D-6E8A-4147-A177-3AD203B41FA5}">
                      <a16:colId xmlns:a16="http://schemas.microsoft.com/office/drawing/2014/main" val="1703496964"/>
                    </a:ext>
                  </a:extLst>
                </a:gridCol>
                <a:gridCol w="3159162">
                  <a:extLst>
                    <a:ext uri="{9D8B030D-6E8A-4147-A177-3AD203B41FA5}">
                      <a16:colId xmlns:a16="http://schemas.microsoft.com/office/drawing/2014/main" val="2430552807"/>
                    </a:ext>
                  </a:extLst>
                </a:gridCol>
              </a:tblGrid>
              <a:tr h="337545">
                <a:tc>
                  <a:txBody>
                    <a:bodyPr/>
                    <a:lstStyle/>
                    <a:p>
                      <a:pPr algn="ctr"/>
                      <a:r>
                        <a:rPr lang="en-US" altLang="zh-CN" sz="1600" dirty="0" smtClean="0">
                          <a:latin typeface="Times New Roman" panose="02020603050405020304" pitchFamily="18" charset="0"/>
                          <a:cs typeface="Times New Roman" panose="02020603050405020304" pitchFamily="18" charset="0"/>
                        </a:rPr>
                        <a:t>Hyper-Parameter</a:t>
                      </a:r>
                      <a:endParaRPr lang="zh-CN" altLang="en-US" sz="1600" dirty="0">
                        <a:latin typeface="Times New Roman" panose="02020603050405020304" pitchFamily="18" charset="0"/>
                        <a:cs typeface="Times New Roman" panose="02020603050405020304" pitchFamily="18" charset="0"/>
                      </a:endParaRPr>
                    </a:p>
                  </a:txBody>
                  <a:tcPr/>
                </a:tc>
                <a:tc>
                  <a:txBody>
                    <a:bodyPr/>
                    <a:lstStyle/>
                    <a:p>
                      <a:pPr algn="ctr"/>
                      <a:r>
                        <a:rPr lang="en-US" altLang="zh-CN" sz="1600" dirty="0" smtClean="0">
                          <a:latin typeface="Times New Roman" panose="02020603050405020304" pitchFamily="18" charset="0"/>
                          <a:cs typeface="Times New Roman" panose="02020603050405020304" pitchFamily="18" charset="0"/>
                        </a:rPr>
                        <a:t>Value</a:t>
                      </a:r>
                      <a:endParaRPr lang="zh-CN"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98507483"/>
                  </a:ext>
                </a:extLst>
              </a:tr>
              <a:tr h="337545">
                <a:tc>
                  <a:txBody>
                    <a:bodyPr/>
                    <a:lstStyle/>
                    <a:p>
                      <a:pPr algn="ctr"/>
                      <a:r>
                        <a:rPr lang="en-US" altLang="zh-CN" sz="1600" dirty="0" smtClean="0">
                          <a:latin typeface="Times New Roman" panose="02020603050405020304" pitchFamily="18" charset="0"/>
                          <a:cs typeface="Times New Roman" panose="02020603050405020304" pitchFamily="18" charset="0"/>
                        </a:rPr>
                        <a:t>Level of</a:t>
                      </a:r>
                      <a:r>
                        <a:rPr lang="en-US" altLang="zh-CN" sz="1600" baseline="0" dirty="0" smtClean="0">
                          <a:latin typeface="Times New Roman" panose="02020603050405020304" pitchFamily="18" charset="0"/>
                          <a:cs typeface="Times New Roman" panose="02020603050405020304" pitchFamily="18" charset="0"/>
                        </a:rPr>
                        <a:t> Pyramid </a:t>
                      </a:r>
                      <a:r>
                        <a:rPr lang="en-US" altLang="zh-CN" sz="1600" i="1" baseline="0" dirty="0" smtClean="0">
                          <a:latin typeface="Times New Roman" panose="02020603050405020304" pitchFamily="18" charset="0"/>
                          <a:cs typeface="Times New Roman" panose="02020603050405020304" pitchFamily="18" charset="0"/>
                        </a:rPr>
                        <a:t>S</a:t>
                      </a:r>
                      <a:endParaRPr lang="zh-CN" altLang="en-US" sz="1600" i="1" dirty="0">
                        <a:latin typeface="Times New Roman" panose="02020603050405020304" pitchFamily="18" charset="0"/>
                        <a:cs typeface="Times New Roman" panose="02020603050405020304" pitchFamily="18" charset="0"/>
                      </a:endParaRPr>
                    </a:p>
                  </a:txBody>
                  <a:tcPr/>
                </a:tc>
                <a:tc>
                  <a:txBody>
                    <a:bodyPr/>
                    <a:lstStyle/>
                    <a:p>
                      <a:pPr algn="ctr"/>
                      <a:r>
                        <a:rPr lang="en-US" altLang="zh-CN" sz="1600" i="1" dirty="0" smtClean="0">
                          <a:latin typeface="Times New Roman" panose="02020603050405020304" pitchFamily="18" charset="0"/>
                          <a:cs typeface="Times New Roman" panose="02020603050405020304" pitchFamily="18" charset="0"/>
                        </a:rPr>
                        <a:t>S </a:t>
                      </a:r>
                      <a:r>
                        <a:rPr lang="en-US" altLang="zh-CN" sz="1600" dirty="0" smtClean="0">
                          <a:latin typeface="Times New Roman" panose="02020603050405020304" pitchFamily="18" charset="0"/>
                          <a:cs typeface="Times New Roman" panose="02020603050405020304" pitchFamily="18" charset="0"/>
                        </a:rPr>
                        <a:t>= 3</a:t>
                      </a:r>
                      <a:endParaRPr lang="zh-CN"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99207955"/>
                  </a:ext>
                </a:extLst>
              </a:tr>
              <a:tr h="3375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i="0" dirty="0" smtClean="0">
                          <a:latin typeface="Times New Roman" panose="02020603050405020304" pitchFamily="18" charset="0"/>
                          <a:cs typeface="Times New Roman" panose="02020603050405020304" pitchFamily="18" charset="0"/>
                        </a:rPr>
                        <a:t>The size of convolutional filters</a:t>
                      </a:r>
                      <a:endParaRPr lang="zh-CN" altLang="en-US" sz="1600" i="1" dirty="0" smtClean="0">
                        <a:latin typeface="Times New Roman" panose="02020603050405020304" pitchFamily="18" charset="0"/>
                        <a:cs typeface="Times New Roman" panose="02020603050405020304" pitchFamily="18" charset="0"/>
                      </a:endParaRPr>
                    </a:p>
                  </a:txBody>
                  <a:tcPr/>
                </a:tc>
                <a:tc>
                  <a:txBody>
                    <a:bodyPr/>
                    <a:lstStyle/>
                    <a:p>
                      <a:pPr algn="ctr"/>
                      <a:r>
                        <a:rPr lang="en-US" altLang="zh-CN" sz="1600" i="1" dirty="0" smtClean="0">
                          <a:latin typeface="Times New Roman" panose="02020603050405020304" pitchFamily="18" charset="0"/>
                          <a:cs typeface="Times New Roman" panose="02020603050405020304" pitchFamily="18" charset="0"/>
                        </a:rPr>
                        <a:t>M</a:t>
                      </a:r>
                      <a:r>
                        <a:rPr lang="en-US" altLang="zh-CN" sz="1600" dirty="0" smtClean="0">
                          <a:latin typeface="Times New Roman" panose="02020603050405020304" pitchFamily="18" charset="0"/>
                          <a:cs typeface="Times New Roman" panose="02020603050405020304" pitchFamily="18" charset="0"/>
                        </a:rPr>
                        <a:t> = 3 × 3 × 96</a:t>
                      </a:r>
                      <a:endParaRPr lang="zh-CN"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18802184"/>
                  </a:ext>
                </a:extLst>
              </a:tr>
              <a:tr h="337545">
                <a:tc>
                  <a:txBody>
                    <a:bodyPr/>
                    <a:lstStyle/>
                    <a:p>
                      <a:pPr algn="ctr"/>
                      <a:r>
                        <a:rPr lang="en-US" altLang="zh-CN" sz="1600" dirty="0" smtClean="0">
                          <a:latin typeface="Times New Roman" panose="02020603050405020304" pitchFamily="18" charset="0"/>
                          <a:cs typeface="Times New Roman" panose="02020603050405020304" pitchFamily="18" charset="0"/>
                        </a:rPr>
                        <a:t>The </a:t>
                      </a:r>
                      <a:r>
                        <a:rPr lang="en-US" altLang="zh-CN" sz="1600" baseline="0" dirty="0" smtClean="0">
                          <a:latin typeface="Times New Roman" panose="02020603050405020304" pitchFamily="18" charset="0"/>
                          <a:cs typeface="Times New Roman" panose="02020603050405020304" pitchFamily="18" charset="0"/>
                        </a:rPr>
                        <a:t>number of WARBs </a:t>
                      </a:r>
                      <a:r>
                        <a:rPr lang="en-US" altLang="zh-CN" sz="1600" i="1" baseline="0" dirty="0" smtClean="0">
                          <a:latin typeface="Times New Roman" panose="02020603050405020304" pitchFamily="18" charset="0"/>
                          <a:cs typeface="Times New Roman" panose="02020603050405020304" pitchFamily="18" charset="0"/>
                        </a:rPr>
                        <a:t>W </a:t>
                      </a:r>
                      <a:endParaRPr lang="zh-CN" altLang="en-US" sz="1600" i="1" dirty="0">
                        <a:latin typeface="Times New Roman" panose="02020603050405020304" pitchFamily="18" charset="0"/>
                        <a:cs typeface="Times New Roman" panose="02020603050405020304" pitchFamily="18" charset="0"/>
                      </a:endParaRPr>
                    </a:p>
                  </a:txBody>
                  <a:tcPr/>
                </a:tc>
                <a:tc>
                  <a:txBody>
                    <a:bodyPr/>
                    <a:lstStyle/>
                    <a:p>
                      <a:pPr algn="ctr"/>
                      <a:r>
                        <a:rPr lang="en-US" altLang="zh-CN" sz="1600" i="1" dirty="0" smtClean="0">
                          <a:latin typeface="Times New Roman" panose="02020603050405020304" pitchFamily="18" charset="0"/>
                          <a:cs typeface="Times New Roman" panose="02020603050405020304" pitchFamily="18" charset="0"/>
                        </a:rPr>
                        <a:t>W </a:t>
                      </a:r>
                      <a:r>
                        <a:rPr lang="en-US" altLang="zh-CN" sz="1600" dirty="0" smtClean="0">
                          <a:latin typeface="Times New Roman" panose="02020603050405020304" pitchFamily="18" charset="0"/>
                          <a:cs typeface="Times New Roman" panose="02020603050405020304" pitchFamily="18" charset="0"/>
                        </a:rPr>
                        <a:t>= 4 × </a:t>
                      </a:r>
                      <a:r>
                        <a:rPr lang="en-US" altLang="zh-CN" sz="1600" i="1" dirty="0" smtClean="0">
                          <a:latin typeface="Times New Roman" panose="02020603050405020304" pitchFamily="18" charset="0"/>
                          <a:cs typeface="Times New Roman" panose="02020603050405020304" pitchFamily="18" charset="0"/>
                        </a:rPr>
                        <a:t>S</a:t>
                      </a:r>
                      <a:endParaRPr lang="zh-CN" altLang="en-US" sz="160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08573040"/>
                  </a:ext>
                </a:extLst>
              </a:tr>
              <a:tr h="337545">
                <a:tc>
                  <a:txBody>
                    <a:bodyPr/>
                    <a:lstStyle/>
                    <a:p>
                      <a:pPr algn="ctr"/>
                      <a:r>
                        <a:rPr lang="en-US" altLang="zh-CN" sz="1600" dirty="0" smtClean="0">
                          <a:latin typeface="Times New Roman" panose="02020603050405020304" pitchFamily="18" charset="0"/>
                          <a:cs typeface="Times New Roman" panose="02020603050405020304" pitchFamily="18" charset="0"/>
                        </a:rPr>
                        <a:t>The initial learning rate η0</a:t>
                      </a:r>
                      <a:endParaRPr lang="zh-CN" altLang="en-US" sz="1600" dirty="0">
                        <a:latin typeface="Times New Roman" panose="02020603050405020304" pitchFamily="18" charset="0"/>
                        <a:cs typeface="Times New Roman" panose="02020603050405020304"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smtClean="0">
                          <a:latin typeface="Times New Roman" panose="02020603050405020304" pitchFamily="18" charset="0"/>
                          <a:cs typeface="Times New Roman" panose="02020603050405020304" pitchFamily="18" charset="0"/>
                        </a:rPr>
                        <a:t>η0 = 5 ×10 </a:t>
                      </a:r>
                      <a:r>
                        <a:rPr lang="en-US" altLang="zh-CN" sz="1600" baseline="30000" dirty="0" smtClean="0">
                          <a:latin typeface="Times New Roman" panose="02020603050405020304" pitchFamily="18" charset="0"/>
                          <a:cs typeface="Times New Roman" panose="02020603050405020304" pitchFamily="18" charset="0"/>
                        </a:rPr>
                        <a:t>-3</a:t>
                      </a:r>
                      <a:endParaRPr lang="zh-CN" altLang="en-US" sz="1600" baseline="30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64565341"/>
                  </a:ext>
                </a:extLst>
              </a:tr>
              <a:tr h="337545">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i="0" dirty="0" smtClean="0">
                          <a:latin typeface="Times New Roman" panose="02020603050405020304" pitchFamily="18" charset="0"/>
                          <a:cs typeface="Times New Roman" panose="02020603050405020304" pitchFamily="18" charset="0"/>
                        </a:rPr>
                        <a:t>The</a:t>
                      </a:r>
                      <a:r>
                        <a:rPr lang="en-US" altLang="zh-CN" sz="1600" i="0" baseline="0" dirty="0" smtClean="0">
                          <a:latin typeface="Times New Roman" panose="02020603050405020304" pitchFamily="18" charset="0"/>
                          <a:cs typeface="Times New Roman" panose="02020603050405020304" pitchFamily="18" charset="0"/>
                        </a:rPr>
                        <a:t> regularization parameter </a:t>
                      </a:r>
                      <a:r>
                        <a:rPr lang="el-GR" altLang="zh-CN" sz="1600" dirty="0" smtClean="0">
                          <a:latin typeface="Times New Roman" panose="02020603050405020304" pitchFamily="18" charset="0"/>
                          <a:cs typeface="Times New Roman" panose="02020603050405020304" pitchFamily="18" charset="0"/>
                        </a:rPr>
                        <a:t>ε</a:t>
                      </a:r>
                      <a:endParaRPr lang="el-GR" altLang="zh-CN" sz="1600" i="0" baseline="0" dirty="0" smtClean="0">
                        <a:latin typeface="Times New Roman" panose="02020603050405020304" pitchFamily="18" charset="0"/>
                        <a:cs typeface="Times New Roman" panose="02020603050405020304" pitchFamily="18" charset="0"/>
                      </a:endParaRPr>
                    </a:p>
                  </a:txBody>
                  <a:tcPr/>
                </a:tc>
                <a:tc>
                  <a:txBody>
                    <a:bodyPr/>
                    <a:lstStyle/>
                    <a:p>
                      <a:pPr algn="ctr"/>
                      <a:r>
                        <a:rPr lang="el-GR" altLang="zh-CN" sz="1600" dirty="0" smtClean="0">
                          <a:latin typeface="Times New Roman" panose="02020603050405020304" pitchFamily="18" charset="0"/>
                          <a:cs typeface="Times New Roman" panose="02020603050405020304" pitchFamily="18" charset="0"/>
                        </a:rPr>
                        <a:t>ε = 10</a:t>
                      </a:r>
                      <a:r>
                        <a:rPr lang="el-GR" altLang="zh-CN" sz="1600" baseline="30000" dirty="0" smtClean="0">
                          <a:latin typeface="Times New Roman" panose="02020603050405020304" pitchFamily="18" charset="0"/>
                          <a:cs typeface="Times New Roman" panose="02020603050405020304" pitchFamily="18" charset="0"/>
                        </a:rPr>
                        <a:t>−6</a:t>
                      </a:r>
                      <a:endParaRPr lang="zh-CN" altLang="en-US" sz="1600" baseline="30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88708912"/>
                  </a:ext>
                </a:extLst>
              </a:tr>
              <a:tr h="337545">
                <a:tc>
                  <a:txBody>
                    <a:bodyPr/>
                    <a:lstStyle/>
                    <a:p>
                      <a:pPr algn="ctr"/>
                      <a:r>
                        <a:rPr lang="en-US" altLang="zh-CN" sz="1600" dirty="0" smtClean="0">
                          <a:latin typeface="Times New Roman" panose="02020603050405020304" pitchFamily="18" charset="0"/>
                          <a:cs typeface="Times New Roman" panose="02020603050405020304" pitchFamily="18" charset="0"/>
                        </a:rPr>
                        <a:t>Training</a:t>
                      </a:r>
                      <a:r>
                        <a:rPr lang="en-US" altLang="zh-CN" sz="1600" baseline="0" dirty="0" smtClean="0">
                          <a:latin typeface="Times New Roman" panose="02020603050405020304" pitchFamily="18" charset="0"/>
                          <a:cs typeface="Times New Roman" panose="02020603050405020304" pitchFamily="18" charset="0"/>
                        </a:rPr>
                        <a:t> epochs </a:t>
                      </a:r>
                      <a:r>
                        <a:rPr lang="en-US" altLang="zh-CN" sz="1600" i="1" baseline="0" dirty="0" smtClean="0">
                          <a:latin typeface="Times New Roman" panose="02020603050405020304" pitchFamily="18" charset="0"/>
                          <a:cs typeface="Times New Roman" panose="02020603050405020304" pitchFamily="18" charset="0"/>
                        </a:rPr>
                        <a:t>E</a:t>
                      </a:r>
                      <a:endParaRPr lang="zh-CN" altLang="en-US" sz="1600" i="1" dirty="0">
                        <a:latin typeface="Times New Roman" panose="02020603050405020304" pitchFamily="18" charset="0"/>
                        <a:cs typeface="Times New Roman" panose="02020603050405020304" pitchFamily="18" charset="0"/>
                      </a:endParaRPr>
                    </a:p>
                  </a:txBody>
                  <a:tcPr/>
                </a:tc>
                <a:tc>
                  <a:txBody>
                    <a:bodyPr/>
                    <a:lstStyle/>
                    <a:p>
                      <a:pPr algn="ctr"/>
                      <a:r>
                        <a:rPr lang="en-US" altLang="zh-CN" sz="1600" i="1" dirty="0" smtClean="0">
                          <a:latin typeface="Times New Roman" panose="02020603050405020304" pitchFamily="18" charset="0"/>
                          <a:cs typeface="Times New Roman" panose="02020603050405020304" pitchFamily="18" charset="0"/>
                        </a:rPr>
                        <a:t>E </a:t>
                      </a:r>
                      <a:r>
                        <a:rPr lang="en-US" altLang="zh-CN" sz="1600" dirty="0" smtClean="0">
                          <a:latin typeface="Times New Roman" panose="02020603050405020304" pitchFamily="18" charset="0"/>
                          <a:cs typeface="Times New Roman" panose="02020603050405020304" pitchFamily="18" charset="0"/>
                        </a:rPr>
                        <a:t>= 100</a:t>
                      </a:r>
                      <a:endParaRPr lang="zh-CN" alt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33163827"/>
                  </a:ext>
                </a:extLst>
              </a:tr>
            </a:tbl>
          </a:graphicData>
        </a:graphic>
      </p:graphicFrame>
      <p:sp>
        <p:nvSpPr>
          <p:cNvPr id="11" name="矩形 10"/>
          <p:cNvSpPr/>
          <p:nvPr/>
        </p:nvSpPr>
        <p:spPr>
          <a:xfrm>
            <a:off x="181504" y="3672539"/>
            <a:ext cx="3581558" cy="498663"/>
          </a:xfrm>
          <a:prstGeom prst="rect">
            <a:avLst/>
          </a:prstGeom>
        </p:spPr>
        <p:txBody>
          <a:bodyPr wrap="none">
            <a:spAutoFit/>
          </a:bodyPr>
          <a:lstStyle/>
          <a:p>
            <a:pPr marL="285750" indent="-285750">
              <a:lnSpc>
                <a:spcPct val="150000"/>
              </a:lnSpc>
              <a:buFont typeface="Wingdings" panose="05000000000000000000" pitchFamily="2" charset="2"/>
              <a:buChar char="n"/>
            </a:pPr>
            <a:r>
              <a:rPr lang="en-US" altLang="zh-CN" sz="2000" b="1" dirty="0">
                <a:solidFill>
                  <a:schemeClr val="tx2"/>
                </a:solidFill>
                <a:latin typeface="Times New Roman" panose="02020603050405020304" pitchFamily="18" charset="0"/>
                <a:cs typeface="Times New Roman" panose="02020603050405020304" pitchFamily="18" charset="0"/>
              </a:rPr>
              <a:t>Network Hyper-parameters </a:t>
            </a:r>
            <a:endParaRPr lang="en-US" altLang="zh-CN" sz="2000" dirty="0">
              <a:solidFill>
                <a:srgbClr val="44546A"/>
              </a:solidFill>
              <a:latin typeface="Times New Roman" panose="02020603050405020304" pitchFamily="18" charset="0"/>
              <a:ea typeface="黑体" panose="02010609060101010101" pitchFamily="49" charset="-122"/>
              <a:cs typeface="Times New Roman" panose="02020603050405020304" pitchFamily="18" charset="0"/>
            </a:endParaRPr>
          </a:p>
        </p:txBody>
      </p:sp>
    </p:spTree>
    <p:custDataLst>
      <p:tags r:id="rId2"/>
    </p:custDataLst>
    <p:extLst>
      <p:ext uri="{BB962C8B-B14F-4D97-AF65-F5344CB8AC3E}">
        <p14:creationId xmlns:p14="http://schemas.microsoft.com/office/powerpoint/2010/main" val="1796171491"/>
      </p:ext>
    </p:extLst>
  </p:cSld>
  <p:clrMapOvr>
    <a:masterClrMapping/>
  </p:clrMapOvr>
  <mc:AlternateContent xmlns:mc="http://schemas.openxmlformats.org/markup-compatibility/2006" xmlns:p14="http://schemas.microsoft.com/office/powerpoint/2010/main">
    <mc:Choice Requires="p14">
      <p:transition spd="slow" p14:dur="2000" advTm="11465"/>
    </mc:Choice>
    <mc:Fallback xmlns="">
      <p:transition spd="slow" advTm="1146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87265" y="121531"/>
            <a:ext cx="3477234" cy="584775"/>
          </a:xfrm>
          <a:prstGeom prst="rect">
            <a:avLst/>
          </a:prstGeom>
          <a:noFill/>
        </p:spPr>
        <p:txBody>
          <a:bodyPr wrap="none" rtlCol="0">
            <a:spAutoFit/>
          </a:bodyPr>
          <a:lstStyle/>
          <a:p>
            <a:r>
              <a:rPr lang="en-US" altLang="zh-CN" sz="3200" b="1" dirty="0">
                <a:solidFill>
                  <a:schemeClr val="tx2"/>
                </a:solidFill>
                <a:latin typeface="Times New Roman" panose="02020603050405020304" pitchFamily="18" charset="0"/>
                <a:cs typeface="Times New Roman" panose="02020603050405020304" pitchFamily="18" charset="0"/>
              </a:rPr>
              <a:t>Simulation Results</a:t>
            </a:r>
          </a:p>
        </p:txBody>
      </p:sp>
      <p:sp>
        <p:nvSpPr>
          <p:cNvPr id="9" name="矩形 8"/>
          <p:cNvSpPr/>
          <p:nvPr/>
        </p:nvSpPr>
        <p:spPr>
          <a:xfrm>
            <a:off x="0" y="785446"/>
            <a:ext cx="9144000" cy="46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id="{8664EC64-8DC8-46FB-96E1-F1080AA4C46C}"/>
              </a:ext>
            </a:extLst>
          </p:cNvPr>
          <p:cNvSpPr/>
          <p:nvPr/>
        </p:nvSpPr>
        <p:spPr>
          <a:xfrm>
            <a:off x="0" y="6559062"/>
            <a:ext cx="9144000" cy="46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4"/>
          <a:stretch>
            <a:fillRect/>
          </a:stretch>
        </p:blipFill>
        <p:spPr>
          <a:xfrm>
            <a:off x="398619" y="2843118"/>
            <a:ext cx="3980952" cy="3219048"/>
          </a:xfrm>
          <a:prstGeom prst="rect">
            <a:avLst/>
          </a:prstGeom>
        </p:spPr>
      </p:pic>
      <p:sp>
        <p:nvSpPr>
          <p:cNvPr id="4" name="矩形 3"/>
          <p:cNvSpPr/>
          <p:nvPr/>
        </p:nvSpPr>
        <p:spPr>
          <a:xfrm>
            <a:off x="5043175" y="2506130"/>
            <a:ext cx="3663375" cy="440955"/>
          </a:xfrm>
          <a:prstGeom prst="rect">
            <a:avLst/>
          </a:prstGeom>
        </p:spPr>
        <p:txBody>
          <a:bodyPr wrap="none">
            <a:spAutoFit/>
          </a:bodyPr>
          <a:lstStyle/>
          <a:p>
            <a:pPr marL="800100" lvl="1" indent="-342900">
              <a:lnSpc>
                <a:spcPct val="125000"/>
              </a:lnSpc>
              <a:buFont typeface="Wingdings" panose="05000000000000000000" pitchFamily="2" charset="2"/>
              <a:buChar char="n"/>
            </a:pPr>
            <a:r>
              <a:rPr lang="en-US" altLang="zh-CN" sz="2000" dirty="0">
                <a:solidFill>
                  <a:srgbClr val="44546A"/>
                </a:solidFill>
                <a:latin typeface="Times New Roman" panose="02020603050405020304" pitchFamily="18" charset="0"/>
                <a:ea typeface="黑体" panose="02010609060101010101" pitchFamily="49" charset="-122"/>
                <a:cs typeface="Times New Roman" panose="02020603050405020304" pitchFamily="18" charset="0"/>
              </a:rPr>
              <a:t>Faster </a:t>
            </a:r>
            <a:r>
              <a:rPr lang="en-US" altLang="zh-CN" sz="2000" dirty="0" smtClean="0">
                <a:solidFill>
                  <a:srgbClr val="44546A"/>
                </a:solidFill>
                <a:latin typeface="Times New Roman" panose="02020603050405020304" pitchFamily="18" charset="0"/>
                <a:ea typeface="黑体" panose="02010609060101010101" pitchFamily="49" charset="-122"/>
                <a:cs typeface="Times New Roman" panose="02020603050405020304" pitchFamily="18" charset="0"/>
              </a:rPr>
              <a:t>convergence speed</a:t>
            </a:r>
            <a:endParaRPr lang="en-US" altLang="zh-CN" sz="2000" dirty="0">
              <a:solidFill>
                <a:srgbClr val="44546A"/>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6" name="图片 5"/>
          <p:cNvPicPr>
            <a:picLocks noChangeAspect="1"/>
          </p:cNvPicPr>
          <p:nvPr/>
        </p:nvPicPr>
        <p:blipFill>
          <a:blip r:embed="rId5"/>
          <a:stretch>
            <a:fillRect/>
          </a:stretch>
        </p:blipFill>
        <p:spPr>
          <a:xfrm>
            <a:off x="4827243" y="2909785"/>
            <a:ext cx="4095238" cy="3152381"/>
          </a:xfrm>
          <a:prstGeom prst="rect">
            <a:avLst/>
          </a:prstGeom>
        </p:spPr>
      </p:pic>
      <p:sp>
        <p:nvSpPr>
          <p:cNvPr id="13" name="文本框 12"/>
          <p:cNvSpPr txBox="1"/>
          <p:nvPr/>
        </p:nvSpPr>
        <p:spPr>
          <a:xfrm>
            <a:off x="152401" y="2432731"/>
            <a:ext cx="4473388" cy="477054"/>
          </a:xfrm>
          <a:prstGeom prst="rect">
            <a:avLst/>
          </a:prstGeom>
          <a:noFill/>
        </p:spPr>
        <p:txBody>
          <a:bodyPr wrap="square" rtlCol="0">
            <a:spAutoFit/>
          </a:bodyPr>
          <a:lstStyle/>
          <a:p>
            <a:pPr marL="800100" lvl="1" indent="-342900">
              <a:lnSpc>
                <a:spcPct val="125000"/>
              </a:lnSpc>
              <a:buFont typeface="Wingdings" panose="05000000000000000000" pitchFamily="2" charset="2"/>
              <a:buChar char="n"/>
            </a:pPr>
            <a:r>
              <a:rPr lang="en-US" altLang="zh-CN" sz="2000" dirty="0" smtClean="0">
                <a:solidFill>
                  <a:srgbClr val="44546A"/>
                </a:solidFill>
                <a:latin typeface="Times New Roman" panose="02020603050405020304" pitchFamily="18" charset="0"/>
                <a:ea typeface="黑体" panose="02010609060101010101" pitchFamily="49" charset="-122"/>
                <a:cs typeface="Times New Roman" panose="02020603050405020304" pitchFamily="18" charset="0"/>
              </a:rPr>
              <a:t>Lower channel estimation error</a:t>
            </a:r>
            <a:endParaRPr lang="en-US" altLang="zh-CN" sz="2000" dirty="0">
              <a:solidFill>
                <a:srgbClr val="44546A"/>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 name="文本框 14"/>
          <p:cNvSpPr txBox="1"/>
          <p:nvPr/>
        </p:nvSpPr>
        <p:spPr>
          <a:xfrm>
            <a:off x="87265" y="762193"/>
            <a:ext cx="8871541" cy="1569660"/>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en-US" altLang="zh-CN" sz="2400" b="1" dirty="0" smtClean="0">
                <a:solidFill>
                  <a:schemeClr val="tx2"/>
                </a:solidFill>
                <a:latin typeface="Times New Roman" panose="02020603050405020304" pitchFamily="18" charset="0"/>
                <a:cs typeface="Times New Roman" panose="02020603050405020304" pitchFamily="18" charset="0"/>
              </a:rPr>
              <a:t>Benchmarks</a:t>
            </a:r>
            <a:endParaRPr lang="en-US" altLang="zh-CN" sz="2400" b="1" dirty="0">
              <a:solidFill>
                <a:schemeClr val="tx2"/>
              </a:solidFill>
              <a:latin typeface="Times New Roman" panose="02020603050405020304" pitchFamily="18" charset="0"/>
              <a:cs typeface="Times New Roman" panose="02020603050405020304" pitchFamily="18" charset="0"/>
            </a:endParaRPr>
          </a:p>
          <a:p>
            <a:pPr marL="742950" lvl="1" indent="-285750">
              <a:lnSpc>
                <a:spcPct val="150000"/>
              </a:lnSpc>
              <a:buFont typeface="Wingdings" panose="05000000000000000000" pitchFamily="2" charset="2"/>
              <a:buChar char="n"/>
            </a:pPr>
            <a:r>
              <a:rPr lang="en-US" altLang="zh-CN" sz="2000" b="1" dirty="0" smtClean="0">
                <a:solidFill>
                  <a:schemeClr val="tx2"/>
                </a:solidFill>
                <a:latin typeface="Times New Roman" panose="02020603050405020304" pitchFamily="18" charset="0"/>
                <a:cs typeface="Times New Roman" panose="02020603050405020304" pitchFamily="18" charset="0"/>
              </a:rPr>
              <a:t>Model-based schemes : LS estimator, OMP estimator</a:t>
            </a:r>
          </a:p>
          <a:p>
            <a:pPr marL="742950" lvl="1" indent="-285750">
              <a:lnSpc>
                <a:spcPct val="150000"/>
              </a:lnSpc>
              <a:buFont typeface="Wingdings" panose="05000000000000000000" pitchFamily="2" charset="2"/>
              <a:buChar char="n"/>
            </a:pPr>
            <a:r>
              <a:rPr lang="en-US" altLang="zh-CN" sz="2000" b="1" dirty="0" smtClean="0">
                <a:solidFill>
                  <a:schemeClr val="tx2"/>
                </a:solidFill>
                <a:latin typeface="Times New Roman" panose="02020603050405020304" pitchFamily="18" charset="0"/>
                <a:cs typeface="Times New Roman" panose="02020603050405020304" pitchFamily="18" charset="0"/>
              </a:rPr>
              <a:t>Data-driven schemes: SRCNN, EDSR, </a:t>
            </a:r>
            <a:r>
              <a:rPr lang="en-US" altLang="zh-CN" sz="2000" b="1" dirty="0" err="1" smtClean="0">
                <a:solidFill>
                  <a:schemeClr val="tx2"/>
                </a:solidFill>
                <a:latin typeface="Times New Roman" panose="02020603050405020304" pitchFamily="18" charset="0"/>
                <a:cs typeface="Times New Roman" panose="02020603050405020304" pitchFamily="18" charset="0"/>
              </a:rPr>
              <a:t>LapSRN</a:t>
            </a:r>
            <a:endParaRPr lang="en-US" altLang="zh-CN" sz="2000" b="1" dirty="0" smtClean="0">
              <a:solidFill>
                <a:schemeClr val="tx2"/>
              </a:solidFill>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542470889"/>
      </p:ext>
    </p:extLst>
  </p:cSld>
  <p:clrMapOvr>
    <a:masterClrMapping/>
  </p:clrMapOvr>
  <mc:AlternateContent xmlns:mc="http://schemas.openxmlformats.org/markup-compatibility/2006" xmlns:p14="http://schemas.microsoft.com/office/powerpoint/2010/main">
    <mc:Choice Requires="p14">
      <p:transition spd="slow" p14:dur="2000" advTm="30853"/>
    </mc:Choice>
    <mc:Fallback xmlns="">
      <p:transition spd="slow" advTm="30853"/>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4.8"/>
</p:tagLst>
</file>

<file path=ppt/tags/tag2.xml><?xml version="1.0" encoding="utf-8"?>
<p:tagLst xmlns:a="http://schemas.openxmlformats.org/drawingml/2006/main" xmlns:r="http://schemas.openxmlformats.org/officeDocument/2006/relationships" xmlns:p="http://schemas.openxmlformats.org/presentationml/2006/main">
  <p:tag name="TIMING" val="|30.9|30.4"/>
</p:tagLst>
</file>

<file path=ppt/tags/tag3.xml><?xml version="1.0" encoding="utf-8"?>
<p:tagLst xmlns:a="http://schemas.openxmlformats.org/drawingml/2006/main" xmlns:r="http://schemas.openxmlformats.org/officeDocument/2006/relationships" xmlns:p="http://schemas.openxmlformats.org/presentationml/2006/main">
  <p:tag name="TIMING" val="|53.6"/>
</p:tagLst>
</file>

<file path=ppt/tags/tag4.xml><?xml version="1.0" encoding="utf-8"?>
<p:tagLst xmlns:a="http://schemas.openxmlformats.org/drawingml/2006/main" xmlns:r="http://schemas.openxmlformats.org/officeDocument/2006/relationships" xmlns:p="http://schemas.openxmlformats.org/presentationml/2006/main">
  <p:tag name="TIMING" val="|28.9"/>
</p:tagLst>
</file>

<file path=ppt/tags/tag5.xml><?xml version="1.0" encoding="utf-8"?>
<p:tagLst xmlns:a="http://schemas.openxmlformats.org/drawingml/2006/main" xmlns:r="http://schemas.openxmlformats.org/officeDocument/2006/relationships" xmlns:p="http://schemas.openxmlformats.org/presentationml/2006/main">
  <p:tag name="TIMING" val="|28.9"/>
</p:tagLst>
</file>

<file path=ppt/tags/tag6.xml><?xml version="1.0" encoding="utf-8"?>
<p:tagLst xmlns:a="http://schemas.openxmlformats.org/drawingml/2006/main" xmlns:r="http://schemas.openxmlformats.org/officeDocument/2006/relationships" xmlns:p="http://schemas.openxmlformats.org/presentationml/2006/main">
  <p:tag name="TIMING" val="|7.2|9.2|12|4.8|5.8"/>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8717</TotalTime>
  <Words>1344</Words>
  <Application>Microsoft Office PowerPoint</Application>
  <PresentationFormat>全屏显示(4:3)</PresentationFormat>
  <Paragraphs>158</Paragraphs>
  <Slides>12</Slides>
  <Notes>12</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2</vt:i4>
      </vt:variant>
      <vt:variant>
        <vt:lpstr>幻灯片标题</vt:lpstr>
      </vt:variant>
      <vt:variant>
        <vt:i4>12</vt:i4>
      </vt:variant>
    </vt:vector>
  </HeadingPairs>
  <TitlesOfParts>
    <vt:vector size="24" baseType="lpstr">
      <vt:lpstr>等线</vt:lpstr>
      <vt:lpstr>等线 Light</vt:lpstr>
      <vt:lpstr>黑体</vt:lpstr>
      <vt:lpstr>宋体</vt:lpstr>
      <vt:lpstr>Arial</vt:lpstr>
      <vt:lpstr>Calibri</vt:lpstr>
      <vt:lpstr>Calibri Light</vt:lpstr>
      <vt:lpstr>Times New Roman</vt:lpstr>
      <vt:lpstr>Wingdings</vt:lpstr>
      <vt:lpstr>Office 主题​​</vt:lpstr>
      <vt:lpstr>Equation</vt:lpstr>
      <vt:lpstr>Visio</vt:lpstr>
      <vt:lpstr>Multi-Scale Supervised Learning-Based Channel Estimation for RIS-Aided Communication Systems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 you  Multi-Scale Supervised Learning-Based Channel Estimation for RIS-Aided Communication Systems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Learing Based Communication Over the Air</dc:title>
  <dc:creator>Jingbo</dc:creator>
  <cp:lastModifiedBy>actl</cp:lastModifiedBy>
  <cp:revision>976</cp:revision>
  <dcterms:created xsi:type="dcterms:W3CDTF">2018-01-03T11:44:00Z</dcterms:created>
  <dcterms:modified xsi:type="dcterms:W3CDTF">2023-03-17T13:30:58Z</dcterms:modified>
</cp:coreProperties>
</file>