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1827" r:id="rId2"/>
    <p:sldId id="306" r:id="rId3"/>
    <p:sldId id="335" r:id="rId4"/>
    <p:sldId id="1832" r:id="rId5"/>
    <p:sldId id="337" r:id="rId6"/>
    <p:sldId id="1833" r:id="rId7"/>
    <p:sldId id="311" r:id="rId8"/>
    <p:sldId id="1687" r:id="rId9"/>
    <p:sldId id="1834" r:id="rId10"/>
    <p:sldId id="1824" r:id="rId11"/>
    <p:sldId id="1677" r:id="rId12"/>
    <p:sldId id="1826" r:id="rId13"/>
    <p:sldId id="284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4546A"/>
    <a:srgbClr val="5B9BD5"/>
    <a:srgbClr val="FFC000"/>
    <a:srgbClr val="FFFFFF"/>
    <a:srgbClr val="F19658"/>
    <a:srgbClr val="667AB7"/>
    <a:srgbClr val="BA71B1"/>
    <a:srgbClr val="68BC45"/>
    <a:srgbClr val="C25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87" autoAdjust="0"/>
    <p:restoredTop sz="94807" autoAdjust="0"/>
  </p:normalViewPr>
  <p:slideViewPr>
    <p:cSldViewPr snapToGrid="0" showGuides="1">
      <p:cViewPr varScale="1">
        <p:scale>
          <a:sx n="81" d="100"/>
          <a:sy n="81" d="100"/>
        </p:scale>
        <p:origin x="984" y="30"/>
      </p:cViewPr>
      <p:guideLst>
        <p:guide orient="horz" pos="2183"/>
        <p:guide pos="2925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7A3CD-0535-42B5-8371-CEA0CD3640B1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2B229-1177-4CCD-95C7-03570732EC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778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188C0-CD46-40A9-8A73-49D91BBE123B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D04A1-B9D9-439E-8242-67F3C65E7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78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dirty="0"/>
              <a:t>Hello everyone, in this talk,</a:t>
            </a:r>
            <a:fld id="{C80C8442-9E8D-4476-A492-D7E8FE9A4B59}" type="slidenum">
              <a:rPr lang="en-US" altLang="zh-CN" sz="800" smtClean="0"/>
              <a:t>1</a:t>
            </a:fld>
            <a:r>
              <a:rPr lang="en-US" altLang="zh-CN" sz="800" dirty="0"/>
              <a:t> we will present a multi-task learning based channel estimation scheme for hybrid-field STAR-RIS systems</a:t>
            </a:r>
            <a:r>
              <a:rPr lang="en-US" altLang="zh-CN" sz="800" baseline="0" dirty="0"/>
              <a:t>.</a:t>
            </a:r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D04A1-B9D9-439E-8242-67F3C65E7E8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76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dirty="0"/>
              <a:t>Next, we will present</a:t>
            </a:r>
            <a:r>
              <a:rPr lang="en-US" altLang="zh-CN" sz="800" baseline="0" dirty="0"/>
              <a:t> the simulation results of this work. </a:t>
            </a:r>
            <a:r>
              <a:rPr lang="en-US" altLang="zh-CN" sz="800" dirty="0"/>
              <a:t>The main simulation parameters</a:t>
            </a:r>
            <a:r>
              <a:rPr lang="en-US" altLang="zh-CN" sz="800" baseline="0" dirty="0"/>
              <a:t> and benchmark scheme are summarized in this two tables. We compared the proposed multi-task network (MTN) and the existing LS estimator, the compressed sensing algorithm and the deep learning approach. </a:t>
            </a:r>
            <a:r>
              <a:rPr lang="en-US" altLang="zh-CN" sz="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related code is available at</a:t>
            </a:r>
            <a:r>
              <a:rPr lang="en-US" altLang="zh-CN" sz="800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our </a:t>
            </a:r>
            <a:r>
              <a:rPr lang="en-US" altLang="zh-CN" sz="800" baseline="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CN" sz="800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homepage.</a:t>
            </a:r>
            <a:endParaRPr lang="zh-CN" altLang="en-US" sz="8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D04A1-B9D9-439E-8242-67F3C65E7E8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562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800" baseline="0" dirty="0"/>
              <a:t>In this slide, we present the channel estimation accuracy of different algorithms. </a:t>
            </a:r>
            <a:r>
              <a:rPr lang="en-US" altLang="zh-CN" sz="800" baseline="0" dirty="0" smtClean="0"/>
              <a:t>As </a:t>
            </a:r>
            <a:r>
              <a:rPr lang="en-US" altLang="zh-CN" sz="800" baseline="0" dirty="0"/>
              <a:t>shown in the presented simulation results, we can obtain several key insights. Firstly, ·in TS protocol, superior channel estimation accuracy can be obtained for all channel estimation </a:t>
            </a:r>
            <a:r>
              <a:rPr lang="en-US" altLang="zh-CN" sz="800" baseline="0" dirty="0" smtClean="0"/>
              <a:t>algorithms </a:t>
            </a:r>
            <a:r>
              <a:rPr lang="en-US" altLang="zh-CN" sz="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 to ES protocol</a:t>
            </a:r>
            <a:r>
              <a:rPr lang="en-US" altLang="zh-CN" sz="800" baseline="0" dirty="0" smtClean="0"/>
              <a:t>. </a:t>
            </a:r>
            <a:r>
              <a:rPr lang="en-US" altLang="zh-CN" sz="800" baseline="0" dirty="0" err="1"/>
              <a:t>Secondly,·in</a:t>
            </a:r>
            <a:r>
              <a:rPr lang="en-US" altLang="zh-CN" sz="800" baseline="0" dirty="0"/>
              <a:t> ES protocol, less pilot overhead can be achieved for deep learning </a:t>
            </a:r>
            <a:r>
              <a:rPr lang="en-US" altLang="zh-CN" sz="800" baseline="0" dirty="0" smtClean="0"/>
              <a:t>approaches </a:t>
            </a:r>
            <a:r>
              <a:rPr lang="en-US" altLang="zh-CN" sz="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 to TS </a:t>
            </a:r>
            <a:r>
              <a:rPr lang="en-US" altLang="zh-CN" sz="8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en-US" altLang="zh-CN" sz="800" baseline="0" dirty="0" err="1" smtClean="0"/>
              <a:t>.·</a:t>
            </a:r>
            <a:r>
              <a:rPr lang="en-US" altLang="zh-CN" sz="800" baseline="0" dirty="0" err="1"/>
              <a:t>Thirdly</a:t>
            </a:r>
            <a:r>
              <a:rPr lang="en-US" altLang="zh-CN" sz="800" baseline="0" dirty="0"/>
              <a:t>, with the increase of ES ratios </a:t>
            </a:r>
            <a:r>
              <a:rPr lang="zh-CN" altLang="en-US" sz="800" baseline="0" dirty="0"/>
              <a:t>𝑟 </a:t>
            </a:r>
            <a:r>
              <a:rPr lang="en-US" altLang="zh-CN" sz="800" baseline="0" dirty="0"/>
              <a:t>, the corresponding estimation accuracy is also </a:t>
            </a:r>
            <a:r>
              <a:rPr lang="en-US" altLang="zh-CN" sz="800" baseline="0" dirty="0" err="1"/>
              <a:t>improved.·Finally</a:t>
            </a:r>
            <a:r>
              <a:rPr lang="en-US" altLang="zh-CN" sz="800" baseline="0" dirty="0"/>
              <a:t>, the proposed MTN model has less pilot overhead and training overhead </a:t>
            </a:r>
            <a:r>
              <a:rPr lang="en-US" altLang="zh-CN" sz="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 to STN model </a:t>
            </a:r>
            <a:r>
              <a:rPr lang="en-US" altLang="zh-CN" sz="800" baseline="0" dirty="0" smtClean="0"/>
              <a:t>and </a:t>
            </a:r>
            <a:r>
              <a:rPr lang="en-US" altLang="zh-CN" sz="800" baseline="0" dirty="0"/>
              <a:t>can achieve the estimation accuracy similar to the single-task model in ES protocol.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D04A1-B9D9-439E-8242-67F3C65E7E8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199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800" dirty="0"/>
              <a:t>In future works,</a:t>
            </a:r>
            <a:r>
              <a:rPr lang="en-US" altLang="zh-CN" sz="800" baseline="0" dirty="0"/>
              <a:t> </a:t>
            </a:r>
            <a:r>
              <a:rPr lang="en-US" altLang="zh-CN" sz="800" dirty="0"/>
              <a:t>we will extend the proposed model to higher-dimensional</a:t>
            </a:r>
            <a:r>
              <a:rPr lang="en-US" altLang="zh-CN" sz="800" baseline="0" dirty="0"/>
              <a:t> </a:t>
            </a:r>
            <a:r>
              <a:rPr lang="en-US" altLang="zh-CN" sz="800" dirty="0"/>
              <a:t>channel estimation scenarios, e.g., cooperative communication</a:t>
            </a:r>
            <a:r>
              <a:rPr lang="en-US" altLang="zh-CN" sz="800" baseline="0" dirty="0"/>
              <a:t> </a:t>
            </a:r>
            <a:r>
              <a:rPr lang="en-US" altLang="zh-CN" sz="800" dirty="0"/>
              <a:t>of multiple STAR-RISs. Moreover, the channel estimation schemes in STAR-RIS-aided</a:t>
            </a:r>
            <a:r>
              <a:rPr lang="en-US" altLang="zh-CN" sz="800" baseline="0" dirty="0"/>
              <a:t> </a:t>
            </a:r>
            <a:r>
              <a:rPr lang="en-US" altLang="zh-CN" sz="800" dirty="0"/>
              <a:t>high-dynamic</a:t>
            </a:r>
            <a:r>
              <a:rPr lang="en-US" altLang="zh-CN" sz="800" baseline="0" dirty="0"/>
              <a:t> communication scenarios need to be investigated, such as V2V communications, high-speed train communications and integrated space-air-ground networks.</a:t>
            </a:r>
            <a:endParaRPr lang="en-US" altLang="zh-CN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D04A1-B9D9-439E-8242-67F3C65E7E8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199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800" dirty="0"/>
              <a:t>Thanks</a:t>
            </a:r>
            <a:r>
              <a:rPr lang="en-US" altLang="zh-CN" sz="800" baseline="0" dirty="0"/>
              <a:t> for your listening. If you have any queries, </a:t>
            </a:r>
            <a:r>
              <a:rPr lang="en-US" altLang="zh-CN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 don’t hesitate to contact us via the email</a:t>
            </a:r>
            <a:r>
              <a:rPr lang="en-US" altLang="zh-CN" sz="8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this slide.</a:t>
            </a:r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D04A1-B9D9-439E-8242-67F3C65E7E8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982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800" dirty="0"/>
              <a:t>This presentation will be divided into five parts. Firstly,</a:t>
            </a:r>
            <a:r>
              <a:rPr lang="en-US" altLang="zh-CN" sz="800" baseline="0" dirty="0"/>
              <a:t> we will introduce the background of this work.</a:t>
            </a:r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D04A1-B9D9-439E-8242-67F3C65E7E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153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8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Reconfigurable</a:t>
            </a:r>
            <a:r>
              <a:rPr kumimoji="1" lang="en-US" altLang="zh-CN" sz="800" b="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 </a:t>
            </a:r>
            <a:r>
              <a:rPr kumimoji="1" lang="en-US" altLang="zh-CN" sz="8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intelligent surface (RIS) has been regarded as a promising multiple input multiple output (MIMO)</a:t>
            </a:r>
            <a:r>
              <a:rPr kumimoji="1" lang="en-US" altLang="zh-CN" sz="800" b="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 </a:t>
            </a:r>
            <a:r>
              <a:rPr kumimoji="1" lang="en-US" altLang="zh-CN" sz="8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candidate to construct smart radio environments in</a:t>
            </a:r>
            <a:r>
              <a:rPr kumimoji="1" lang="en-US" altLang="zh-CN" sz="800" b="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 </a:t>
            </a:r>
            <a:r>
              <a:rPr kumimoji="1" lang="en-US" altLang="zh-CN" sz="8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the sixth-generation wireless networks. The typical reflection-only</a:t>
            </a:r>
            <a:r>
              <a:rPr kumimoji="1" lang="en-US" altLang="zh-CN" sz="800" b="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 </a:t>
            </a:r>
            <a:r>
              <a:rPr kumimoji="1" lang="en-US" altLang="zh-CN" sz="8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RISs only reflect the incident signal to desired user </a:t>
            </a:r>
            <a:r>
              <a:rPr kumimoji="1" lang="en-US" altLang="zh-CN" sz="800" b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equipments</a:t>
            </a:r>
            <a:r>
              <a:rPr kumimoji="1" lang="en-US" altLang="zh-CN" sz="800" b="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 </a:t>
            </a:r>
            <a:r>
              <a:rPr kumimoji="1" lang="en-US" altLang="zh-CN" sz="8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at the same side, which only forms</a:t>
            </a:r>
            <a:r>
              <a:rPr kumimoji="1" lang="en-US" altLang="zh-CN" sz="800" b="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 </a:t>
            </a:r>
            <a:r>
              <a:rPr kumimoji="1" lang="en-US" altLang="zh-CN" sz="8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a half-space SRE. To break the limitation of reflection-only</a:t>
            </a:r>
            <a:r>
              <a:rPr kumimoji="1" lang="en-US" altLang="zh-CN" sz="800" b="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 </a:t>
            </a:r>
            <a:r>
              <a:rPr kumimoji="1" lang="en-US" altLang="zh-CN" sz="8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RISs and achieve the full-space SREs, the novel concept of</a:t>
            </a:r>
            <a:r>
              <a:rPr kumimoji="1" lang="en-US" altLang="zh-CN" sz="800" b="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 </a:t>
            </a:r>
            <a:r>
              <a:rPr kumimoji="1" lang="en-US" altLang="zh-CN" sz="8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simultaneously transmitting and reflecting RISs (STAR-RISs)</a:t>
            </a:r>
            <a:r>
              <a:rPr kumimoji="1" lang="en-US" altLang="zh-CN" sz="800" b="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 </a:t>
            </a:r>
            <a:r>
              <a:rPr kumimoji="1" lang="en-US" altLang="zh-CN" sz="8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has attracted increasing attention. The signal `imping on the</a:t>
            </a:r>
            <a:r>
              <a:rPr kumimoji="1" lang="en-US" altLang="zh-CN" sz="800" b="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 </a:t>
            </a:r>
            <a:r>
              <a:rPr kumimoji="1" lang="en-US" altLang="zh-CN" sz="8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STAR-RIS is divided into two parts. One part electromagnetic wave is reflected to the</a:t>
            </a:r>
            <a:r>
              <a:rPr kumimoji="1" lang="en-US" altLang="zh-CN" sz="800" b="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 user </a:t>
            </a:r>
            <a:r>
              <a:rPr kumimoji="1" lang="en-US" altLang="zh-CN" sz="8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at the same side as the incident wave, while the other part</a:t>
            </a:r>
            <a:r>
              <a:rPr kumimoji="1" lang="en-US" altLang="zh-CN" sz="800" b="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 </a:t>
            </a:r>
            <a:r>
              <a:rPr kumimoji="1" lang="en-US" altLang="zh-CN" sz="8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is transmitted to the users at the opposite side. The dual functionality of STAR-RISs provides greater</a:t>
            </a:r>
            <a:r>
              <a:rPr kumimoji="1" lang="en-US" altLang="zh-CN" sz="800" b="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 </a:t>
            </a:r>
            <a:r>
              <a:rPr kumimoji="1" lang="en-US" altLang="zh-CN" sz="800" b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potential to extend the wireless signal coverage.</a:t>
            </a:r>
            <a:endParaRPr kumimoji="1" lang="zh-CN" altLang="zh-CN" sz="800" b="0" kern="1200" dirty="0">
              <a:solidFill>
                <a:schemeClr val="tx1"/>
              </a:solidFill>
              <a:effectLst/>
              <a:latin typeface="Times New Roman" pitchFamily="18" charset="0"/>
              <a:ea typeface="宋体" charset="0"/>
              <a:cs typeface="宋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D04A1-B9D9-439E-8242-67F3C65E7E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741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number of STAR-RIS elements grows large in extremely large-scale antenna</a:t>
            </a:r>
            <a:r>
              <a:rPr lang="en-US" altLang="zh-CN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en-US" altLang="zh-CN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systems, the far-field radiation assumptions are no longer valid, while the near-field propagation is likely</a:t>
            </a:r>
            <a:r>
              <a:rPr lang="en-US" altLang="zh-CN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happen due to the increase of array aperture. As</a:t>
            </a:r>
            <a:r>
              <a:rPr lang="en-US" altLang="zh-CN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shown 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slide,</a:t>
            </a:r>
            <a:r>
              <a:rPr lang="en-US" altLang="zh-CN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Rayleigh</a:t>
            </a:r>
            <a:r>
              <a:rPr lang="en-US" altLang="zh-CN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 may reach hundreds of meters</a:t>
            </a:r>
            <a:r>
              <a:rPr lang="en-US" altLang="zh-CN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the THz frequency and ultra-large `aperture array. Moreover, a practical case of radiation field, i.e., hybrid far- and near-field, is highly likely to happen in practical 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STAR-RIS</a:t>
            </a:r>
            <a:r>
              <a:rPr lang="en-US" altLang="zh-CN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systems.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zh-CN" sz="1200" b="0" kern="1200" dirty="0">
              <a:solidFill>
                <a:schemeClr val="tx1"/>
              </a:solidFill>
              <a:effectLst/>
              <a:latin typeface="Times New Roman" pitchFamily="18" charset="0"/>
              <a:ea typeface="宋体" charset="0"/>
              <a:cs typeface="宋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D04A1-B9D9-439E-8242-67F3C65E7E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29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 </a:t>
            </a:r>
            <a:r>
              <a:rPr lang="en-US" altLang="zh-CN" sz="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this work, we study the </a:t>
            </a:r>
            <a:r>
              <a:rPr lang="en-US" altLang="zh-CN" sz="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uplink hybrid-field </a:t>
            </a:r>
            <a:r>
              <a:rPr lang="en-US" altLang="zh-CN" sz="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cascaded channel estimation for</a:t>
            </a:r>
            <a:r>
              <a:rPr lang="en-US" altLang="zh-CN" sz="800" baseline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STAR-RIS aided multi-user millimeter-wave systems with hardware imperfections.</a:t>
            </a:r>
            <a:r>
              <a:rPr lang="en-US" altLang="zh-CN" sz="800" baseline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It is worth noting that 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near-field range in RIS systems is determined by the harmonic mean of the AP-RIS distance and the RIS-UE distance. It can be further implied that as long as any of these two distances is shorter than the Rayleigh distance, RIS-aided communication is operating in the near-field area. </a:t>
            </a:r>
            <a:r>
              <a:rPr lang="en-US" altLang="zh-CN" sz="8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near-field propagation is more likely to happen in RIS systems. </a:t>
            </a:r>
            <a:r>
              <a:rPr lang="en-US" altLang="zh-CN" sz="800" dirty="0"/>
              <a:t>In</a:t>
            </a:r>
            <a:r>
              <a:rPr lang="en-US" altLang="zh-CN" sz="800" baseline="0" dirty="0"/>
              <a:t> </a:t>
            </a:r>
            <a:r>
              <a:rPr lang="en-US" altLang="zh-CN" sz="800" dirty="0"/>
              <a:t>this work, we consider a practical communication environment between AP and STAR-RIS, where far-field and near-field signal</a:t>
            </a:r>
            <a:r>
              <a:rPr lang="en-US" altLang="zh-CN" sz="800" baseline="0" dirty="0"/>
              <a:t> </a:t>
            </a:r>
            <a:r>
              <a:rPr lang="en-US" altLang="zh-CN" sz="800" dirty="0"/>
              <a:t>components coexist, constituting a hybrid-field communication</a:t>
            </a:r>
            <a:r>
              <a:rPr lang="en-US" altLang="zh-CN" sz="800" baseline="0" dirty="0"/>
              <a:t> </a:t>
            </a:r>
            <a:r>
              <a:rPr lang="en-US" altLang="zh-CN" sz="800" dirty="0"/>
              <a:t>scenario.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D04A1-B9D9-439E-8242-67F3C65E7E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56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</a:t>
            </a:r>
            <a:r>
              <a:rPr lang="en-US" altLang="zh-CN" sz="800" baseline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the hybrid-field channel modeling, </a:t>
            </a:r>
            <a:r>
              <a:rPr lang="en-US" altLang="zh-CN" sz="1200" baseline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we need to consider the far-field array response at the AP and near-field array response at the STAR-RIS. In the conventional far-field radiation, the signals is approximated as uniform planar wave, and hence the array response only depends on the identical angle.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 near-field communication with a spherical </a:t>
            </a:r>
            <a:r>
              <a:rPr lang="en-US" altLang="zh-CN" sz="1200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wavefront</a:t>
            </a:r>
            <a:r>
              <a:rPr lang="en-US" altLang="zh-CN" sz="1200" baseline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the array response is related to not only the incident angle but also the distance between the STAR-RIS and scatter across different array antennas. Moreover, since the energy distribution across array elements is not constant in near-field propagation, the channel spatial non-stationarity caused by visibility regions is also considered in this work, which increases the channel estimation difficulty.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D04A1-B9D9-439E-8242-67F3C65E7E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289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8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Firstly, we review existing</a:t>
            </a:r>
            <a:r>
              <a:rPr kumimoji="1" lang="en-US" altLang="zh-CN" sz="8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 channel estimation schemes in conventional RIS systems. A classic linear estimator is least square estimator. </a:t>
            </a:r>
            <a:r>
              <a:rPr kumimoji="1" lang="en-US" altLang="zh-CN" sz="8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Due to the constraint of full-rank condition,</a:t>
            </a:r>
            <a:r>
              <a:rPr kumimoji="1" lang="en-US" altLang="zh-CN" sz="8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 </a:t>
            </a:r>
            <a:r>
              <a:rPr kumimoji="1" lang="en-US" altLang="zh-CN" sz="8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the required minimum pilot overhead is the number of reflection elements </a:t>
            </a:r>
            <a:r>
              <a:rPr kumimoji="1" lang="en-US" altLang="zh-CN" sz="8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N</a:t>
            </a:r>
            <a:r>
              <a:rPr kumimoji="1" lang="en-US" altLang="zh-CN" sz="8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, which causes intractable training overhead. Another</a:t>
            </a:r>
            <a:r>
              <a:rPr kumimoji="1" lang="en-US" altLang="zh-CN" sz="8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 </a:t>
            </a:r>
            <a:r>
              <a:rPr kumimoji="1" lang="en-US" altLang="zh-CN" sz="8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alternative is to take advantage of the sparsity of channel in a</a:t>
            </a:r>
            <a:r>
              <a:rPr kumimoji="1" lang="en-US" altLang="zh-CN" sz="8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 </a:t>
            </a:r>
            <a:r>
              <a:rPr kumimoji="1" lang="en-US" altLang="zh-CN" sz="8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specific transform domain by utilizing the compressed sensing methods. (</a:t>
            </a:r>
            <a:r>
              <a:rPr lang="en-US" altLang="zh-CN" sz="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Sparsity uncertainty</a:t>
            </a:r>
            <a:r>
              <a:rPr kumimoji="1" lang="en-US" altLang="zh-CN" sz="8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)However, the correlation of the actual channel may</a:t>
            </a:r>
            <a:r>
              <a:rPr kumimoji="1" lang="en-US" altLang="zh-CN" sz="8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 </a:t>
            </a:r>
            <a:r>
              <a:rPr kumimoji="1" lang="en-US" altLang="zh-CN" sz="8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not be confined to a single exact domain that fully represent</a:t>
            </a:r>
            <a:r>
              <a:rPr kumimoji="1" lang="en-US" altLang="zh-CN" sz="8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 </a:t>
            </a:r>
            <a:r>
              <a:rPr kumimoji="1" lang="en-US" altLang="zh-CN" sz="8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the internal sparse structure of cascaded channel. </a:t>
            </a:r>
            <a:r>
              <a:rPr kumimoji="1" lang="en-US" altLang="zh-CN" sz="8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Deep learning-based channel estimation networks are widely used to achieve the mapping from pilot signal to channel matrix. However, in the existing deep learning estimators, the orthogonal pilot design for multi-user systems is utilized to construct the training data set, in which </a:t>
            </a:r>
            <a:r>
              <a:rPr kumimoji="1" lang="zh-CN" altLang="en-US" sz="8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𝐾 </a:t>
            </a:r>
            <a:r>
              <a:rPr kumimoji="1" lang="en-US" altLang="zh-CN" sz="8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independent networks are required to estimate </a:t>
            </a:r>
            <a:r>
              <a:rPr kumimoji="1" lang="zh-CN" altLang="en-US" sz="8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𝐾 </a:t>
            </a:r>
            <a:r>
              <a:rPr kumimoji="1" lang="en-US" altLang="zh-CN" sz="80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cascaded channels, and hence increases the training overhead for multi-user channel estimation</a:t>
            </a:r>
            <a:r>
              <a:rPr kumimoji="1" lang="en-US" altLang="zh-CN" sz="8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charset="0"/>
                <a:cs typeface="宋体" charset="0"/>
              </a:rPr>
              <a:t>. To address the limitation of the existing schemes, we exploit a multi-task learning framework for hybrid-field channel estimation in STAR-RIS systems. </a:t>
            </a:r>
            <a:endParaRPr kumimoji="1" lang="en-US" altLang="zh-CN" sz="800" kern="1200" dirty="0">
              <a:solidFill>
                <a:schemeClr val="tx1"/>
              </a:solidFill>
              <a:effectLst/>
              <a:latin typeface="Times New Roman" pitchFamily="18" charset="0"/>
              <a:ea typeface="宋体" charset="0"/>
              <a:cs typeface="宋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D04A1-B9D9-439E-8242-67F3C65E7E8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10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work, we propose a multi-task learning-based joint cascaded channel estimation</a:t>
            </a:r>
            <a:r>
              <a:rPr lang="en-US" altLang="zh-CN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framework, which leverages the hybrid-field cascaded channel correlations between different users and STAR-RIS elements. The</a:t>
            </a:r>
            <a:r>
              <a:rPr lang="en-US" altLang="zh-CN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proposed MTL framework</a:t>
            </a:r>
            <a:r>
              <a:rPr lang="en-US" altLang="zh-CN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divided into three parts, i.e., </a:t>
            </a:r>
            <a:r>
              <a:rPr lang="en-US" altLang="zh-CN" sz="8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 features extraction in the bottom of network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8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 interaction in different expert branches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altLang="zh-CN" sz="8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multi-task heads in the</a:t>
            </a:r>
            <a:r>
              <a:rPr lang="en-US" altLang="zh-CN" sz="8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8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output layers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zh-CN" sz="800" dirty="0"/>
              <a:t/>
            </a:r>
            <a:br>
              <a:rPr lang="en-US" altLang="zh-CN" sz="800" dirty="0"/>
            </a:b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realize the loss balancing of multi-task optimization in the MTL framework,</a:t>
            </a:r>
            <a:r>
              <a:rPr lang="en-US" altLang="zh-CN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design a </a:t>
            </a:r>
            <a:r>
              <a:rPr lang="en-US" altLang="zh-CN" sz="800" dirty="0">
                <a:solidFill>
                  <a:srgbClr val="44546A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multi-gate mixture-of-experts framework</a:t>
            </a:r>
            <a:r>
              <a:rPr lang="en-US" altLang="zh-CN" sz="800" baseline="0" dirty="0">
                <a:solidFill>
                  <a:srgbClr val="44546A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solidFill>
                  <a:srgbClr val="44546A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and 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adaptive joint loss function to alleviate</a:t>
            </a:r>
            <a:r>
              <a:rPr lang="en-US" altLang="zh-CN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multi-task competition between different subtasks,</a:t>
            </a:r>
            <a:r>
              <a:rPr lang="en-US" altLang="zh-CN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not only utilizes the Energy Split prior information but also</a:t>
            </a:r>
            <a:r>
              <a:rPr lang="en-US" altLang="zh-CN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introduces an learnable scalar to allocate the adaptive</a:t>
            </a:r>
            <a:r>
              <a:rPr lang="en-US" altLang="zh-CN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 for different subtasks.</a:t>
            </a:r>
            <a:r>
              <a:rPr lang="en-US" altLang="zh-CN" sz="800" dirty="0"/>
              <a:t/>
            </a:r>
            <a:br>
              <a:rPr lang="en-US" altLang="zh-CN" sz="800" dirty="0"/>
            </a:br>
            <a:endParaRPr kumimoji="1" lang="en-US" altLang="zh-CN" sz="800" kern="1200" dirty="0">
              <a:solidFill>
                <a:schemeClr val="tx1"/>
              </a:solidFill>
              <a:effectLst/>
              <a:latin typeface="Times New Roman" pitchFamily="18" charset="0"/>
              <a:ea typeface="宋体" charset="0"/>
              <a:cs typeface="宋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D04A1-B9D9-439E-8242-67F3C65E7E8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31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 design guideline of the proposed MTL</a:t>
            </a:r>
            <a:r>
              <a:rPr lang="en-US" altLang="zh-CN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framework, we exploit an efficient multi-task network</a:t>
            </a:r>
            <a:r>
              <a:rPr lang="en-US" altLang="zh-CN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simultaneously reconstruct hybrid-field cascaded</a:t>
            </a:r>
            <a:r>
              <a:rPr lang="en-US" altLang="zh-CN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channels of transmitting</a:t>
            </a:r>
            <a:r>
              <a:rPr lang="en-US" altLang="zh-CN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reflecting</a:t>
            </a:r>
            <a:r>
              <a:rPr lang="en-US" altLang="zh-CN" sz="800" dirty="0"/>
              <a:t> users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Considering the noise components of the</a:t>
            </a:r>
            <a:r>
              <a:rPr lang="en-US" altLang="zh-CN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tensor introduced by the LS pre-estimation, we design</a:t>
            </a:r>
            <a:r>
              <a:rPr lang="en-US" altLang="zh-CN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learnable </a:t>
            </a:r>
            <a:r>
              <a:rPr lang="en-US" altLang="zh-CN" sz="8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denoising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module by fusing the </a:t>
            </a:r>
            <a:r>
              <a:rPr lang="en-US" altLang="zh-CN" sz="8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thresholding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8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denoising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soft-attention mechanism.</a:t>
            </a:r>
            <a:r>
              <a:rPr lang="en-US" altLang="zh-CN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Specifically, i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the low-level shared features extraction module of</a:t>
            </a:r>
            <a:r>
              <a:rPr lang="en-US" altLang="zh-CN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multi-task network, a</a:t>
            </a:r>
            <a:r>
              <a:rPr lang="en-US" altLang="zh-CN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residual shrinkage network is developed to</a:t>
            </a:r>
            <a:r>
              <a:rPr lang="en-US" altLang="zh-CN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learn the threshold τ with specialized network</a:t>
            </a:r>
            <a:r>
              <a:rPr lang="en-US" altLang="zh-CN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layers by imitating the operations of soft </a:t>
            </a:r>
            <a:r>
              <a:rPr lang="en-US" altLang="zh-CN" sz="8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thresholding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hybrid-field STAR-RIS systems, the local spatial correlations of</a:t>
            </a:r>
            <a:r>
              <a:rPr lang="en-US" altLang="zh-CN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non-stationary cascaded channel will be partly lost due to the</a:t>
            </a:r>
            <a:r>
              <a:rPr lang="en-US" altLang="zh-CN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presence of </a:t>
            </a:r>
            <a:r>
              <a:rPr lang="en-US" altLang="zh-CN" sz="800" baseline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visibility regions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restricts the effective feature learning</a:t>
            </a:r>
            <a:r>
              <a:rPr lang="en-US" altLang="zh-CN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ability for local convolutional operations-based CNN.</a:t>
            </a:r>
            <a:r>
              <a:rPr lang="en-US" altLang="zh-CN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Hence, </a:t>
            </a:r>
            <a:r>
              <a:rPr lang="en-US" altLang="zh-CN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feature interaction module of the multi-task network</a:t>
            </a:r>
            <a:r>
              <a:rPr lang="en-US" altLang="zh-CN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introduce the self-attention architecture to model the </a:t>
            </a:r>
            <a:r>
              <a:rPr lang="en-US" altLang="zh-CN" sz="800" baseline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spatial non-stationarity</a:t>
            </a:r>
            <a:r>
              <a:rPr lang="en-US" altLang="zh-CN" sz="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characteristics of hybrid-field cascaded channel. </a:t>
            </a:r>
            <a:r>
              <a:rPr lang="en-US" altLang="zh-CN" sz="800" dirty="0"/>
              <a:t/>
            </a:r>
            <a:br>
              <a:rPr lang="en-US" altLang="zh-CN" sz="800" dirty="0"/>
            </a:br>
            <a:endParaRPr kumimoji="1" lang="en-US" altLang="zh-CN" sz="800" kern="1200" dirty="0">
              <a:solidFill>
                <a:schemeClr val="tx1"/>
              </a:solidFill>
              <a:effectLst/>
              <a:latin typeface="Times New Roman" pitchFamily="18" charset="0"/>
              <a:ea typeface="宋体" charset="0"/>
              <a:cs typeface="宋体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D04A1-B9D9-439E-8242-67F3C65E7E8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12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CE7D-525E-4B6B-991D-FCB7BADD948C}" type="datetime1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261285BC-42D5-48F4-B1CD-CFE565A9D7E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79219" y="0"/>
            <a:ext cx="781226" cy="774900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8362774" y="6536810"/>
            <a:ext cx="78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F82AF29-C6B6-4D48-A719-74539E92FCAE}" type="slidenum">
              <a:rPr lang="zh-CN" altLang="en-US" smtClean="0"/>
              <a:t>‹#›</a:t>
            </a:fld>
            <a:r>
              <a:rPr lang="en-US" altLang="zh-CN" dirty="0"/>
              <a:t>/14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05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4B4D-2289-412C-8C67-97197748BB96}" type="datetime1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‹#›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ADE7D9A-89BB-4DB9-9326-D0DFA222E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94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BC60-B65D-481E-B9C3-20A1D3B0916A}" type="datetime1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‹#›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ADE7D9A-89BB-4DB9-9326-D0DFA222E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4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0378-5AAF-427F-90CC-4F7895C2CB7B}" type="datetime1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‹#›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ADE7D9A-89BB-4DB9-9326-D0DFA222EC8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45212" y="63063"/>
            <a:ext cx="882166" cy="87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4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1504-F537-4C21-B719-EB212AA2DB3E}" type="datetime1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‹#›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ADE7D9A-89BB-4DB9-9326-D0DFA222E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63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5D9D-49D1-46EA-8E59-EC4735AFF6A6}" type="datetime1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‹#›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ADE7D9A-89BB-4DB9-9326-D0DFA222E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82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41A6-90B4-4ED7-8606-6AEFBF6F75BC}" type="datetime1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‹#›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ADE7D9A-89BB-4DB9-9326-D0DFA222E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43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082-8BF5-4A6D-9BC0-E649FDF59D2E}" type="datetime1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‹#›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ADE7D9A-89BB-4DB9-9326-D0DFA222E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7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B337-AE5C-4946-8847-3E9E6F9F1FCF}" type="datetime1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‹#›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ADE7D9A-89BB-4DB9-9326-D0DFA222E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1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AED3-9FBF-4F23-944E-7296F186FCDE}" type="datetime1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‹#›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ADE7D9A-89BB-4DB9-9326-D0DFA222E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1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0A27-8200-4F27-8E82-D2341FE942FD}" type="datetime1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‹#›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ADE7D9A-89BB-4DB9-9326-D0DFA222E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2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622A4-A5A9-4FB2-83E9-FFEB986AC8B5}" type="datetime1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1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4.bin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0.xml"/><Relationship Id="rId9" Type="http://schemas.openxmlformats.org/officeDocument/2006/relationships/hyperlink" Target="https://github.com/WiCi-Lab/MT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jiwang@ccnu.edu.c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hyperlink" Target="https://github.com/WiCi-La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2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841" y="2166512"/>
            <a:ext cx="8948317" cy="1262488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4E5D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Multi-Task Learning Based Channel Estimation for Hybrid-Field STAR-RIS Systems</a:t>
            </a:r>
            <a:endParaRPr lang="zh-CN" altLang="en-US" sz="3200" b="1" dirty="0">
              <a:solidFill>
                <a:srgbClr val="4E5D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2999" y="4103764"/>
            <a:ext cx="7290995" cy="199582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Jian Xiao*, Ji Wang*,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Yuanwei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Liu†, et.al. </a:t>
            </a:r>
          </a:p>
          <a:p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18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Information Engineering, </a:t>
            </a:r>
          </a:p>
          <a:p>
            <a:r>
              <a:rPr lang="en-US" altLang="zh-CN" sz="18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China Normal University, </a:t>
            </a:r>
          </a:p>
          <a:p>
            <a:r>
              <a:rPr lang="en-US" altLang="zh-CN" sz="18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†School of Electronic Engineering and Computer Science, </a:t>
            </a:r>
          </a:p>
          <a:p>
            <a:r>
              <a:rPr lang="en-US" altLang="zh-CN" sz="18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Queen Mary University of London.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3165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559062"/>
            <a:ext cx="9144000" cy="468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https://gimg2.baidu.com/image_search/src=http%3A%2F%2Fp1.itc.cn%2Fimages01%2F20200612%2F8721c6f458c24df29c10824c50f9b30f.png&amp;refer=http%3A%2F%2Fp1.itc.cn&amp;app=2002&amp;size=f9999,10000&amp;q=a80&amp;n=0&amp;g=0n&amp;fmt=auto?sec=1671419589&amp;t=719b7a6dae83addc853088520012a69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4"/>
          <a:stretch/>
        </p:blipFill>
        <p:spPr bwMode="auto">
          <a:xfrm>
            <a:off x="5594560" y="316523"/>
            <a:ext cx="3549440" cy="80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8728"/>
            <a:ext cx="5184085" cy="105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75"/>
    </mc:Choice>
    <mc:Fallback xmlns="">
      <p:transition spd="slow" advTm="4437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7265" y="121531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Setup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785446"/>
            <a:ext cx="9144000" cy="468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7265" y="762193"/>
            <a:ext cx="887154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scenario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664EC64-8DC8-46FB-96E1-F1080AA4C46C}"/>
              </a:ext>
            </a:extLst>
          </p:cNvPr>
          <p:cNvSpPr/>
          <p:nvPr/>
        </p:nvSpPr>
        <p:spPr>
          <a:xfrm>
            <a:off x="0" y="6559062"/>
            <a:ext cx="9144000" cy="468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189259"/>
              </p:ext>
            </p:extLst>
          </p:nvPr>
        </p:nvGraphicFramePr>
        <p:xfrm>
          <a:off x="921569" y="1235636"/>
          <a:ext cx="6886000" cy="237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531">
                  <a:extLst>
                    <a:ext uri="{9D8B030D-6E8A-4147-A177-3AD203B41FA5}">
                      <a16:colId xmlns:a16="http://schemas.microsoft.com/office/drawing/2014/main" val="1703496964"/>
                    </a:ext>
                  </a:extLst>
                </a:gridCol>
                <a:gridCol w="3742469">
                  <a:extLst>
                    <a:ext uri="{9D8B030D-6E8A-4147-A177-3AD203B41FA5}">
                      <a16:colId xmlns:a16="http://schemas.microsoft.com/office/drawing/2014/main" val="2430552807"/>
                    </a:ext>
                  </a:extLst>
                </a:gridCol>
              </a:tblGrid>
              <a:tr h="339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07483"/>
                  </a:ext>
                </a:extLst>
              </a:tr>
              <a:tr h="339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RIS elements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8 × 64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07955"/>
                  </a:ext>
                </a:extLst>
              </a:tr>
              <a:tr h="3398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AP elements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CN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4 × 8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02184"/>
                  </a:ext>
                </a:extLst>
              </a:tr>
              <a:tr h="339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carrier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frequency </a:t>
                      </a:r>
                      <a:r>
                        <a:rPr lang="en-US" altLang="zh-CN" sz="160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73 GHz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573040"/>
                  </a:ext>
                </a:extLst>
              </a:tr>
              <a:tr h="339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 impairments 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565341"/>
                  </a:ext>
                </a:extLst>
              </a:tr>
              <a:tr h="3398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US" altLang="zh-CN" sz="1600" i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</a:t>
                      </a:r>
                      <a:r>
                        <a:rPr lang="en-US" altLang="zh-CN" sz="1600" i="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subarrary</a:t>
                      </a:r>
                      <a:endParaRPr lang="zh-CN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08912"/>
                  </a:ext>
                </a:extLst>
              </a:tr>
              <a:tr h="339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protocol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switching (TS) / Energy splitting (ES)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163827"/>
                  </a:ext>
                </a:extLst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840945"/>
              </p:ext>
            </p:extLst>
          </p:nvPr>
        </p:nvGraphicFramePr>
        <p:xfrm>
          <a:off x="5295167" y="2618335"/>
          <a:ext cx="17192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7" name="Equation" r:id="rId5" imgW="1066680" imgH="228600" progId="Equation.DSMT4">
                  <p:embed/>
                </p:oleObj>
              </mc:Choice>
              <mc:Fallback>
                <p:oleObj name="Equation" r:id="rId5" imgW="106668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167" y="2618335"/>
                        <a:ext cx="1719263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763579"/>
              </p:ext>
            </p:extLst>
          </p:nvPr>
        </p:nvGraphicFramePr>
        <p:xfrm>
          <a:off x="5777767" y="3001716"/>
          <a:ext cx="509553" cy="226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8" name="Equation" r:id="rId7" imgW="317160" imgH="164880" progId="Equation.DSMT4">
                  <p:embed/>
                </p:oleObj>
              </mc:Choice>
              <mc:Fallback>
                <p:oleObj name="Equation" r:id="rId7" imgW="317160" imgH="164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7767" y="3001716"/>
                        <a:ext cx="509553" cy="226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717221"/>
              </p:ext>
            </p:extLst>
          </p:nvPr>
        </p:nvGraphicFramePr>
        <p:xfrm>
          <a:off x="921572" y="4153775"/>
          <a:ext cx="6885998" cy="1687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266">
                  <a:extLst>
                    <a:ext uri="{9D8B030D-6E8A-4147-A177-3AD203B41FA5}">
                      <a16:colId xmlns:a16="http://schemas.microsoft.com/office/drawing/2014/main" val="1703496964"/>
                    </a:ext>
                  </a:extLst>
                </a:gridCol>
                <a:gridCol w="3736732">
                  <a:extLst>
                    <a:ext uri="{9D8B030D-6E8A-4147-A177-3AD203B41FA5}">
                      <a16:colId xmlns:a16="http://schemas.microsoft.com/office/drawing/2014/main" val="2430552807"/>
                    </a:ext>
                  </a:extLst>
                </a:gridCol>
              </a:tblGrid>
              <a:tr h="3375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Schemes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 Idea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07483"/>
                  </a:ext>
                </a:extLst>
              </a:tr>
              <a:tr h="3375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TS/ES-LS estimator [1]</a:t>
                      </a:r>
                      <a:endParaRPr lang="zh-CN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DFT-based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unbiased estimation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07955"/>
                  </a:ext>
                </a:extLst>
              </a:tr>
              <a:tr h="3375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 estimator [2]</a:t>
                      </a:r>
                      <a:endParaRPr lang="zh-CN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polar domain sparsity</a:t>
                      </a:r>
                      <a:endParaRPr lang="zh-CN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802184"/>
                  </a:ext>
                </a:extLst>
              </a:tr>
              <a:tr h="3375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EDSR-based DL estimator [3]</a:t>
                      </a:r>
                      <a:endParaRPr lang="zh-CN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super-resolution network</a:t>
                      </a:r>
                      <a:endParaRPr lang="zh-CN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573040"/>
                  </a:ext>
                </a:extLst>
              </a:tr>
              <a:tr h="3375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TS/ES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-STN estimator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single-task version of MTN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565341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81504" y="3672539"/>
            <a:ext cx="1919115" cy="498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Benchmarks </a:t>
            </a: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60026" y="5867290"/>
            <a:ext cx="6263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[1] C. Wu, et al., IEEE </a:t>
            </a:r>
            <a:r>
              <a:rPr lang="en-US" altLang="zh-CN" sz="1400" dirty="0" err="1"/>
              <a:t>Commun</a:t>
            </a:r>
            <a:r>
              <a:rPr lang="en-US" altLang="zh-CN" sz="1400" dirty="0"/>
              <a:t>. Lett., 2022</a:t>
            </a:r>
            <a:r>
              <a:rPr lang="en-US" altLang="zh-CN" sz="1400" i="1" dirty="0"/>
              <a:t>. </a:t>
            </a:r>
          </a:p>
          <a:p>
            <a:r>
              <a:rPr lang="en-US" altLang="zh-CN" sz="1400" i="1" dirty="0"/>
              <a:t>[2] M. Cui, et al. IEEE </a:t>
            </a:r>
            <a:r>
              <a:rPr lang="en-US" altLang="zh-CN" sz="1400" i="1" dirty="0" err="1"/>
              <a:t>Commun</a:t>
            </a:r>
            <a:r>
              <a:rPr lang="en-US" altLang="zh-CN" sz="1400" i="1" dirty="0"/>
              <a:t>. Mag., 2023.</a:t>
            </a:r>
          </a:p>
          <a:p>
            <a:r>
              <a:rPr lang="en-US" altLang="zh-CN" sz="1400" i="1" dirty="0"/>
              <a:t>[3] Y. </a:t>
            </a:r>
            <a:r>
              <a:rPr lang="en-US" altLang="zh-CN" sz="1400" i="1" dirty="0" err="1"/>
              <a:t>Jin</a:t>
            </a:r>
            <a:r>
              <a:rPr lang="en-US" altLang="zh-CN" sz="1400" i="1" dirty="0"/>
              <a:t>, et al. IEEE Trans. </a:t>
            </a:r>
            <a:r>
              <a:rPr lang="en-US" altLang="zh-CN" sz="1400" i="1" dirty="0" err="1"/>
              <a:t>Veh</a:t>
            </a:r>
            <a:r>
              <a:rPr lang="en-US" altLang="zh-CN" sz="1400" i="1" dirty="0"/>
              <a:t>. Technol., 2021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4992198" y="6199319"/>
            <a:ext cx="3530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9"/>
              </a:rPr>
              <a:t>https://github.com/WiCi-Lab/MTN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45478" y="5912868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related code is available at: 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9617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65"/>
    </mc:Choice>
    <mc:Fallback xmlns="">
      <p:transition spd="slow" advTm="1146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7265" y="121531"/>
            <a:ext cx="3477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785446"/>
            <a:ext cx="9144000" cy="468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664EC64-8DC8-46FB-96E1-F1080AA4C46C}"/>
              </a:ext>
            </a:extLst>
          </p:cNvPr>
          <p:cNvSpPr/>
          <p:nvPr/>
        </p:nvSpPr>
        <p:spPr>
          <a:xfrm>
            <a:off x="-220980" y="6559062"/>
            <a:ext cx="9144000" cy="468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76" y="911478"/>
            <a:ext cx="3942857" cy="30476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088" y="832338"/>
            <a:ext cx="3828571" cy="313333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51792" y="3965671"/>
            <a:ext cx="2875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NMSE for different algorithms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51231" y="3938019"/>
            <a:ext cx="29053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NMSE for different ES ratios </a:t>
            </a:r>
            <a:r>
              <a:rPr lang="zh-CN" altLang="de-DE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𝑟</a:t>
            </a:r>
            <a:r>
              <a:rPr lang="de-DE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0081" y="4319079"/>
            <a:ext cx="905821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·In TS protocol, superior channel estimation accuracy can be 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obtained compared to ES protocol. 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·In ES protocol, less pilot overhead can be 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achieved compared to TS protocol.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·With the increase of </a:t>
            </a:r>
            <a:r>
              <a:rPr lang="de-DE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ratios </a:t>
            </a:r>
            <a:r>
              <a:rPr lang="zh-CN" altLang="de-DE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𝑟</a:t>
            </a:r>
            <a:r>
              <a:rPr lang="de-DE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corresponding estimation accuracy is also improved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·The proposed MTN model has less pilot 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overhead 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 to STN model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and can achieve the estimation accuracy similar to the STN 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in ES protocol.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6" name="Picture 2" descr="https://img.ixintu.com/download/jpg/20200729/6b18c2ef6d1accdb34f8e04cfbed73ae_512_512.jpg%21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2" y="4448907"/>
            <a:ext cx="324807" cy="32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img.ixintu.com/download/jpg/20200729/6b18c2ef6d1accdb34f8e04cfbed73ae_512_512.jpg%21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1" y="4844050"/>
            <a:ext cx="324807" cy="32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img.ixintu.com/download/jpg/20200729/6b18c2ef6d1accdb34f8e04cfbed73ae_512_512.jpg%21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" y="5250379"/>
            <a:ext cx="324807" cy="32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img.ixintu.com/download/jpg/20200729/6b18c2ef6d1accdb34f8e04cfbed73ae_512_512.jpg%21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7" y="5661652"/>
            <a:ext cx="324807" cy="32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247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53"/>
    </mc:Choice>
    <mc:Fallback xmlns="">
      <p:transition spd="slow" advTm="3085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7265" y="121531"/>
            <a:ext cx="32812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</a:t>
            </a:r>
          </a:p>
          <a:p>
            <a:endParaRPr lang="en-US" altLang="zh-CN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785446"/>
            <a:ext cx="9144000" cy="468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178" y="808892"/>
            <a:ext cx="91440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Wavenumber domain channel estimation for holographic STAR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ISAC channel estimation in active STAR-RIS networks 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559062"/>
            <a:ext cx="9144000" cy="468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961" y="1343597"/>
            <a:ext cx="4634948" cy="23763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654" y="4130731"/>
            <a:ext cx="3391437" cy="24028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65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20"/>
    </mc:Choice>
    <mc:Fallback xmlns="">
      <p:transition spd="slow" advTm="4762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4688" y="1944062"/>
            <a:ext cx="7974623" cy="2387600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!</a:t>
            </a:r>
            <a:r>
              <a:rPr lang="en-US" altLang="zh-CN" sz="4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4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4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1" dirty="0">
                <a:solidFill>
                  <a:srgbClr val="4E5D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Multi-Task Learning Based Channel Estimation for Hybrid-Field STAR-RIS Systems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3165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559062"/>
            <a:ext cx="9144000" cy="468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4700338"/>
            <a:ext cx="9144000" cy="160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Wingdings" pitchFamily="2" charset="2"/>
              <a:buChar char="l"/>
              <a:defRPr/>
            </a:pPr>
            <a:r>
              <a:rPr lang="en-US" altLang="zh-CN" sz="2200" b="1" kern="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Contact information</a:t>
            </a:r>
            <a:endParaRPr lang="en-US" altLang="zh-CN" sz="2200" kern="0" dirty="0">
              <a:solidFill>
                <a:srgbClr val="000000"/>
              </a:solidFill>
              <a:latin typeface="+mn-lt"/>
              <a:sym typeface="Wingdings" pitchFamily="2" charset="2"/>
            </a:endParaRPr>
          </a:p>
          <a:p>
            <a:pPr marL="742950" lvl="1" indent="-285750" eaLnBrk="1" hangingPunct="1">
              <a:lnSpc>
                <a:spcPts val="2500"/>
              </a:lnSpc>
              <a:spcBef>
                <a:spcPts val="0"/>
              </a:spcBef>
              <a:buClr>
                <a:srgbClr val="000000"/>
              </a:buClr>
              <a:buFontTx/>
              <a:buChar char="–"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Ji Wang, Central China Normal University</a:t>
            </a:r>
            <a:endParaRPr lang="en-US" altLang="zh-CN" sz="1800" b="1" kern="0" dirty="0">
              <a:solidFill>
                <a:srgbClr val="0033CC"/>
              </a:solidFill>
              <a:latin typeface="+mn-lt"/>
              <a:sym typeface="Wingdings" pitchFamily="2" charset="2"/>
            </a:endParaRPr>
          </a:p>
          <a:p>
            <a:pPr marL="742950" lvl="1" indent="-285750" eaLnBrk="1" hangingPunct="1">
              <a:lnSpc>
                <a:spcPts val="2500"/>
              </a:lnSpc>
              <a:spcBef>
                <a:spcPts val="0"/>
              </a:spcBef>
              <a:buClr>
                <a:srgbClr val="000000"/>
              </a:buClr>
              <a:buFontTx/>
              <a:buChar char="–"/>
              <a:defRPr/>
            </a:pPr>
            <a:r>
              <a:rPr lang="en-US" altLang="zh-CN" sz="1600" kern="0" dirty="0">
                <a:solidFill>
                  <a:srgbClr val="000000"/>
                </a:solidFill>
                <a:sym typeface="Wingdings" pitchFamily="2" charset="2"/>
              </a:rPr>
              <a:t>Email: </a:t>
            </a:r>
            <a:r>
              <a:rPr lang="en-US" altLang="zh-CN" sz="1800" u="sng" kern="0" dirty="0">
                <a:solidFill>
                  <a:srgbClr val="0000FF"/>
                </a:solidFill>
                <a:sym typeface="Wingdings" pitchFamily="2" charset="2"/>
                <a:hlinkClick r:id="rId3"/>
              </a:rPr>
              <a:t>jiwang@ccnu.edu.cn</a:t>
            </a:r>
            <a:endParaRPr lang="en-US" altLang="zh-CN" sz="1800" u="sng" kern="0" dirty="0">
              <a:solidFill>
                <a:srgbClr val="0000FF"/>
              </a:solidFill>
              <a:sym typeface="Wingdings" pitchFamily="2" charset="2"/>
            </a:endParaRPr>
          </a:p>
          <a:p>
            <a:pPr marL="742950" lvl="1" indent="-285750" eaLnBrk="1" hangingPunct="1">
              <a:lnSpc>
                <a:spcPts val="2500"/>
              </a:lnSpc>
              <a:spcBef>
                <a:spcPts val="0"/>
              </a:spcBef>
              <a:buClr>
                <a:srgbClr val="000000"/>
              </a:buClr>
              <a:buFontTx/>
              <a:buChar char="–"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+mn-lt"/>
                <a:sym typeface="Wingdings" pitchFamily="2" charset="2"/>
              </a:rPr>
              <a:t>Reproducible projects :  </a:t>
            </a:r>
            <a:r>
              <a:rPr lang="en-US" altLang="zh-CN" sz="1800" kern="0" dirty="0">
                <a:solidFill>
                  <a:srgbClr val="0000FF"/>
                </a:solidFill>
                <a:latin typeface="+mn-lt"/>
                <a:sym typeface="Wingdings" pitchFamily="2" charset="2"/>
                <a:hlinkClick r:id="rId4"/>
              </a:rPr>
              <a:t>https://github.com/WiCi-Lab</a:t>
            </a:r>
            <a:endParaRPr lang="en-US" altLang="zh-CN" sz="1800" kern="0" dirty="0">
              <a:solidFill>
                <a:srgbClr val="0000FF"/>
              </a:solidFill>
              <a:latin typeface="+mn-lt"/>
              <a:sym typeface="Wingdings" pitchFamily="2" charset="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8506"/>
            <a:ext cx="5184085" cy="1056756"/>
          </a:xfrm>
          <a:prstGeom prst="rect">
            <a:avLst/>
          </a:prstGeom>
        </p:spPr>
      </p:pic>
      <p:pic>
        <p:nvPicPr>
          <p:cNvPr id="9" name="Picture 2" descr="https://gimg2.baidu.com/image_search/src=http%3A%2F%2Fp1.itc.cn%2Fimages01%2F20200612%2F8721c6f458c24df29c10824c50f9b30f.png&amp;refer=http%3A%2F%2Fp1.itc.cn&amp;app=2002&amp;size=f9999,10000&amp;q=a80&amp;n=0&amp;g=0n&amp;fmt=auto?sec=1671419589&amp;t=719b7a6dae83addc853088520012a696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4"/>
          <a:stretch/>
        </p:blipFill>
        <p:spPr bwMode="auto">
          <a:xfrm>
            <a:off x="5594560" y="316523"/>
            <a:ext cx="3549440" cy="80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22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3"/>
    </mc:Choice>
    <mc:Fallback xmlns="">
      <p:transition spd="slow" advTm="291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3165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559062"/>
            <a:ext cx="9144000" cy="468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76653" y="1472771"/>
            <a:ext cx="674078" cy="4029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84211" y="1412621"/>
            <a:ext cx="2074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84211" y="3127749"/>
            <a:ext cx="2922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84211" y="3996087"/>
            <a:ext cx="2962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6653" y="3190534"/>
            <a:ext cx="674078" cy="4029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76653" y="4059856"/>
            <a:ext cx="674078" cy="4029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A0600E-4D55-21F1-92A9-D32ACE19AF16}"/>
              </a:ext>
            </a:extLst>
          </p:cNvPr>
          <p:cNvSpPr txBox="1"/>
          <p:nvPr/>
        </p:nvSpPr>
        <p:spPr>
          <a:xfrm>
            <a:off x="1584211" y="4813895"/>
            <a:ext cx="2983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 </a:t>
            </a:r>
            <a:endParaRPr lang="zh-CN" altLang="en-US" sz="2800" b="1" dirty="0">
              <a:solidFill>
                <a:srgbClr val="4454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E313FB1-D070-097C-5450-5C4640F094DA}"/>
              </a:ext>
            </a:extLst>
          </p:cNvPr>
          <p:cNvSpPr/>
          <p:nvPr/>
        </p:nvSpPr>
        <p:spPr>
          <a:xfrm>
            <a:off x="776653" y="4876680"/>
            <a:ext cx="674078" cy="4029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76653" y="2349343"/>
            <a:ext cx="674078" cy="4029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84211" y="2280431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 descr="https://gimg2.baidu.com/image_search/src=http%3A%2F%2Fp1.itc.cn%2Fimages01%2F20200612%2F8721c6f458c24df29c10824c50f9b30f.png&amp;refer=http%3A%2F%2Fp1.itc.cn&amp;app=2002&amp;size=f9999,10000&amp;q=a80&amp;n=0&amp;g=0n&amp;fmt=auto?sec=1671419589&amp;t=719b7a6dae83addc853088520012a69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4"/>
          <a:stretch/>
        </p:blipFill>
        <p:spPr bwMode="auto">
          <a:xfrm>
            <a:off x="5594560" y="316523"/>
            <a:ext cx="3549440" cy="80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71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57"/>
    </mc:Choice>
    <mc:Fallback xmlns="">
      <p:transition spd="slow" advTm="785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948" y="1680415"/>
            <a:ext cx="2331287" cy="21114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7265" y="121531"/>
            <a:ext cx="2342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785446"/>
            <a:ext cx="9144000" cy="468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7264" y="735626"/>
            <a:ext cx="8871541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Reconfigurable Intelligent Surface (RIS)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44546A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meta-surface controlling the propagation of electromagnetic wave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559062"/>
            <a:ext cx="9144000" cy="468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3383CE8E-C1E2-4337-8B73-F427CA060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701" y="1988814"/>
            <a:ext cx="2461647" cy="1171750"/>
          </a:xfrm>
          <a:prstGeom prst="rect">
            <a:avLst/>
          </a:prstGeom>
        </p:spPr>
      </p:pic>
      <p:sp>
        <p:nvSpPr>
          <p:cNvPr id="31" name="Shape 413">
            <a:extLst>
              <a:ext uri="{FF2B5EF4-FFF2-40B4-BE49-F238E27FC236}">
                <a16:creationId xmlns:a16="http://schemas.microsoft.com/office/drawing/2014/main" id="{D2ABDE75-FF4D-4309-9BFE-A5A5F13F4366}"/>
              </a:ext>
            </a:extLst>
          </p:cNvPr>
          <p:cNvSpPr/>
          <p:nvPr/>
        </p:nvSpPr>
        <p:spPr>
          <a:xfrm>
            <a:off x="4910731" y="2070363"/>
            <a:ext cx="345103" cy="365154"/>
          </a:xfrm>
          <a:custGeom>
            <a:avLst/>
            <a:gdLst/>
            <a:ahLst/>
            <a:cxnLst/>
            <a:rect l="0" t="0" r="0" b="0"/>
            <a:pathLst>
              <a:path w="1875282" h="1099566">
                <a:moveTo>
                  <a:pt x="1856232" y="0"/>
                </a:moveTo>
                <a:lnTo>
                  <a:pt x="1875282" y="32766"/>
                </a:lnTo>
                <a:lnTo>
                  <a:pt x="19050" y="1099566"/>
                </a:lnTo>
                <a:lnTo>
                  <a:pt x="0" y="1066800"/>
                </a:lnTo>
                <a:lnTo>
                  <a:pt x="1856232" y="0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0000FF"/>
            </a:solidFill>
            <a:miter lim="100000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Shape 415">
            <a:extLst>
              <a:ext uri="{FF2B5EF4-FFF2-40B4-BE49-F238E27FC236}">
                <a16:creationId xmlns:a16="http://schemas.microsoft.com/office/drawing/2014/main" id="{B6483C07-DCFC-4053-8178-C79AF0CB0484}"/>
              </a:ext>
            </a:extLst>
          </p:cNvPr>
          <p:cNvSpPr/>
          <p:nvPr/>
        </p:nvSpPr>
        <p:spPr>
          <a:xfrm>
            <a:off x="4913592" y="2574689"/>
            <a:ext cx="345103" cy="392542"/>
          </a:xfrm>
          <a:custGeom>
            <a:avLst/>
            <a:gdLst/>
            <a:ahLst/>
            <a:cxnLst/>
            <a:rect l="0" t="0" r="0" b="0"/>
            <a:pathLst>
              <a:path w="1855470" h="1326642">
                <a:moveTo>
                  <a:pt x="21336" y="0"/>
                </a:moveTo>
                <a:lnTo>
                  <a:pt x="1855470" y="1295400"/>
                </a:lnTo>
                <a:lnTo>
                  <a:pt x="1833372" y="1326642"/>
                </a:lnTo>
                <a:lnTo>
                  <a:pt x="0" y="31242"/>
                </a:lnTo>
                <a:lnTo>
                  <a:pt x="21336" y="0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0000FF"/>
            </a:solidFill>
            <a:miter lim="100000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DCB5AC9-BB75-4F25-B060-E2976DE1A49C}"/>
              </a:ext>
            </a:extLst>
          </p:cNvPr>
          <p:cNvSpPr/>
          <p:nvPr/>
        </p:nvSpPr>
        <p:spPr bwMode="auto">
          <a:xfrm>
            <a:off x="4724012" y="2355443"/>
            <a:ext cx="226915" cy="223838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2459" y="3561419"/>
            <a:ext cx="887154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 transmitting and reflecting RIS (STAR-RIS)</a:t>
            </a:r>
            <a:r>
              <a:rPr lang="en-US" altLang="zh-CN" sz="2400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zh-CN" altLang="en-US" sz="2400" baseline="30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617" y="4171714"/>
            <a:ext cx="6703156" cy="23442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72154" y="5260004"/>
            <a:ext cx="23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Full-space coverage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Dual functionality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0" y="6582508"/>
            <a:ext cx="9037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[1] </a:t>
            </a:r>
            <a:r>
              <a:rPr lang="en-US" altLang="zh-CN" sz="1200" b="1" dirty="0"/>
              <a:t>Y. Liu</a:t>
            </a:r>
            <a:r>
              <a:rPr lang="en-US" altLang="zh-CN" sz="1200" dirty="0"/>
              <a:t>, </a:t>
            </a:r>
            <a:r>
              <a:rPr lang="en-US" altLang="zh-CN" sz="1200" i="1" dirty="0"/>
              <a:t>et al</a:t>
            </a:r>
            <a:r>
              <a:rPr lang="en-US" altLang="zh-CN" sz="1200" dirty="0"/>
              <a:t>., “STAR: Simultaneous Transmission And Reflection for 360° Coverage by Intelligent Surfaces”, Dec. 2021 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24153" y="2390023"/>
            <a:ext cx="236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Half-space coverage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Reflection-only RIS</a:t>
            </a:r>
          </a:p>
        </p:txBody>
      </p:sp>
    </p:spTree>
    <p:extLst>
      <p:ext uri="{BB962C8B-B14F-4D97-AF65-F5344CB8AC3E}">
        <p14:creationId xmlns:p14="http://schemas.microsoft.com/office/powerpoint/2010/main" val="315220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77"/>
    </mc:Choice>
    <mc:Fallback xmlns="">
      <p:transition spd="slow" advTm="4487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7265" y="121531"/>
            <a:ext cx="2342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785446"/>
            <a:ext cx="9144000" cy="468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7264" y="832338"/>
            <a:ext cx="887154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Near-Field Communications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44546A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Near-field boundary: Rayleigh distance </a:t>
            </a:r>
            <a:r>
              <a:rPr lang="en-US" altLang="zh-CN" sz="2000" baseline="30000" dirty="0">
                <a:solidFill>
                  <a:srgbClr val="44546A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[1]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559062"/>
            <a:ext cx="9144000" cy="468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43">
            <a:extLst>
              <a:ext uri="{FF2B5EF4-FFF2-40B4-BE49-F238E27FC236}">
                <a16:creationId xmlns:a16="http://schemas.microsoft.com/office/drawing/2014/main" id="{5E225932-75A5-4EF3-A84A-000B689E0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004" y="3059870"/>
            <a:ext cx="188200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13" y="1825637"/>
            <a:ext cx="6401287" cy="1673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546" y="3596292"/>
            <a:ext cx="5873261" cy="14560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7264" y="6577973"/>
            <a:ext cx="89776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[1] </a:t>
            </a:r>
            <a:r>
              <a:rPr lang="en-US" altLang="zh-CN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L.Dai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, Near-Field Communications for Extremely Large Antenna Array, ICASSP (inviting talk), 2022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1144130" y="5084541"/>
            <a:ext cx="2703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Extremely large-scale array</a:t>
            </a:r>
          </a:p>
        </p:txBody>
      </p:sp>
      <p:sp>
        <p:nvSpPr>
          <p:cNvPr id="16" name="矩形 15"/>
          <p:cNvSpPr/>
          <p:nvPr/>
        </p:nvSpPr>
        <p:spPr>
          <a:xfrm>
            <a:off x="4138021" y="5110917"/>
            <a:ext cx="3120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Tremendously high frequencies</a:t>
            </a:r>
          </a:p>
        </p:txBody>
      </p:sp>
      <p:sp>
        <p:nvSpPr>
          <p:cNvPr id="18" name="加号 17"/>
          <p:cNvSpPr/>
          <p:nvPr/>
        </p:nvSpPr>
        <p:spPr>
          <a:xfrm>
            <a:off x="3771630" y="5106378"/>
            <a:ext cx="363642" cy="3513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93328" y="5401979"/>
            <a:ext cx="887154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Near- and Far-Field Communications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44546A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practical case of radiation field: far- and near-field signal coexist </a:t>
            </a:r>
            <a:endParaRPr lang="en-US" altLang="zh-CN" sz="2000" baseline="30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86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77"/>
    </mc:Choice>
    <mc:Fallback xmlns="">
      <p:transition spd="slow" advTm="4487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48" y="1415663"/>
            <a:ext cx="4926283" cy="31739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7265" y="121531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787740"/>
            <a:ext cx="9144000" cy="468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7264" y="834632"/>
            <a:ext cx="8871541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STAR-RIS assisted indoor </a:t>
            </a:r>
            <a:r>
              <a:rPr lang="en-US" altLang="zh-CN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mmWave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model (focusing cascaded link)</a:t>
            </a:r>
          </a:p>
          <a:p>
            <a:pPr lvl="1">
              <a:lnSpc>
                <a:spcPct val="150000"/>
              </a:lnSpc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561356"/>
            <a:ext cx="9144000" cy="468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239000" y="3990145"/>
            <a:ext cx="3807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AP—RIS :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Hybrid-field NLOS channel</a:t>
            </a:r>
          </a:p>
          <a:p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RIS—UE: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Near-Field LOS channel</a:t>
            </a:r>
          </a:p>
        </p:txBody>
      </p:sp>
      <p:sp>
        <p:nvSpPr>
          <p:cNvPr id="15" name="Rectangle 3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238999" y="2000302"/>
            <a:ext cx="380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Near-field boundary in RIS systems:</a:t>
            </a:r>
            <a:endParaRPr lang="en-US" altLang="zh-CN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495" y="2416526"/>
            <a:ext cx="2580952" cy="9238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/>
          <a:srcRect t="13987"/>
          <a:stretch/>
        </p:blipFill>
        <p:spPr>
          <a:xfrm>
            <a:off x="1573803" y="6001502"/>
            <a:ext cx="2828571" cy="36043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543" y="5020550"/>
            <a:ext cx="4628571" cy="980952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326919" y="5301762"/>
            <a:ext cx="359195" cy="4044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956538" y="5278322"/>
            <a:ext cx="445836" cy="4044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885859" y="6048394"/>
            <a:ext cx="4047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impairments at AP and users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532817" y="5731871"/>
            <a:ext cx="736098" cy="41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402374" y="5753100"/>
            <a:ext cx="1019783" cy="39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27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00"/>
    </mc:Choice>
    <mc:Fallback xmlns="">
      <p:transition spd="slow" advTm="243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19007" b="6298"/>
          <a:stretch/>
        </p:blipFill>
        <p:spPr>
          <a:xfrm>
            <a:off x="2221088" y="1676304"/>
            <a:ext cx="3602682" cy="73089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7265" y="121531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787740"/>
            <a:ext cx="9144000" cy="468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10913" y="787740"/>
            <a:ext cx="8871541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Hybrid-Field Channel Model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AP—RIS link</a:t>
            </a:r>
          </a:p>
          <a:p>
            <a:pPr lvl="1">
              <a:lnSpc>
                <a:spcPct val="150000"/>
              </a:lnSpc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Far-field array response at the AP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Near-field array response at the RIS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non-stationarity caused by visibility regions (VRs)</a:t>
            </a:r>
          </a:p>
          <a:p>
            <a:pPr lvl="1">
              <a:lnSpc>
                <a:spcPct val="150000"/>
              </a:lnSpc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561356"/>
            <a:ext cx="9144000" cy="468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3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t="7916" b="12860"/>
          <a:stretch/>
        </p:blipFill>
        <p:spPr>
          <a:xfrm>
            <a:off x="902551" y="4126069"/>
            <a:ext cx="5041049" cy="10389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t="11823"/>
          <a:stretch/>
        </p:blipFill>
        <p:spPr>
          <a:xfrm>
            <a:off x="902551" y="2701611"/>
            <a:ext cx="5980952" cy="111691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883503" y="2837944"/>
            <a:ext cx="239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Uniform Planar Wave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Only Related Angles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19438" y="4322383"/>
            <a:ext cx="276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Spherical Wave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Related Distance and Angle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315" y="5586102"/>
            <a:ext cx="3009524" cy="73333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7"/>
          <a:srcRect t="15393" b="17290"/>
          <a:stretch/>
        </p:blipFill>
        <p:spPr>
          <a:xfrm>
            <a:off x="4871389" y="5859755"/>
            <a:ext cx="1904762" cy="30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00"/>
    </mc:Choice>
    <mc:Fallback xmlns="">
      <p:transition spd="slow" advTm="243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7265" y="121531"/>
            <a:ext cx="6319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 Channel Estimation Schemes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785446"/>
            <a:ext cx="9144000" cy="468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7264" y="712167"/>
            <a:ext cx="887154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Estimator [1]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Expensive pilot overhead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estimation accuracy due to energy leakage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Compressed Sensing Estimator [2]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Sparsity uncertainty and NP hard problem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propagation between near/far-field channel estimation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Estimator [3]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Orthogonal pilot design for multi-user systems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6559062"/>
            <a:ext cx="9144000" cy="468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343886"/>
              </p:ext>
            </p:extLst>
          </p:nvPr>
        </p:nvGraphicFramePr>
        <p:xfrm>
          <a:off x="927589" y="1333707"/>
          <a:ext cx="5244611" cy="61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" name="Equation" r:id="rId5" imgW="2286000" imgH="266400" progId="Equation.DSMT4">
                  <p:embed/>
                </p:oleObj>
              </mc:Choice>
              <mc:Fallback>
                <p:oleObj name="Equation" r:id="rId5" imgW="22860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7589" y="1333707"/>
                        <a:ext cx="5244611" cy="61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427795"/>
              </p:ext>
            </p:extLst>
          </p:nvPr>
        </p:nvGraphicFramePr>
        <p:xfrm>
          <a:off x="1017223" y="3347420"/>
          <a:ext cx="4055571" cy="575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7" name="Equation" r:id="rId7" imgW="1790640" imgH="253800" progId="Equation.DSMT4">
                  <p:embed/>
                </p:oleObj>
              </mc:Choice>
              <mc:Fallback>
                <p:oleObj name="Equation" r:id="rId7" imgW="1790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7223" y="3347420"/>
                        <a:ext cx="4055571" cy="575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-70997" y="5764166"/>
            <a:ext cx="9672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C. Wu, et al., “Channel estimation for STAR-RIS-aided wireless communication,” IEEE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Lett., 2022.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X. Wei, et al., “Channel estimation for extremely large-scale massive MIMO: Far-field, near-field, or hybrid-field?,” 2022.</a:t>
            </a:r>
            <a:b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J. Xiao, et al, “U-MLP based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hybridfield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channel estimation for XL-RIS assisted millimeter-wave MIMO systems,” 2023.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1989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64"/>
    </mc:Choice>
    <mc:Fallback xmlns="">
      <p:transition spd="slow" advTm="4106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7265" y="121531"/>
            <a:ext cx="3378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785446"/>
            <a:ext cx="9144000" cy="468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6722" y="708386"/>
            <a:ext cx="899055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Multi-task Learning (MTL) for Joint Channel Estimation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44546A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Channel Correlations in STAR-RIS Systems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44546A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Transmitting users and reflecting users share STAR-RIS—AP channel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44546A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MTL framework is proposed to implicitly exploit multi-user correlations 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44546A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Multi-gate mixture-of-experts: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44546A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Joint learnable loss function: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2B828ED-96BB-494B-ADDB-82866B64E917}"/>
              </a:ext>
            </a:extLst>
          </p:cNvPr>
          <p:cNvSpPr/>
          <p:nvPr/>
        </p:nvSpPr>
        <p:spPr>
          <a:xfrm>
            <a:off x="0" y="6559062"/>
            <a:ext cx="9144000" cy="468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62"/>
          <p:cNvSpPr>
            <a:spLocks noChangeArrowheads="1"/>
          </p:cNvSpPr>
          <p:nvPr/>
        </p:nvSpPr>
        <p:spPr bwMode="auto">
          <a:xfrm>
            <a:off x="1699708" y="27061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395" y="3210852"/>
            <a:ext cx="6103208" cy="265130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3102" y="5743514"/>
            <a:ext cx="3731035" cy="7561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057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56"/>
    </mc:Choice>
    <mc:Fallback xmlns="">
      <p:transition spd="slow" advTm="7885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7265" y="121531"/>
            <a:ext cx="3378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785446"/>
            <a:ext cx="9144000" cy="468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6722" y="743555"/>
            <a:ext cx="899055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Attention-Guided Multi-task Network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44546A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Residual shrinkage module in low-level shared layers </a:t>
            </a:r>
            <a:r>
              <a:rPr lang="en-US" altLang="zh-CN" sz="2000" dirty="0">
                <a:solidFill>
                  <a:srgbClr val="44546A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44546A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Self-attention in feature interaction layers [1]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44546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2B828ED-96BB-494B-ADDB-82866B64E917}"/>
              </a:ext>
            </a:extLst>
          </p:cNvPr>
          <p:cNvSpPr/>
          <p:nvPr/>
        </p:nvSpPr>
        <p:spPr>
          <a:xfrm>
            <a:off x="0" y="6559062"/>
            <a:ext cx="9144000" cy="468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79" y="1748974"/>
            <a:ext cx="5266667" cy="32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/>
          <a:srcRect l="2204" t="1" b="12827"/>
          <a:stretch/>
        </p:blipFill>
        <p:spPr>
          <a:xfrm>
            <a:off x="4904759" y="2230451"/>
            <a:ext cx="4191630" cy="6094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48474" y="1934662"/>
            <a:ext cx="317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Soft </a:t>
            </a:r>
            <a:r>
              <a:rPr lang="en-US" altLang="zh-CN" dirty="0" err="1">
                <a:solidFill>
                  <a:srgbClr val="0070C0"/>
                </a:solidFill>
              </a:rPr>
              <a:t>thresholding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denosing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83337" y="3024688"/>
            <a:ext cx="317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Learnable threshold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Learnable slope 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/>
          <a:srcRect l="24356" r="20373"/>
          <a:stretch/>
        </p:blipFill>
        <p:spPr>
          <a:xfrm>
            <a:off x="8233147" y="3036739"/>
            <a:ext cx="200026" cy="35238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7"/>
          <a:srcRect r="12344"/>
          <a:stretch/>
        </p:blipFill>
        <p:spPr>
          <a:xfrm>
            <a:off x="7797280" y="3339599"/>
            <a:ext cx="180261" cy="30055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8"/>
          <a:srcRect l="735" t="424"/>
          <a:stretch/>
        </p:blipFill>
        <p:spPr>
          <a:xfrm>
            <a:off x="5676800" y="4522111"/>
            <a:ext cx="3245697" cy="192571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5860" y="5389488"/>
            <a:ext cx="2767604" cy="116957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" y="6579578"/>
            <a:ext cx="960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[1] H. Jiang, et al., “Attention-based hybrid precoding for </a:t>
            </a:r>
            <a:r>
              <a:rPr lang="en-US" altLang="zh-CN" sz="1400" dirty="0" err="1"/>
              <a:t>mmWave</a:t>
            </a:r>
            <a:r>
              <a:rPr lang="en-US" altLang="zh-CN" sz="1400" dirty="0"/>
              <a:t> MIMO systems,” </a:t>
            </a:r>
            <a:r>
              <a:rPr lang="en-US" altLang="zh-CN" sz="1400" b="1" i="1" dirty="0"/>
              <a:t>IEEE ITW’21, 2021. </a:t>
            </a:r>
            <a:endParaRPr lang="zh-CN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464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56"/>
    </mc:Choice>
    <mc:Fallback xmlns="">
      <p:transition spd="slow" advTm="7885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9|3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9|3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9.2|12|4.8|5.8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17872</TotalTime>
  <Words>1951</Words>
  <Application>Microsoft Office PowerPoint</Application>
  <PresentationFormat>全屏显示(4:3)</PresentationFormat>
  <Paragraphs>197</Paragraphs>
  <Slides>13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Equation</vt:lpstr>
      <vt:lpstr>Multi-Task Learning Based Channel Estimation for Hybrid-Field STAR-RIS Systems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!  Multi-Task Learning Based Channel Estimation for Hybrid-Field STAR-RIS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Learing Based Communication Over the Air</dc:title>
  <dc:creator>Jingbo</dc:creator>
  <cp:lastModifiedBy>tor vic</cp:lastModifiedBy>
  <cp:revision>1153</cp:revision>
  <dcterms:created xsi:type="dcterms:W3CDTF">2018-01-03T11:44:00Z</dcterms:created>
  <dcterms:modified xsi:type="dcterms:W3CDTF">2024-08-28T03:05:39Z</dcterms:modified>
</cp:coreProperties>
</file>