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59" d="100"/>
          <a:sy n="159" d="100"/>
        </p:scale>
        <p:origin x="2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771617299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771617299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771617299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b771617299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771617299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b771617299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77161729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b771617299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77161729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b771617299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771617299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b771617299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771617299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b771617299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771617299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b771617299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77161729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b771617299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771617299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b771617299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771617299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b771617299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71617299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b771617299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771617299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b771617299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771617299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b771617299_2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77161729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b771617299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771617299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b771617299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3200400" marR="0" lvl="6"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3657600" marR="0" lvl="7"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4114800" marR="0" lvl="8" indent="-317500" algn="l" rtl="0">
              <a:lnSpc>
                <a:spcPct val="115000"/>
              </a:lnSpc>
              <a:spcBef>
                <a:spcPts val="1600"/>
              </a:spcBef>
              <a:spcAft>
                <a:spcPts val="160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altLang="en-GB"/>
              <a:t>Computer Vision</a:t>
            </a:r>
            <a:r>
              <a:rPr lang="en-GB"/>
              <a:t> Project 1</a:t>
            </a:r>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dirty="0"/>
              <a:t>[</a:t>
            </a:r>
            <a:r>
              <a:rPr lang="en-GB" dirty="0" err="1"/>
              <a:t>徐简</a:t>
            </a:r>
            <a:r>
              <a:rPr lang="en-GB" dirty="0"/>
              <a:t>]</a:t>
            </a:r>
          </a:p>
          <a:p>
            <a:pPr marL="0" lvl="0" indent="0" algn="ctr" rtl="0">
              <a:lnSpc>
                <a:spcPct val="100000"/>
              </a:lnSpc>
              <a:spcBef>
                <a:spcPts val="0"/>
              </a:spcBef>
              <a:spcAft>
                <a:spcPts val="0"/>
              </a:spcAft>
              <a:buSzPts val="2800"/>
              <a:buNone/>
            </a:pPr>
            <a:r>
              <a:rPr lang="en-GB" dirty="0"/>
              <a:t>[</a:t>
            </a:r>
            <a:r>
              <a:rPr lang="en-US" altLang="zh-CN" dirty="0"/>
              <a:t>202220013</a:t>
            </a:r>
            <a:r>
              <a:rPr lang="en-GB" dirty="0"/>
              <a:t>]</a:t>
            </a:r>
          </a:p>
          <a:p>
            <a:pPr marL="0" lvl="0" indent="0" algn="ctr" rtl="0">
              <a:lnSpc>
                <a:spcPct val="100000"/>
              </a:lnSpc>
              <a:spcBef>
                <a:spcPts val="0"/>
              </a:spcBef>
              <a:spcAft>
                <a:spcPts val="0"/>
              </a:spcAft>
              <a:buSzPts val="2800"/>
              <a:buNone/>
            </a:pPr>
            <a:r>
              <a:rPr lang="en-GB" dirty="0"/>
              <a:t>[</a:t>
            </a:r>
            <a:r>
              <a:rPr lang="en-US" altLang="zh-CN" dirty="0"/>
              <a:t>161200063@smail.nju.edu.cn</a:t>
            </a:r>
            <a:r>
              <a:rPr lang="en-US" altLang="en-GB" dirty="0"/>
              <a:t>]</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2: Hybrid images with PyTorch</a:t>
            </a:r>
          </a:p>
        </p:txBody>
      </p:sp>
      <p:sp>
        <p:nvSpPr>
          <p:cNvPr id="162" name="Google Shape;162;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Submarine + Fish</a:t>
            </a:r>
            <a:endParaRPr b="1"/>
          </a:p>
          <a:p>
            <a:pPr marL="0" lvl="0" indent="0" algn="l" rtl="0">
              <a:lnSpc>
                <a:spcPct val="115000"/>
              </a:lnSpc>
              <a:spcBef>
                <a:spcPts val="1600"/>
              </a:spcBef>
              <a:spcAft>
                <a:spcPts val="0"/>
              </a:spcAft>
              <a:buClr>
                <a:schemeClr val="dk1"/>
              </a:buClr>
              <a:buSzPts val="1100"/>
              <a:buFont typeface="Arial" panose="020B0604020202090204"/>
              <a:buNone/>
            </a:pPr>
            <a:r>
              <a:rPr lang="en-GB"/>
              <a:t>[insert your hybrid image here]</a:t>
            </a:r>
            <a:endParaRPr b="1"/>
          </a:p>
          <a:p>
            <a:pPr marL="0" lvl="0" indent="0" algn="l" rtl="0">
              <a:lnSpc>
                <a:spcPct val="115000"/>
              </a:lnSpc>
              <a:spcBef>
                <a:spcPts val="1600"/>
              </a:spcBef>
              <a:spcAft>
                <a:spcPts val="1600"/>
              </a:spcAft>
              <a:buSzPts val="1400"/>
              <a:buNone/>
            </a:pPr>
            <a:endParaRPr b="1"/>
          </a:p>
        </p:txBody>
      </p:sp>
      <p:sp>
        <p:nvSpPr>
          <p:cNvPr id="163" name="Google Shape;163;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Part 1 vs. Part 2</a:t>
            </a:r>
          </a:p>
          <a:p>
            <a:pPr marL="0" lvl="0" indent="0">
              <a:spcBef>
                <a:spcPts val="1600"/>
              </a:spcBef>
              <a:spcAft>
                <a:spcPts val="1600"/>
              </a:spcAft>
              <a:buNone/>
            </a:pPr>
            <a:r>
              <a:rPr lang="en-US" dirty="0"/>
              <a:t>Part 1: 9.172 seconds</a:t>
            </a:r>
          </a:p>
          <a:p>
            <a:pPr marL="0" lvl="0" indent="0">
              <a:spcBef>
                <a:spcPts val="1600"/>
              </a:spcBef>
              <a:spcAft>
                <a:spcPts val="1600"/>
              </a:spcAft>
              <a:buNone/>
            </a:pPr>
            <a:r>
              <a:rPr lang="en-US" dirty="0"/>
              <a:t>Part 2: 0.131 seconds</a:t>
            </a:r>
          </a:p>
          <a:p>
            <a:pPr marL="0" lvl="0" indent="0">
              <a:spcBef>
                <a:spcPts val="1600"/>
              </a:spcBef>
              <a:spcAft>
                <a:spcPts val="1600"/>
              </a:spcAft>
              <a:buNone/>
            </a:pPr>
            <a:r>
              <a:rPr lang="en-US" dirty="0"/>
              <a:t>Part2 is much faster.</a:t>
            </a:r>
            <a:endParaRPr lang="en-GB" dirty="0"/>
          </a:p>
        </p:txBody>
      </p:sp>
      <p:pic>
        <p:nvPicPr>
          <p:cNvPr id="3" name="Picture 2">
            <a:extLst>
              <a:ext uri="{FF2B5EF4-FFF2-40B4-BE49-F238E27FC236}">
                <a16:creationId xmlns:a16="http://schemas.microsoft.com/office/drawing/2014/main" id="{7BB4CA8F-4735-EE4A-BBF8-BAC06C4067B0}"/>
              </a:ext>
            </a:extLst>
          </p:cNvPr>
          <p:cNvPicPr>
            <a:picLocks noChangeAspect="1"/>
          </p:cNvPicPr>
          <p:nvPr/>
        </p:nvPicPr>
        <p:blipFill>
          <a:blip r:embed="rId3"/>
          <a:stretch>
            <a:fillRect/>
          </a:stretch>
        </p:blipFill>
        <p:spPr>
          <a:xfrm>
            <a:off x="392697" y="1600199"/>
            <a:ext cx="3609808" cy="29534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69" name="Google Shape;169;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dirty="0"/>
              <a:t>[Consider a 1-channel 5x5 image and a 3x3 filter. What are the output dimensions of a convolution with the following parameters?</a:t>
            </a:r>
          </a:p>
          <a:p>
            <a:pPr marL="0" lvl="0" indent="0" algn="l" rtl="0">
              <a:lnSpc>
                <a:spcPct val="115000"/>
              </a:lnSpc>
              <a:spcBef>
                <a:spcPts val="0"/>
              </a:spcBef>
              <a:spcAft>
                <a:spcPts val="0"/>
              </a:spcAft>
              <a:buClr>
                <a:schemeClr val="dk1"/>
              </a:buClr>
              <a:buSzPts val="1100"/>
              <a:buNone/>
            </a:pPr>
            <a:r>
              <a:rPr lang="en-GB" dirty="0"/>
              <a:t>Stride = 1, padding = 0</a:t>
            </a:r>
            <a:r>
              <a:rPr lang="en-US" dirty="0">
                <a:sym typeface="Wingdings" pitchFamily="2" charset="2"/>
              </a:rPr>
              <a:t></a:t>
            </a:r>
            <a:r>
              <a:rPr lang="en-GB" dirty="0"/>
              <a:t>(3,3,1)</a:t>
            </a:r>
          </a:p>
          <a:p>
            <a:pPr marL="0" lvl="0" indent="0" algn="l" rtl="0">
              <a:lnSpc>
                <a:spcPct val="115000"/>
              </a:lnSpc>
              <a:spcBef>
                <a:spcPts val="0"/>
              </a:spcBef>
              <a:spcAft>
                <a:spcPts val="0"/>
              </a:spcAft>
              <a:buClr>
                <a:schemeClr val="dk1"/>
              </a:buClr>
              <a:buSzPts val="1100"/>
              <a:buNone/>
            </a:pPr>
            <a:r>
              <a:rPr lang="en-GB" dirty="0"/>
              <a:t>Stride = 2, padding = 0</a:t>
            </a:r>
            <a:r>
              <a:rPr lang="en-GB" dirty="0">
                <a:sym typeface="Wingdings" pitchFamily="2" charset="2"/>
              </a:rPr>
              <a:t></a:t>
            </a:r>
            <a:r>
              <a:rPr lang="en-GB" dirty="0"/>
              <a:t>(2,2,1)</a:t>
            </a:r>
          </a:p>
          <a:p>
            <a:pPr marL="0" lvl="0" indent="0" algn="l" rtl="0">
              <a:lnSpc>
                <a:spcPct val="115000"/>
              </a:lnSpc>
              <a:spcBef>
                <a:spcPts val="0"/>
              </a:spcBef>
              <a:spcAft>
                <a:spcPts val="0"/>
              </a:spcAft>
              <a:buClr>
                <a:schemeClr val="dk1"/>
              </a:buClr>
              <a:buSzPts val="1100"/>
              <a:buNone/>
            </a:pPr>
            <a:r>
              <a:rPr lang="en-GB" dirty="0"/>
              <a:t>Stride = 1, padding = 1</a:t>
            </a:r>
            <a:r>
              <a:rPr lang="en-GB" dirty="0">
                <a:sym typeface="Wingdings" pitchFamily="2" charset="2"/>
              </a:rPr>
              <a:t></a:t>
            </a:r>
            <a:r>
              <a:rPr lang="en-GB" dirty="0"/>
              <a:t>(5,5,1)</a:t>
            </a:r>
          </a:p>
          <a:p>
            <a:pPr marL="0" lvl="0" indent="0" algn="l" rtl="0">
              <a:lnSpc>
                <a:spcPct val="115000"/>
              </a:lnSpc>
              <a:spcBef>
                <a:spcPts val="0"/>
              </a:spcBef>
              <a:spcAft>
                <a:spcPts val="0"/>
              </a:spcAft>
              <a:buClr>
                <a:schemeClr val="dk1"/>
              </a:buClr>
              <a:buSzPts val="1100"/>
              <a:buNone/>
            </a:pPr>
            <a:r>
              <a:rPr lang="en-GB" dirty="0"/>
              <a:t>Stride = 2, padding = 1</a:t>
            </a:r>
            <a:r>
              <a:rPr lang="en-GB" dirty="0">
                <a:sym typeface="Wingdings" pitchFamily="2" charset="2"/>
              </a:rPr>
              <a:t></a:t>
            </a:r>
            <a:r>
              <a:rPr lang="en-GB" dirty="0"/>
              <a:t> (3,3,1)</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
        <p:nvSpPr>
          <p:cNvPr id="170" name="Google Shape;170;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dirty="0"/>
              <a:t>[What are the input &amp; output dimensions of the convolutions of the dog image and a 3x3 filter  with the following parameters: </a:t>
            </a:r>
          </a:p>
          <a:p>
            <a:pPr marL="0" lvl="0" indent="0" algn="l" rtl="0">
              <a:lnSpc>
                <a:spcPct val="115000"/>
              </a:lnSpc>
              <a:spcBef>
                <a:spcPts val="0"/>
              </a:spcBef>
              <a:spcAft>
                <a:spcPts val="0"/>
              </a:spcAft>
              <a:buClr>
                <a:schemeClr val="dk1"/>
              </a:buClr>
              <a:buSzPts val="1100"/>
              <a:buNone/>
            </a:pPr>
            <a:r>
              <a:rPr lang="en-GB" dirty="0"/>
              <a:t>Stride = 1, padding = 0</a:t>
            </a:r>
          </a:p>
          <a:p>
            <a:pPr marL="0" lvl="0" indent="0" algn="l" rtl="0">
              <a:lnSpc>
                <a:spcPct val="115000"/>
              </a:lnSpc>
              <a:spcBef>
                <a:spcPts val="0"/>
              </a:spcBef>
              <a:spcAft>
                <a:spcPts val="0"/>
              </a:spcAft>
              <a:buClr>
                <a:schemeClr val="dk1"/>
              </a:buClr>
              <a:buSzPts val="1100"/>
              <a:buNone/>
            </a:pPr>
            <a:r>
              <a:rPr lang="en-GB" dirty="0"/>
              <a:t>Stride = 2, padding = 0</a:t>
            </a:r>
          </a:p>
          <a:p>
            <a:pPr marL="0" lvl="0" indent="0" algn="l" rtl="0">
              <a:lnSpc>
                <a:spcPct val="115000"/>
              </a:lnSpc>
              <a:spcBef>
                <a:spcPts val="0"/>
              </a:spcBef>
              <a:spcAft>
                <a:spcPts val="0"/>
              </a:spcAft>
              <a:buClr>
                <a:schemeClr val="dk1"/>
              </a:buClr>
              <a:buSzPts val="1100"/>
              <a:buNone/>
            </a:pPr>
            <a:r>
              <a:rPr lang="en-GB" dirty="0"/>
              <a:t>Stride = 1, padding = 1</a:t>
            </a:r>
          </a:p>
          <a:p>
            <a:pPr marL="0" lvl="0" indent="0" algn="l" rtl="0">
              <a:lnSpc>
                <a:spcPct val="115000"/>
              </a:lnSpc>
              <a:spcBef>
                <a:spcPts val="0"/>
              </a:spcBef>
              <a:spcAft>
                <a:spcPts val="0"/>
              </a:spcAft>
              <a:buClr>
                <a:schemeClr val="dk1"/>
              </a:buClr>
              <a:buSzPts val="1100"/>
              <a:buNone/>
            </a:pPr>
            <a:r>
              <a:rPr lang="en-GB" dirty="0"/>
              <a:t>Stride = 2, padding = 1</a:t>
            </a:r>
          </a:p>
          <a:p>
            <a:pPr marL="0" lvl="0" indent="0" algn="l" rtl="0">
              <a:lnSpc>
                <a:spcPct val="115000"/>
              </a:lnSpc>
              <a:spcBef>
                <a:spcPts val="0"/>
              </a:spcBef>
              <a:spcAft>
                <a:spcPts val="0"/>
              </a:spcAft>
              <a:buClr>
                <a:schemeClr val="dk1"/>
              </a:buClr>
              <a:buSzPts val="1100"/>
              <a:buFont typeface="Arial" panose="020B0604020202090204"/>
              <a:buNone/>
            </a:pPr>
            <a:endParaRPr lang="en-GB" dirty="0"/>
          </a:p>
          <a:p>
            <a:pPr marL="0" lvl="0" indent="0">
              <a:buClr>
                <a:schemeClr val="dk1"/>
              </a:buClr>
              <a:buSzPts val="1100"/>
              <a:buNone/>
            </a:pPr>
            <a:r>
              <a:rPr lang="en-CN" dirty="0"/>
              <a:t>dog(1,3,361, 410)</a:t>
            </a:r>
          </a:p>
          <a:p>
            <a:pPr marL="0" lvl="0" indent="0">
              <a:buClr>
                <a:schemeClr val="dk1"/>
              </a:buClr>
              <a:buSzPts val="1100"/>
              <a:buNone/>
            </a:pPr>
            <a:r>
              <a:rPr lang="en-CN" dirty="0"/>
              <a:t>(1)(359,408,3)</a:t>
            </a:r>
          </a:p>
          <a:p>
            <a:pPr marL="0" lvl="0" indent="0">
              <a:buClr>
                <a:schemeClr val="dk1"/>
              </a:buClr>
              <a:buSzPts val="1100"/>
              <a:buNone/>
            </a:pPr>
            <a:r>
              <a:rPr lang="en-CN" dirty="0"/>
              <a:t>(2)(180,204,3)</a:t>
            </a:r>
          </a:p>
          <a:p>
            <a:pPr marL="0" lvl="0" indent="0">
              <a:buClr>
                <a:schemeClr val="dk1"/>
              </a:buClr>
              <a:buSzPts val="1100"/>
              <a:buNone/>
            </a:pPr>
            <a:r>
              <a:rPr lang="en-CN" dirty="0"/>
              <a:t>(3)(361,410,3)</a:t>
            </a:r>
          </a:p>
          <a:p>
            <a:pPr marL="0" lvl="0" indent="0">
              <a:buClr>
                <a:schemeClr val="dk1"/>
              </a:buClr>
              <a:buSzPts val="1100"/>
              <a:buNone/>
            </a:pPr>
            <a:r>
              <a:rPr lang="en-CN" dirty="0"/>
              <a:t>(4)(181,205,3)</a:t>
            </a: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76" name="Google Shape;176;p3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[How many filters did we apply to the dog image?]</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r>
              <a:rPr lang="en-GB" dirty="0"/>
              <a:t>12 filters in total</a:t>
            </a:r>
          </a:p>
          <a:p>
            <a:pPr marL="0" lvl="0" indent="0" algn="l" rtl="0">
              <a:lnSpc>
                <a:spcPct val="115000"/>
              </a:lnSpc>
              <a:spcBef>
                <a:spcPts val="0"/>
              </a:spcBef>
              <a:spcAft>
                <a:spcPts val="0"/>
              </a:spcAft>
              <a:buSzPts val="1400"/>
              <a:buNone/>
            </a:pPr>
            <a:r>
              <a:rPr lang="en-GB" dirty="0"/>
              <a:t>4*3</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
        <p:nvSpPr>
          <p:cNvPr id="177" name="Google Shape;177;p3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dirty="0"/>
              <a:t>[Why do the output dimensions adhere to the equations given in the instructions handout?]</a:t>
            </a:r>
          </a:p>
          <a:p>
            <a:pPr marL="0" lvl="0" indent="0" algn="l" rtl="0">
              <a:lnSpc>
                <a:spcPct val="115000"/>
              </a:lnSpc>
              <a:spcBef>
                <a:spcPts val="0"/>
              </a:spcBef>
              <a:spcAft>
                <a:spcPts val="0"/>
              </a:spcAft>
              <a:buClr>
                <a:schemeClr val="dk1"/>
              </a:buClr>
              <a:buSzPts val="1100"/>
              <a:buFont typeface="Arial" panose="020B0604020202090204"/>
              <a:buNone/>
            </a:pPr>
            <a:endParaRPr lang="en-GB" dirty="0"/>
          </a:p>
          <a:p>
            <a:pPr marL="0" lvl="0" indent="0" algn="l" rtl="0">
              <a:lnSpc>
                <a:spcPct val="115000"/>
              </a:lnSpc>
              <a:spcBef>
                <a:spcPts val="0"/>
              </a:spcBef>
              <a:spcAft>
                <a:spcPts val="0"/>
              </a:spcAft>
              <a:buSzPts val="1400"/>
              <a:buNone/>
            </a:pPr>
            <a:r>
              <a:rPr lang="en-GB" dirty="0"/>
              <a:t>Kernel(N,d1/</a:t>
            </a:r>
            <a:r>
              <a:rPr lang="en-GB" dirty="0" err="1"/>
              <a:t>g,k,k</a:t>
            </a:r>
            <a:r>
              <a:rPr lang="en-GB" dirty="0"/>
              <a:t>)</a:t>
            </a:r>
          </a:p>
          <a:p>
            <a:pPr marL="0" lvl="0" indent="0" algn="l" rtl="0">
              <a:lnSpc>
                <a:spcPct val="115000"/>
              </a:lnSpc>
              <a:spcBef>
                <a:spcPts val="0"/>
              </a:spcBef>
              <a:spcAft>
                <a:spcPts val="0"/>
              </a:spcAft>
              <a:buSzPts val="1400"/>
              <a:buNone/>
            </a:pPr>
            <a:r>
              <a:rPr lang="en-GB" dirty="0"/>
              <a:t>So the output dimension equals to N.</a:t>
            </a:r>
          </a:p>
          <a:p>
            <a:pPr marL="0" lvl="0" indent="0" algn="l" rtl="0">
              <a:lnSpc>
                <a:spcPct val="115000"/>
              </a:lnSpc>
              <a:spcBef>
                <a:spcPts val="0"/>
              </a:spcBef>
              <a:spcAft>
                <a:spcPts val="0"/>
              </a:spcAft>
              <a:buSzPts val="1400"/>
              <a:buNone/>
            </a:pPr>
            <a:r>
              <a:rPr lang="en-GB" dirty="0"/>
              <a:t>In part 3, N is the number of filters stacked together.</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83" name="Google Shape;183;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dirty="0"/>
              <a:t>[What is the intuition behind this equation?]</a:t>
            </a:r>
          </a:p>
          <a:p>
            <a:pPr marL="0" lvl="0" indent="0" algn="l" rtl="0">
              <a:lnSpc>
                <a:spcPct val="115000"/>
              </a:lnSpc>
              <a:spcBef>
                <a:spcPts val="0"/>
              </a:spcBef>
              <a:spcAft>
                <a:spcPts val="0"/>
              </a:spcAft>
              <a:buSzPts val="1400"/>
              <a:buNone/>
            </a:pPr>
            <a:r>
              <a:rPr lang="en-GB" dirty="0"/>
              <a:t>The output size depends on the stride and padding. The larger the stride, the smaller the output. The larger the padding, the larger the output.</a:t>
            </a:r>
          </a:p>
          <a:p>
            <a:pPr marL="0" lvl="0" indent="0" algn="l" rtl="0">
              <a:lnSpc>
                <a:spcPct val="115000"/>
              </a:lnSpc>
              <a:spcBef>
                <a:spcPts val="0"/>
              </a:spcBef>
              <a:spcAft>
                <a:spcPts val="0"/>
              </a:spcAft>
              <a:buSzPts val="1400"/>
              <a:buNone/>
            </a:pPr>
            <a:r>
              <a:rPr lang="en-GB" dirty="0"/>
              <a:t>Besides, we can apply different filters on one image at the same time. We simply need to stack filters together and the channels of the output will change, which indicates the result of different filters.</a:t>
            </a:r>
          </a:p>
          <a:p>
            <a:pPr marL="0" lvl="0" indent="0" algn="l" rtl="0">
              <a:lnSpc>
                <a:spcPct val="115000"/>
              </a:lnSpc>
              <a:spcBef>
                <a:spcPts val="0"/>
              </a:spcBef>
              <a:spcAft>
                <a:spcPts val="0"/>
              </a:spcAft>
              <a:buSzPts val="1400"/>
              <a:buNone/>
            </a:pPr>
            <a:endParaRPr lang="en-GB" dirty="0"/>
          </a:p>
        </p:txBody>
      </p:sp>
      <p:sp>
        <p:nvSpPr>
          <p:cNvPr id="184" name="Google Shape;184;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90" name="Google Shape;190;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0 here]</a:t>
            </a:r>
          </a:p>
        </p:txBody>
      </p:sp>
      <p:sp>
        <p:nvSpPr>
          <p:cNvPr id="191" name="Google Shape;191;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1 here]</a:t>
            </a:r>
          </a:p>
        </p:txBody>
      </p:sp>
      <p:pic>
        <p:nvPicPr>
          <p:cNvPr id="7170" name="Picture 2">
            <a:extLst>
              <a:ext uri="{FF2B5EF4-FFF2-40B4-BE49-F238E27FC236}">
                <a16:creationId xmlns:a16="http://schemas.microsoft.com/office/drawing/2014/main" id="{7354F0E2-E8A7-F240-B36A-EE0E153FB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7" y="1368475"/>
            <a:ext cx="36957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E7CA2BF-7BD2-0B46-8F4F-25121F0FF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845" y="1498075"/>
            <a:ext cx="369570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97" name="Google Shape;197;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2 here]</a:t>
            </a:r>
          </a:p>
        </p:txBody>
      </p:sp>
      <p:sp>
        <p:nvSpPr>
          <p:cNvPr id="198" name="Google Shape;198;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3 here]</a:t>
            </a:r>
          </a:p>
        </p:txBody>
      </p:sp>
      <p:pic>
        <p:nvPicPr>
          <p:cNvPr id="8194" name="Picture 2">
            <a:extLst>
              <a:ext uri="{FF2B5EF4-FFF2-40B4-BE49-F238E27FC236}">
                <a16:creationId xmlns:a16="http://schemas.microsoft.com/office/drawing/2014/main" id="{64D3D754-911D-DD44-9701-37896D75B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 y="1428750"/>
            <a:ext cx="36957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1C36B64-572B-2840-9A45-461EB2680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00" y="1428750"/>
            <a:ext cx="369570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Conclusion</a:t>
            </a:r>
          </a:p>
        </p:txBody>
      </p:sp>
      <p:sp>
        <p:nvSpPr>
          <p:cNvPr id="204" name="Google Shape;204;p40"/>
          <p:cNvSpPr txBox="1">
            <a:spLocks noGrp="1"/>
          </p:cNvSpPr>
          <p:nvPr>
            <p:ph type="body" idx="1"/>
          </p:nvPr>
        </p:nvSpPr>
        <p:spPr>
          <a:xfrm>
            <a:off x="311700" y="927885"/>
            <a:ext cx="8520600" cy="44863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dirty="0"/>
              <a:t>[How does varying the </a:t>
            </a:r>
            <a:r>
              <a:rPr lang="en-GB" dirty="0" err="1"/>
              <a:t>cutoff</a:t>
            </a:r>
            <a:r>
              <a:rPr lang="en-GB" dirty="0"/>
              <a:t> frequency value or swapping images within a pair influences the resulting hybrid image?]</a:t>
            </a:r>
          </a:p>
          <a:p>
            <a:pPr marL="0" lvl="0" indent="0" algn="l" rtl="0">
              <a:lnSpc>
                <a:spcPct val="115000"/>
              </a:lnSpc>
              <a:spcBef>
                <a:spcPts val="0"/>
              </a:spcBef>
              <a:spcAft>
                <a:spcPts val="1600"/>
              </a:spcAft>
              <a:buSzPts val="1800"/>
              <a:buNone/>
            </a:pPr>
            <a:r>
              <a:rPr lang="en-GB" dirty="0"/>
              <a:t>The </a:t>
            </a:r>
            <a:r>
              <a:rPr lang="en-GB" dirty="0" err="1"/>
              <a:t>cutoff</a:t>
            </a:r>
            <a:r>
              <a:rPr lang="en-GB" dirty="0"/>
              <a:t> frequency determines the ration of low frequency part and high frequency part. The larger the </a:t>
            </a:r>
            <a:r>
              <a:rPr lang="en-GB" dirty="0" err="1"/>
              <a:t>cutoff</a:t>
            </a:r>
            <a:r>
              <a:rPr lang="en-GB" dirty="0"/>
              <a:t> frequency, the more the hybrid image looks like the high frequency part. So, in order to have a nice hybrid image, you have to try different </a:t>
            </a:r>
            <a:r>
              <a:rPr lang="en-GB" dirty="0" err="1"/>
              <a:t>cutoff</a:t>
            </a:r>
            <a:r>
              <a:rPr lang="en-GB" dirty="0"/>
              <a:t> frequencies.</a:t>
            </a:r>
          </a:p>
          <a:p>
            <a:pPr marL="0" lvl="0" indent="0" algn="l" rtl="0">
              <a:lnSpc>
                <a:spcPct val="115000"/>
              </a:lnSpc>
              <a:spcBef>
                <a:spcPts val="0"/>
              </a:spcBef>
              <a:spcAft>
                <a:spcPts val="1600"/>
              </a:spcAft>
              <a:buSzPts val="1800"/>
              <a:buNone/>
            </a:pPr>
            <a:r>
              <a:rPr lang="en-GB" dirty="0"/>
              <a:t>Besides, which image to reserve the low frequency part and which to reserve the high frequency part is also important. Images which can be classified by basic outline should contribute their low frequency parts. On the contrary, images can only be classified by details should keep their high frequency parts. Therefore, swapping images may also bring out a nicer </a:t>
            </a:r>
            <a:r>
              <a:rPr lang="en-GB"/>
              <a:t>hybrid image.</a:t>
            </a:r>
            <a:endParaRPr lang="en-GB" dirty="0"/>
          </a:p>
          <a:p>
            <a:pPr marL="0" lvl="0" indent="0" algn="l" rtl="0">
              <a:lnSpc>
                <a:spcPct val="115000"/>
              </a:lnSpc>
              <a:spcBef>
                <a:spcPts val="0"/>
              </a:spcBef>
              <a:spcAft>
                <a:spcPts val="1600"/>
              </a:spcAft>
              <a:buSzPts val="1800"/>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Image filtering</a:t>
            </a:r>
          </a:p>
        </p:txBody>
      </p:sp>
      <p:sp>
        <p:nvSpPr>
          <p:cNvPr id="106" name="Google Shape;106;p26"/>
          <p:cNvSpPr txBox="1">
            <a:spLocks noGrp="1"/>
          </p:cNvSpPr>
          <p:nvPr>
            <p:ph type="body" idx="1"/>
          </p:nvPr>
        </p:nvSpPr>
        <p:spPr>
          <a:xfrm>
            <a:off x="752858" y="1157939"/>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GB" dirty="0"/>
              <a:t>visualization of Gaussian kernel </a:t>
            </a:r>
          </a:p>
        </p:txBody>
      </p:sp>
      <p:sp>
        <p:nvSpPr>
          <p:cNvPr id="107" name="Google Shape;107;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r>
              <a:rPr lang="en-GB" dirty="0"/>
              <a:t>Add padding to the image and the size of padding should be enough for the first pixel to be in the </a:t>
            </a:r>
            <a:r>
              <a:rPr lang="en-GB" dirty="0" err="1"/>
              <a:t>center</a:t>
            </a:r>
            <a:r>
              <a:rPr lang="en-GB" dirty="0"/>
              <a:t> of the kernel. So, padding = floor(</a:t>
            </a:r>
            <a:r>
              <a:rPr lang="en-GB" dirty="0" err="1"/>
              <a:t>kernel.size</a:t>
            </a:r>
            <a:r>
              <a:rPr lang="en-GB" dirty="0"/>
              <a:t>/2)</a:t>
            </a:r>
          </a:p>
          <a:p>
            <a:r>
              <a:rPr lang="en-GB" dirty="0"/>
              <a:t>Iterate through the image and apply filter to each pixel. pixel grid * filter and calculate the sum, which is the value of the new pixel.</a:t>
            </a:r>
          </a:p>
          <a:p>
            <a:endParaRPr lang="en-GB" dirty="0"/>
          </a:p>
          <a:p>
            <a:r>
              <a:rPr lang="en-GB" dirty="0"/>
              <a:t>The key of conv2d is to use the right range of pixel index.</a:t>
            </a:r>
          </a:p>
        </p:txBody>
      </p:sp>
      <p:pic>
        <p:nvPicPr>
          <p:cNvPr id="1028" name="Picture 4">
            <a:extLst>
              <a:ext uri="{FF2B5EF4-FFF2-40B4-BE49-F238E27FC236}">
                <a16:creationId xmlns:a16="http://schemas.microsoft.com/office/drawing/2014/main" id="{DE8198CE-16F6-5B49-BCC9-237B4CA1B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97" y="1406575"/>
            <a:ext cx="3187700" cy="316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Image filtering</a:t>
            </a:r>
          </a:p>
        </p:txBody>
      </p:sp>
      <p:sp>
        <p:nvSpPr>
          <p:cNvPr id="113" name="Google Shape;113;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Identity filter</a:t>
            </a:r>
            <a:endParaRPr b="1" dirty="0"/>
          </a:p>
          <a:p>
            <a:pPr marL="0" lvl="0" indent="0" algn="l" rtl="0">
              <a:lnSpc>
                <a:spcPct val="115000"/>
              </a:lnSpc>
              <a:spcBef>
                <a:spcPts val="1600"/>
              </a:spcBef>
              <a:spcAft>
                <a:spcPts val="0"/>
              </a:spcAft>
              <a:buClr>
                <a:schemeClr val="dk1"/>
              </a:buClr>
              <a:buSzPts val="1100"/>
              <a:buFont typeface="Arial" panose="020B0604020202090204"/>
              <a:buNone/>
            </a:pPr>
            <a:endParaRPr b="1" dirty="0"/>
          </a:p>
          <a:p>
            <a:pPr marL="0" lvl="0" indent="0" algn="l" rtl="0">
              <a:lnSpc>
                <a:spcPct val="115000"/>
              </a:lnSpc>
              <a:spcBef>
                <a:spcPts val="1600"/>
              </a:spcBef>
              <a:spcAft>
                <a:spcPts val="1600"/>
              </a:spcAft>
              <a:buClr>
                <a:schemeClr val="dk1"/>
              </a:buClr>
              <a:buSzPts val="1100"/>
              <a:buFont typeface="Arial" panose="020B0604020202090204"/>
              <a:buNone/>
            </a:pPr>
            <a:endParaRPr b="1" dirty="0"/>
          </a:p>
        </p:txBody>
      </p:sp>
      <p:sp>
        <p:nvSpPr>
          <p:cNvPr id="114" name="Google Shape;114;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Small blur with a box filter</a:t>
            </a:r>
          </a:p>
        </p:txBody>
      </p:sp>
      <p:pic>
        <p:nvPicPr>
          <p:cNvPr id="2050" name="Picture 2">
            <a:extLst>
              <a:ext uri="{FF2B5EF4-FFF2-40B4-BE49-F238E27FC236}">
                <a16:creationId xmlns:a16="http://schemas.microsoft.com/office/drawing/2014/main" id="{018B157F-BCD7-794A-A879-89F9175E7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0" y="1498075"/>
            <a:ext cx="36576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0DD9CB-995D-114A-A9DA-0926A8298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300" y="1800475"/>
            <a:ext cx="4970400" cy="212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Part 1: Image filtering</a:t>
            </a:r>
          </a:p>
        </p:txBody>
      </p:sp>
      <p:sp>
        <p:nvSpPr>
          <p:cNvPr id="120" name="Google Shape;120;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Sobel filter</a:t>
            </a:r>
            <a:endParaRPr b="1" dirty="0"/>
          </a:p>
        </p:txBody>
      </p:sp>
      <p:sp>
        <p:nvSpPr>
          <p:cNvPr id="121" name="Google Shape;121;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Discrete Laplacian filter</a:t>
            </a:r>
            <a:endParaRPr b="1" dirty="0"/>
          </a:p>
        </p:txBody>
      </p:sp>
      <p:pic>
        <p:nvPicPr>
          <p:cNvPr id="3074" name="Picture 2">
            <a:extLst>
              <a:ext uri="{FF2B5EF4-FFF2-40B4-BE49-F238E27FC236}">
                <a16:creationId xmlns:a16="http://schemas.microsoft.com/office/drawing/2014/main" id="{9ACFB050-37E2-814C-8936-D68F92EE1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7" y="1989220"/>
            <a:ext cx="4098848" cy="17485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756ECE7-5327-5A4E-8E64-588F4BE0C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6202" y="1989220"/>
            <a:ext cx="2100371" cy="1837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29EFE30-BCC4-0A46-8B2D-D67090DD3C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989220"/>
            <a:ext cx="2100371" cy="1837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Part 1: Hybrid images</a:t>
            </a:r>
          </a:p>
        </p:txBody>
      </p:sp>
      <p:sp>
        <p:nvSpPr>
          <p:cNvPr id="127" name="Google Shape;127;p29"/>
          <p:cNvSpPr txBox="1">
            <a:spLocks noGrp="1"/>
          </p:cNvSpPr>
          <p:nvPr>
            <p:ph type="body" idx="1"/>
          </p:nvPr>
        </p:nvSpPr>
        <p:spPr>
          <a:xfrm>
            <a:off x="311701" y="101772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endParaRPr lang="en-GB" dirty="0"/>
          </a:p>
          <a:p>
            <a:pPr marL="342900" lvl="0" indent="-342900" algn="l" rtl="0">
              <a:lnSpc>
                <a:spcPct val="115000"/>
              </a:lnSpc>
              <a:spcBef>
                <a:spcPts val="0"/>
              </a:spcBef>
              <a:spcAft>
                <a:spcPts val="1600"/>
              </a:spcAft>
              <a:buSzPts val="1400"/>
              <a:buAutoNum type="arabicParenBoth"/>
            </a:pPr>
            <a:r>
              <a:rPr lang="en-GB" dirty="0"/>
              <a:t>Apply the filter on both images to get the low frequency parts</a:t>
            </a:r>
          </a:p>
          <a:p>
            <a:pPr marL="342900" lvl="0" indent="-342900" algn="l" rtl="0">
              <a:lnSpc>
                <a:spcPct val="115000"/>
              </a:lnSpc>
              <a:spcBef>
                <a:spcPts val="0"/>
              </a:spcBef>
              <a:spcAft>
                <a:spcPts val="1600"/>
              </a:spcAft>
              <a:buSzPts val="1400"/>
              <a:buAutoNum type="arabicParenBoth"/>
            </a:pPr>
            <a:r>
              <a:rPr lang="en-GB" dirty="0"/>
              <a:t>The high frequency part of the image can be got by removing the low frequency part from the original one. High = Original – Low</a:t>
            </a:r>
          </a:p>
          <a:p>
            <a:pPr marL="342900" lvl="0" indent="-342900" algn="l" rtl="0">
              <a:lnSpc>
                <a:spcPct val="115000"/>
              </a:lnSpc>
              <a:spcBef>
                <a:spcPts val="0"/>
              </a:spcBef>
              <a:spcAft>
                <a:spcPts val="1600"/>
              </a:spcAft>
              <a:buSzPts val="1400"/>
              <a:buAutoNum type="arabicParenBoth"/>
            </a:pPr>
            <a:r>
              <a:rPr lang="en-GB" dirty="0"/>
              <a:t>Then, add the low part and the high part together.</a:t>
            </a:r>
          </a:p>
          <a:p>
            <a:pPr marL="342900" lvl="0" indent="-342900" algn="l" rtl="0">
              <a:lnSpc>
                <a:spcPct val="115000"/>
              </a:lnSpc>
              <a:spcBef>
                <a:spcPts val="0"/>
              </a:spcBef>
              <a:spcAft>
                <a:spcPts val="1600"/>
              </a:spcAft>
              <a:buSzPts val="1400"/>
              <a:buAutoNum type="arabicParenBoth"/>
            </a:pPr>
            <a:r>
              <a:rPr lang="en-GB" dirty="0"/>
              <a:t>Make sure to clip the hybrid image, so that the value of index is in range(0,1)</a:t>
            </a:r>
          </a:p>
        </p:txBody>
      </p:sp>
      <p:sp>
        <p:nvSpPr>
          <p:cNvPr id="128" name="Google Shape;128;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Cat + Dog</a:t>
            </a:r>
            <a:endParaRPr b="1" dirty="0"/>
          </a:p>
          <a:p>
            <a:pPr marL="0" lvl="0" indent="0" algn="l" rtl="0">
              <a:lnSpc>
                <a:spcPct val="115000"/>
              </a:lnSpc>
              <a:spcBef>
                <a:spcPts val="1600"/>
              </a:spcBef>
              <a:spcAft>
                <a:spcPts val="0"/>
              </a:spcAft>
              <a:buClr>
                <a:schemeClr val="dk1"/>
              </a:buClr>
              <a:buSzPts val="1100"/>
              <a:buFont typeface="Arial" panose="020B0604020202090204"/>
              <a:buNone/>
            </a:pPr>
            <a:r>
              <a:rPr lang="en-GB" dirty="0"/>
              <a:t>[insert your hybrid image here]</a:t>
            </a:r>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1600"/>
              </a:spcAft>
              <a:buSzPts val="1400"/>
              <a:buNone/>
            </a:pPr>
            <a:r>
              <a:rPr lang="en-GB" dirty="0" err="1"/>
              <a:t>Cutoff</a:t>
            </a:r>
            <a:r>
              <a:rPr lang="en-GB" dirty="0"/>
              <a:t> frequency: 7</a:t>
            </a:r>
            <a:endParaRPr b="1" dirty="0"/>
          </a:p>
        </p:txBody>
      </p:sp>
      <p:pic>
        <p:nvPicPr>
          <p:cNvPr id="4098" name="Picture 2">
            <a:extLst>
              <a:ext uri="{FF2B5EF4-FFF2-40B4-BE49-F238E27FC236}">
                <a16:creationId xmlns:a16="http://schemas.microsoft.com/office/drawing/2014/main" id="{C1EAE663-7058-7B47-8732-61C45789A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215" y="1649329"/>
            <a:ext cx="4570269"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Hybrid images</a:t>
            </a:r>
          </a:p>
        </p:txBody>
      </p:sp>
      <p:sp>
        <p:nvSpPr>
          <p:cNvPr id="134" name="Google Shape;134;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Motorcycle + Bicycle</a:t>
            </a:r>
          </a:p>
          <a:p>
            <a:pPr marL="0" lvl="0" indent="0" algn="l" rtl="0">
              <a:lnSpc>
                <a:spcPct val="115000"/>
              </a:lnSpc>
              <a:spcBef>
                <a:spcPts val="1600"/>
              </a:spcBef>
              <a:spcAft>
                <a:spcPts val="0"/>
              </a:spcAft>
              <a:buSzPts val="1400"/>
              <a:buNone/>
            </a:pPr>
            <a:r>
              <a:rPr lang="en-GB" dirty="0"/>
              <a:t>[insert your hybrid image here]</a:t>
            </a:r>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1600"/>
              </a:spcAft>
              <a:buSzPts val="1400"/>
              <a:buNone/>
            </a:pPr>
            <a:r>
              <a:rPr lang="en-GB" dirty="0" err="1"/>
              <a:t>Cutoff</a:t>
            </a:r>
            <a:r>
              <a:rPr lang="en-GB" dirty="0"/>
              <a:t> frequency: 5</a:t>
            </a:r>
            <a:endParaRPr b="1" dirty="0"/>
          </a:p>
        </p:txBody>
      </p:sp>
      <p:sp>
        <p:nvSpPr>
          <p:cNvPr id="135" name="Google Shape;135;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Plane + Bird</a:t>
            </a:r>
          </a:p>
          <a:p>
            <a:pPr marL="0" lvl="0" indent="0" algn="l" rtl="0">
              <a:lnSpc>
                <a:spcPct val="115000"/>
              </a:lnSpc>
              <a:spcBef>
                <a:spcPts val="1600"/>
              </a:spcBef>
              <a:spcAft>
                <a:spcPts val="0"/>
              </a:spcAft>
              <a:buSzPts val="1400"/>
              <a:buNone/>
            </a:pPr>
            <a:r>
              <a:rPr lang="en-GB" dirty="0"/>
              <a:t>[insert your hybrid image here]</a:t>
            </a:r>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1600"/>
              </a:spcAft>
              <a:buSzPts val="1400"/>
              <a:buNone/>
            </a:pPr>
            <a:r>
              <a:rPr lang="en-GB" dirty="0" err="1"/>
              <a:t>Cutoff</a:t>
            </a:r>
            <a:r>
              <a:rPr lang="en-GB" dirty="0"/>
              <a:t> frequency:6</a:t>
            </a:r>
            <a:endParaRPr b="1" dirty="0"/>
          </a:p>
        </p:txBody>
      </p:sp>
      <p:pic>
        <p:nvPicPr>
          <p:cNvPr id="5122" name="Picture 2">
            <a:extLst>
              <a:ext uri="{FF2B5EF4-FFF2-40B4-BE49-F238E27FC236}">
                <a16:creationId xmlns:a16="http://schemas.microsoft.com/office/drawing/2014/main" id="{E83485F7-EC0D-7F49-A12C-D209E17F4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79" y="1627305"/>
            <a:ext cx="4427621" cy="15627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0D03B0C-6EF0-114B-8F02-48D60B8A7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321" y="1627305"/>
            <a:ext cx="3999901" cy="1837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Hybrid images</a:t>
            </a:r>
          </a:p>
        </p:txBody>
      </p:sp>
      <p:sp>
        <p:nvSpPr>
          <p:cNvPr id="141" name="Google Shape;141;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Einstein + Marilyn</a:t>
            </a:r>
            <a:endParaRPr b="1" dirty="0"/>
          </a:p>
          <a:p>
            <a:pPr marL="0" lvl="0" indent="0" algn="l" rtl="0">
              <a:lnSpc>
                <a:spcPct val="115000"/>
              </a:lnSpc>
              <a:spcBef>
                <a:spcPts val="1600"/>
              </a:spcBef>
              <a:spcAft>
                <a:spcPts val="0"/>
              </a:spcAft>
              <a:buClr>
                <a:schemeClr val="dk1"/>
              </a:buClr>
              <a:buSzPts val="1100"/>
              <a:buFont typeface="Arial" panose="020B0604020202090204"/>
              <a:buNone/>
            </a:pPr>
            <a:r>
              <a:rPr lang="en-GB" dirty="0"/>
              <a:t>[insert your hybrid image here]</a:t>
            </a:r>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1600"/>
              </a:spcAft>
              <a:buSzPts val="1400"/>
              <a:buNone/>
            </a:pPr>
            <a:r>
              <a:rPr lang="en-GB" dirty="0" err="1"/>
              <a:t>Cutoff</a:t>
            </a:r>
            <a:r>
              <a:rPr lang="en-GB" dirty="0"/>
              <a:t> frequency: 4</a:t>
            </a:r>
          </a:p>
        </p:txBody>
      </p:sp>
      <p:sp>
        <p:nvSpPr>
          <p:cNvPr id="142" name="Google Shape;142;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Submarine + Fish</a:t>
            </a:r>
            <a:endParaRPr b="1" dirty="0"/>
          </a:p>
          <a:p>
            <a:pPr marL="0" lvl="0" indent="0" algn="l" rtl="0">
              <a:lnSpc>
                <a:spcPct val="115000"/>
              </a:lnSpc>
              <a:spcBef>
                <a:spcPts val="1600"/>
              </a:spcBef>
              <a:spcAft>
                <a:spcPts val="0"/>
              </a:spcAft>
              <a:buClr>
                <a:schemeClr val="dk1"/>
              </a:buClr>
              <a:buSzPts val="1100"/>
              <a:buFont typeface="Arial" panose="020B0604020202090204"/>
              <a:buNone/>
            </a:pPr>
            <a:r>
              <a:rPr lang="en-GB" dirty="0"/>
              <a:t>[insert your hybrid image here]</a:t>
            </a:r>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1600"/>
              </a:spcAft>
              <a:buClr>
                <a:schemeClr val="dk1"/>
              </a:buClr>
              <a:buSzPts val="1100"/>
              <a:buFont typeface="Arial" panose="020B0604020202090204"/>
              <a:buNone/>
            </a:pPr>
            <a:r>
              <a:rPr lang="en-GB" dirty="0" err="1"/>
              <a:t>Cutoff</a:t>
            </a:r>
            <a:r>
              <a:rPr lang="en-GB" dirty="0"/>
              <a:t> frequency:3</a:t>
            </a:r>
            <a:endParaRPr b="1" dirty="0"/>
          </a:p>
        </p:txBody>
      </p:sp>
      <p:pic>
        <p:nvPicPr>
          <p:cNvPr id="6146" name="Picture 2">
            <a:extLst>
              <a:ext uri="{FF2B5EF4-FFF2-40B4-BE49-F238E27FC236}">
                <a16:creationId xmlns:a16="http://schemas.microsoft.com/office/drawing/2014/main" id="{7A3F3316-934F-C945-871A-5A9A5BBE6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17" y="1515979"/>
            <a:ext cx="3826341" cy="22639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3FA0321-B2E9-AC41-8E82-5F3785088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600" y="1634665"/>
            <a:ext cx="4733594" cy="2026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2: Hybrid images with PyTorch</a:t>
            </a:r>
          </a:p>
        </p:txBody>
      </p:sp>
      <p:sp>
        <p:nvSpPr>
          <p:cNvPr id="148" name="Google Shape;148;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Cat + Dog</a:t>
            </a:r>
            <a:endParaRPr b="1"/>
          </a:p>
          <a:p>
            <a:pPr marL="0" lvl="0" indent="0" algn="l" rtl="0">
              <a:lnSpc>
                <a:spcPct val="115000"/>
              </a:lnSpc>
              <a:spcBef>
                <a:spcPts val="1600"/>
              </a:spcBef>
              <a:spcAft>
                <a:spcPts val="1600"/>
              </a:spcAft>
              <a:buSzPts val="1400"/>
              <a:buNone/>
            </a:pPr>
            <a:r>
              <a:rPr lang="en-GB"/>
              <a:t>[insert your hybrid image here]</a:t>
            </a:r>
          </a:p>
        </p:txBody>
      </p:sp>
      <p:sp>
        <p:nvSpPr>
          <p:cNvPr id="149" name="Google Shape;149;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Motorcycle + Bicycle</a:t>
            </a:r>
          </a:p>
          <a:p>
            <a:pPr marL="0" lvl="0" indent="0" algn="l" rtl="0">
              <a:lnSpc>
                <a:spcPct val="115000"/>
              </a:lnSpc>
              <a:spcBef>
                <a:spcPts val="1600"/>
              </a:spcBef>
              <a:spcAft>
                <a:spcPts val="1600"/>
              </a:spcAft>
              <a:buSzPts val="1400"/>
              <a:buNone/>
            </a:pPr>
            <a:r>
              <a:rPr lang="en-GB"/>
              <a:t>[insert your hybrid image here]</a:t>
            </a:r>
          </a:p>
        </p:txBody>
      </p:sp>
      <p:pic>
        <p:nvPicPr>
          <p:cNvPr id="5" name="Picture 4">
            <a:extLst>
              <a:ext uri="{FF2B5EF4-FFF2-40B4-BE49-F238E27FC236}">
                <a16:creationId xmlns:a16="http://schemas.microsoft.com/office/drawing/2014/main" id="{EA53DD4D-EDC1-E24A-979E-78983CB184F6}"/>
              </a:ext>
            </a:extLst>
          </p:cNvPr>
          <p:cNvPicPr>
            <a:picLocks noChangeAspect="1"/>
          </p:cNvPicPr>
          <p:nvPr/>
        </p:nvPicPr>
        <p:blipFill>
          <a:blip r:embed="rId3"/>
          <a:stretch>
            <a:fillRect/>
          </a:stretch>
        </p:blipFill>
        <p:spPr>
          <a:xfrm>
            <a:off x="311700" y="1605213"/>
            <a:ext cx="2603500" cy="2286000"/>
          </a:xfrm>
          <a:prstGeom prst="rect">
            <a:avLst/>
          </a:prstGeom>
        </p:spPr>
      </p:pic>
      <p:pic>
        <p:nvPicPr>
          <p:cNvPr id="7" name="Picture 6">
            <a:extLst>
              <a:ext uri="{FF2B5EF4-FFF2-40B4-BE49-F238E27FC236}">
                <a16:creationId xmlns:a16="http://schemas.microsoft.com/office/drawing/2014/main" id="{C20FA64C-24A4-6542-9249-E9182BF93BF5}"/>
              </a:ext>
            </a:extLst>
          </p:cNvPr>
          <p:cNvPicPr>
            <a:picLocks noChangeAspect="1"/>
          </p:cNvPicPr>
          <p:nvPr/>
        </p:nvPicPr>
        <p:blipFill>
          <a:blip r:embed="rId4"/>
          <a:stretch>
            <a:fillRect/>
          </a:stretch>
        </p:blipFill>
        <p:spPr>
          <a:xfrm>
            <a:off x="4832400" y="1691440"/>
            <a:ext cx="2870200" cy="190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2: Hybrid images with PyTorch</a:t>
            </a:r>
          </a:p>
        </p:txBody>
      </p:sp>
      <p:sp>
        <p:nvSpPr>
          <p:cNvPr id="155" name="Google Shape;155;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Plane + Bird</a:t>
            </a:r>
          </a:p>
          <a:p>
            <a:pPr marL="0" lvl="0" indent="0" algn="l" rtl="0">
              <a:lnSpc>
                <a:spcPct val="115000"/>
              </a:lnSpc>
              <a:spcBef>
                <a:spcPts val="1600"/>
              </a:spcBef>
              <a:spcAft>
                <a:spcPts val="1600"/>
              </a:spcAft>
              <a:buSzPts val="1400"/>
              <a:buNone/>
            </a:pPr>
            <a:r>
              <a:rPr lang="en-GB"/>
              <a:t>[insert your hybrid image here]</a:t>
            </a:r>
          </a:p>
        </p:txBody>
      </p:sp>
      <p:sp>
        <p:nvSpPr>
          <p:cNvPr id="156" name="Google Shape;156;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a:t>Einstein + Marilyn</a:t>
            </a:r>
            <a:endParaRPr b="1"/>
          </a:p>
          <a:p>
            <a:pPr marL="0" lvl="0" indent="0" algn="l" rtl="0">
              <a:lnSpc>
                <a:spcPct val="115000"/>
              </a:lnSpc>
              <a:spcBef>
                <a:spcPts val="1600"/>
              </a:spcBef>
              <a:spcAft>
                <a:spcPts val="1600"/>
              </a:spcAft>
              <a:buSzPts val="1400"/>
              <a:buNone/>
            </a:pPr>
            <a:r>
              <a:rPr lang="en-GB"/>
              <a:t>[insert your hybrid image here]</a:t>
            </a:r>
          </a:p>
        </p:txBody>
      </p:sp>
      <p:pic>
        <p:nvPicPr>
          <p:cNvPr id="3" name="Picture 2">
            <a:extLst>
              <a:ext uri="{FF2B5EF4-FFF2-40B4-BE49-F238E27FC236}">
                <a16:creationId xmlns:a16="http://schemas.microsoft.com/office/drawing/2014/main" id="{DBC286C2-CB26-F24E-9788-97D068A38242}"/>
              </a:ext>
            </a:extLst>
          </p:cNvPr>
          <p:cNvPicPr>
            <a:picLocks noChangeAspect="1"/>
          </p:cNvPicPr>
          <p:nvPr/>
        </p:nvPicPr>
        <p:blipFill>
          <a:blip r:embed="rId3"/>
          <a:stretch>
            <a:fillRect/>
          </a:stretch>
        </p:blipFill>
        <p:spPr>
          <a:xfrm>
            <a:off x="376655" y="1612231"/>
            <a:ext cx="2936039" cy="2590623"/>
          </a:xfrm>
          <a:prstGeom prst="rect">
            <a:avLst/>
          </a:prstGeom>
        </p:spPr>
      </p:pic>
      <p:pic>
        <p:nvPicPr>
          <p:cNvPr id="5" name="Picture 4">
            <a:extLst>
              <a:ext uri="{FF2B5EF4-FFF2-40B4-BE49-F238E27FC236}">
                <a16:creationId xmlns:a16="http://schemas.microsoft.com/office/drawing/2014/main" id="{08CEE4CD-3125-4745-A044-1816F8FFC60B}"/>
              </a:ext>
            </a:extLst>
          </p:cNvPr>
          <p:cNvPicPr>
            <a:picLocks noChangeAspect="1"/>
          </p:cNvPicPr>
          <p:nvPr/>
        </p:nvPicPr>
        <p:blipFill>
          <a:blip r:embed="rId4"/>
          <a:stretch>
            <a:fillRect/>
          </a:stretch>
        </p:blipFill>
        <p:spPr>
          <a:xfrm>
            <a:off x="4832400" y="1564343"/>
            <a:ext cx="2659263" cy="313413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846</Words>
  <Application>Microsoft Macintosh PowerPoint</Application>
  <PresentationFormat>On-screen Show (16:9)</PresentationFormat>
  <Paragraphs>122</Paragraphs>
  <Slides>16</Slides>
  <Notes>16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16</vt:i4>
      </vt:variant>
    </vt:vector>
  </HeadingPairs>
  <TitlesOfParts>
    <vt:vector size="19" baseType="lpstr">
      <vt:lpstr>Arial</vt:lpstr>
      <vt:lpstr>Simple Light</vt:lpstr>
      <vt:lpstr>Simple Light</vt:lpstr>
      <vt:lpstr>Computer Vision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vt:lpstr>
      <vt:lpstr>Part 3</vt:lpstr>
      <vt:lpstr>Part 3</vt:lpstr>
      <vt:lpstr>Part 3</vt:lpstr>
      <vt:lpstr>Part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 1</dc:title>
  <dc:creator/>
  <cp:lastModifiedBy>Microsoft Office User</cp:lastModifiedBy>
  <cp:revision>28</cp:revision>
  <dcterms:created xsi:type="dcterms:W3CDTF">2021-03-27T20:03:32Z</dcterms:created>
  <dcterms:modified xsi:type="dcterms:W3CDTF">2022-04-02T08:16:42Z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