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image/unknown"/>
  <Default Extension="png" ContentType="image/pn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0" r:id="rId3"/>
    <p:sldId id="256" r:id="rId4"/>
    <p:sldId id="264" r:id="rId5"/>
    <p:sldId id="265" r:id="rId6"/>
    <p:sldId id="26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B1"/>
    <a:srgbClr val="2B2B2D"/>
    <a:srgbClr val="41C3DC"/>
    <a:srgbClr val="C6E6FD"/>
    <a:srgbClr val="1C4D89"/>
    <a:srgbClr val="CDA78B"/>
    <a:srgbClr val="0B121F"/>
    <a:srgbClr val="0B0D13"/>
    <a:srgbClr val="62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0"/>
    <p:restoredTop sz="94656"/>
  </p:normalViewPr>
  <p:slideViewPr>
    <p:cSldViewPr>
      <p:cViewPr>
        <p:scale>
          <a:sx n="120" d="100"/>
          <a:sy n="120" d="100"/>
        </p:scale>
        <p:origin x="1120" y="-8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1C75-8C80-49FF-94D8-18B4E825B438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EAAD0-4B97-4DE0-9391-F62B9820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3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EAAD0-4B97-4DE0-9391-F62B9820B6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1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2AA5-FBD8-4C11-82E9-23AF4FABECF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27D5-0AA5-486C-BE67-0FF0A5FA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0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2AA5-FBD8-4C11-82E9-23AF4FABECF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27D5-0AA5-486C-BE67-0FF0A5FA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4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2AA5-FBD8-4C11-82E9-23AF4FABECF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27D5-0AA5-486C-BE67-0FF0A5FA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8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2AA5-FBD8-4C11-82E9-23AF4FABECF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27D5-0AA5-486C-BE67-0FF0A5FA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2AA5-FBD8-4C11-82E9-23AF4FABECF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27D5-0AA5-486C-BE67-0FF0A5FA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2AA5-FBD8-4C11-82E9-23AF4FABECF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27D5-0AA5-486C-BE67-0FF0A5FA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2AA5-FBD8-4C11-82E9-23AF4FABECF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27D5-0AA5-486C-BE67-0FF0A5FA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2AA5-FBD8-4C11-82E9-23AF4FABECF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27D5-0AA5-486C-BE67-0FF0A5FA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1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2AA5-FBD8-4C11-82E9-23AF4FABECF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27D5-0AA5-486C-BE67-0FF0A5FA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5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2AA5-FBD8-4C11-82E9-23AF4FABECF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27D5-0AA5-486C-BE67-0FF0A5FA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7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2AA5-FBD8-4C11-82E9-23AF4FABECF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27D5-0AA5-486C-BE67-0FF0A5FA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1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bin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/>
          <a:srcRect b="75886"/>
          <a:stretch/>
        </p:blipFill>
        <p:spPr>
          <a:xfrm>
            <a:off x="0" y="0"/>
            <a:ext cx="9144000" cy="11430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"/>
            <a:ext cx="9144000" cy="1143000"/>
          </a:xfrm>
          <a:prstGeom prst="rect">
            <a:avLst/>
          </a:prstGeom>
          <a:solidFill>
            <a:srgbClr val="C6E6F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2AA5-FBD8-4C11-82E9-23AF4FABECF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927D5-0AA5-486C-BE67-0FF0A5FA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bin"/><Relationship Id="rId3" Type="http://schemas.openxmlformats.org/officeDocument/2006/relationships/image" Target="../media/image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4" Type="http://schemas.openxmlformats.org/officeDocument/2006/relationships/image" Target="../media/image5.bin"/><Relationship Id="rId5" Type="http://schemas.openxmlformats.org/officeDocument/2006/relationships/image" Target="../media/image6.bin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oleObject" Target="../embeddings/oleObject1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2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3088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6E6F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108325" y="1874520"/>
            <a:ext cx="2927350" cy="3383280"/>
            <a:chOff x="1143000" y="685800"/>
            <a:chExt cx="2927350" cy="3383280"/>
          </a:xfrm>
        </p:grpSpPr>
        <p:sp>
          <p:nvSpPr>
            <p:cNvPr id="2" name="Rectangle 1"/>
            <p:cNvSpPr/>
            <p:nvPr/>
          </p:nvSpPr>
          <p:spPr>
            <a:xfrm>
              <a:off x="1143000" y="685800"/>
              <a:ext cx="2895600" cy="3383280"/>
            </a:xfrm>
            <a:prstGeom prst="rect">
              <a:avLst/>
            </a:prstGeom>
            <a:solidFill>
              <a:srgbClr val="2B2B2D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458290" y="1043590"/>
              <a:ext cx="209795" cy="209795"/>
              <a:chOff x="1583654" y="1050254"/>
              <a:chExt cx="253853" cy="253853"/>
            </a:xfrm>
          </p:grpSpPr>
          <p:sp>
            <p:nvSpPr>
              <p:cNvPr id="7" name="Teardrop 6"/>
              <p:cNvSpPr>
                <a:spLocks noChangeAspect="1"/>
              </p:cNvSpPr>
              <p:nvPr/>
            </p:nvSpPr>
            <p:spPr>
              <a:xfrm rot="8149819">
                <a:off x="1583654" y="1050254"/>
                <a:ext cx="253853" cy="253853"/>
              </a:xfrm>
              <a:prstGeom prst="teardrop">
                <a:avLst>
                  <a:gd name="adj" fmla="val 1333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1646062" y="1112662"/>
                <a:ext cx="129038" cy="12903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664917" y="971090"/>
              <a:ext cx="982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Boston</a:t>
              </a:r>
              <a:endParaRPr lang="en-US" sz="2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2400" y="847979"/>
              <a:ext cx="8851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80</a:t>
              </a:r>
              <a:r>
                <a:rPr lang="en-US" sz="3600" b="1" baseline="300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o</a:t>
              </a:r>
              <a:endParaRPr lang="en-US" sz="3600" b="1" baseline="30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biLevel thresh="50000"/>
            </a:blip>
            <a:stretch>
              <a:fillRect/>
            </a:stretch>
          </p:blipFill>
          <p:spPr>
            <a:xfrm>
              <a:off x="1937810" y="1589619"/>
              <a:ext cx="1305981" cy="130598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143000" y="3505200"/>
              <a:ext cx="425828" cy="3235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12772" y="3505200"/>
              <a:ext cx="425828" cy="3235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36954" y="3505200"/>
              <a:ext cx="425828" cy="3235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0908" y="3505200"/>
              <a:ext cx="425828" cy="3235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24862" y="3505200"/>
              <a:ext cx="425828" cy="3235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18816" y="3505200"/>
              <a:ext cx="425828" cy="3235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08189" y="2895600"/>
              <a:ext cx="1116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Monday</a:t>
              </a:r>
              <a:endParaRPr lang="en-US" sz="2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43000" y="3517793"/>
              <a:ext cx="4269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Tue</a:t>
              </a:r>
              <a:endParaRPr lang="en-US" sz="12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16380" y="3517793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Sun</a:t>
              </a:r>
              <a:endParaRPr lang="en-US" sz="12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0200" y="3517793"/>
              <a:ext cx="493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Wed</a:t>
              </a:r>
              <a:endParaRPr lang="en-US" sz="12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32352" y="3517793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Thu</a:t>
              </a:r>
              <a:endParaRPr lang="en-US" sz="12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67000" y="3517793"/>
              <a:ext cx="404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Fri</a:t>
              </a:r>
              <a:endParaRPr lang="en-US" sz="12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21704" y="3517793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Sat</a:t>
              </a:r>
              <a:endParaRPr lang="en-US" sz="12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76300" y="5637067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Dooti Roy*, Gregory Vaughan</a:t>
            </a:r>
            <a:r>
              <a:rPr lang="en-US" baseline="30000" dirty="0" smtClean="0"/>
              <a:t>#</a:t>
            </a:r>
            <a:r>
              <a:rPr lang="en-US" dirty="0" smtClean="0"/>
              <a:t>, Junxian Geng*, Jianan Hu* and Xiaoyan Liu*</a:t>
            </a:r>
          </a:p>
          <a:p>
            <a:endParaRPr lang="en-US" sz="1000" dirty="0" smtClean="0"/>
          </a:p>
          <a:p>
            <a:r>
              <a:rPr lang="en-US" dirty="0" smtClean="0"/>
              <a:t>*Boehringer Ingelheim Inc. </a:t>
            </a:r>
            <a:endParaRPr lang="en-US" dirty="0"/>
          </a:p>
          <a:p>
            <a:r>
              <a:rPr lang="en-US" baseline="30000" dirty="0" smtClean="0"/>
              <a:t># </a:t>
            </a:r>
            <a:r>
              <a:rPr lang="en-US" dirty="0" smtClean="0"/>
              <a:t>Bentley University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2100" y="457199"/>
            <a:ext cx="601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Should you pay attention to </a:t>
            </a:r>
            <a:r>
              <a:rPr lang="en-US" sz="4000" dirty="0" smtClean="0">
                <a:solidFill>
                  <a:schemeClr val="bg1"/>
                </a:solidFill>
              </a:rPr>
              <a:t>the weather </a:t>
            </a:r>
            <a:r>
              <a:rPr lang="en-US" sz="4000" dirty="0">
                <a:solidFill>
                  <a:schemeClr val="bg1"/>
                </a:solidFill>
              </a:rPr>
              <a:t>forecast</a:t>
            </a:r>
            <a:r>
              <a:rPr lang="en-US" sz="4000" dirty="0" smtClean="0">
                <a:solidFill>
                  <a:schemeClr val="bg1"/>
                </a:solidFill>
              </a:rPr>
              <a:t>?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6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05788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BACKGROUND</a:t>
            </a:r>
            <a:endParaRPr lang="en-US" sz="3200" b="1" dirty="0">
              <a:solidFill>
                <a:schemeClr val="bg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2001" y="4191000"/>
            <a:ext cx="4419599" cy="246888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72001" y="1371600"/>
            <a:ext cx="4419599" cy="280224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2400" y="4191000"/>
            <a:ext cx="4419599" cy="246888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2400" y="1371600"/>
            <a:ext cx="4419599" cy="280223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267200"/>
            <a:ext cx="912085" cy="91208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55694" y="2100014"/>
            <a:ext cx="4392505" cy="2377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In the </a:t>
            </a:r>
            <a:r>
              <a:rPr lang="en-US" sz="1600" dirty="0" smtClean="0">
                <a:solidFill>
                  <a:srgbClr val="2B2B2D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history weather dataset</a:t>
            </a:r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:</a:t>
            </a:r>
          </a:p>
          <a:p>
            <a:pPr marL="0" indent="0">
              <a:buNone/>
            </a:pPr>
            <a:endParaRPr lang="en-US" sz="800" dirty="0">
              <a:solidFill>
                <a:srgbClr val="2B2B2D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For </a:t>
            </a:r>
            <a:r>
              <a:rPr lang="en-US" sz="1600" dirty="0" smtClean="0">
                <a:solidFill>
                  <a:srgbClr val="0099B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113</a:t>
            </a:r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locations around the United States: </a:t>
            </a:r>
          </a:p>
          <a:p>
            <a:pPr marL="0" indent="0">
              <a:buNone/>
            </a:pPr>
            <a:endParaRPr lang="en-US" sz="1100" dirty="0" smtClean="0">
              <a:solidFill>
                <a:srgbClr val="2B2B2D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Daily highs and lows for temperature </a:t>
            </a:r>
          </a:p>
          <a:p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The total amount of precipitation in inches </a:t>
            </a:r>
          </a:p>
          <a:p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Jul 15</a:t>
            </a:r>
            <a:r>
              <a:rPr lang="en-US" sz="1600" baseline="300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th</a:t>
            </a:r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, 2014 - Sep 1</a:t>
            </a:r>
            <a:r>
              <a:rPr lang="en-US" sz="1600" baseline="300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st</a:t>
            </a:r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,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058" y="1371600"/>
            <a:ext cx="829168" cy="829168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690816" y="2118678"/>
            <a:ext cx="4757984" cy="207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In the </a:t>
            </a:r>
            <a:r>
              <a:rPr lang="en-US" sz="1600" dirty="0" smtClean="0">
                <a:solidFill>
                  <a:srgbClr val="2B2B2D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forecast dataset</a:t>
            </a:r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:</a:t>
            </a:r>
          </a:p>
          <a:p>
            <a:pPr marL="0" indent="0">
              <a:buNone/>
            </a:pPr>
            <a:endParaRPr lang="en-US" sz="800" dirty="0" smtClean="0">
              <a:solidFill>
                <a:srgbClr val="2B2B2D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Rolling predictions for:</a:t>
            </a:r>
          </a:p>
          <a:p>
            <a:pPr marL="0" indent="0">
              <a:buNone/>
            </a:pPr>
            <a:endParaRPr lang="en-US" sz="1100" dirty="0" smtClean="0">
              <a:solidFill>
                <a:srgbClr val="2B2B2D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239713" indent="-239713">
              <a:buFont typeface="Arial" charset="0"/>
              <a:buChar char="•"/>
            </a:pPr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Daily highs &amp; lows for temperature</a:t>
            </a:r>
          </a:p>
          <a:p>
            <a:pPr marL="239713" indent="-239713">
              <a:buFont typeface="Arial" charset="0"/>
              <a:buChar char="•"/>
            </a:pPr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The </a:t>
            </a:r>
            <a:r>
              <a:rPr lang="en-US" sz="1600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probability of precipitation </a:t>
            </a:r>
            <a:endParaRPr lang="en-US" sz="1600" dirty="0" smtClean="0">
              <a:solidFill>
                <a:srgbClr val="2B2B2D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239713" indent="-239713">
              <a:buFont typeface="Arial" charset="0"/>
              <a:buChar char="•"/>
            </a:pPr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Up to 8 days later</a:t>
            </a:r>
          </a:p>
          <a:p>
            <a:pPr marL="239713" indent="-239713">
              <a:buFont typeface="Arial" charset="0"/>
              <a:buChar char="•"/>
            </a:pPr>
            <a:endParaRPr lang="en-US" sz="1600" dirty="0">
              <a:solidFill>
                <a:srgbClr val="2B2B2D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2B2D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409832" y="1380632"/>
            <a:ext cx="829168" cy="829168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5059680"/>
            <a:ext cx="3975374" cy="156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For each day being forecast, </a:t>
            </a:r>
            <a:endParaRPr lang="en-US" sz="1600" dirty="0" smtClean="0">
              <a:solidFill>
                <a:srgbClr val="2B2B2D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buNone/>
            </a:pPr>
            <a:endParaRPr lang="en-US" sz="1100" dirty="0" smtClean="0">
              <a:solidFill>
                <a:srgbClr val="2B2B2D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239713" indent="-239713"/>
            <a:r>
              <a:rPr lang="en-US" sz="1600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</a:t>
            </a:r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wo </a:t>
            </a:r>
            <a:r>
              <a:rPr lang="en-US" sz="1600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predictions are made, one for the morning, and one for the </a:t>
            </a:r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afternoon</a:t>
            </a:r>
            <a:endParaRPr lang="en-US" sz="1600" dirty="0">
              <a:solidFill>
                <a:srgbClr val="2B2B2D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724400" y="5029200"/>
            <a:ext cx="3975374" cy="156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Additional </a:t>
            </a:r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historical information:</a:t>
            </a:r>
          </a:p>
          <a:p>
            <a:pPr marL="0" indent="0">
              <a:buNone/>
            </a:pPr>
            <a:endParaRPr lang="en-US" sz="1100" dirty="0" smtClean="0">
              <a:solidFill>
                <a:srgbClr val="2B2B2D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182563" indent="-182563"/>
            <a:r>
              <a:rPr lang="en-US" sz="1600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</a:t>
            </a:r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umidity</a:t>
            </a:r>
            <a:r>
              <a:rPr lang="en-US" sz="1600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, wind speed, cloud cover, dew point, sea level and visibility </a:t>
            </a:r>
            <a:r>
              <a:rPr lang="en-US" sz="16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miles</a:t>
            </a:r>
            <a:endParaRPr lang="en-US" sz="1600" dirty="0">
              <a:solidFill>
                <a:srgbClr val="2B2B2D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832" y="4267200"/>
            <a:ext cx="829168" cy="82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3279228" y="1066800"/>
            <a:ext cx="274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rgbClr val="2B2B2D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Overall pattern during 3 years</a:t>
            </a:r>
            <a:endParaRPr lang="en-US" sz="1200" b="1" dirty="0">
              <a:solidFill>
                <a:srgbClr val="2B2B2D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791200" y="4110824"/>
            <a:ext cx="2819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rgbClr val="2B2B2D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Forecast may be improved</a:t>
            </a:r>
            <a:endParaRPr lang="en-US" sz="1200" b="1" dirty="0">
              <a:solidFill>
                <a:srgbClr val="2B2B2D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05788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TEMPERATURE: EXPLORATION</a:t>
            </a:r>
            <a:endParaRPr lang="en-US" sz="3200" b="1" dirty="0">
              <a:solidFill>
                <a:schemeClr val="bg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pic>
        <p:nvPicPr>
          <p:cNvPr id="1026" name="Picture 2" descr="\\eu.boehringer.com\users\rdg\users4\droy1\Desktop\R-Shiny\JSM\v2\BostonHIg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52368"/>
            <a:ext cx="3810000" cy="262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eu.boehringer.com\users\rdg\users4\droy1\Desktop\R-Shiny\JSM\v2\TimeSeriesBoston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86" y="1752600"/>
            <a:ext cx="4419599" cy="203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324120"/>
              </p:ext>
            </p:extLst>
          </p:nvPr>
        </p:nvGraphicFramePr>
        <p:xfrm>
          <a:off x="664779" y="4522503"/>
          <a:ext cx="4366194" cy="2183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Acrobat Document" r:id="rId6" imgW="4800536" imgH="2400249" progId="AcroExch.Document.7">
                  <p:embed/>
                </p:oleObj>
              </mc:Choice>
              <mc:Fallback>
                <p:oleObj name="Acrobat Document" r:id="rId6" imgW="4800536" imgH="2400249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4779" y="4522503"/>
                        <a:ext cx="4366194" cy="2183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1676400" y="3999186"/>
            <a:ext cx="2057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rgbClr val="2B2B2D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Actual vs. Predicted</a:t>
            </a:r>
            <a:endParaRPr lang="en-US" sz="1200" b="1" dirty="0">
              <a:solidFill>
                <a:srgbClr val="2B2B2D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24035"/>
              </p:ext>
            </p:extLst>
          </p:nvPr>
        </p:nvGraphicFramePr>
        <p:xfrm>
          <a:off x="5257799" y="4473302"/>
          <a:ext cx="3429001" cy="2232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Acrobat Document" r:id="rId8" imgW="8115141" imgH="5629195" progId="AcroExch.Document.7">
                  <p:embed/>
                </p:oleObj>
              </mc:Choice>
              <mc:Fallback>
                <p:oleObj name="Acrobat Document" r:id="rId8" imgW="8115141" imgH="5629195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57799" y="4473302"/>
                        <a:ext cx="3429001" cy="2232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99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00200"/>
            <a:ext cx="3505200" cy="217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943600" y="1066800"/>
            <a:ext cx="2057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rgbClr val="2B2B2D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Original prediction</a:t>
            </a:r>
            <a:endParaRPr lang="en-US" sz="1200" b="1" dirty="0">
              <a:solidFill>
                <a:srgbClr val="2B2B2D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19800" y="3733800"/>
            <a:ext cx="2057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>
                <a:solidFill>
                  <a:srgbClr val="2B2B2D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U</a:t>
            </a:r>
            <a:r>
              <a:rPr lang="en-US" sz="1200" b="1" dirty="0" smtClean="0">
                <a:solidFill>
                  <a:srgbClr val="2B2B2D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pdated prediction</a:t>
            </a:r>
            <a:endParaRPr lang="en-US" sz="1200" b="1" dirty="0">
              <a:solidFill>
                <a:srgbClr val="2B2B2D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454" y="4267201"/>
            <a:ext cx="3601686" cy="223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371600" y="1066800"/>
            <a:ext cx="274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rgbClr val="2B2B2D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Overall pattern during 3 years</a:t>
            </a:r>
            <a:endParaRPr lang="en-US" sz="1200" b="1" dirty="0">
              <a:solidFill>
                <a:srgbClr val="2B2B2D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3577852" cy="223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676400" y="3733800"/>
            <a:ext cx="2057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rgbClr val="2B2B2D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Misclassification rate</a:t>
            </a:r>
            <a:endParaRPr lang="en-US" sz="1200" b="1" dirty="0">
              <a:solidFill>
                <a:srgbClr val="2B2B2D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05788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PRECIPITATION: EXPLORATION</a:t>
            </a:r>
            <a:endParaRPr lang="en-US" sz="3200" b="1" dirty="0">
              <a:solidFill>
                <a:schemeClr val="bg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490224"/>
            <a:ext cx="3248328" cy="247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228600"/>
            <a:ext cx="866298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DISCUSSION</a:t>
            </a:r>
            <a:endParaRPr lang="en-US" sz="3200" b="1" dirty="0">
              <a:solidFill>
                <a:schemeClr val="bg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219200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99B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01.</a:t>
            </a:r>
            <a:endParaRPr lang="en-US" sz="4000" b="1" baseline="30000" dirty="0">
              <a:solidFill>
                <a:srgbClr val="0099B1"/>
              </a:solidFill>
              <a:latin typeface="Helvetica Neue Condensed Black" charset="0"/>
              <a:ea typeface="Helvetica Neue Condensed Black" charset="0"/>
              <a:cs typeface="Helvetica Neue Condensed Black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0409" y="1828800"/>
            <a:ext cx="39358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The original </a:t>
            </a:r>
            <a:r>
              <a:rPr lang="en-US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forecast tends </a:t>
            </a:r>
            <a:r>
              <a:rPr lang="en-US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to </a:t>
            </a:r>
            <a:r>
              <a:rPr lang="en-US" b="1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underestimate</a:t>
            </a:r>
            <a:r>
              <a:rPr lang="en-US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the chance of </a:t>
            </a:r>
            <a:r>
              <a:rPr lang="en-US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rain.</a:t>
            </a:r>
          </a:p>
          <a:p>
            <a:r>
              <a:rPr lang="en-US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There is a </a:t>
            </a:r>
            <a:r>
              <a:rPr lang="en-US" b="1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lot of variability</a:t>
            </a:r>
            <a:r>
              <a:rPr lang="en-US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in forecasts for temperatures.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1224914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99B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02.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96184" y="1834514"/>
            <a:ext cx="3690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As the </a:t>
            </a:r>
            <a:r>
              <a:rPr lang="en-US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gap between the prediction date and the forecast date </a:t>
            </a:r>
            <a:r>
              <a:rPr lang="en-US" b="1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increases</a:t>
            </a:r>
            <a:r>
              <a:rPr lang="en-US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, </a:t>
            </a:r>
            <a:r>
              <a:rPr lang="en-US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the </a:t>
            </a:r>
            <a:r>
              <a:rPr lang="en-US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forecast grows </a:t>
            </a:r>
            <a:r>
              <a:rPr lang="en-US" b="1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worse</a:t>
            </a:r>
            <a:r>
              <a:rPr lang="en-US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. </a:t>
            </a:r>
            <a:endParaRPr lang="en-US" b="1" dirty="0">
              <a:solidFill>
                <a:srgbClr val="2B2B2D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3102114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99B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03.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9459" y="3752671"/>
            <a:ext cx="3776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Different locations have slightly different </a:t>
            </a:r>
            <a:r>
              <a:rPr lang="en-US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distributions of temperature or rain, </a:t>
            </a:r>
            <a:r>
              <a:rPr lang="en-US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but overall patterns are </a:t>
            </a:r>
            <a:r>
              <a:rPr lang="en-US" b="1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similar</a:t>
            </a:r>
            <a:r>
              <a:rPr lang="en-US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to each </a:t>
            </a:r>
            <a:r>
              <a:rPr lang="en-US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other.</a:t>
            </a:r>
            <a:endParaRPr lang="en-US" dirty="0">
              <a:solidFill>
                <a:srgbClr val="2B2B2D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3102114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99B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04.</a:t>
            </a:r>
            <a:endParaRPr lang="en-US" sz="4000" b="1" baseline="30000" dirty="0">
              <a:solidFill>
                <a:srgbClr val="0099B1"/>
              </a:solidFill>
              <a:latin typeface="Helvetica Neue Condensed Black" charset="0"/>
              <a:ea typeface="Helvetica Neue Condensed Black" charset="0"/>
              <a:cs typeface="Helvetica Neue Condensed Blac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15234" y="3752671"/>
            <a:ext cx="35953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 clear changes </a:t>
            </a:r>
            <a:r>
              <a:rPr lang="en-US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in the  distributions of temperature/rain over </a:t>
            </a:r>
            <a:r>
              <a:rPr lang="en-US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the 3 years that the data was </a:t>
            </a:r>
            <a:r>
              <a:rPr lang="en-US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collected.</a:t>
            </a:r>
            <a:endParaRPr lang="en-US" dirty="0">
              <a:solidFill>
                <a:srgbClr val="2B2B2D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8968" y="5001287"/>
            <a:ext cx="1213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99B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05.</a:t>
            </a:r>
            <a:endParaRPr lang="en-US" sz="4000" b="1" baseline="30000" dirty="0">
              <a:solidFill>
                <a:srgbClr val="0099B1"/>
              </a:solidFill>
              <a:latin typeface="Helvetica Neue Condensed Black" charset="0"/>
              <a:ea typeface="Helvetica Neue Condensed Black" charset="0"/>
              <a:cs typeface="Helvetica Neue Condensed Black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5617" y="5664158"/>
            <a:ext cx="8222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The prediction </a:t>
            </a:r>
            <a:r>
              <a:rPr lang="en-US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models </a:t>
            </a:r>
            <a:r>
              <a:rPr lang="en-US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of </a:t>
            </a:r>
            <a:r>
              <a:rPr lang="en-US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temperature and rain </a:t>
            </a:r>
            <a:r>
              <a:rPr lang="en-US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can be </a:t>
            </a:r>
            <a:r>
              <a:rPr lang="en-US" b="1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improved</a:t>
            </a:r>
            <a:r>
              <a:rPr lang="en-US" dirty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by considering additional </a:t>
            </a:r>
            <a:r>
              <a:rPr lang="en-US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information.</a:t>
            </a:r>
            <a:endParaRPr lang="en-US" dirty="0">
              <a:solidFill>
                <a:srgbClr val="2B2B2D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2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228600"/>
            <a:ext cx="866298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JSM WEATHER APP</a:t>
            </a:r>
            <a:endParaRPr lang="en-US" sz="3200" b="1" dirty="0">
              <a:solidFill>
                <a:schemeClr val="bg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8257" b="1613"/>
          <a:stretch/>
        </p:blipFill>
        <p:spPr>
          <a:xfrm>
            <a:off x="76200" y="1371600"/>
            <a:ext cx="893534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228600"/>
            <a:ext cx="866298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REASONS FOR VISITING </a:t>
            </a:r>
            <a:r>
              <a:rPr lang="en-US" sz="3200" b="1" dirty="0">
                <a:solidFill>
                  <a:schemeClr val="bg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OUR </a:t>
            </a:r>
            <a:r>
              <a:rPr lang="en-US" sz="3200" b="1" dirty="0" smtClean="0">
                <a:solidFill>
                  <a:schemeClr val="bg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POSTER Session # </a:t>
            </a:r>
            <a:r>
              <a:rPr lang="en-US" sz="3200" b="1" dirty="0">
                <a:solidFill>
                  <a:srgbClr val="C00000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215941</a:t>
            </a:r>
            <a:r>
              <a:rPr lang="en-US" sz="3200" b="1" dirty="0">
                <a:solidFill>
                  <a:srgbClr val="2B2B2D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1600200"/>
            <a:ext cx="7467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Learn more about weather patterns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Deep dive with our interactive App!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Learn about forecast error distribution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Can the forecasts be improved?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B2B2D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Understand the statistics behind it all</a:t>
            </a:r>
            <a:endParaRPr lang="en-US" sz="2800" dirty="0">
              <a:solidFill>
                <a:srgbClr val="2B2B2D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1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Relationship Id="rId2" Type="http://schemas.microsoft.com/office/2011/relationships/webextension" Target="webextension2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AED74C-7320-6C45-8EF1-316BC6A0D9BE}">
  <we:reference id="wa104178141" version="3.1.0.23" store="en-US" storeType="OMEX"/>
  <we:alternateReferences>
    <we:reference id="wa104178141" version="3.1.0.23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494BAFF-DA83-8C4D-AC5B-1E2E612FF06B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319</Words>
  <Application>Microsoft Macintosh PowerPoint</Application>
  <PresentationFormat>On-screen Show (4:3)</PresentationFormat>
  <Paragraphs>64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Helvetica Neue</vt:lpstr>
      <vt:lpstr>Helvetica Neue Condensed</vt:lpstr>
      <vt:lpstr>Helvetica Neue Condensed Black</vt:lpstr>
      <vt:lpstr>Helvetica Neue Light</vt:lpstr>
      <vt:lpstr>Helvetica Neue Medium</vt:lpstr>
      <vt:lpstr>Office Theme</vt:lpstr>
      <vt:lpstr>Acrobat Document</vt:lpstr>
      <vt:lpstr>PowerPoint Presentation</vt:lpstr>
      <vt:lpstr>BACKGROUND</vt:lpstr>
      <vt:lpstr>TEMPERATURE: EXPLORATION</vt:lpstr>
      <vt:lpstr>PRECIPITATION: EXPLORATION</vt:lpstr>
      <vt:lpstr>PowerPoint Presentation</vt:lpstr>
      <vt:lpstr>PowerPoint Presentation</vt:lpstr>
      <vt:lpstr>PowerPoint Presentation</vt:lpstr>
    </vt:vector>
  </TitlesOfParts>
  <Company>Boehringer Ingelheim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Geng,Junxian (MED BDS) BIP-US-R</dc:creator>
  <cp:lastModifiedBy>Dooti Roy</cp:lastModifiedBy>
  <cp:revision>68</cp:revision>
  <dcterms:created xsi:type="dcterms:W3CDTF">2018-07-24T19:24:46Z</dcterms:created>
  <dcterms:modified xsi:type="dcterms:W3CDTF">2018-07-28T00:45:02Z</dcterms:modified>
</cp:coreProperties>
</file>