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2" r:id="rId10"/>
    <p:sldId id="266" r:id="rId1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3"/>
    </p:embeddedFont>
    <p:embeddedFont>
      <p:font typeface="Bebas Neue" panose="020B0604020202020204" charset="0"/>
      <p:regular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Futura Md BT" panose="020B0602020204020303" pitchFamily="34" charset="0"/>
      <p:regular r:id="rId19"/>
      <p:bold r:id="rId20"/>
      <p:italic r:id="rId21"/>
      <p:boldItalic r:id="rId22"/>
    </p:embeddedFont>
    <p:embeddedFont>
      <p:font typeface="Inter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69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bah ganteng" userId="b5166c3d0d67567e" providerId="LiveId" clId="{D2893BBA-DC01-491D-A5C8-0303F085FAD2}"/>
    <pc:docChg chg="modSld">
      <pc:chgData name="lebah ganteng" userId="b5166c3d0d67567e" providerId="LiveId" clId="{D2893BBA-DC01-491D-A5C8-0303F085FAD2}" dt="2025-06-02T02:55:37.665" v="31" actId="20577"/>
      <pc:docMkLst>
        <pc:docMk/>
      </pc:docMkLst>
      <pc:sldChg chg="modSp mod">
        <pc:chgData name="lebah ganteng" userId="b5166c3d0d67567e" providerId="LiveId" clId="{D2893BBA-DC01-491D-A5C8-0303F085FAD2}" dt="2025-06-02T02:55:37.665" v="31" actId="20577"/>
        <pc:sldMkLst>
          <pc:docMk/>
          <pc:sldMk cId="254110778" sldId="266"/>
        </pc:sldMkLst>
        <pc:spChg chg="mod">
          <ac:chgData name="lebah ganteng" userId="b5166c3d0d67567e" providerId="LiveId" clId="{D2893BBA-DC01-491D-A5C8-0303F085FAD2}" dt="2025-06-02T02:55:37.665" v="31" actId="20577"/>
          <ac:spMkLst>
            <pc:docMk/>
            <pc:sldMk cId="254110778" sldId="266"/>
            <ac:spMk id="11" creationId="{F7D68B5A-0FA2-4543-A017-493BE7344E50}"/>
          </ac:spMkLst>
        </pc:spChg>
      </pc:sldChg>
    </pc:docChg>
  </pc:docChgLst>
  <pc:docChgLst>
    <pc:chgData name="lebah ganteng" userId="b5166c3d0d67567e" providerId="LiveId" clId="{18EFE89C-EA3E-4F29-87C1-F8655E57227F}"/>
    <pc:docChg chg="undo custSel delSld modSld">
      <pc:chgData name="lebah ganteng" userId="b5166c3d0d67567e" providerId="LiveId" clId="{18EFE89C-EA3E-4F29-87C1-F8655E57227F}" dt="2025-08-26T12:14:42.717" v="114" actId="20577"/>
      <pc:docMkLst>
        <pc:docMk/>
      </pc:docMkLst>
      <pc:sldChg chg="modSp mod">
        <pc:chgData name="lebah ganteng" userId="b5166c3d0d67567e" providerId="LiveId" clId="{18EFE89C-EA3E-4F29-87C1-F8655E57227F}" dt="2025-08-26T12:14:09.565" v="104" actId="20577"/>
        <pc:sldMkLst>
          <pc:docMk/>
          <pc:sldMk cId="0" sldId="259"/>
        </pc:sldMkLst>
        <pc:spChg chg="mod">
          <ac:chgData name="lebah ganteng" userId="b5166c3d0d67567e" providerId="LiveId" clId="{18EFE89C-EA3E-4F29-87C1-F8655E57227F}" dt="2025-08-26T12:14:09.565" v="104" actId="20577"/>
          <ac:spMkLst>
            <pc:docMk/>
            <pc:sldMk cId="0" sldId="259"/>
            <ac:spMk id="2" creationId="{4A739801-EA87-40BE-86B5-F68F155F2B44}"/>
          </ac:spMkLst>
        </pc:spChg>
      </pc:sldChg>
      <pc:sldChg chg="del">
        <pc:chgData name="lebah ganteng" userId="b5166c3d0d67567e" providerId="LiveId" clId="{18EFE89C-EA3E-4F29-87C1-F8655E57227F}" dt="2025-08-25T13:39:56.742" v="14" actId="47"/>
        <pc:sldMkLst>
          <pc:docMk/>
          <pc:sldMk cId="0" sldId="260"/>
        </pc:sldMkLst>
      </pc:sldChg>
      <pc:sldChg chg="modSp mod">
        <pc:chgData name="lebah ganteng" userId="b5166c3d0d67567e" providerId="LiveId" clId="{18EFE89C-EA3E-4F29-87C1-F8655E57227F}" dt="2025-08-25T13:42:11.221" v="35"/>
        <pc:sldMkLst>
          <pc:docMk/>
          <pc:sldMk cId="0" sldId="261"/>
        </pc:sldMkLst>
        <pc:spChg chg="mod">
          <ac:chgData name="lebah ganteng" userId="b5166c3d0d67567e" providerId="LiveId" clId="{18EFE89C-EA3E-4F29-87C1-F8655E57227F}" dt="2025-08-25T13:42:11.221" v="35"/>
          <ac:spMkLst>
            <pc:docMk/>
            <pc:sldMk cId="0" sldId="261"/>
            <ac:spMk id="2" creationId="{87016054-DB3E-4665-A2BD-36FAD3A189C4}"/>
          </ac:spMkLst>
        </pc:spChg>
      </pc:sldChg>
      <pc:sldChg chg="modSp mod">
        <pc:chgData name="lebah ganteng" userId="b5166c3d0d67567e" providerId="LiveId" clId="{18EFE89C-EA3E-4F29-87C1-F8655E57227F}" dt="2025-08-25T13:38:32.472" v="13" actId="1076"/>
        <pc:sldMkLst>
          <pc:docMk/>
          <pc:sldMk cId="1450989255" sldId="263"/>
        </pc:sldMkLst>
        <pc:graphicFrameChg chg="mod modGraphic">
          <ac:chgData name="lebah ganteng" userId="b5166c3d0d67567e" providerId="LiveId" clId="{18EFE89C-EA3E-4F29-87C1-F8655E57227F}" dt="2025-08-25T13:38:19.161" v="12"/>
          <ac:graphicFrameMkLst>
            <pc:docMk/>
            <pc:sldMk cId="1450989255" sldId="263"/>
            <ac:graphicFrameMk id="2" creationId="{6ED21D5F-8A52-462B-BC93-0B1587CFB8F7}"/>
          </ac:graphicFrameMkLst>
        </pc:graphicFrameChg>
        <pc:picChg chg="mod">
          <ac:chgData name="lebah ganteng" userId="b5166c3d0d67567e" providerId="LiveId" clId="{18EFE89C-EA3E-4F29-87C1-F8655E57227F}" dt="2025-08-25T13:38:32.472" v="13" actId="1076"/>
          <ac:picMkLst>
            <pc:docMk/>
            <pc:sldMk cId="1450989255" sldId="263"/>
            <ac:picMk id="5" creationId="{4967ACC9-C901-4E9A-9207-6A4B8212953C}"/>
          </ac:picMkLst>
        </pc:picChg>
      </pc:sldChg>
      <pc:sldChg chg="modSp mod">
        <pc:chgData name="lebah ganteng" userId="b5166c3d0d67567e" providerId="LiveId" clId="{18EFE89C-EA3E-4F29-87C1-F8655E57227F}" dt="2025-08-25T13:47:53.635" v="78" actId="1076"/>
        <pc:sldMkLst>
          <pc:docMk/>
          <pc:sldMk cId="2729025268" sldId="264"/>
        </pc:sldMkLst>
        <pc:spChg chg="mod">
          <ac:chgData name="lebah ganteng" userId="b5166c3d0d67567e" providerId="LiveId" clId="{18EFE89C-EA3E-4F29-87C1-F8655E57227F}" dt="2025-08-25T13:47:35.262" v="72"/>
          <ac:spMkLst>
            <pc:docMk/>
            <pc:sldMk cId="2729025268" sldId="264"/>
            <ac:spMk id="2" creationId="{87016054-DB3E-4665-A2BD-36FAD3A189C4}"/>
          </ac:spMkLst>
        </pc:spChg>
        <pc:picChg chg="mod">
          <ac:chgData name="lebah ganteng" userId="b5166c3d0d67567e" providerId="LiveId" clId="{18EFE89C-EA3E-4F29-87C1-F8655E57227F}" dt="2025-08-25T13:47:53.635" v="78" actId="1076"/>
          <ac:picMkLst>
            <pc:docMk/>
            <pc:sldMk cId="2729025268" sldId="264"/>
            <ac:picMk id="9" creationId="{A07D546B-BA29-494E-A38F-6F764E7F9267}"/>
          </ac:picMkLst>
        </pc:picChg>
      </pc:sldChg>
      <pc:sldChg chg="modSp mod">
        <pc:chgData name="lebah ganteng" userId="b5166c3d0d67567e" providerId="LiveId" clId="{18EFE89C-EA3E-4F29-87C1-F8655E57227F}" dt="2025-08-26T12:14:42.717" v="114" actId="20577"/>
        <pc:sldMkLst>
          <pc:docMk/>
          <pc:sldMk cId="254110778" sldId="266"/>
        </pc:sldMkLst>
        <pc:spChg chg="mod">
          <ac:chgData name="lebah ganteng" userId="b5166c3d0d67567e" providerId="LiveId" clId="{18EFE89C-EA3E-4F29-87C1-F8655E57227F}" dt="2025-08-26T12:14:42.717" v="114" actId="20577"/>
          <ac:spMkLst>
            <pc:docMk/>
            <pc:sldMk cId="254110778" sldId="266"/>
            <ac:spMk id="11" creationId="{F7D68B5A-0FA2-4543-A017-493BE7344E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923e2e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923e2e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257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1182fd550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1182fd550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2c75ff1f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2c75ff1f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2c75ff1f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2c75ff1f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90a96ac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90a96ac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36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0a96a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0a96a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0a96a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0a96a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445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90a96a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90a96a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327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2c75ff1f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2c75ff1f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6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869904" y="2071500"/>
            <a:ext cx="5404200" cy="86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Growia</a:t>
            </a:r>
            <a:r>
              <a:rPr lang="en-US" sz="4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shop final project</a:t>
            </a:r>
            <a:endParaRPr sz="44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955" y="273518"/>
            <a:ext cx="366075" cy="366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40675" y="3072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S</a:t>
            </a:r>
            <a:r>
              <a:rPr lang="en-US" sz="1800" dirty="0" err="1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oftware</a:t>
            </a:r>
            <a:r>
              <a:rPr lang="en-US" sz="1800" dirty="0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 Testing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40700" y="4286000"/>
            <a:ext cx="76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</a:t>
            </a:r>
            <a:r>
              <a:rPr lang="en-US" sz="1800" dirty="0" err="1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Jianfaghna</a:t>
            </a:r>
            <a:r>
              <a:rPr lang="en-US" sz="1800" dirty="0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Rulvy</a:t>
            </a:r>
            <a:r>
              <a:rPr lang="en-US" sz="1800" dirty="0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Futura Md BT" panose="020B0602020204020303" pitchFamily="34" charset="0"/>
                <a:ea typeface="Inter"/>
                <a:cs typeface="Inter"/>
                <a:sym typeface="Inter"/>
              </a:rPr>
              <a:t>Haqi</a:t>
            </a:r>
            <a:r>
              <a:rPr lang="ru" sz="1800" dirty="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</a:t>
            </a:r>
            <a:endParaRPr sz="1800" dirty="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Conclusions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Rectangle 8">
            <a:extLst>
              <a:ext uri="{FF2B5EF4-FFF2-40B4-BE49-F238E27FC236}">
                <a16:creationId xmlns:a16="http://schemas.microsoft.com/office/drawing/2014/main" id="{F7D68B5A-0FA2-4543-A017-493BE734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63" y="-2582753"/>
            <a:ext cx="8919474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Symbol" panose="05050102010706020507" pitchFamily="18" charset="2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Fitur-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fitur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utama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telah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diuji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secara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sistematis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Melalui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en-US" sz="1200" dirty="0">
                <a:latin typeface="+mn-lt"/>
                <a:ea typeface="Times New Roman" panose="02020603050405020304" pitchFamily="18" charset="0"/>
              </a:rPr>
              <a:t>61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test case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mencakup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login, register, shopping cart, checkout,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pengelolaan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alamat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sistem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telah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diuji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fungsionalitas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dan UI.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Tingkat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keberhasilan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pengujian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cukup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tinggi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Dari </a:t>
            </a:r>
            <a:r>
              <a:rPr lang="en-US" altLang="en-US" sz="1200" dirty="0">
                <a:latin typeface="+mn-lt"/>
                <a:ea typeface="Times New Roman" panose="02020603050405020304" pitchFamily="18" charset="0"/>
              </a:rPr>
              <a:t>61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test case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dieksekusi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sebanyak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altLang="en-US" sz="1200" b="1">
                <a:latin typeface="+mn-lt"/>
                <a:ea typeface="Times New Roman" panose="02020603050405020304" pitchFamily="18" charset="0"/>
              </a:rPr>
              <a:t>49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berhasil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(PASS)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dan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12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gagal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(FAIL)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menunjukkan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bahwa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sebagian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fitur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berjalan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sesuai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harapan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Defect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ditemukan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pada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komponen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penting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Sebanyak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12 defect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ditemukan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mayoritas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berkaitan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tidak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validasi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tidak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berjalan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UI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tidak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bekerja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sebagaimana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mestinya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contoh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TC_checkout_04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TC_cart_04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TC_address_04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sz="1200" dirty="0">
              <a:latin typeface="+mn-lt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Rekomendasi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untuk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pengembang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Memperbaiki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validasi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stok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produk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checkout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feedback visual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ditekan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Memastikan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seluruh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UI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fungsional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batal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11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4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65" name="Google Shape;65;p14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Background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5E43E12-EA3D-41AB-9694-5BC021131EBE}"/>
              </a:ext>
            </a:extLst>
          </p:cNvPr>
          <p:cNvSpPr txBox="1"/>
          <p:nvPr/>
        </p:nvSpPr>
        <p:spPr>
          <a:xfrm>
            <a:off x="2287599" y="1487747"/>
            <a:ext cx="45751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9EAF5-E6FE-4403-BBB4-F95EAFA5DCFC}"/>
              </a:ext>
            </a:extLst>
          </p:cNvPr>
          <p:cNvSpPr txBox="1"/>
          <p:nvPr/>
        </p:nvSpPr>
        <p:spPr>
          <a:xfrm>
            <a:off x="57551" y="672125"/>
            <a:ext cx="87987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b="1" dirty="0" err="1"/>
              <a:t>Growia</a:t>
            </a:r>
            <a:r>
              <a:rPr lang="en-ID" b="1" dirty="0"/>
              <a:t> Shop:</a:t>
            </a:r>
            <a:br>
              <a:rPr lang="en-ID" dirty="0"/>
            </a:br>
            <a:r>
              <a:rPr lang="en-ID" dirty="0" err="1"/>
              <a:t>adalah</a:t>
            </a:r>
            <a:r>
              <a:rPr lang="en-ID" dirty="0"/>
              <a:t> platform e-commerce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gadget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konsumen</a:t>
            </a:r>
            <a:r>
              <a:rPr lang="en-ID" dirty="0"/>
              <a:t>.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menjelajahi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,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keranjang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, dan </a:t>
            </a:r>
            <a:r>
              <a:rPr lang="en-ID" dirty="0" err="1"/>
              <a:t>melacak</a:t>
            </a:r>
            <a:r>
              <a:rPr lang="en-ID" dirty="0"/>
              <a:t> </a:t>
            </a:r>
            <a:r>
              <a:rPr lang="en-ID" dirty="0" err="1"/>
              <a:t>pesanan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b="1" dirty="0" err="1"/>
              <a:t>Tujuan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:</a:t>
            </a:r>
            <a:br>
              <a:rPr lang="en-ID" dirty="0"/>
            </a:b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belanja</a:t>
            </a:r>
            <a:r>
              <a:rPr lang="en-ID" dirty="0"/>
              <a:t> daring yang </a:t>
            </a:r>
            <a:r>
              <a:rPr lang="en-ID" dirty="0" err="1"/>
              <a:t>lancar</a:t>
            </a:r>
            <a:r>
              <a:rPr lang="en-ID" dirty="0"/>
              <a:t> dan </a:t>
            </a:r>
            <a:r>
              <a:rPr lang="en-ID" dirty="0" err="1"/>
              <a:t>responsif</a:t>
            </a:r>
            <a:r>
              <a:rPr lang="en-ID" dirty="0"/>
              <a:t>,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pemilihan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proses checkout.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b="1" dirty="0" err="1"/>
              <a:t>Alasan</a:t>
            </a:r>
            <a:r>
              <a:rPr lang="en-ID" b="1" dirty="0"/>
              <a:t> </a:t>
            </a:r>
            <a:r>
              <a:rPr lang="en-ID" b="1" dirty="0" err="1"/>
              <a:t>Pengujian</a:t>
            </a:r>
            <a:r>
              <a:rPr lang="en-ID" b="1" dirty="0"/>
              <a:t>:</a:t>
            </a:r>
            <a:br>
              <a:rPr lang="en-ID" dirty="0"/>
            </a:b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menjamin</a:t>
            </a:r>
            <a:r>
              <a:rPr lang="en-ID" dirty="0"/>
              <a:t> </a:t>
            </a:r>
            <a:r>
              <a:rPr lang="en-ID" dirty="0" err="1"/>
              <a:t>kualitas</a:t>
            </a:r>
            <a:r>
              <a:rPr lang="en-ID" dirty="0"/>
              <a:t>, </a:t>
            </a:r>
            <a:r>
              <a:rPr lang="en-ID" dirty="0" err="1"/>
              <a:t>fungsionalitas</a:t>
            </a:r>
            <a:r>
              <a:rPr lang="en-ID" dirty="0"/>
              <a:t>, dan </a:t>
            </a:r>
            <a:r>
              <a:rPr lang="en-ID" dirty="0" err="1"/>
              <a:t>keandalan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bug </a:t>
            </a:r>
            <a:r>
              <a:rPr lang="en-ID" dirty="0" err="1"/>
              <a:t>atau</a:t>
            </a:r>
            <a:r>
              <a:rPr lang="en-ID" dirty="0"/>
              <a:t> defect </a:t>
            </a:r>
            <a:r>
              <a:rPr lang="en-ID" dirty="0" err="1"/>
              <a:t>sedini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,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mencegah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b="1" dirty="0" err="1"/>
              <a:t>Fokus</a:t>
            </a:r>
            <a:r>
              <a:rPr lang="en-ID" b="1" dirty="0"/>
              <a:t> </a:t>
            </a:r>
            <a:r>
              <a:rPr lang="en-ID" b="1" dirty="0" err="1"/>
              <a:t>Pengujian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 </a:t>
            </a:r>
            <a:r>
              <a:rPr lang="en-ID" b="1" dirty="0" err="1"/>
              <a:t>Ini</a:t>
            </a:r>
            <a:r>
              <a:rPr lang="en-ID" b="1" dirty="0"/>
              <a:t>: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Pengujian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login, register, cart, dan checkout.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Validasi</a:t>
            </a:r>
            <a:r>
              <a:rPr lang="en-ID" dirty="0"/>
              <a:t> UI,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dan form,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alur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Dokumentasi</a:t>
            </a:r>
            <a:r>
              <a:rPr lang="en-ID" dirty="0"/>
              <a:t> test case, </a:t>
            </a:r>
            <a:r>
              <a:rPr lang="en-ID" dirty="0" err="1"/>
              <a:t>eksekusi</a:t>
            </a:r>
            <a:r>
              <a:rPr lang="en-ID" dirty="0"/>
              <a:t>, dan </a:t>
            </a:r>
            <a:r>
              <a:rPr lang="en-ID" dirty="0" err="1"/>
              <a:t>pelaporan</a:t>
            </a:r>
            <a:r>
              <a:rPr lang="en-ID" dirty="0"/>
              <a:t> defect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sistematis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75" name="Google Shape;75;p15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0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Objective</a:t>
              </a:r>
              <a:endParaRPr sz="30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A085013-6CC6-4F22-9BAC-2F296163EBB7}"/>
              </a:ext>
            </a:extLst>
          </p:cNvPr>
          <p:cNvSpPr txBox="1"/>
          <p:nvPr/>
        </p:nvSpPr>
        <p:spPr>
          <a:xfrm>
            <a:off x="140677" y="1119732"/>
            <a:ext cx="8862646" cy="3673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Memastikan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bahwa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fitur-fitur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penting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login,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registrasi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, dan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keranjang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belanja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(shopping cart)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berjalan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benar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en-ID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Mengidentifikasi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mencatat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kesalahan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(defect) yang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terjadi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selama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aplikasi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oleh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akhir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en-ID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Melatih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penggunaan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spreadsheet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pengujian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mendokumentasikan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b="1" dirty="0">
                <a:effectLst/>
                <a:latin typeface="+mn-lt"/>
                <a:ea typeface="Times New Roman" panose="02020603050405020304" pitchFamily="18" charset="0"/>
              </a:rPr>
              <a:t>Test Case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, </a:t>
            </a:r>
            <a:r>
              <a:rPr lang="en-ID" sz="1800" b="1" dirty="0">
                <a:effectLst/>
                <a:latin typeface="+mn-lt"/>
                <a:ea typeface="Times New Roman" panose="02020603050405020304" pitchFamily="18" charset="0"/>
              </a:rPr>
              <a:t>Execution Log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, dan </a:t>
            </a:r>
            <a:r>
              <a:rPr lang="en-ID" sz="1800" b="1" dirty="0">
                <a:effectLst/>
                <a:latin typeface="+mn-lt"/>
                <a:ea typeface="Times New Roman" panose="02020603050405020304" pitchFamily="18" charset="0"/>
              </a:rPr>
              <a:t>Defect Report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secara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terstruktur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endParaRPr lang="en-ID" sz="1800" dirty="0">
              <a:effectLst/>
              <a:latin typeface="+mn-lt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Memberikan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umpan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balik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berguna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pengembang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perbaikan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sistem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+mn-lt"/>
                <a:ea typeface="Times New Roman" panose="02020603050405020304" pitchFamily="18" charset="0"/>
              </a:rPr>
              <a:t>GrowiaShop</a:t>
            </a:r>
            <a:r>
              <a:rPr lang="en-ID" sz="1800" dirty="0"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</a:pPr>
            <a:r>
              <a:rPr lang="en-ID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16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85" name="Google Shape;85;p16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9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Test SUMMARY</a:t>
              </a:r>
              <a:endParaRPr sz="29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739801-EA87-40BE-86B5-F68F155F2B44}"/>
              </a:ext>
            </a:extLst>
          </p:cNvPr>
          <p:cNvSpPr txBox="1"/>
          <p:nvPr/>
        </p:nvSpPr>
        <p:spPr>
          <a:xfrm>
            <a:off x="268565" y="933583"/>
            <a:ext cx="865090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b="1" dirty="0" err="1"/>
              <a:t>i</a:t>
            </a:r>
            <a:r>
              <a:rPr lang="en-ID" b="1" dirty="0"/>
              <a:t>. Test Type dan Test Level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: </a:t>
            </a:r>
            <a:r>
              <a:rPr lang="en-ID" b="1" dirty="0"/>
              <a:t>Black Box Testing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Level </a:t>
            </a:r>
            <a:r>
              <a:rPr lang="en-ID" dirty="0" err="1"/>
              <a:t>Pengujian</a:t>
            </a:r>
            <a:r>
              <a:rPr lang="en-ID" dirty="0"/>
              <a:t>: </a:t>
            </a:r>
            <a:r>
              <a:rPr lang="en-ID" b="1" dirty="0"/>
              <a:t>System Testing</a:t>
            </a:r>
          </a:p>
          <a:p>
            <a:endParaRPr lang="en-ID" dirty="0"/>
          </a:p>
          <a:p>
            <a:endParaRPr lang="en-ID" dirty="0"/>
          </a:p>
          <a:p>
            <a:r>
              <a:rPr lang="en-ID" b="1" dirty="0"/>
              <a:t>ii. </a:t>
            </a:r>
            <a:r>
              <a:rPr lang="en-ID" b="1" dirty="0" err="1"/>
              <a:t>Jumlah</a:t>
            </a:r>
            <a:r>
              <a:rPr lang="en-ID" b="1" dirty="0"/>
              <a:t> Test Case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Test case yang </a:t>
            </a:r>
            <a:r>
              <a:rPr lang="en-ID" dirty="0" err="1"/>
              <a:t>dibuat</a:t>
            </a:r>
            <a:r>
              <a:rPr lang="en-ID" dirty="0"/>
              <a:t>: </a:t>
            </a:r>
            <a:r>
              <a:rPr lang="en-ID" b="1" dirty="0"/>
              <a:t>61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Test case yang </a:t>
            </a:r>
            <a:r>
              <a:rPr lang="en-ID" dirty="0" err="1"/>
              <a:t>dieksekusi</a:t>
            </a:r>
            <a:r>
              <a:rPr lang="en-ID" dirty="0"/>
              <a:t>: </a:t>
            </a:r>
            <a:r>
              <a:rPr lang="en-ID" b="1" dirty="0"/>
              <a:t>61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Status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49 Passed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12 Failed   </a:t>
            </a:r>
          </a:p>
          <a:p>
            <a:pPr marL="457200" lvl="1"/>
            <a:endParaRPr lang="en-ID" dirty="0"/>
          </a:p>
          <a:p>
            <a:pPr marL="457200" lvl="1"/>
            <a:endParaRPr lang="en-ID" dirty="0"/>
          </a:p>
          <a:p>
            <a:r>
              <a:rPr lang="en-ID" b="1" dirty="0"/>
              <a:t>iii. </a:t>
            </a:r>
            <a:r>
              <a:rPr lang="en-ID" b="1" dirty="0" err="1"/>
              <a:t>Jumlah</a:t>
            </a:r>
            <a:r>
              <a:rPr lang="en-ID" b="1" dirty="0"/>
              <a:t> Defect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Total defect yang </a:t>
            </a:r>
            <a:r>
              <a:rPr lang="en-ID" dirty="0" err="1"/>
              <a:t>ditemukan</a:t>
            </a:r>
            <a:r>
              <a:rPr lang="en-ID" dirty="0"/>
              <a:t>: </a:t>
            </a:r>
            <a:r>
              <a:rPr lang="en-ID" b="1" dirty="0"/>
              <a:t>12</a:t>
            </a:r>
            <a:endParaRPr lang="en-ID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D" dirty="0"/>
              <a:t>Sebagian </a:t>
            </a:r>
            <a:r>
              <a:rPr lang="en-ID" dirty="0" err="1"/>
              <a:t>besar</a:t>
            </a:r>
            <a:r>
              <a:rPr lang="en-ID" dirty="0"/>
              <a:t> defect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, </a:t>
            </a:r>
            <a:r>
              <a:rPr lang="fr-FR" dirty="0"/>
              <a:t>UI/UX </a:t>
            </a:r>
            <a:r>
              <a:rPr lang="fr-FR" dirty="0" err="1"/>
              <a:t>Defect</a:t>
            </a:r>
            <a:r>
              <a:rPr lang="fr-FR" dirty="0"/>
              <a:t> </a:t>
            </a:r>
            <a:r>
              <a:rPr lang="en-ID" dirty="0"/>
              <a:t>dan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40151108-2416-4957-9979-290111D2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2114" y="2909218"/>
            <a:ext cx="190120" cy="190120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DCAFBA78-4D60-4D57-8ACB-41DE8FCC74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7791" y="3099338"/>
            <a:ext cx="224443" cy="2244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17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95" name="Google Shape;95;p17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7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SAMPLE TEST CASE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D21D5F-8A52-462B-BC93-0B1587CFB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48907"/>
              </p:ext>
            </p:extLst>
          </p:nvPr>
        </p:nvGraphicFramePr>
        <p:xfrm>
          <a:off x="214620" y="904467"/>
          <a:ext cx="5056243" cy="44960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8790">
                  <a:extLst>
                    <a:ext uri="{9D8B030D-6E8A-4147-A177-3AD203B41FA5}">
                      <a16:colId xmlns:a16="http://schemas.microsoft.com/office/drawing/2014/main" val="2587782048"/>
                    </a:ext>
                  </a:extLst>
                </a:gridCol>
                <a:gridCol w="3827453">
                  <a:extLst>
                    <a:ext uri="{9D8B030D-6E8A-4147-A177-3AD203B41FA5}">
                      <a16:colId xmlns:a16="http://schemas.microsoft.com/office/drawing/2014/main" val="1241360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Test Case ID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TC_COD_05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649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Test Case Name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Produk</a:t>
                      </a:r>
                      <a:r>
                        <a:rPr lang="en-US" sz="1100" dirty="0">
                          <a:effectLst/>
                        </a:rPr>
                        <a:t> Masih Ada Setelah </a:t>
                      </a:r>
                      <a:r>
                        <a:rPr lang="en-US" sz="1100" dirty="0" err="1">
                          <a:effectLst/>
                        </a:rPr>
                        <a:t>Pemesanan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1761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Test Objective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Memverifikasi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bahwa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produk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sudah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berhasil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dipesan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lagi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muncul</a:t>
                      </a:r>
                      <a:r>
                        <a:rPr lang="en-US" sz="1100" dirty="0">
                          <a:effectLst/>
                        </a:rPr>
                        <a:t> di </a:t>
                      </a:r>
                      <a:r>
                        <a:rPr lang="en-US" sz="1100" dirty="0" err="1">
                          <a:effectLst/>
                        </a:rPr>
                        <a:t>halaman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keranjang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075063"/>
                  </a:ext>
                </a:extLst>
              </a:tr>
              <a:tr h="1318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Precondition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Buyer </a:t>
                      </a:r>
                      <a:r>
                        <a:rPr lang="en-US" sz="1100" dirty="0" err="1">
                          <a:effectLst/>
                        </a:rPr>
                        <a:t>sudah</a:t>
                      </a:r>
                      <a:r>
                        <a:rPr lang="en-US" sz="1100" dirty="0">
                          <a:effectLst/>
                        </a:rPr>
                        <a:t> login dan </a:t>
                      </a:r>
                      <a:r>
                        <a:rPr lang="en-US" sz="1100" dirty="0" err="1">
                          <a:effectLst/>
                        </a:rPr>
                        <a:t>menyelesaikan</a:t>
                      </a:r>
                      <a:r>
                        <a:rPr lang="en-US" sz="1100" dirty="0">
                          <a:effectLst/>
                        </a:rPr>
                        <a:t> Checkout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3176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Test Steps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1. </a:t>
                      </a:r>
                      <a:r>
                        <a:rPr lang="en-US" sz="1100" dirty="0" err="1">
                          <a:effectLst/>
                        </a:rPr>
                        <a:t>Tambahkan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produk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keranjang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2. Checkout </a:t>
                      </a:r>
                      <a:r>
                        <a:rPr lang="en-US" sz="1100" dirty="0" err="1">
                          <a:effectLst/>
                        </a:rPr>
                        <a:t>varang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tersebut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3. </a:t>
                      </a:r>
                      <a:r>
                        <a:rPr lang="en-US" sz="1100" dirty="0" err="1">
                          <a:effectLst/>
                        </a:rPr>
                        <a:t>Klik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Buat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Pesanan</a:t>
                      </a:r>
                      <a:endParaRPr lang="en-US" sz="1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4. </a:t>
                      </a:r>
                      <a:r>
                        <a:rPr lang="en-US" sz="1100" dirty="0" err="1">
                          <a:effectLst/>
                        </a:rPr>
                        <a:t>Periksa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isi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keranjang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8371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Expected Result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 err="1">
                          <a:effectLst/>
                        </a:rPr>
                        <a:t>Produk</a:t>
                      </a:r>
                      <a:r>
                        <a:rPr lang="en-US" sz="1100" dirty="0">
                          <a:effectLst/>
                        </a:rPr>
                        <a:t> yang </a:t>
                      </a:r>
                      <a:r>
                        <a:rPr lang="en-US" sz="1100" dirty="0" err="1">
                          <a:effectLst/>
                        </a:rPr>
                        <a:t>dipesan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tidak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muncul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lagi</a:t>
                      </a:r>
                      <a:r>
                        <a:rPr lang="en-US" sz="1100" dirty="0">
                          <a:effectLst/>
                        </a:rPr>
                        <a:t> di </a:t>
                      </a:r>
                      <a:r>
                        <a:rPr lang="en-US" sz="1100" dirty="0" err="1">
                          <a:effectLst/>
                        </a:rPr>
                        <a:t>keranjang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2390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Actual Result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nn-NO" sz="1100" dirty="0">
                          <a:effectLst/>
                        </a:rPr>
                        <a:t>Tidak sesuai, produk masih ada di shopping cart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4731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Status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Fail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761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Severity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Medium</a:t>
                      </a:r>
                      <a:endParaRPr lang="en-ID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311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Priority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>
                          <a:effectLst/>
                        </a:rPr>
                        <a:t>Major</a:t>
                      </a:r>
                      <a:endParaRPr lang="en-ID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173125"/>
                  </a:ext>
                </a:extLst>
              </a:tr>
              <a:tr h="1579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Evidence</a:t>
                      </a: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D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99595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BD248DA8-196B-4CCC-9532-A052D40D7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312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pic>
        <p:nvPicPr>
          <p:cNvPr id="5" name="BUG_barang pesanan masih muncul di shopping cart">
            <a:hlinkClick r:id="" action="ppaction://media"/>
            <a:extLst>
              <a:ext uri="{FF2B5EF4-FFF2-40B4-BE49-F238E27FC236}">
                <a16:creationId xmlns:a16="http://schemas.microsoft.com/office/drawing/2014/main" id="{4967ACC9-C901-4E9A-9207-6A4B8212953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992816" y="3934964"/>
            <a:ext cx="2579184" cy="146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8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9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05" name="Google Shape;105;p18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DEFECT REPORTING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016054-DB3E-4665-A2BD-36FAD3A189C4}"/>
              </a:ext>
            </a:extLst>
          </p:cNvPr>
          <p:cNvSpPr txBox="1"/>
          <p:nvPr/>
        </p:nvSpPr>
        <p:spPr>
          <a:xfrm>
            <a:off x="101600" y="736600"/>
            <a:ext cx="8940800" cy="3329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1200" b="1" kern="0" dirty="0">
                <a:solidFill>
                  <a:schemeClr val="tx1"/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TC_checkout_04</a:t>
            </a:r>
            <a:endParaRPr lang="en-ID" sz="1200" b="1" kern="0" dirty="0">
              <a:solidFill>
                <a:schemeClr val="tx1"/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1200" b="1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Deskripsi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Saat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Buyer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menambahkan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quantity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melebihi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stok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tetap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melanjutkan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Checkout.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Severity / Priority: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High / </a:t>
            </a:r>
            <a:r>
              <a:rPr lang="en-US" sz="1200" dirty="0"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Critical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Step to Reproduce:</a:t>
            </a:r>
            <a:endParaRPr lang="en-ID" sz="12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	1. Masuk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cart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2.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Tambah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quantity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melebihi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stok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3.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Klik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Checkout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Expected Result: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Sistem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menolak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checkout dan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menampilkan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error “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Jumlah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melebihi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stok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Actual Result: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: Checkout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tetap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berjalan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meski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melebihi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stok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Evidence:</a:t>
            </a:r>
            <a:endParaRPr lang="en-ID" sz="12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5591E-E1A2-49A0-A02E-13971AD355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252" y="3425238"/>
            <a:ext cx="5632548" cy="15457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05" name="Google Shape;105;p18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DEFECT REPORTING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016054-DB3E-4665-A2BD-36FAD3A189C4}"/>
              </a:ext>
            </a:extLst>
          </p:cNvPr>
          <p:cNvSpPr txBox="1"/>
          <p:nvPr/>
        </p:nvSpPr>
        <p:spPr>
          <a:xfrm>
            <a:off x="101600" y="736600"/>
            <a:ext cx="8940800" cy="3756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1200" b="1" kern="0" dirty="0">
                <a:solidFill>
                  <a:schemeClr val="tx1"/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TC_cart_04</a:t>
            </a:r>
            <a:endParaRPr lang="en-ID" sz="1200" b="1" kern="0" dirty="0">
              <a:solidFill>
                <a:schemeClr val="tx1"/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US" sz="1200" b="1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Deskripsi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Saat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buyer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sudah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menambahkan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"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Tambah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" ikon qty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berubah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	 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merespons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meskipun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sudah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masuk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Severity / Priority: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Moderate / Low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Step to </a:t>
            </a:r>
            <a:r>
              <a:rPr lang="en-US" sz="1200" b="1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reporduce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ID" sz="12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1.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Akses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produk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2.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Klik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Tambah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’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3.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Perhatikan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ikon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Expected Result: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1. Ikon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menunjukkan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angka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"1"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setelah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satu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produk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ditambahkan</a:t>
            </a:r>
            <a:endParaRPr lang="en-US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	             2. Jika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tambah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lagi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, ikon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bertambah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jadi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"2", "3",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dst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sesuai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jumlah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. 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Actual Result: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Ikon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keranjang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berubah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Evidence:</a:t>
            </a:r>
            <a:endParaRPr lang="en-ID" sz="14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7D546B-BA29-494E-A38F-6F764E7F92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041" y="3945079"/>
            <a:ext cx="2337531" cy="10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2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8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05" name="Google Shape;105;p18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250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DEFECT REPORTING</a:t>
              </a:r>
              <a:endParaRPr sz="2500" i="0" u="none" strike="noStrike" cap="none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016054-DB3E-4665-A2BD-36FAD3A189C4}"/>
              </a:ext>
            </a:extLst>
          </p:cNvPr>
          <p:cNvSpPr txBox="1"/>
          <p:nvPr/>
        </p:nvSpPr>
        <p:spPr>
          <a:xfrm>
            <a:off x="101600" y="736600"/>
            <a:ext cx="8940800" cy="329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1200" b="1" kern="0" dirty="0">
                <a:solidFill>
                  <a:schemeClr val="tx1"/>
                </a:solidFill>
                <a:effectLst/>
                <a:latin typeface="+mn-lt"/>
                <a:ea typeface="MS Gothic" panose="020B0609070205080204" pitchFamily="49" charset="-128"/>
                <a:cs typeface="Times New Roman" panose="02020603050405020304" pitchFamily="18" charset="0"/>
              </a:rPr>
              <a:t>TC_address_04</a:t>
            </a:r>
            <a:endParaRPr lang="en-ID" sz="1200" b="1" kern="0" dirty="0">
              <a:solidFill>
                <a:schemeClr val="tx1"/>
              </a:solidFill>
              <a:effectLst/>
              <a:latin typeface="+mn-lt"/>
              <a:ea typeface="MS Gothic" panose="020B06090702050802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200" b="1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Deskripsi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Batal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' pada form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pengiriman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tidak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berfungsi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Severity / Priority: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Major / Medium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Step to Reproduce:</a:t>
            </a:r>
            <a:endParaRPr lang="en-ID" sz="12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1. Masuk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halaman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alamat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tabLst>
                <a:tab pos="228600" algn="l"/>
              </a:tabLst>
            </a:pPr>
            <a:r>
              <a:rPr lang="en-US" sz="1200" dirty="0"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2.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Isi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semua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kolom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1000"/>
              </a:spcAft>
              <a:tabLst>
                <a:tab pos="228600" algn="l"/>
              </a:tabLs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3.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Klik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tombol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'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Batal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’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Expected Result: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Halaman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kembali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atau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perubahan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dibatalkan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Actual Result: 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Data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tetap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terganti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meskipun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klik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“</a:t>
            </a:r>
            <a:r>
              <a:rPr lang="en-US" sz="1200" dirty="0" err="1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Batal</a:t>
            </a: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”</a:t>
            </a:r>
            <a:endParaRPr lang="en-ID" sz="1200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   </a:t>
            </a:r>
            <a:r>
              <a:rPr lang="en-US" sz="1200" b="1" dirty="0">
                <a:effectLst/>
                <a:latin typeface="+mn-lt"/>
                <a:ea typeface="MS Mincho" panose="02020609040205080304" pitchFamily="49" charset="-128"/>
                <a:cs typeface="Times New Roman" panose="02020603050405020304" pitchFamily="18" charset="0"/>
              </a:rPr>
              <a:t>Evidence:</a:t>
            </a:r>
            <a:endParaRPr lang="en-ID" sz="1200" b="1" dirty="0">
              <a:effectLst/>
              <a:latin typeface="+mn-lt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ID" sz="12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24AD0C-24EF-4A5D-89C4-E70F278C8E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45" y="3383660"/>
            <a:ext cx="2549005" cy="170098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FC0B4EC-8EA6-48C8-983E-58998D4AA825}"/>
              </a:ext>
            </a:extLst>
          </p:cNvPr>
          <p:cNvSpPr/>
          <p:nvPr/>
        </p:nvSpPr>
        <p:spPr>
          <a:xfrm>
            <a:off x="3968750" y="4065739"/>
            <a:ext cx="482600" cy="20320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F4836E-8D66-4878-A46D-B182C3A665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200" y="3383660"/>
            <a:ext cx="2041071" cy="129706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F12E99-A7FC-40FF-A500-C38423B33DF5}"/>
              </a:ext>
            </a:extLst>
          </p:cNvPr>
          <p:cNvCxnSpPr/>
          <p:nvPr/>
        </p:nvCxnSpPr>
        <p:spPr>
          <a:xfrm flipH="1" flipV="1">
            <a:off x="1905000" y="4883150"/>
            <a:ext cx="209550" cy="5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4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0" y="0"/>
            <a:ext cx="9144000" cy="604200"/>
          </a:xfrm>
          <a:prstGeom prst="rect">
            <a:avLst/>
          </a:prstGeom>
          <a:solidFill>
            <a:srgbClr val="007668"/>
          </a:solidFill>
          <a:ln w="9525" cap="flat" cmpd="sng">
            <a:solidFill>
              <a:srgbClr val="0076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100" y="115350"/>
            <a:ext cx="928374" cy="373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19"/>
          <p:cNvGrpSpPr/>
          <p:nvPr/>
        </p:nvGrpSpPr>
        <p:grpSpPr>
          <a:xfrm>
            <a:off x="0" y="3000"/>
            <a:ext cx="2912100" cy="571500"/>
            <a:chOff x="439" y="1056"/>
            <a:chExt cx="4483" cy="900"/>
          </a:xfrm>
        </p:grpSpPr>
        <p:sp>
          <p:nvSpPr>
            <p:cNvPr id="115" name="Google Shape;115;p19"/>
            <p:cNvSpPr/>
            <p:nvPr/>
          </p:nvSpPr>
          <p:spPr>
            <a:xfrm>
              <a:off x="1322" y="1342"/>
              <a:ext cx="3600" cy="600"/>
            </a:xfrm>
            <a:prstGeom prst="parallelogram">
              <a:avLst>
                <a:gd name="adj" fmla="val 25000"/>
              </a:avLst>
            </a:prstGeom>
            <a:solidFill>
              <a:srgbClr val="00D0B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 rot="-263922">
              <a:off x="434" y="1206"/>
              <a:ext cx="3912" cy="600"/>
            </a:xfrm>
            <a:prstGeom prst="parallelogram">
              <a:avLst>
                <a:gd name="adj" fmla="val 25000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SQL TEST</a:t>
              </a:r>
              <a:endParaRPr sz="2900" i="0" u="none" strike="noStrike" cap="none" dirty="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385BF8F-51E4-490B-A895-0A85F64CD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35" y="784639"/>
            <a:ext cx="4812344" cy="8062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7D1670-EEDB-48CE-AFA2-A2FF82DFBBB6}"/>
              </a:ext>
            </a:extLst>
          </p:cNvPr>
          <p:cNvSpPr txBox="1"/>
          <p:nvPr/>
        </p:nvSpPr>
        <p:spPr>
          <a:xfrm>
            <a:off x="5043879" y="789988"/>
            <a:ext cx="45783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>
                <a:latin typeface="Arial Rounded MT Bold" panose="020F0704030504030204" pitchFamily="34" charset="0"/>
              </a:rPr>
              <a:t>Query :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age &gt; 25;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CAA60-0522-4332-B487-1625F6B92B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35" y="1811245"/>
            <a:ext cx="4812344" cy="4770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736DDE-3CD2-49A6-A56C-D496BD864E0F}"/>
              </a:ext>
            </a:extLst>
          </p:cNvPr>
          <p:cNvSpPr txBox="1"/>
          <p:nvPr/>
        </p:nvSpPr>
        <p:spPr>
          <a:xfrm>
            <a:off x="5043879" y="1816284"/>
            <a:ext cx="48133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b="1" dirty="0"/>
              <a:t>Query :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ID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shippings</a:t>
            </a:r>
            <a:endParaRPr lang="en-ID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status = 'Delivered';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899C69-B989-4672-9233-6B6761BBC3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35" y="2529620"/>
            <a:ext cx="4812344" cy="4729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FFC2C3-2B92-4B28-A438-8EACECADA836}"/>
              </a:ext>
            </a:extLst>
          </p:cNvPr>
          <p:cNvSpPr txBox="1"/>
          <p:nvPr/>
        </p:nvSpPr>
        <p:spPr>
          <a:xfrm>
            <a:off x="5043879" y="2529620"/>
            <a:ext cx="49307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b="1" dirty="0"/>
              <a:t>Query :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Customers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ID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'John' AND </a:t>
            </a:r>
            <a:r>
              <a:rPr lang="en-ID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= 'Doe';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B9DE16-1CE5-485F-BCAE-ECB8AF91F0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635" y="3214381"/>
            <a:ext cx="4812344" cy="7014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A44B63C-261B-4ED9-8043-2B6192259E95}"/>
              </a:ext>
            </a:extLst>
          </p:cNvPr>
          <p:cNvSpPr txBox="1"/>
          <p:nvPr/>
        </p:nvSpPr>
        <p:spPr>
          <a:xfrm>
            <a:off x="5043879" y="3214381"/>
            <a:ext cx="49911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b="1" dirty="0"/>
              <a:t>Query :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ID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, item, amount FROM orders</a:t>
            </a:r>
          </a:p>
          <a:p>
            <a:r>
              <a:rPr lang="en-ID" sz="900" dirty="0">
                <a:latin typeface="Courier New" panose="02070309020205020404" pitchFamily="49" charset="0"/>
                <a:cs typeface="Courier New" panose="02070309020205020404" pitchFamily="49" charset="0"/>
              </a:rPr>
              <a:t>WHERE amount &gt;= 400;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870</Words>
  <Application>Microsoft Office PowerPoint</Application>
  <PresentationFormat>On-screen Show (16:9)</PresentationFormat>
  <Paragraphs>144</Paragraphs>
  <Slides>10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Inter</vt:lpstr>
      <vt:lpstr>Symbol</vt:lpstr>
      <vt:lpstr>Futura Md BT</vt:lpstr>
      <vt:lpstr>Cambria</vt:lpstr>
      <vt:lpstr>Wingdings</vt:lpstr>
      <vt:lpstr>Bebas Neue</vt:lpstr>
      <vt:lpstr>Arial Rounded MT Bold</vt:lpstr>
      <vt:lpstr>Arial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lebah ganteng</cp:lastModifiedBy>
  <cp:revision>18</cp:revision>
  <dcterms:modified xsi:type="dcterms:W3CDTF">2025-08-26T12:14:51Z</dcterms:modified>
</cp:coreProperties>
</file>