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9" r:id="rId2"/>
    <p:sldId id="396" r:id="rId3"/>
    <p:sldId id="400" r:id="rId4"/>
    <p:sldId id="427" r:id="rId5"/>
    <p:sldId id="399" r:id="rId6"/>
    <p:sldId id="402" r:id="rId7"/>
    <p:sldId id="403" r:id="rId8"/>
    <p:sldId id="421" r:id="rId9"/>
    <p:sldId id="418" r:id="rId10"/>
    <p:sldId id="410" r:id="rId11"/>
    <p:sldId id="411" r:id="rId12"/>
    <p:sldId id="412" r:id="rId13"/>
    <p:sldId id="413" r:id="rId14"/>
    <p:sldId id="398" r:id="rId15"/>
    <p:sldId id="351" r:id="rId16"/>
    <p:sldId id="404" r:id="rId17"/>
    <p:sldId id="405" r:id="rId18"/>
    <p:sldId id="406" r:id="rId19"/>
    <p:sldId id="424" r:id="rId20"/>
    <p:sldId id="428" r:id="rId21"/>
    <p:sldId id="472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3" r:id="rId65"/>
    <p:sldId id="47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7209" autoAdjust="0"/>
  </p:normalViewPr>
  <p:slideViewPr>
    <p:cSldViewPr>
      <p:cViewPr varScale="1">
        <p:scale>
          <a:sx n="64" d="100"/>
          <a:sy n="64" d="100"/>
        </p:scale>
        <p:origin x="191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DD8BB-79D4-43D1-8A8E-A595B731887E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E08B63-4509-4F20-B201-D0D9656B3ADF}">
      <dgm:prSet phldrT="[Text]"/>
      <dgm:spPr>
        <a:xfrm>
          <a:off x="220138" y="2036985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EB3970B9-8246-4286-A926-E13EC32BD7E5}" type="parTrans" cxnId="{FF530B38-2AFC-4663-B84B-AD44DBDDD529}">
      <dgm:prSet/>
      <dgm:spPr/>
      <dgm:t>
        <a:bodyPr/>
        <a:lstStyle/>
        <a:p>
          <a:endParaRPr lang="en-US"/>
        </a:p>
      </dgm:t>
    </dgm:pt>
    <dgm:pt modelId="{08506DBB-D195-4D43-9C63-3CF7EECDE5BD}" type="sibTrans" cxnId="{FF530B38-2AFC-4663-B84B-AD44DBDDD529}">
      <dgm:prSet/>
      <dgm:spPr/>
      <dgm:t>
        <a:bodyPr/>
        <a:lstStyle/>
        <a:p>
          <a:endParaRPr lang="en-US"/>
        </a:p>
      </dgm:t>
    </dgm:pt>
    <dgm:pt modelId="{C82EB92D-1490-4621-809E-319C583237AD}">
      <dgm:prSet phldrT="[Text]"/>
      <dgm:spPr>
        <a:xfrm>
          <a:off x="2643844" y="1437237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FC56A820-9E86-4181-B3BA-93A617DCAFB9}" type="parTrans" cxnId="{F70C0D9E-54F8-4CC1-853B-ED04732E4D6D}">
      <dgm:prSet/>
      <dgm:spPr/>
      <dgm:t>
        <a:bodyPr/>
        <a:lstStyle/>
        <a:p>
          <a:endParaRPr lang="en-US"/>
        </a:p>
      </dgm:t>
    </dgm:pt>
    <dgm:pt modelId="{E79B8D29-CE09-440C-A8BD-A404C9F292BC}" type="sibTrans" cxnId="{F70C0D9E-54F8-4CC1-853B-ED04732E4D6D}">
      <dgm:prSet/>
      <dgm:spPr/>
      <dgm:t>
        <a:bodyPr/>
        <a:lstStyle/>
        <a:p>
          <a:endParaRPr lang="en-US"/>
        </a:p>
      </dgm:t>
    </dgm:pt>
    <dgm:pt modelId="{EE87B1D1-E051-4CB8-9FF2-CD734B5F738A}">
      <dgm:prSet phldrT="[Text]"/>
      <dgm:spPr>
        <a:xfrm>
          <a:off x="5067549" y="837489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38FD8792-31D5-4048-9110-E1590584A4DC}" type="parTrans" cxnId="{AD8A00C6-0996-47B7-9232-4BCC72022AA7}">
      <dgm:prSet/>
      <dgm:spPr/>
      <dgm:t>
        <a:bodyPr/>
        <a:lstStyle/>
        <a:p>
          <a:endParaRPr lang="en-US"/>
        </a:p>
      </dgm:t>
    </dgm:pt>
    <dgm:pt modelId="{129D54A5-4B73-40A7-9002-85EBCD581881}" type="sibTrans" cxnId="{AD8A00C6-0996-47B7-9232-4BCC72022AA7}">
      <dgm:prSet/>
      <dgm:spPr/>
      <dgm:t>
        <a:bodyPr/>
        <a:lstStyle/>
        <a:p>
          <a:endParaRPr lang="en-US"/>
        </a:p>
      </dgm:t>
    </dgm:pt>
    <dgm:pt modelId="{5055A38C-F81D-49D2-AE5A-34A29632D586}" type="pres">
      <dgm:prSet presAssocID="{2A0DD8BB-79D4-43D1-8A8E-A595B73188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7C2C10B-A392-42DD-BAF4-211EEEF66F8E}" type="pres">
      <dgm:prSet presAssocID="{ECE08B63-4509-4F20-B201-D0D9656B3ADF}" presName="composite" presStyleCnt="0"/>
      <dgm:spPr/>
    </dgm:pt>
    <dgm:pt modelId="{3341F7B2-07BE-4656-A9A7-1036AA78B275}" type="pres">
      <dgm:prSet presAssocID="{ECE08B63-4509-4F20-B201-D0D9656B3ADF}" presName="LShape" presStyleLbl="alignNode1" presStyleIdx="0" presStyleCnt="5"/>
      <dgm:spPr>
        <a:xfrm rot="5400000">
          <a:off x="440131" y="1381756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6443C3-E912-47E1-8C8F-F221A7B8E28F}" type="pres">
      <dgm:prSet presAssocID="{ECE08B63-4509-4F20-B201-D0D9656B3AD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418EE-DA11-48E6-90D0-93600BD91C6B}" type="pres">
      <dgm:prSet presAssocID="{ECE08B63-4509-4F20-B201-D0D9656B3ADF}" presName="Triangle" presStyleLbl="alignNode1" presStyleIdx="1" presStyleCnt="5"/>
      <dgm:spPr>
        <a:xfrm>
          <a:off x="1826420" y="1220307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E351C6D-2C7E-4DA8-884C-FB38B1CB3E88}" type="pres">
      <dgm:prSet presAssocID="{08506DBB-D195-4D43-9C63-3CF7EECDE5BD}" presName="sibTrans" presStyleCnt="0"/>
      <dgm:spPr/>
    </dgm:pt>
    <dgm:pt modelId="{4EF1023D-A39F-4ABD-A461-56C7BDDFF43C}" type="pres">
      <dgm:prSet presAssocID="{08506DBB-D195-4D43-9C63-3CF7EECDE5BD}" presName="space" presStyleCnt="0"/>
      <dgm:spPr/>
    </dgm:pt>
    <dgm:pt modelId="{59F11044-E753-4DC3-AB3B-A84C5A3877E3}" type="pres">
      <dgm:prSet presAssocID="{C82EB92D-1490-4621-809E-319C583237AD}" presName="composite" presStyleCnt="0"/>
      <dgm:spPr/>
    </dgm:pt>
    <dgm:pt modelId="{EA09B969-3965-43A7-8866-3A933FDA19C6}" type="pres">
      <dgm:prSet presAssocID="{C82EB92D-1490-4621-809E-319C583237AD}" presName="LShape" presStyleLbl="alignNode1" presStyleIdx="2" presStyleCnt="5"/>
      <dgm:spPr>
        <a:xfrm rot="5400000">
          <a:off x="2863837" y="782008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DDEE14-2653-4A14-AFDC-23ADE1592646}" type="pres">
      <dgm:prSet presAssocID="{C82EB92D-1490-4621-809E-319C583237A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E0E90-DD96-45A3-99F2-F4D6F9E60274}" type="pres">
      <dgm:prSet presAssocID="{C82EB92D-1490-4621-809E-319C583237AD}" presName="Triangle" presStyleLbl="alignNode1" presStyleIdx="3" presStyleCnt="5"/>
      <dgm:spPr>
        <a:xfrm>
          <a:off x="4250126" y="620558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3BC414F-232C-4124-BBD5-11568A786E6D}" type="pres">
      <dgm:prSet presAssocID="{E79B8D29-CE09-440C-A8BD-A404C9F292BC}" presName="sibTrans" presStyleCnt="0"/>
      <dgm:spPr/>
    </dgm:pt>
    <dgm:pt modelId="{C6BE7223-B145-428C-AC80-37EDD7D1E658}" type="pres">
      <dgm:prSet presAssocID="{E79B8D29-CE09-440C-A8BD-A404C9F292BC}" presName="space" presStyleCnt="0"/>
      <dgm:spPr/>
    </dgm:pt>
    <dgm:pt modelId="{EE0C7035-1876-47AD-91C4-D80014B709ED}" type="pres">
      <dgm:prSet presAssocID="{EE87B1D1-E051-4CB8-9FF2-CD734B5F738A}" presName="composite" presStyleCnt="0"/>
      <dgm:spPr/>
    </dgm:pt>
    <dgm:pt modelId="{9FD5B3C6-BFA9-46D9-94CD-783A5A6E143C}" type="pres">
      <dgm:prSet presAssocID="{EE87B1D1-E051-4CB8-9FF2-CD734B5F738A}" presName="LShape" presStyleLbl="alignNode1" presStyleIdx="4" presStyleCnt="5"/>
      <dgm:spPr>
        <a:xfrm rot="5400000">
          <a:off x="5287542" y="182260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46CD0E1-A028-4607-9F6C-97553BD46C6A}" type="pres">
      <dgm:prSet presAssocID="{EE87B1D1-E051-4CB8-9FF2-CD734B5F738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720A1-0BAE-4659-8814-0E57933F5C3C}" type="presOf" srcId="{C82EB92D-1490-4621-809E-319C583237AD}" destId="{32DDEE14-2653-4A14-AFDC-23ADE1592646}" srcOrd="0" destOrd="0" presId="urn:microsoft.com/office/officeart/2009/3/layout/StepUpProcess"/>
    <dgm:cxn modelId="{FF530B38-2AFC-4663-B84B-AD44DBDDD529}" srcId="{2A0DD8BB-79D4-43D1-8A8E-A595B731887E}" destId="{ECE08B63-4509-4F20-B201-D0D9656B3ADF}" srcOrd="0" destOrd="0" parTransId="{EB3970B9-8246-4286-A926-E13EC32BD7E5}" sibTransId="{08506DBB-D195-4D43-9C63-3CF7EECDE5BD}"/>
    <dgm:cxn modelId="{BF72300D-8A1F-4109-AF12-FE8C514386A5}" type="presOf" srcId="{ECE08B63-4509-4F20-B201-D0D9656B3ADF}" destId="{8E6443C3-E912-47E1-8C8F-F221A7B8E28F}" srcOrd="0" destOrd="0" presId="urn:microsoft.com/office/officeart/2009/3/layout/StepUpProcess"/>
    <dgm:cxn modelId="{750917E0-13E5-4499-AB38-B65C392F4CE6}" type="presOf" srcId="{2A0DD8BB-79D4-43D1-8A8E-A595B731887E}" destId="{5055A38C-F81D-49D2-AE5A-34A29632D586}" srcOrd="0" destOrd="0" presId="urn:microsoft.com/office/officeart/2009/3/layout/StepUpProcess"/>
    <dgm:cxn modelId="{64A6E685-C7B6-44F1-847B-58476C9A2407}" type="presOf" srcId="{EE87B1D1-E051-4CB8-9FF2-CD734B5F738A}" destId="{B46CD0E1-A028-4607-9F6C-97553BD46C6A}" srcOrd="0" destOrd="0" presId="urn:microsoft.com/office/officeart/2009/3/layout/StepUpProcess"/>
    <dgm:cxn modelId="{F70C0D9E-54F8-4CC1-853B-ED04732E4D6D}" srcId="{2A0DD8BB-79D4-43D1-8A8E-A595B731887E}" destId="{C82EB92D-1490-4621-809E-319C583237AD}" srcOrd="1" destOrd="0" parTransId="{FC56A820-9E86-4181-B3BA-93A617DCAFB9}" sibTransId="{E79B8D29-CE09-440C-A8BD-A404C9F292BC}"/>
    <dgm:cxn modelId="{AD8A00C6-0996-47B7-9232-4BCC72022AA7}" srcId="{2A0DD8BB-79D4-43D1-8A8E-A595B731887E}" destId="{EE87B1D1-E051-4CB8-9FF2-CD734B5F738A}" srcOrd="2" destOrd="0" parTransId="{38FD8792-31D5-4048-9110-E1590584A4DC}" sibTransId="{129D54A5-4B73-40A7-9002-85EBCD581881}"/>
    <dgm:cxn modelId="{11403346-2BF3-4689-9B6D-22370135ADA3}" type="presParOf" srcId="{5055A38C-F81D-49D2-AE5A-34A29632D586}" destId="{97C2C10B-A392-42DD-BAF4-211EEEF66F8E}" srcOrd="0" destOrd="0" presId="urn:microsoft.com/office/officeart/2009/3/layout/StepUpProcess"/>
    <dgm:cxn modelId="{396E1689-347C-4F7B-8FD6-6986D5A27E77}" type="presParOf" srcId="{97C2C10B-A392-42DD-BAF4-211EEEF66F8E}" destId="{3341F7B2-07BE-4656-A9A7-1036AA78B275}" srcOrd="0" destOrd="0" presId="urn:microsoft.com/office/officeart/2009/3/layout/StepUpProcess"/>
    <dgm:cxn modelId="{6279B116-304F-4502-B20B-B60CC60BEEE8}" type="presParOf" srcId="{97C2C10B-A392-42DD-BAF4-211EEEF66F8E}" destId="{8E6443C3-E912-47E1-8C8F-F221A7B8E28F}" srcOrd="1" destOrd="0" presId="urn:microsoft.com/office/officeart/2009/3/layout/StepUpProcess"/>
    <dgm:cxn modelId="{4545CA2B-65F4-4027-9F74-C716D2FD93C2}" type="presParOf" srcId="{97C2C10B-A392-42DD-BAF4-211EEEF66F8E}" destId="{F7D418EE-DA11-48E6-90D0-93600BD91C6B}" srcOrd="2" destOrd="0" presId="urn:microsoft.com/office/officeart/2009/3/layout/StepUpProcess"/>
    <dgm:cxn modelId="{7E309B5B-694A-4D6F-BB06-459B21116F5C}" type="presParOf" srcId="{5055A38C-F81D-49D2-AE5A-34A29632D586}" destId="{6E351C6D-2C7E-4DA8-884C-FB38B1CB3E88}" srcOrd="1" destOrd="0" presId="urn:microsoft.com/office/officeart/2009/3/layout/StepUpProcess"/>
    <dgm:cxn modelId="{30700E1E-DB5E-499B-9DC9-B013C2FE3A51}" type="presParOf" srcId="{6E351C6D-2C7E-4DA8-884C-FB38B1CB3E88}" destId="{4EF1023D-A39F-4ABD-A461-56C7BDDFF43C}" srcOrd="0" destOrd="0" presId="urn:microsoft.com/office/officeart/2009/3/layout/StepUpProcess"/>
    <dgm:cxn modelId="{7E1DD7E9-8A1D-4AA9-AAC2-E5D206702CA6}" type="presParOf" srcId="{5055A38C-F81D-49D2-AE5A-34A29632D586}" destId="{59F11044-E753-4DC3-AB3B-A84C5A3877E3}" srcOrd="2" destOrd="0" presId="urn:microsoft.com/office/officeart/2009/3/layout/StepUpProcess"/>
    <dgm:cxn modelId="{534A567B-EB6E-44C0-9963-77BF98A46FB7}" type="presParOf" srcId="{59F11044-E753-4DC3-AB3B-A84C5A3877E3}" destId="{EA09B969-3965-43A7-8866-3A933FDA19C6}" srcOrd="0" destOrd="0" presId="urn:microsoft.com/office/officeart/2009/3/layout/StepUpProcess"/>
    <dgm:cxn modelId="{01B01FF1-DF69-4FB6-872D-5A5F7156DDC1}" type="presParOf" srcId="{59F11044-E753-4DC3-AB3B-A84C5A3877E3}" destId="{32DDEE14-2653-4A14-AFDC-23ADE1592646}" srcOrd="1" destOrd="0" presId="urn:microsoft.com/office/officeart/2009/3/layout/StepUpProcess"/>
    <dgm:cxn modelId="{A3650705-9B59-4128-B160-D8ED9D990879}" type="presParOf" srcId="{59F11044-E753-4DC3-AB3B-A84C5A3877E3}" destId="{993E0E90-DD96-45A3-99F2-F4D6F9E60274}" srcOrd="2" destOrd="0" presId="urn:microsoft.com/office/officeart/2009/3/layout/StepUpProcess"/>
    <dgm:cxn modelId="{B69B2497-11A0-44A0-8837-3B66AD56CEBD}" type="presParOf" srcId="{5055A38C-F81D-49D2-AE5A-34A29632D586}" destId="{F3BC414F-232C-4124-BBD5-11568A786E6D}" srcOrd="3" destOrd="0" presId="urn:microsoft.com/office/officeart/2009/3/layout/StepUpProcess"/>
    <dgm:cxn modelId="{E2E3AAC8-9B93-4AFC-BE53-E71C79CD834F}" type="presParOf" srcId="{F3BC414F-232C-4124-BBD5-11568A786E6D}" destId="{C6BE7223-B145-428C-AC80-37EDD7D1E658}" srcOrd="0" destOrd="0" presId="urn:microsoft.com/office/officeart/2009/3/layout/StepUpProcess"/>
    <dgm:cxn modelId="{46A4B5B4-45EA-433D-B58B-C0E65763F26F}" type="presParOf" srcId="{5055A38C-F81D-49D2-AE5A-34A29632D586}" destId="{EE0C7035-1876-47AD-91C4-D80014B709ED}" srcOrd="4" destOrd="0" presId="urn:microsoft.com/office/officeart/2009/3/layout/StepUpProcess"/>
    <dgm:cxn modelId="{3A3A31FD-74F2-46B1-A54C-7E47B42C96D4}" type="presParOf" srcId="{EE0C7035-1876-47AD-91C4-D80014B709ED}" destId="{9FD5B3C6-BFA9-46D9-94CD-783A5A6E143C}" srcOrd="0" destOrd="0" presId="urn:microsoft.com/office/officeart/2009/3/layout/StepUpProcess"/>
    <dgm:cxn modelId="{1D07119D-6C24-4D69-895A-6DEC19C91FC7}" type="presParOf" srcId="{EE0C7035-1876-47AD-91C4-D80014B709ED}" destId="{B46CD0E1-A028-4607-9F6C-97553BD46C6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BD912-378A-4A62-88E6-5CD897565F13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E9935F-D07B-47B4-8895-78F3D9A6038D}">
      <dgm:prSet phldrT="[Text]" custT="1"/>
      <dgm:spPr>
        <a:xfrm>
          <a:off x="766215" y="1790"/>
          <a:ext cx="1280149" cy="1280149"/>
        </a:xfrm>
        <a:prstGeom prst="ellipse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800" b="1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Statis-tician</a:t>
          </a:r>
          <a:endParaRPr lang="en-US" sz="13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06C55B6-FCCC-4EBD-BDD2-E930A6A8BB22}" type="parTrans" cxnId="{9E93F0BD-B22D-464E-B362-FFE9BE7D1A66}">
      <dgm:prSet/>
      <dgm:spPr/>
      <dgm:t>
        <a:bodyPr/>
        <a:lstStyle/>
        <a:p>
          <a:endParaRPr lang="en-US"/>
        </a:p>
      </dgm:t>
    </dgm:pt>
    <dgm:pt modelId="{9C294E1C-5C09-4023-BD0D-714A8BA6638E}" type="sibTrans" cxnId="{9E93F0BD-B22D-464E-B362-FFE9BE7D1A66}">
      <dgm:prSet/>
      <dgm:spPr/>
      <dgm:t>
        <a:bodyPr/>
        <a:lstStyle/>
        <a:p>
          <a:endParaRPr lang="en-US"/>
        </a:p>
      </dgm:t>
    </dgm:pt>
    <dgm:pt modelId="{04187CCB-C073-4923-BA73-2E5D124F49DB}">
      <dgm:prSet phldrT="[Text]" custT="1"/>
      <dgm:spPr>
        <a:xfrm>
          <a:off x="1790335" y="51385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Relatively focus on </a:t>
          </a:r>
          <a:r>
            <a:rPr lang="en-US" sz="1800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 (i.e. science)</a:t>
          </a:r>
          <a:endParaRPr lang="en-US" sz="18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FB640B9-18C9-4888-850E-E0AE67800B9F}" type="parTrans" cxnId="{2297D997-4619-46F4-BF68-CA044F0C8C13}">
      <dgm:prSet/>
      <dgm:spPr/>
      <dgm:t>
        <a:bodyPr/>
        <a:lstStyle/>
        <a:p>
          <a:endParaRPr lang="en-US"/>
        </a:p>
      </dgm:t>
    </dgm:pt>
    <dgm:pt modelId="{14606AB4-C8B8-4199-A842-DB032C6DA919}" type="sibTrans" cxnId="{2297D997-4619-46F4-BF68-CA044F0C8C13}">
      <dgm:prSet/>
      <dgm:spPr/>
      <dgm:t>
        <a:bodyPr/>
        <a:lstStyle/>
        <a:p>
          <a:endParaRPr lang="en-US"/>
        </a:p>
      </dgm:t>
    </dgm:pt>
    <dgm:pt modelId="{4022B4C6-A53D-40BE-9C2D-113C394A8597}">
      <dgm:prSet phldrT="[Text]" custT="1"/>
      <dgm:spPr>
        <a:xfrm>
          <a:off x="1790335" y="179464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 is relatively small in size and clean in text file formats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4E026C2D-8807-4C6F-9B89-187C0774AD14}" type="parTrans" cxnId="{7ED8D3C9-606E-40C4-8140-37F41B2B1F43}">
      <dgm:prSet/>
      <dgm:spPr/>
      <dgm:t>
        <a:bodyPr/>
        <a:lstStyle/>
        <a:p>
          <a:endParaRPr lang="en-US"/>
        </a:p>
      </dgm:t>
    </dgm:pt>
    <dgm:pt modelId="{1C1C3B0C-3FB9-4CD9-9D0D-EDBDE48D9C5F}" type="sibTrans" cxnId="{7ED8D3C9-606E-40C4-8140-37F41B2B1F43}">
      <dgm:prSet/>
      <dgm:spPr/>
      <dgm:t>
        <a:bodyPr/>
        <a:lstStyle/>
        <a:p>
          <a:endParaRPr lang="en-US"/>
        </a:p>
      </dgm:t>
    </dgm:pt>
    <dgm:pt modelId="{C7EB1BC5-76BC-4623-A625-00ABD8595BAE}">
      <dgm:prSet phldrT="[Text]"/>
      <dgm:spPr>
        <a:xfrm>
          <a:off x="3966589" y="1790"/>
          <a:ext cx="1280149" cy="1280149"/>
        </a:xfrm>
        <a:prstGeom prst="ellipse">
          <a:avLst/>
        </a:prstGeom>
        <a:solidFill>
          <a:srgbClr val="4BACC6">
            <a:hueOff val="-9933876"/>
            <a:satOff val="39811"/>
            <a:lumOff val="862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</a:t>
          </a:r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Scientist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7DAF1F3-1DE0-444A-BC43-B4D47BD7BF4C}" type="parTrans" cxnId="{26978DEB-A688-4A5A-BD4F-F73DD759A044}">
      <dgm:prSet/>
      <dgm:spPr/>
      <dgm:t>
        <a:bodyPr/>
        <a:lstStyle/>
        <a:p>
          <a:endParaRPr lang="en-US"/>
        </a:p>
      </dgm:t>
    </dgm:pt>
    <dgm:pt modelId="{FB157564-EBDE-450C-BC3F-ACD2485824F3}" type="sibTrans" cxnId="{26978DEB-A688-4A5A-BD4F-F73DD759A044}">
      <dgm:prSet/>
      <dgm:spPr/>
      <dgm:t>
        <a:bodyPr/>
        <a:lstStyle/>
        <a:p>
          <a:endParaRPr lang="en-US"/>
        </a:p>
      </dgm:t>
    </dgm:pt>
    <dgm:pt modelId="{C9214A14-41CE-4335-ADE3-61BC4F70F4DA}">
      <dgm:prSet phldrT="[Text]"/>
      <dgm:spPr>
        <a:xfrm>
          <a:off x="4990709" y="51385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Mainly focus on business problem &amp; result (i.e. engineering)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36C7023-A7AE-4E48-A763-65706E8E0FCF}" type="parTrans" cxnId="{6B59C739-510A-4AD5-B7D3-3834F277DEFD}">
      <dgm:prSet/>
      <dgm:spPr/>
      <dgm:t>
        <a:bodyPr/>
        <a:lstStyle/>
        <a:p>
          <a:endParaRPr lang="en-US"/>
        </a:p>
      </dgm:t>
    </dgm:pt>
    <dgm:pt modelId="{C790F2E6-A20B-4BCC-ADE1-6D1B4D717D51}" type="sibTrans" cxnId="{6B59C739-510A-4AD5-B7D3-3834F277DEFD}">
      <dgm:prSet/>
      <dgm:spPr/>
      <dgm:t>
        <a:bodyPr/>
        <a:lstStyle/>
        <a:p>
          <a:endParaRPr lang="en-US"/>
        </a:p>
      </dgm:t>
    </dgm:pt>
    <dgm:pt modelId="{C4554EF0-50C6-4ADC-B918-18995D93A09A}">
      <dgm:prSet phldrT="[Text]" custT="1"/>
      <dgm:spPr>
        <a:xfrm>
          <a:off x="4990709" y="179464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Need to work with messy and large amount data in various formats</a:t>
          </a:r>
          <a:endParaRPr lang="en-US" sz="18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1721BA9-EF1F-40A1-94A1-495C24932D96}" type="parTrans" cxnId="{45745744-048D-40F1-AD58-2E3B56A58F06}">
      <dgm:prSet/>
      <dgm:spPr/>
      <dgm:t>
        <a:bodyPr/>
        <a:lstStyle/>
        <a:p>
          <a:endParaRPr lang="en-US"/>
        </a:p>
      </dgm:t>
    </dgm:pt>
    <dgm:pt modelId="{854EAA0A-8E03-4B90-84C4-7D0C9D8A27DF}" type="sibTrans" cxnId="{45745744-048D-40F1-AD58-2E3B56A58F06}">
      <dgm:prSet/>
      <dgm:spPr/>
      <dgm:t>
        <a:bodyPr/>
        <a:lstStyle/>
        <a:p>
          <a:endParaRPr lang="en-US"/>
        </a:p>
      </dgm:t>
    </dgm:pt>
    <dgm:pt modelId="{54FA874E-5A6C-44C1-8110-70F615601FD0}">
      <dgm:prSet phldrT="[Text]" custT="1"/>
      <dgm:spPr>
        <a:xfrm>
          <a:off x="1790335" y="3075429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structured data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5E2FF6E-39B8-4E32-A02D-DF7FF273A686}" type="parTrans" cxnId="{021F9AAD-D00C-470F-AF90-EBDECCC36E6F}">
      <dgm:prSet/>
      <dgm:spPr/>
      <dgm:t>
        <a:bodyPr/>
        <a:lstStyle/>
        <a:p>
          <a:endParaRPr lang="en-US"/>
        </a:p>
      </dgm:t>
    </dgm:pt>
    <dgm:pt modelId="{84884D06-CA71-498A-89F0-DC53A44DB622}" type="sibTrans" cxnId="{021F9AAD-D00C-470F-AF90-EBDECCC36E6F}">
      <dgm:prSet/>
      <dgm:spPr/>
      <dgm:t>
        <a:bodyPr/>
        <a:lstStyle/>
        <a:p>
          <a:endParaRPr lang="en-US"/>
        </a:p>
      </dgm:t>
    </dgm:pt>
    <dgm:pt modelId="{2FEC5C88-7CFE-4F62-B1A1-31141D0C824E}">
      <dgm:prSet phldrT="[Text]" custT="1"/>
      <dgm:spPr>
        <a:xfrm>
          <a:off x="4990709" y="3075429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Both structured &amp; unstructured data</a:t>
          </a:r>
          <a:endParaRPr lang="en-US" sz="18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0901B69-F41B-49D8-94BA-0C70AF5189FF}" type="parTrans" cxnId="{98303B05-24CB-4BC5-84D9-10FA2BFA9147}">
      <dgm:prSet/>
      <dgm:spPr/>
      <dgm:t>
        <a:bodyPr/>
        <a:lstStyle/>
        <a:p>
          <a:endParaRPr lang="en-US"/>
        </a:p>
      </dgm:t>
    </dgm:pt>
    <dgm:pt modelId="{38522292-072E-4A29-A49C-F948126D3628}" type="sibTrans" cxnId="{98303B05-24CB-4BC5-84D9-10FA2BFA9147}">
      <dgm:prSet/>
      <dgm:spPr/>
      <dgm:t>
        <a:bodyPr/>
        <a:lstStyle/>
        <a:p>
          <a:endParaRPr lang="en-US"/>
        </a:p>
      </dgm:t>
    </dgm:pt>
    <dgm:pt modelId="{E86C0525-E49E-4616-85BD-015B6CC84941}">
      <dgm:prSet phldrT="[Text]" custT="1"/>
      <dgm:spPr>
        <a:xfrm>
          <a:off x="1790335" y="4356219"/>
          <a:ext cx="1920224" cy="1280789"/>
        </a:xfrm>
        <a:prstGeom prst="rect">
          <a:avLst/>
        </a:prstGeom>
        <a:solidFill>
          <a:srgbClr val="F79646">
            <a:lumMod val="40000"/>
            <a:lumOff val="60000"/>
          </a:srgbClr>
        </a:solidFill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gm:spPr>
      <dgm:t>
        <a:bodyPr/>
        <a:lstStyle/>
        <a:p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isolated from production system</a:t>
          </a:r>
          <a:endParaRPr lang="en-US" sz="18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1D801A3-96A5-4D78-AB4F-10B4F99998E4}" type="parTrans" cxnId="{E2EA2AE8-7398-4F8F-B61C-D67ABABBC9EF}">
      <dgm:prSet/>
      <dgm:spPr/>
      <dgm:t>
        <a:bodyPr/>
        <a:lstStyle/>
        <a:p>
          <a:endParaRPr lang="en-US"/>
        </a:p>
      </dgm:t>
    </dgm:pt>
    <dgm:pt modelId="{ACF9B71A-A6D9-4A19-B7C4-E23BA9042DF7}" type="sibTrans" cxnId="{E2EA2AE8-7398-4F8F-B61C-D67ABABBC9EF}">
      <dgm:prSet/>
      <dgm:spPr/>
      <dgm:t>
        <a:bodyPr/>
        <a:lstStyle/>
        <a:p>
          <a:endParaRPr lang="en-US"/>
        </a:p>
      </dgm:t>
    </dgm:pt>
    <dgm:pt modelId="{B163FB62-590E-4EC1-A972-B5868467B662}">
      <dgm:prSet phldrT="[Text]" custT="1"/>
      <dgm:spPr>
        <a:xfrm>
          <a:off x="4990709" y="4356219"/>
          <a:ext cx="1920224" cy="1280789"/>
        </a:xfrm>
        <a:prstGeom prst="rect">
          <a:avLst/>
        </a:prstGeom>
        <a:solidFill>
          <a:srgbClr val="F79646">
            <a:lumMod val="40000"/>
            <a:lumOff val="60000"/>
          </a:srgbClr>
        </a:solidFill>
        <a:ln w="25400" cap="flat" cmpd="sng" algn="ctr">
          <a:solidFill>
            <a:srgbClr val="4BACC6">
              <a:tint val="40000"/>
              <a:alpha val="90000"/>
              <a:hueOff val="-10740482"/>
              <a:satOff val="48253"/>
              <a:lumOff val="3317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embedded in production system</a:t>
          </a:r>
          <a:endParaRPr lang="en-US" sz="18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1193E78-CD61-49E2-A538-5DD637AAC4E9}" type="parTrans" cxnId="{A991288C-BD17-4F27-B43F-19429120D5BB}">
      <dgm:prSet/>
      <dgm:spPr/>
      <dgm:t>
        <a:bodyPr/>
        <a:lstStyle/>
        <a:p>
          <a:endParaRPr lang="en-US"/>
        </a:p>
      </dgm:t>
    </dgm:pt>
    <dgm:pt modelId="{824C26FA-C602-4B76-B1F0-34A0338F0FDB}" type="sibTrans" cxnId="{A991288C-BD17-4F27-B43F-19429120D5BB}">
      <dgm:prSet/>
      <dgm:spPr/>
      <dgm:t>
        <a:bodyPr/>
        <a:lstStyle/>
        <a:p>
          <a:endParaRPr lang="en-US"/>
        </a:p>
      </dgm:t>
    </dgm:pt>
    <dgm:pt modelId="{BC5B68EC-60EF-4D24-9F22-FFF383FABA85}">
      <dgm:prSet phldrT="[Text]" custT="1"/>
      <dgm:spPr>
        <a:xfrm>
          <a:off x="1790335" y="513850"/>
          <a:ext cx="1920224" cy="1280789"/>
        </a:xfrm>
        <a:solidFill>
          <a:srgbClr val="FFFF99">
            <a:alpha val="89804"/>
          </a:srgbClr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Bring </a:t>
          </a:r>
          <a:r>
            <a:rPr lang="en-US" sz="1800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to model</a:t>
          </a:r>
          <a:endParaRPr lang="en-US" sz="18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8A89A8D7-A763-4721-BBA8-9D809659BB16}" type="parTrans" cxnId="{15C62A99-AED6-4732-AEBB-2D93E9BD4174}">
      <dgm:prSet/>
      <dgm:spPr/>
      <dgm:t>
        <a:bodyPr/>
        <a:lstStyle/>
        <a:p>
          <a:endParaRPr lang="en-US"/>
        </a:p>
      </dgm:t>
    </dgm:pt>
    <dgm:pt modelId="{9EB10A3D-2B5E-44AD-AC31-FEE3F82D5C63}" type="sibTrans" cxnId="{15C62A99-AED6-4732-AEBB-2D93E9BD4174}">
      <dgm:prSet/>
      <dgm:spPr/>
      <dgm:t>
        <a:bodyPr/>
        <a:lstStyle/>
        <a:p>
          <a:endParaRPr lang="en-US"/>
        </a:p>
      </dgm:t>
    </dgm:pt>
    <dgm:pt modelId="{E3843749-358F-467D-BD49-A79234AD42E0}">
      <dgm:prSet phldrT="[Text]"/>
      <dgm:spPr>
        <a:xfrm>
          <a:off x="4990709" y="513850"/>
          <a:ext cx="1920224" cy="1280789"/>
        </a:xfrm>
        <a:solidFill>
          <a:srgbClr val="FFFF99"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Bring models to data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8FEFF2C1-E8CA-4C27-ACEB-E1D811D7E804}" type="parTrans" cxnId="{EA08838C-48EB-4E59-9478-6F1346ACF364}">
      <dgm:prSet/>
      <dgm:spPr/>
      <dgm:t>
        <a:bodyPr/>
        <a:lstStyle/>
        <a:p>
          <a:endParaRPr lang="en-US"/>
        </a:p>
      </dgm:t>
    </dgm:pt>
    <dgm:pt modelId="{4C17B44C-7929-4E88-A724-1F9F94A0CAA1}" type="sibTrans" cxnId="{EA08838C-48EB-4E59-9478-6F1346ACF364}">
      <dgm:prSet/>
      <dgm:spPr/>
      <dgm:t>
        <a:bodyPr/>
        <a:lstStyle/>
        <a:p>
          <a:endParaRPr lang="en-US"/>
        </a:p>
      </dgm:t>
    </dgm:pt>
    <dgm:pt modelId="{6C90C089-8ACA-4376-A5B1-274577C908B4}" type="pres">
      <dgm:prSet presAssocID="{77CBD912-378A-4A62-88E6-5CD897565F13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D92E8A-4D03-451D-AAB3-BA749122C4D5}" type="pres">
      <dgm:prSet presAssocID="{68E9935F-D07B-47B4-8895-78F3D9A6038D}" presName="posSpace" presStyleCnt="0"/>
      <dgm:spPr/>
    </dgm:pt>
    <dgm:pt modelId="{ADDC29E6-BE53-44F8-B732-BEAFCA4CBD2C}" type="pres">
      <dgm:prSet presAssocID="{68E9935F-D07B-47B4-8895-78F3D9A6038D}" presName="vertFlow" presStyleCnt="0"/>
      <dgm:spPr/>
    </dgm:pt>
    <dgm:pt modelId="{AAD75E5C-805E-472D-9D5F-240701CD1FC8}" type="pres">
      <dgm:prSet presAssocID="{68E9935F-D07B-47B4-8895-78F3D9A6038D}" presName="topSpace" presStyleCnt="0"/>
      <dgm:spPr/>
    </dgm:pt>
    <dgm:pt modelId="{4F59287B-DF56-4B1A-936E-F4F5C8C8E327}" type="pres">
      <dgm:prSet presAssocID="{68E9935F-D07B-47B4-8895-78F3D9A6038D}" presName="firstComp" presStyleCnt="0"/>
      <dgm:spPr/>
    </dgm:pt>
    <dgm:pt modelId="{F892F135-888B-4F71-9E87-919C92BACEFC}" type="pres">
      <dgm:prSet presAssocID="{68E9935F-D07B-47B4-8895-78F3D9A6038D}" presName="firstChild" presStyleLbl="bgAccFollowNode1" presStyleIdx="0" presStyleCnt="10" custScaleX="130431"/>
      <dgm:spPr/>
      <dgm:t>
        <a:bodyPr/>
        <a:lstStyle/>
        <a:p>
          <a:endParaRPr lang="en-US"/>
        </a:p>
      </dgm:t>
    </dgm:pt>
    <dgm:pt modelId="{BE87F2B2-55A1-435B-842B-25C79E4F2591}" type="pres">
      <dgm:prSet presAssocID="{68E9935F-D07B-47B4-8895-78F3D9A6038D}" presName="firstChildTx" presStyleLbl="b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D0E57-82C5-4124-AED4-81DAD5F4430C}" type="pres">
      <dgm:prSet presAssocID="{BC5B68EC-60EF-4D24-9F22-FFF383FABA85}" presName="comp" presStyleCnt="0"/>
      <dgm:spPr/>
    </dgm:pt>
    <dgm:pt modelId="{8781A02C-8B6E-4392-815C-F3B050EAAA73}" type="pres">
      <dgm:prSet presAssocID="{BC5B68EC-60EF-4D24-9F22-FFF383FABA85}" presName="child" presStyleLbl="bgAccFollowNode1" presStyleIdx="1" presStyleCnt="10" custScaleX="131758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76473C7-8AA8-4F9F-939F-9F65307C6579}" type="pres">
      <dgm:prSet presAssocID="{BC5B68EC-60EF-4D24-9F22-FFF383FABA85}" presName="childTx" presStyleLbl="b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4DE71-BE3D-4AA3-ACAA-B9E88F6DDF1B}" type="pres">
      <dgm:prSet presAssocID="{4022B4C6-A53D-40BE-9C2D-113C394A8597}" presName="comp" presStyleCnt="0"/>
      <dgm:spPr/>
    </dgm:pt>
    <dgm:pt modelId="{707B08FB-8B32-410E-9C5E-DD838C4641F1}" type="pres">
      <dgm:prSet presAssocID="{4022B4C6-A53D-40BE-9C2D-113C394A8597}" presName="child" presStyleLbl="bgAccFollowNode1" presStyleIdx="2" presStyleCnt="10" custScaleX="131249"/>
      <dgm:spPr>
        <a:xfrm>
          <a:off x="1790335" y="1794640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FA59AFFF-DCAA-419D-8122-041E5F58A99B}" type="pres">
      <dgm:prSet presAssocID="{4022B4C6-A53D-40BE-9C2D-113C394A8597}" presName="childTx" presStyleLbl="bg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0B747-678A-4DE5-917A-01A14C836F3E}" type="pres">
      <dgm:prSet presAssocID="{54FA874E-5A6C-44C1-8110-70F615601FD0}" presName="comp" presStyleCnt="0"/>
      <dgm:spPr/>
    </dgm:pt>
    <dgm:pt modelId="{13293167-2C35-4759-9B9F-2937E2C688E8}" type="pres">
      <dgm:prSet presAssocID="{54FA874E-5A6C-44C1-8110-70F615601FD0}" presName="child" presStyleLbl="bgAccFollowNode1" presStyleIdx="3" presStyleCnt="10" custScaleX="130431"/>
      <dgm:spPr>
        <a:xfrm>
          <a:off x="1790335" y="3075429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E131CA55-ADFF-42BD-8047-28B05744846D}" type="pres">
      <dgm:prSet presAssocID="{54FA874E-5A6C-44C1-8110-70F615601FD0}" presName="childTx" presStyleLbl="bg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940AC-BFEA-4537-A476-546DA82A9A3F}" type="pres">
      <dgm:prSet presAssocID="{E86C0525-E49E-4616-85BD-015B6CC84941}" presName="comp" presStyleCnt="0"/>
      <dgm:spPr/>
    </dgm:pt>
    <dgm:pt modelId="{851955FA-74AC-42FF-BA62-E2F35849F51A}" type="pres">
      <dgm:prSet presAssocID="{E86C0525-E49E-4616-85BD-015B6CC84941}" presName="child" presStyleLbl="bgAccFollowNode1" presStyleIdx="4" presStyleCnt="10" custScaleX="130431"/>
      <dgm:spPr/>
      <dgm:t>
        <a:bodyPr/>
        <a:lstStyle/>
        <a:p>
          <a:endParaRPr lang="en-US"/>
        </a:p>
      </dgm:t>
    </dgm:pt>
    <dgm:pt modelId="{A1E9BBE4-7B91-4B57-8823-17A20475F7C6}" type="pres">
      <dgm:prSet presAssocID="{E86C0525-E49E-4616-85BD-015B6CC84941}" presName="childTx" presStyleLbl="b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A8858-46F1-45F5-9DFC-318DB500D937}" type="pres">
      <dgm:prSet presAssocID="{68E9935F-D07B-47B4-8895-78F3D9A6038D}" presName="negSpace" presStyleCnt="0"/>
      <dgm:spPr/>
    </dgm:pt>
    <dgm:pt modelId="{C990A137-EEAF-4F51-9835-5F7C91A3C7BD}" type="pres">
      <dgm:prSet presAssocID="{68E9935F-D07B-47B4-8895-78F3D9A6038D}" presName="circle" presStyleLbl="node1" presStyleIdx="0" presStyleCnt="2" custLinFactNeighborX="-57888" custLinFactNeighborY="2387"/>
      <dgm:spPr/>
      <dgm:t>
        <a:bodyPr/>
        <a:lstStyle/>
        <a:p>
          <a:endParaRPr lang="en-US"/>
        </a:p>
      </dgm:t>
    </dgm:pt>
    <dgm:pt modelId="{BE4190F9-134D-4F4B-BE56-5C7C50BEF424}" type="pres">
      <dgm:prSet presAssocID="{9C294E1C-5C09-4023-BD0D-714A8BA6638E}" presName="transSpace" presStyleCnt="0"/>
      <dgm:spPr/>
    </dgm:pt>
    <dgm:pt modelId="{BFED97B4-45B8-498F-AB56-A9DDB9DBA6B5}" type="pres">
      <dgm:prSet presAssocID="{C7EB1BC5-76BC-4623-A625-00ABD8595BAE}" presName="posSpace" presStyleCnt="0"/>
      <dgm:spPr/>
    </dgm:pt>
    <dgm:pt modelId="{5E2D7BB9-52FD-4ED9-BF1A-117E0DE33256}" type="pres">
      <dgm:prSet presAssocID="{C7EB1BC5-76BC-4623-A625-00ABD8595BAE}" presName="vertFlow" presStyleCnt="0"/>
      <dgm:spPr/>
    </dgm:pt>
    <dgm:pt modelId="{E3AAB59D-947A-411C-8448-216B919211A1}" type="pres">
      <dgm:prSet presAssocID="{C7EB1BC5-76BC-4623-A625-00ABD8595BAE}" presName="topSpace" presStyleCnt="0"/>
      <dgm:spPr/>
    </dgm:pt>
    <dgm:pt modelId="{D70E5E56-0CE5-413C-AA54-190A8C646284}" type="pres">
      <dgm:prSet presAssocID="{C7EB1BC5-76BC-4623-A625-00ABD8595BAE}" presName="firstComp" presStyleCnt="0"/>
      <dgm:spPr/>
    </dgm:pt>
    <dgm:pt modelId="{AE8513C5-34CA-4523-AD67-AA584F090935}" type="pres">
      <dgm:prSet presAssocID="{C7EB1BC5-76BC-4623-A625-00ABD8595BAE}" presName="firstChild" presStyleLbl="bgAccFollowNode1" presStyleIdx="5" presStyleCnt="10" custScaleX="130431"/>
      <dgm:spPr>
        <a:xfrm>
          <a:off x="4990709" y="513850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10CFB8C5-0B34-4A72-AD31-6D1ED7D9431C}" type="pres">
      <dgm:prSet presAssocID="{C7EB1BC5-76BC-4623-A625-00ABD8595BAE}" presName="firstChildTx" presStyleLbl="b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61438-EEF3-4268-8AE7-321B1144BC32}" type="pres">
      <dgm:prSet presAssocID="{E3843749-358F-467D-BD49-A79234AD42E0}" presName="comp" presStyleCnt="0"/>
      <dgm:spPr/>
    </dgm:pt>
    <dgm:pt modelId="{C112B89B-9F7D-47AC-9A44-B31E547A499D}" type="pres">
      <dgm:prSet presAssocID="{E3843749-358F-467D-BD49-A79234AD42E0}" presName="child" presStyleLbl="bgAccFollowNode1" presStyleIdx="6" presStyleCnt="10" custScaleX="130637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761745A-13E6-449B-B2F8-90CFCBD4D449}" type="pres">
      <dgm:prSet presAssocID="{E3843749-358F-467D-BD49-A79234AD42E0}" presName="childTx" presStyleLbl="b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0BE9C-A73A-483D-9083-2676CFB9C3D7}" type="pres">
      <dgm:prSet presAssocID="{C4554EF0-50C6-4ADC-B918-18995D93A09A}" presName="comp" presStyleCnt="0"/>
      <dgm:spPr/>
    </dgm:pt>
    <dgm:pt modelId="{56E88391-D1D1-4508-BA57-77ADD0001654}" type="pres">
      <dgm:prSet presAssocID="{C4554EF0-50C6-4ADC-B918-18995D93A09A}" presName="child" presStyleLbl="bgAccFollowNode1" presStyleIdx="7" presStyleCnt="10" custScaleX="132510"/>
      <dgm:spPr/>
      <dgm:t>
        <a:bodyPr/>
        <a:lstStyle/>
        <a:p>
          <a:endParaRPr lang="en-US"/>
        </a:p>
      </dgm:t>
    </dgm:pt>
    <dgm:pt modelId="{EE12014A-CB1F-4998-AA58-DD62CE82A2BA}" type="pres">
      <dgm:prSet presAssocID="{C4554EF0-50C6-4ADC-B918-18995D93A09A}" presName="childTx" presStyleLbl="b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00A27-D99E-4F3F-9349-96E0460522FA}" type="pres">
      <dgm:prSet presAssocID="{2FEC5C88-7CFE-4F62-B1A1-31141D0C824E}" presName="comp" presStyleCnt="0"/>
      <dgm:spPr/>
    </dgm:pt>
    <dgm:pt modelId="{CF384B5E-F1C3-42BA-9666-91FB296A77D8}" type="pres">
      <dgm:prSet presAssocID="{2FEC5C88-7CFE-4F62-B1A1-31141D0C824E}" presName="child" presStyleLbl="bgAccFollowNode1" presStyleIdx="8" presStyleCnt="10" custScaleX="130431"/>
      <dgm:spPr/>
      <dgm:t>
        <a:bodyPr/>
        <a:lstStyle/>
        <a:p>
          <a:endParaRPr lang="en-US"/>
        </a:p>
      </dgm:t>
    </dgm:pt>
    <dgm:pt modelId="{10DA26A7-20D9-4ABA-8431-515FA977636C}" type="pres">
      <dgm:prSet presAssocID="{2FEC5C88-7CFE-4F62-B1A1-31141D0C824E}" presName="childTx" presStyleLbl="b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38BCC-A6CA-47EA-8DBA-3F40EC309E7B}" type="pres">
      <dgm:prSet presAssocID="{B163FB62-590E-4EC1-A972-B5868467B662}" presName="comp" presStyleCnt="0"/>
      <dgm:spPr/>
    </dgm:pt>
    <dgm:pt modelId="{B5393A90-D937-43F8-9B5A-663F1AAA0F4C}" type="pres">
      <dgm:prSet presAssocID="{B163FB62-590E-4EC1-A972-B5868467B662}" presName="child" presStyleLbl="bgAccFollowNode1" presStyleIdx="9" presStyleCnt="10" custScaleX="130431"/>
      <dgm:spPr/>
      <dgm:t>
        <a:bodyPr/>
        <a:lstStyle/>
        <a:p>
          <a:endParaRPr lang="en-US"/>
        </a:p>
      </dgm:t>
    </dgm:pt>
    <dgm:pt modelId="{54D10B82-5791-4221-9CAA-BCDE45C19CB5}" type="pres">
      <dgm:prSet presAssocID="{B163FB62-590E-4EC1-A972-B5868467B662}" presName="childTx" presStyleLbl="b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A2755-CB70-46D8-9EB9-C7F9515AAA28}" type="pres">
      <dgm:prSet presAssocID="{C7EB1BC5-76BC-4623-A625-00ABD8595BAE}" presName="negSpace" presStyleCnt="0"/>
      <dgm:spPr/>
    </dgm:pt>
    <dgm:pt modelId="{8B6DA188-27B3-4CE9-8358-BEA506CA15B1}" type="pres">
      <dgm:prSet presAssocID="{C7EB1BC5-76BC-4623-A625-00ABD8595BAE}" presName="circle" presStyleLbl="node1" presStyleIdx="1" presStyleCnt="2" custLinFactNeighborX="-43218" custLinFactNeighborY="-11793"/>
      <dgm:spPr/>
      <dgm:t>
        <a:bodyPr/>
        <a:lstStyle/>
        <a:p>
          <a:endParaRPr lang="en-US"/>
        </a:p>
      </dgm:t>
    </dgm:pt>
  </dgm:ptLst>
  <dgm:cxnLst>
    <dgm:cxn modelId="{7E003B6F-788C-4227-AA4A-9004F3A382A3}" type="presOf" srcId="{54FA874E-5A6C-44C1-8110-70F615601FD0}" destId="{E131CA55-ADFF-42BD-8047-28B05744846D}" srcOrd="1" destOrd="0" presId="urn:microsoft.com/office/officeart/2005/8/layout/hList9"/>
    <dgm:cxn modelId="{5E38BFEA-35E5-4808-B707-41802A73726F}" type="presOf" srcId="{04187CCB-C073-4923-BA73-2E5D124F49DB}" destId="{F892F135-888B-4F71-9E87-919C92BACEFC}" srcOrd="0" destOrd="0" presId="urn:microsoft.com/office/officeart/2005/8/layout/hList9"/>
    <dgm:cxn modelId="{98303B05-24CB-4BC5-84D9-10FA2BFA9147}" srcId="{C7EB1BC5-76BC-4623-A625-00ABD8595BAE}" destId="{2FEC5C88-7CFE-4F62-B1A1-31141D0C824E}" srcOrd="3" destOrd="0" parTransId="{90901B69-F41B-49D8-94BA-0C70AF5189FF}" sibTransId="{38522292-072E-4A29-A49C-F948126D3628}"/>
    <dgm:cxn modelId="{8F7CA4AB-ABC9-4096-85AB-625BA33A37DC}" type="presOf" srcId="{68E9935F-D07B-47B4-8895-78F3D9A6038D}" destId="{C990A137-EEAF-4F51-9835-5F7C91A3C7BD}" srcOrd="0" destOrd="0" presId="urn:microsoft.com/office/officeart/2005/8/layout/hList9"/>
    <dgm:cxn modelId="{92B48525-4ADC-4AEF-B4DD-3BC0AEB88C1A}" type="presOf" srcId="{E86C0525-E49E-4616-85BD-015B6CC84941}" destId="{A1E9BBE4-7B91-4B57-8823-17A20475F7C6}" srcOrd="1" destOrd="0" presId="urn:microsoft.com/office/officeart/2005/8/layout/hList9"/>
    <dgm:cxn modelId="{A913A17C-8E0D-42DF-880D-8A7B28CD6B12}" type="presOf" srcId="{77CBD912-378A-4A62-88E6-5CD897565F13}" destId="{6C90C089-8ACA-4376-A5B1-274577C908B4}" srcOrd="0" destOrd="0" presId="urn:microsoft.com/office/officeart/2005/8/layout/hList9"/>
    <dgm:cxn modelId="{A6F12941-5392-4E8E-961D-C97362255213}" type="presOf" srcId="{C4554EF0-50C6-4ADC-B918-18995D93A09A}" destId="{56E88391-D1D1-4508-BA57-77ADD0001654}" srcOrd="0" destOrd="0" presId="urn:microsoft.com/office/officeart/2005/8/layout/hList9"/>
    <dgm:cxn modelId="{C2C5F679-3025-47BC-90A7-0093CE0A2624}" type="presOf" srcId="{04187CCB-C073-4923-BA73-2E5D124F49DB}" destId="{BE87F2B2-55A1-435B-842B-25C79E4F2591}" srcOrd="1" destOrd="0" presId="urn:microsoft.com/office/officeart/2005/8/layout/hList9"/>
    <dgm:cxn modelId="{9C0E40E7-5705-44D0-888C-87347263C21A}" type="presOf" srcId="{4022B4C6-A53D-40BE-9C2D-113C394A8597}" destId="{FA59AFFF-DCAA-419D-8122-041E5F58A99B}" srcOrd="1" destOrd="0" presId="urn:microsoft.com/office/officeart/2005/8/layout/hList9"/>
    <dgm:cxn modelId="{C9A72BA8-0315-4BCF-9855-C0033D89BC9E}" type="presOf" srcId="{4022B4C6-A53D-40BE-9C2D-113C394A8597}" destId="{707B08FB-8B32-410E-9C5E-DD838C4641F1}" srcOrd="0" destOrd="0" presId="urn:microsoft.com/office/officeart/2005/8/layout/hList9"/>
    <dgm:cxn modelId="{99ABB517-E16D-49A7-BABA-C41B4CCF2396}" type="presOf" srcId="{E86C0525-E49E-4616-85BD-015B6CC84941}" destId="{851955FA-74AC-42FF-BA62-E2F35849F51A}" srcOrd="0" destOrd="0" presId="urn:microsoft.com/office/officeart/2005/8/layout/hList9"/>
    <dgm:cxn modelId="{E2EA2AE8-7398-4F8F-B61C-D67ABABBC9EF}" srcId="{68E9935F-D07B-47B4-8895-78F3D9A6038D}" destId="{E86C0525-E49E-4616-85BD-015B6CC84941}" srcOrd="4" destOrd="0" parTransId="{31D801A3-96A5-4D78-AB4F-10B4F99998E4}" sibTransId="{ACF9B71A-A6D9-4A19-B7C4-E23BA9042DF7}"/>
    <dgm:cxn modelId="{A7BA1B48-9FC5-459D-A16E-0AE79A58A558}" type="presOf" srcId="{2FEC5C88-7CFE-4F62-B1A1-31141D0C824E}" destId="{CF384B5E-F1C3-42BA-9666-91FB296A77D8}" srcOrd="0" destOrd="0" presId="urn:microsoft.com/office/officeart/2005/8/layout/hList9"/>
    <dgm:cxn modelId="{9E93F0BD-B22D-464E-B362-FFE9BE7D1A66}" srcId="{77CBD912-378A-4A62-88E6-5CD897565F13}" destId="{68E9935F-D07B-47B4-8895-78F3D9A6038D}" srcOrd="0" destOrd="0" parTransId="{006C55B6-FCCC-4EBD-BDD2-E930A6A8BB22}" sibTransId="{9C294E1C-5C09-4023-BD0D-714A8BA6638E}"/>
    <dgm:cxn modelId="{C7DC09E1-FF2B-47D1-A9C8-B351CCEB6307}" type="presOf" srcId="{C9214A14-41CE-4335-ADE3-61BC4F70F4DA}" destId="{AE8513C5-34CA-4523-AD67-AA584F090935}" srcOrd="0" destOrd="0" presId="urn:microsoft.com/office/officeart/2005/8/layout/hList9"/>
    <dgm:cxn modelId="{7BD66AF3-5211-4DFD-9814-796C03805847}" type="presOf" srcId="{B163FB62-590E-4EC1-A972-B5868467B662}" destId="{54D10B82-5791-4221-9CAA-BCDE45C19CB5}" srcOrd="1" destOrd="0" presId="urn:microsoft.com/office/officeart/2005/8/layout/hList9"/>
    <dgm:cxn modelId="{B090198B-0A54-4579-A441-2F6ED1316E68}" type="presOf" srcId="{C9214A14-41CE-4335-ADE3-61BC4F70F4DA}" destId="{10CFB8C5-0B34-4A72-AD31-6D1ED7D9431C}" srcOrd="1" destOrd="0" presId="urn:microsoft.com/office/officeart/2005/8/layout/hList9"/>
    <dgm:cxn modelId="{7ED8D3C9-606E-40C4-8140-37F41B2B1F43}" srcId="{68E9935F-D07B-47B4-8895-78F3D9A6038D}" destId="{4022B4C6-A53D-40BE-9C2D-113C394A8597}" srcOrd="2" destOrd="0" parTransId="{4E026C2D-8807-4C6F-9B89-187C0774AD14}" sibTransId="{1C1C3B0C-3FB9-4CD9-9D0D-EDBDE48D9C5F}"/>
    <dgm:cxn modelId="{88E7B8E2-141F-4B0C-9658-A8A3722D121A}" type="presOf" srcId="{E3843749-358F-467D-BD49-A79234AD42E0}" destId="{5761745A-13E6-449B-B2F8-90CFCBD4D449}" srcOrd="1" destOrd="0" presId="urn:microsoft.com/office/officeart/2005/8/layout/hList9"/>
    <dgm:cxn modelId="{45745744-048D-40F1-AD58-2E3B56A58F06}" srcId="{C7EB1BC5-76BC-4623-A625-00ABD8595BAE}" destId="{C4554EF0-50C6-4ADC-B918-18995D93A09A}" srcOrd="2" destOrd="0" parTransId="{A1721BA9-EF1F-40A1-94A1-495C24932D96}" sibTransId="{854EAA0A-8E03-4B90-84C4-7D0C9D8A27DF}"/>
    <dgm:cxn modelId="{26978DEB-A688-4A5A-BD4F-F73DD759A044}" srcId="{77CBD912-378A-4A62-88E6-5CD897565F13}" destId="{C7EB1BC5-76BC-4623-A625-00ABD8595BAE}" srcOrd="1" destOrd="0" parTransId="{37DAF1F3-1DE0-444A-BC43-B4D47BD7BF4C}" sibTransId="{FB157564-EBDE-450C-BC3F-ACD2485824F3}"/>
    <dgm:cxn modelId="{FEC9FF8F-E242-4F7E-9278-868599E8C904}" type="presOf" srcId="{E3843749-358F-467D-BD49-A79234AD42E0}" destId="{C112B89B-9F7D-47AC-9A44-B31E547A499D}" srcOrd="0" destOrd="0" presId="urn:microsoft.com/office/officeart/2005/8/layout/hList9"/>
    <dgm:cxn modelId="{55EE36BD-5470-4BC0-ACA4-464986DD8904}" type="presOf" srcId="{C4554EF0-50C6-4ADC-B918-18995D93A09A}" destId="{EE12014A-CB1F-4998-AA58-DD62CE82A2BA}" srcOrd="1" destOrd="0" presId="urn:microsoft.com/office/officeart/2005/8/layout/hList9"/>
    <dgm:cxn modelId="{31E04678-C409-4C39-86B7-E006EF4B25C3}" type="presOf" srcId="{54FA874E-5A6C-44C1-8110-70F615601FD0}" destId="{13293167-2C35-4759-9B9F-2937E2C688E8}" srcOrd="0" destOrd="0" presId="urn:microsoft.com/office/officeart/2005/8/layout/hList9"/>
    <dgm:cxn modelId="{15C62A99-AED6-4732-AEBB-2D93E9BD4174}" srcId="{68E9935F-D07B-47B4-8895-78F3D9A6038D}" destId="{BC5B68EC-60EF-4D24-9F22-FFF383FABA85}" srcOrd="1" destOrd="0" parTransId="{8A89A8D7-A763-4721-BBA8-9D809659BB16}" sibTransId="{9EB10A3D-2B5E-44AD-AC31-FEE3F82D5C63}"/>
    <dgm:cxn modelId="{6B94EE31-3CAC-4540-8707-674561123FAA}" type="presOf" srcId="{BC5B68EC-60EF-4D24-9F22-FFF383FABA85}" destId="{776473C7-8AA8-4F9F-939F-9F65307C6579}" srcOrd="1" destOrd="0" presId="urn:microsoft.com/office/officeart/2005/8/layout/hList9"/>
    <dgm:cxn modelId="{D99B730D-0B54-43C5-AEF5-A800AA31FCE7}" type="presOf" srcId="{BC5B68EC-60EF-4D24-9F22-FFF383FABA85}" destId="{8781A02C-8B6E-4392-815C-F3B050EAAA73}" srcOrd="0" destOrd="0" presId="urn:microsoft.com/office/officeart/2005/8/layout/hList9"/>
    <dgm:cxn modelId="{EA08838C-48EB-4E59-9478-6F1346ACF364}" srcId="{C7EB1BC5-76BC-4623-A625-00ABD8595BAE}" destId="{E3843749-358F-467D-BD49-A79234AD42E0}" srcOrd="1" destOrd="0" parTransId="{8FEFF2C1-E8CA-4C27-ACEB-E1D811D7E804}" sibTransId="{4C17B44C-7929-4E88-A724-1F9F94A0CAA1}"/>
    <dgm:cxn modelId="{0FEE8FCD-F336-4561-A10B-B9992789FA9E}" type="presOf" srcId="{B163FB62-590E-4EC1-A972-B5868467B662}" destId="{B5393A90-D937-43F8-9B5A-663F1AAA0F4C}" srcOrd="0" destOrd="0" presId="urn:microsoft.com/office/officeart/2005/8/layout/hList9"/>
    <dgm:cxn modelId="{6C89F04A-4A47-4493-9E6E-DEBCCC194988}" type="presOf" srcId="{2FEC5C88-7CFE-4F62-B1A1-31141D0C824E}" destId="{10DA26A7-20D9-4ABA-8431-515FA977636C}" srcOrd="1" destOrd="0" presId="urn:microsoft.com/office/officeart/2005/8/layout/hList9"/>
    <dgm:cxn modelId="{6B59C739-510A-4AD5-B7D3-3834F277DEFD}" srcId="{C7EB1BC5-76BC-4623-A625-00ABD8595BAE}" destId="{C9214A14-41CE-4335-ADE3-61BC4F70F4DA}" srcOrd="0" destOrd="0" parTransId="{336C7023-A7AE-4E48-A763-65706E8E0FCF}" sibTransId="{C790F2E6-A20B-4BCC-ADE1-6D1B4D717D51}"/>
    <dgm:cxn modelId="{7179E841-FF8D-49BA-AA70-55184D7B405B}" type="presOf" srcId="{C7EB1BC5-76BC-4623-A625-00ABD8595BAE}" destId="{8B6DA188-27B3-4CE9-8358-BEA506CA15B1}" srcOrd="0" destOrd="0" presId="urn:microsoft.com/office/officeart/2005/8/layout/hList9"/>
    <dgm:cxn modelId="{2297D997-4619-46F4-BF68-CA044F0C8C13}" srcId="{68E9935F-D07B-47B4-8895-78F3D9A6038D}" destId="{04187CCB-C073-4923-BA73-2E5D124F49DB}" srcOrd="0" destOrd="0" parTransId="{6FB640B9-18C9-4888-850E-E0AE67800B9F}" sibTransId="{14606AB4-C8B8-4199-A842-DB032C6DA919}"/>
    <dgm:cxn modelId="{021F9AAD-D00C-470F-AF90-EBDECCC36E6F}" srcId="{68E9935F-D07B-47B4-8895-78F3D9A6038D}" destId="{54FA874E-5A6C-44C1-8110-70F615601FD0}" srcOrd="3" destOrd="0" parTransId="{65E2FF6E-39B8-4E32-A02D-DF7FF273A686}" sibTransId="{84884D06-CA71-498A-89F0-DC53A44DB622}"/>
    <dgm:cxn modelId="{A991288C-BD17-4F27-B43F-19429120D5BB}" srcId="{C7EB1BC5-76BC-4623-A625-00ABD8595BAE}" destId="{B163FB62-590E-4EC1-A972-B5868467B662}" srcOrd="4" destOrd="0" parTransId="{F1193E78-CD61-49E2-A538-5DD637AAC4E9}" sibTransId="{824C26FA-C602-4B76-B1F0-34A0338F0FDB}"/>
    <dgm:cxn modelId="{B1ADCF7E-B1AA-4517-83F7-23DD8C924BF8}" type="presParOf" srcId="{6C90C089-8ACA-4376-A5B1-274577C908B4}" destId="{1ED92E8A-4D03-451D-AAB3-BA749122C4D5}" srcOrd="0" destOrd="0" presId="urn:microsoft.com/office/officeart/2005/8/layout/hList9"/>
    <dgm:cxn modelId="{9C3739C5-6682-4396-BD66-A99C9CB9F5AC}" type="presParOf" srcId="{6C90C089-8ACA-4376-A5B1-274577C908B4}" destId="{ADDC29E6-BE53-44F8-B732-BEAFCA4CBD2C}" srcOrd="1" destOrd="0" presId="urn:microsoft.com/office/officeart/2005/8/layout/hList9"/>
    <dgm:cxn modelId="{07C192EB-93EA-4DEC-93D5-DC4EE02CB900}" type="presParOf" srcId="{ADDC29E6-BE53-44F8-B732-BEAFCA4CBD2C}" destId="{AAD75E5C-805E-472D-9D5F-240701CD1FC8}" srcOrd="0" destOrd="0" presId="urn:microsoft.com/office/officeart/2005/8/layout/hList9"/>
    <dgm:cxn modelId="{8EDED9E8-024D-4190-BB45-BF1089B30144}" type="presParOf" srcId="{ADDC29E6-BE53-44F8-B732-BEAFCA4CBD2C}" destId="{4F59287B-DF56-4B1A-936E-F4F5C8C8E327}" srcOrd="1" destOrd="0" presId="urn:microsoft.com/office/officeart/2005/8/layout/hList9"/>
    <dgm:cxn modelId="{474FE477-090D-4B29-B4B7-E06D027273F3}" type="presParOf" srcId="{4F59287B-DF56-4B1A-936E-F4F5C8C8E327}" destId="{F892F135-888B-4F71-9E87-919C92BACEFC}" srcOrd="0" destOrd="0" presId="urn:microsoft.com/office/officeart/2005/8/layout/hList9"/>
    <dgm:cxn modelId="{D8DCF359-0CF3-4CF2-9D13-DDCF8B567687}" type="presParOf" srcId="{4F59287B-DF56-4B1A-936E-F4F5C8C8E327}" destId="{BE87F2B2-55A1-435B-842B-25C79E4F2591}" srcOrd="1" destOrd="0" presId="urn:microsoft.com/office/officeart/2005/8/layout/hList9"/>
    <dgm:cxn modelId="{F686BBE1-3154-4946-90B7-F2036C72FEAA}" type="presParOf" srcId="{ADDC29E6-BE53-44F8-B732-BEAFCA4CBD2C}" destId="{C35D0E57-82C5-4124-AED4-81DAD5F4430C}" srcOrd="2" destOrd="0" presId="urn:microsoft.com/office/officeart/2005/8/layout/hList9"/>
    <dgm:cxn modelId="{36E1740E-5C27-48AD-AEDC-C946BE5AD369}" type="presParOf" srcId="{C35D0E57-82C5-4124-AED4-81DAD5F4430C}" destId="{8781A02C-8B6E-4392-815C-F3B050EAAA73}" srcOrd="0" destOrd="0" presId="urn:microsoft.com/office/officeart/2005/8/layout/hList9"/>
    <dgm:cxn modelId="{61EFF39B-32D0-429F-89A8-20432CA6469B}" type="presParOf" srcId="{C35D0E57-82C5-4124-AED4-81DAD5F4430C}" destId="{776473C7-8AA8-4F9F-939F-9F65307C6579}" srcOrd="1" destOrd="0" presId="urn:microsoft.com/office/officeart/2005/8/layout/hList9"/>
    <dgm:cxn modelId="{2379D890-F01E-465F-9E7A-26FB3F5D6A26}" type="presParOf" srcId="{ADDC29E6-BE53-44F8-B732-BEAFCA4CBD2C}" destId="{5DF4DE71-BE3D-4AA3-ACAA-B9E88F6DDF1B}" srcOrd="3" destOrd="0" presId="urn:microsoft.com/office/officeart/2005/8/layout/hList9"/>
    <dgm:cxn modelId="{90B52879-9BF0-4D23-99C9-55FA9D6D350E}" type="presParOf" srcId="{5DF4DE71-BE3D-4AA3-ACAA-B9E88F6DDF1B}" destId="{707B08FB-8B32-410E-9C5E-DD838C4641F1}" srcOrd="0" destOrd="0" presId="urn:microsoft.com/office/officeart/2005/8/layout/hList9"/>
    <dgm:cxn modelId="{684A8664-1879-4379-B816-3FB109ED5B03}" type="presParOf" srcId="{5DF4DE71-BE3D-4AA3-ACAA-B9E88F6DDF1B}" destId="{FA59AFFF-DCAA-419D-8122-041E5F58A99B}" srcOrd="1" destOrd="0" presId="urn:microsoft.com/office/officeart/2005/8/layout/hList9"/>
    <dgm:cxn modelId="{4F86ED86-3E11-4AFF-BB44-B7AFE87B44BE}" type="presParOf" srcId="{ADDC29E6-BE53-44F8-B732-BEAFCA4CBD2C}" destId="{0EF0B747-678A-4DE5-917A-01A14C836F3E}" srcOrd="4" destOrd="0" presId="urn:microsoft.com/office/officeart/2005/8/layout/hList9"/>
    <dgm:cxn modelId="{6F9B4E0F-5C21-4218-8BE6-DC0818ABD836}" type="presParOf" srcId="{0EF0B747-678A-4DE5-917A-01A14C836F3E}" destId="{13293167-2C35-4759-9B9F-2937E2C688E8}" srcOrd="0" destOrd="0" presId="urn:microsoft.com/office/officeart/2005/8/layout/hList9"/>
    <dgm:cxn modelId="{EAC6591B-9670-403F-9F4A-014A53B004DA}" type="presParOf" srcId="{0EF0B747-678A-4DE5-917A-01A14C836F3E}" destId="{E131CA55-ADFF-42BD-8047-28B05744846D}" srcOrd="1" destOrd="0" presId="urn:microsoft.com/office/officeart/2005/8/layout/hList9"/>
    <dgm:cxn modelId="{7FE08E61-038D-4D98-AA88-861E06AB6532}" type="presParOf" srcId="{ADDC29E6-BE53-44F8-B732-BEAFCA4CBD2C}" destId="{249940AC-BFEA-4537-A476-546DA82A9A3F}" srcOrd="5" destOrd="0" presId="urn:microsoft.com/office/officeart/2005/8/layout/hList9"/>
    <dgm:cxn modelId="{BECE0060-648F-46E3-AA19-5E4561B79603}" type="presParOf" srcId="{249940AC-BFEA-4537-A476-546DA82A9A3F}" destId="{851955FA-74AC-42FF-BA62-E2F35849F51A}" srcOrd="0" destOrd="0" presId="urn:microsoft.com/office/officeart/2005/8/layout/hList9"/>
    <dgm:cxn modelId="{9CF0B088-371C-4E12-BC14-BE7F683494F2}" type="presParOf" srcId="{249940AC-BFEA-4537-A476-546DA82A9A3F}" destId="{A1E9BBE4-7B91-4B57-8823-17A20475F7C6}" srcOrd="1" destOrd="0" presId="urn:microsoft.com/office/officeart/2005/8/layout/hList9"/>
    <dgm:cxn modelId="{ACB3B121-7A12-48D3-B599-B52D62262E9C}" type="presParOf" srcId="{6C90C089-8ACA-4376-A5B1-274577C908B4}" destId="{3E9A8858-46F1-45F5-9DFC-318DB500D937}" srcOrd="2" destOrd="0" presId="urn:microsoft.com/office/officeart/2005/8/layout/hList9"/>
    <dgm:cxn modelId="{68B62BAD-ED3D-4176-8347-E5E125F13C75}" type="presParOf" srcId="{6C90C089-8ACA-4376-A5B1-274577C908B4}" destId="{C990A137-EEAF-4F51-9835-5F7C91A3C7BD}" srcOrd="3" destOrd="0" presId="urn:microsoft.com/office/officeart/2005/8/layout/hList9"/>
    <dgm:cxn modelId="{7829BF87-7108-428B-8CB1-713A80DDE3AB}" type="presParOf" srcId="{6C90C089-8ACA-4376-A5B1-274577C908B4}" destId="{BE4190F9-134D-4F4B-BE56-5C7C50BEF424}" srcOrd="4" destOrd="0" presId="urn:microsoft.com/office/officeart/2005/8/layout/hList9"/>
    <dgm:cxn modelId="{179E8DCD-AA1F-4A0C-9485-B02603CA3CA6}" type="presParOf" srcId="{6C90C089-8ACA-4376-A5B1-274577C908B4}" destId="{BFED97B4-45B8-498F-AB56-A9DDB9DBA6B5}" srcOrd="5" destOrd="0" presId="urn:microsoft.com/office/officeart/2005/8/layout/hList9"/>
    <dgm:cxn modelId="{C45A0676-89BF-484C-9E79-CE886759E5A4}" type="presParOf" srcId="{6C90C089-8ACA-4376-A5B1-274577C908B4}" destId="{5E2D7BB9-52FD-4ED9-BF1A-117E0DE33256}" srcOrd="6" destOrd="0" presId="urn:microsoft.com/office/officeart/2005/8/layout/hList9"/>
    <dgm:cxn modelId="{1BDB49E7-D4DC-499E-90EF-6242D694252D}" type="presParOf" srcId="{5E2D7BB9-52FD-4ED9-BF1A-117E0DE33256}" destId="{E3AAB59D-947A-411C-8448-216B919211A1}" srcOrd="0" destOrd="0" presId="urn:microsoft.com/office/officeart/2005/8/layout/hList9"/>
    <dgm:cxn modelId="{243126BB-DD0C-4B33-AF31-321D994D6846}" type="presParOf" srcId="{5E2D7BB9-52FD-4ED9-BF1A-117E0DE33256}" destId="{D70E5E56-0CE5-413C-AA54-190A8C646284}" srcOrd="1" destOrd="0" presId="urn:microsoft.com/office/officeart/2005/8/layout/hList9"/>
    <dgm:cxn modelId="{90825B54-7565-4A96-81CC-73EADC2DD5C7}" type="presParOf" srcId="{D70E5E56-0CE5-413C-AA54-190A8C646284}" destId="{AE8513C5-34CA-4523-AD67-AA584F090935}" srcOrd="0" destOrd="0" presId="urn:microsoft.com/office/officeart/2005/8/layout/hList9"/>
    <dgm:cxn modelId="{899178F2-F1E0-4EA9-9879-5AFA8CAB874C}" type="presParOf" srcId="{D70E5E56-0CE5-413C-AA54-190A8C646284}" destId="{10CFB8C5-0B34-4A72-AD31-6D1ED7D9431C}" srcOrd="1" destOrd="0" presId="urn:microsoft.com/office/officeart/2005/8/layout/hList9"/>
    <dgm:cxn modelId="{5F0A2390-6020-4571-8C27-516D2E77E00E}" type="presParOf" srcId="{5E2D7BB9-52FD-4ED9-BF1A-117E0DE33256}" destId="{BD661438-EEF3-4268-8AE7-321B1144BC32}" srcOrd="2" destOrd="0" presId="urn:microsoft.com/office/officeart/2005/8/layout/hList9"/>
    <dgm:cxn modelId="{FF49CBF5-779B-427F-AFAF-AAED76F6C3A9}" type="presParOf" srcId="{BD661438-EEF3-4268-8AE7-321B1144BC32}" destId="{C112B89B-9F7D-47AC-9A44-B31E547A499D}" srcOrd="0" destOrd="0" presId="urn:microsoft.com/office/officeart/2005/8/layout/hList9"/>
    <dgm:cxn modelId="{E22D1839-5FB1-43E3-9C53-69CFA6317A4E}" type="presParOf" srcId="{BD661438-EEF3-4268-8AE7-321B1144BC32}" destId="{5761745A-13E6-449B-B2F8-90CFCBD4D449}" srcOrd="1" destOrd="0" presId="urn:microsoft.com/office/officeart/2005/8/layout/hList9"/>
    <dgm:cxn modelId="{C2611B58-5224-420A-8953-3553A84CD3C7}" type="presParOf" srcId="{5E2D7BB9-52FD-4ED9-BF1A-117E0DE33256}" destId="{A050BE9C-A73A-483D-9083-2676CFB9C3D7}" srcOrd="3" destOrd="0" presId="urn:microsoft.com/office/officeart/2005/8/layout/hList9"/>
    <dgm:cxn modelId="{D0E569F4-EA62-4929-8EB7-98628C8C4729}" type="presParOf" srcId="{A050BE9C-A73A-483D-9083-2676CFB9C3D7}" destId="{56E88391-D1D1-4508-BA57-77ADD0001654}" srcOrd="0" destOrd="0" presId="urn:microsoft.com/office/officeart/2005/8/layout/hList9"/>
    <dgm:cxn modelId="{39CAA7B8-CB88-4BD6-BF66-7A8214F72FB0}" type="presParOf" srcId="{A050BE9C-A73A-483D-9083-2676CFB9C3D7}" destId="{EE12014A-CB1F-4998-AA58-DD62CE82A2BA}" srcOrd="1" destOrd="0" presId="urn:microsoft.com/office/officeart/2005/8/layout/hList9"/>
    <dgm:cxn modelId="{98C52AB2-AB10-4A1C-9DEC-9CE5809D3937}" type="presParOf" srcId="{5E2D7BB9-52FD-4ED9-BF1A-117E0DE33256}" destId="{BEA00A27-D99E-4F3F-9349-96E0460522FA}" srcOrd="4" destOrd="0" presId="urn:microsoft.com/office/officeart/2005/8/layout/hList9"/>
    <dgm:cxn modelId="{2C40543D-7922-4B00-8F4D-CB7D71DDF24E}" type="presParOf" srcId="{BEA00A27-D99E-4F3F-9349-96E0460522FA}" destId="{CF384B5E-F1C3-42BA-9666-91FB296A77D8}" srcOrd="0" destOrd="0" presId="urn:microsoft.com/office/officeart/2005/8/layout/hList9"/>
    <dgm:cxn modelId="{A455A5AC-79E4-4970-AC96-5B60F5058753}" type="presParOf" srcId="{BEA00A27-D99E-4F3F-9349-96E0460522FA}" destId="{10DA26A7-20D9-4ABA-8431-515FA977636C}" srcOrd="1" destOrd="0" presId="urn:microsoft.com/office/officeart/2005/8/layout/hList9"/>
    <dgm:cxn modelId="{D36EA825-E04C-446D-A5A8-5A6027726E4B}" type="presParOf" srcId="{5E2D7BB9-52FD-4ED9-BF1A-117E0DE33256}" destId="{9B138BCC-A6CA-47EA-8DBA-3F40EC309E7B}" srcOrd="5" destOrd="0" presId="urn:microsoft.com/office/officeart/2005/8/layout/hList9"/>
    <dgm:cxn modelId="{5CB9AE43-3C47-46C5-ACD0-2499B5686701}" type="presParOf" srcId="{9B138BCC-A6CA-47EA-8DBA-3F40EC309E7B}" destId="{B5393A90-D937-43F8-9B5A-663F1AAA0F4C}" srcOrd="0" destOrd="0" presId="urn:microsoft.com/office/officeart/2005/8/layout/hList9"/>
    <dgm:cxn modelId="{24A6A832-CD0D-4416-86C8-B896A4F02524}" type="presParOf" srcId="{9B138BCC-A6CA-47EA-8DBA-3F40EC309E7B}" destId="{54D10B82-5791-4221-9CAA-BCDE45C19CB5}" srcOrd="1" destOrd="0" presId="urn:microsoft.com/office/officeart/2005/8/layout/hList9"/>
    <dgm:cxn modelId="{DF1A582D-7953-4FFD-867D-4B621BE35F94}" type="presParOf" srcId="{6C90C089-8ACA-4376-A5B1-274577C908B4}" destId="{F2FA2755-CB70-46D8-9EB9-C7F9515AAA28}" srcOrd="7" destOrd="0" presId="urn:microsoft.com/office/officeart/2005/8/layout/hList9"/>
    <dgm:cxn modelId="{D469E50F-E74B-40C6-A54C-C139F64669C6}" type="presParOf" srcId="{6C90C089-8ACA-4376-A5B1-274577C908B4}" destId="{8B6DA188-27B3-4CE9-8358-BEA506CA15B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714D6-F697-4052-BAD5-CF1E879BE8D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B1EA2-FB13-4364-9F88-96FCB8122824}">
      <dgm:prSet phldrT="[Text]" custT="1"/>
      <dgm:spPr/>
      <dgm:t>
        <a:bodyPr/>
        <a:lstStyle/>
        <a:p>
          <a:r>
            <a:rPr lang="en-US" altLang="en-US" sz="1600" b="1" dirty="0"/>
            <a:t>Soft skills: communication, leadership, collaboration and business insights</a:t>
          </a:r>
          <a:endParaRPr lang="en-US" sz="1600" b="1" dirty="0"/>
        </a:p>
      </dgm:t>
    </dgm:pt>
    <dgm:pt modelId="{62DEB44F-CA86-4D44-969F-048A12AA45C5}" type="parTrans" cxnId="{7C992A64-F883-46CE-BA33-8DC9020D959F}">
      <dgm:prSet/>
      <dgm:spPr/>
      <dgm:t>
        <a:bodyPr/>
        <a:lstStyle/>
        <a:p>
          <a:endParaRPr lang="en-US"/>
        </a:p>
      </dgm:t>
    </dgm:pt>
    <dgm:pt modelId="{E3978306-869C-4D03-BC6B-D226E361F257}" type="sibTrans" cxnId="{7C992A64-F883-46CE-BA33-8DC9020D959F}">
      <dgm:prSet/>
      <dgm:spPr/>
      <dgm:t>
        <a:bodyPr/>
        <a:lstStyle/>
        <a:p>
          <a:endParaRPr lang="en-US"/>
        </a:p>
      </dgm:t>
    </dgm:pt>
    <dgm:pt modelId="{68A5514A-DE6E-4D41-91CE-F808C5F43AC5}">
      <dgm:prSet phldrT="[Text]" custT="1"/>
      <dgm:spPr/>
      <dgm:t>
        <a:bodyPr/>
        <a:lstStyle/>
        <a:p>
          <a:r>
            <a:rPr lang="en-US" altLang="en-US" sz="1600" b="1" dirty="0"/>
            <a:t>Big data infrastructure and tool sets.</a:t>
          </a:r>
          <a:endParaRPr lang="en-US" sz="1600" b="1" dirty="0"/>
        </a:p>
      </dgm:t>
    </dgm:pt>
    <dgm:pt modelId="{2EEDBE05-7AB0-4E8A-BF1D-A6C742A1C2EE}" type="parTrans" cxnId="{BD66D77A-C5D7-45A8-AEBF-A1F44106C3C1}">
      <dgm:prSet/>
      <dgm:spPr/>
      <dgm:t>
        <a:bodyPr/>
        <a:lstStyle/>
        <a:p>
          <a:endParaRPr lang="en-US"/>
        </a:p>
      </dgm:t>
    </dgm:pt>
    <dgm:pt modelId="{7F879B21-AECF-4D22-8E84-9039AF109FCB}" type="sibTrans" cxnId="{BD66D77A-C5D7-45A8-AEBF-A1F44106C3C1}">
      <dgm:prSet/>
      <dgm:spPr/>
      <dgm:t>
        <a:bodyPr/>
        <a:lstStyle/>
        <a:p>
          <a:endParaRPr lang="en-US"/>
        </a:p>
      </dgm:t>
    </dgm:pt>
    <dgm:pt modelId="{06E111C4-2942-484A-8AC9-1D2C14DF35D2}">
      <dgm:prSet phldrT="[Text]" custT="1"/>
      <dgm:spPr/>
      <dgm:t>
        <a:bodyPr/>
        <a:lstStyle/>
        <a:p>
          <a:r>
            <a:rPr lang="en-US" altLang="en-US" sz="1800" b="1" dirty="0"/>
            <a:t>Strong modeling background</a:t>
          </a:r>
          <a:endParaRPr lang="en-US" sz="1800" b="1" dirty="0"/>
        </a:p>
      </dgm:t>
    </dgm:pt>
    <dgm:pt modelId="{A8B44E9B-AB84-4F2F-B05A-7C28DBF1C8AD}" type="parTrans" cxnId="{9CA6317F-DFF2-4FEA-BF1D-3E9791846E48}">
      <dgm:prSet/>
      <dgm:spPr/>
      <dgm:t>
        <a:bodyPr/>
        <a:lstStyle/>
        <a:p>
          <a:endParaRPr lang="en-US"/>
        </a:p>
      </dgm:t>
    </dgm:pt>
    <dgm:pt modelId="{52473879-B8D7-4C88-BAF8-C570A0FBB4B1}" type="sibTrans" cxnId="{9CA6317F-DFF2-4FEA-BF1D-3E9791846E48}">
      <dgm:prSet/>
      <dgm:spPr/>
      <dgm:t>
        <a:bodyPr/>
        <a:lstStyle/>
        <a:p>
          <a:endParaRPr lang="en-US"/>
        </a:p>
      </dgm:t>
    </dgm:pt>
    <dgm:pt modelId="{7FDD9DBD-4D3C-4824-A02F-0175C416976E}" type="pres">
      <dgm:prSet presAssocID="{BD2714D6-F697-4052-BAD5-CF1E879BE8D1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29ADD0-7BF2-451E-B040-5E7116CC467A}" type="pres">
      <dgm:prSet presAssocID="{475B1EA2-FB13-4364-9F88-96FCB812282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F49DF-48FB-4852-9F71-B54D82BD0000}" type="pres">
      <dgm:prSet presAssocID="{475B1EA2-FB13-4364-9F88-96FCB8122824}" presName="gear1srcNode" presStyleLbl="node1" presStyleIdx="0" presStyleCnt="3"/>
      <dgm:spPr/>
      <dgm:t>
        <a:bodyPr/>
        <a:lstStyle/>
        <a:p>
          <a:endParaRPr lang="en-US"/>
        </a:p>
      </dgm:t>
    </dgm:pt>
    <dgm:pt modelId="{78642A86-1A82-471C-82A4-B5520A98ACF7}" type="pres">
      <dgm:prSet presAssocID="{475B1EA2-FB13-4364-9F88-96FCB8122824}" presName="gear1dstNode" presStyleLbl="node1" presStyleIdx="0" presStyleCnt="3"/>
      <dgm:spPr/>
      <dgm:t>
        <a:bodyPr/>
        <a:lstStyle/>
        <a:p>
          <a:endParaRPr lang="en-US"/>
        </a:p>
      </dgm:t>
    </dgm:pt>
    <dgm:pt modelId="{B943BACA-7934-46E4-B64F-766D9233CC6D}" type="pres">
      <dgm:prSet presAssocID="{68A5514A-DE6E-4D41-91CE-F808C5F43AC5}" presName="gear2" presStyleLbl="node1" presStyleIdx="1" presStyleCnt="3" custScaleX="141251" custScaleY="1370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589B4-D789-405B-B610-A261F2123C2C}" type="pres">
      <dgm:prSet presAssocID="{68A5514A-DE6E-4D41-91CE-F808C5F43AC5}" presName="gear2srcNode" presStyleLbl="node1" presStyleIdx="1" presStyleCnt="3"/>
      <dgm:spPr/>
      <dgm:t>
        <a:bodyPr/>
        <a:lstStyle/>
        <a:p>
          <a:endParaRPr lang="en-US"/>
        </a:p>
      </dgm:t>
    </dgm:pt>
    <dgm:pt modelId="{97D3D152-370F-4F1B-B493-7C619EEC0457}" type="pres">
      <dgm:prSet presAssocID="{68A5514A-DE6E-4D41-91CE-F808C5F43AC5}" presName="gear2dstNode" presStyleLbl="node1" presStyleIdx="1" presStyleCnt="3"/>
      <dgm:spPr/>
      <dgm:t>
        <a:bodyPr/>
        <a:lstStyle/>
        <a:p>
          <a:endParaRPr lang="en-US"/>
        </a:p>
      </dgm:t>
    </dgm:pt>
    <dgm:pt modelId="{A39F9321-80D6-415A-97C6-BEC94C31050E}" type="pres">
      <dgm:prSet presAssocID="{06E111C4-2942-484A-8AC9-1D2C14DF35D2}" presName="gear3" presStyleLbl="node1" presStyleIdx="2" presStyleCnt="3" custScaleX="141708" custScaleY="139592" custLinFactNeighborX="10814" custLinFactNeighborY="-12213"/>
      <dgm:spPr/>
      <dgm:t>
        <a:bodyPr/>
        <a:lstStyle/>
        <a:p>
          <a:endParaRPr lang="en-US"/>
        </a:p>
      </dgm:t>
    </dgm:pt>
    <dgm:pt modelId="{A699A301-B2CE-445E-8135-9D1071634125}" type="pres">
      <dgm:prSet presAssocID="{06E111C4-2942-484A-8AC9-1D2C14DF35D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31A04-E1DA-4CFC-AAFF-51A7F90E5B37}" type="pres">
      <dgm:prSet presAssocID="{06E111C4-2942-484A-8AC9-1D2C14DF35D2}" presName="gear3srcNode" presStyleLbl="node1" presStyleIdx="2" presStyleCnt="3"/>
      <dgm:spPr/>
      <dgm:t>
        <a:bodyPr/>
        <a:lstStyle/>
        <a:p>
          <a:endParaRPr lang="en-US"/>
        </a:p>
      </dgm:t>
    </dgm:pt>
    <dgm:pt modelId="{C33628F5-B235-4D4B-85A3-6DB454710837}" type="pres">
      <dgm:prSet presAssocID="{06E111C4-2942-484A-8AC9-1D2C14DF35D2}" presName="gear3dstNode" presStyleLbl="node1" presStyleIdx="2" presStyleCnt="3"/>
      <dgm:spPr/>
      <dgm:t>
        <a:bodyPr/>
        <a:lstStyle/>
        <a:p>
          <a:endParaRPr lang="en-US"/>
        </a:p>
      </dgm:t>
    </dgm:pt>
    <dgm:pt modelId="{9BE2F991-28F9-466B-AEE4-DDB7BB31E6D4}" type="pres">
      <dgm:prSet presAssocID="{E3978306-869C-4D03-BC6B-D226E361F25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F3C38C3-481C-4643-A8B9-06B3168D1D1A}" type="pres">
      <dgm:prSet presAssocID="{7F879B21-AECF-4D22-8E84-9039AF109FCB}" presName="connector2" presStyleLbl="sibTrans2D1" presStyleIdx="1" presStyleCnt="3" custLinFactNeighborX="-14254" custLinFactNeighborY="-4537"/>
      <dgm:spPr/>
      <dgm:t>
        <a:bodyPr/>
        <a:lstStyle/>
        <a:p>
          <a:endParaRPr lang="en-US"/>
        </a:p>
      </dgm:t>
    </dgm:pt>
    <dgm:pt modelId="{2E70A7F8-3619-40BD-837B-A7C91ABFC910}" type="pres">
      <dgm:prSet presAssocID="{52473879-B8D7-4C88-BAF8-C570A0FBB4B1}" presName="connector3" presStyleLbl="sibTrans2D1" presStyleIdx="2" presStyleCnt="3" custLinFactNeighborX="-18314" custLinFactNeighborY="-7750"/>
      <dgm:spPr/>
      <dgm:t>
        <a:bodyPr/>
        <a:lstStyle/>
        <a:p>
          <a:endParaRPr lang="en-US"/>
        </a:p>
      </dgm:t>
    </dgm:pt>
  </dgm:ptLst>
  <dgm:cxnLst>
    <dgm:cxn modelId="{0AD90048-3B90-491E-ACA5-9B98B15ED069}" type="presOf" srcId="{475B1EA2-FB13-4364-9F88-96FCB8122824}" destId="{78642A86-1A82-471C-82A4-B5520A98ACF7}" srcOrd="2" destOrd="0" presId="urn:microsoft.com/office/officeart/2005/8/layout/gear1"/>
    <dgm:cxn modelId="{F922C3E2-7745-4102-8A76-F59B7A622B65}" type="presOf" srcId="{52473879-B8D7-4C88-BAF8-C570A0FBB4B1}" destId="{2E70A7F8-3619-40BD-837B-A7C91ABFC910}" srcOrd="0" destOrd="0" presId="urn:microsoft.com/office/officeart/2005/8/layout/gear1"/>
    <dgm:cxn modelId="{BA029714-069F-4B18-9119-3390C7DD34B1}" type="presOf" srcId="{06E111C4-2942-484A-8AC9-1D2C14DF35D2}" destId="{C33628F5-B235-4D4B-85A3-6DB454710837}" srcOrd="3" destOrd="0" presId="urn:microsoft.com/office/officeart/2005/8/layout/gear1"/>
    <dgm:cxn modelId="{9CA6317F-DFF2-4FEA-BF1D-3E9791846E48}" srcId="{BD2714D6-F697-4052-BAD5-CF1E879BE8D1}" destId="{06E111C4-2942-484A-8AC9-1D2C14DF35D2}" srcOrd="2" destOrd="0" parTransId="{A8B44E9B-AB84-4F2F-B05A-7C28DBF1C8AD}" sibTransId="{52473879-B8D7-4C88-BAF8-C570A0FBB4B1}"/>
    <dgm:cxn modelId="{E8A5A26B-5D3B-47B0-8C8F-18A8FD4D850F}" type="presOf" srcId="{475B1EA2-FB13-4364-9F88-96FCB8122824}" destId="{7D29ADD0-7BF2-451E-B040-5E7116CC467A}" srcOrd="0" destOrd="0" presId="urn:microsoft.com/office/officeart/2005/8/layout/gear1"/>
    <dgm:cxn modelId="{BD66D77A-C5D7-45A8-AEBF-A1F44106C3C1}" srcId="{BD2714D6-F697-4052-BAD5-CF1E879BE8D1}" destId="{68A5514A-DE6E-4D41-91CE-F808C5F43AC5}" srcOrd="1" destOrd="0" parTransId="{2EEDBE05-7AB0-4E8A-BF1D-A6C742A1C2EE}" sibTransId="{7F879B21-AECF-4D22-8E84-9039AF109FCB}"/>
    <dgm:cxn modelId="{17DB5480-3271-4109-8E4C-B2E2EDC6C053}" type="presOf" srcId="{68A5514A-DE6E-4D41-91CE-F808C5F43AC5}" destId="{B943BACA-7934-46E4-B64F-766D9233CC6D}" srcOrd="0" destOrd="0" presId="urn:microsoft.com/office/officeart/2005/8/layout/gear1"/>
    <dgm:cxn modelId="{A149530D-4325-450F-89FA-6368528CE6C6}" type="presOf" srcId="{06E111C4-2942-484A-8AC9-1D2C14DF35D2}" destId="{2EB31A04-E1DA-4CFC-AAFF-51A7F90E5B37}" srcOrd="2" destOrd="0" presId="urn:microsoft.com/office/officeart/2005/8/layout/gear1"/>
    <dgm:cxn modelId="{64FDF3C9-8748-42CE-B6E6-027334F913F7}" type="presOf" srcId="{E3978306-869C-4D03-BC6B-D226E361F257}" destId="{9BE2F991-28F9-466B-AEE4-DDB7BB31E6D4}" srcOrd="0" destOrd="0" presId="urn:microsoft.com/office/officeart/2005/8/layout/gear1"/>
    <dgm:cxn modelId="{F272B666-304C-443C-83B8-1862BAB13A1A}" type="presOf" srcId="{06E111C4-2942-484A-8AC9-1D2C14DF35D2}" destId="{A699A301-B2CE-445E-8135-9D1071634125}" srcOrd="1" destOrd="0" presId="urn:microsoft.com/office/officeart/2005/8/layout/gear1"/>
    <dgm:cxn modelId="{43B6DB8C-77AC-460C-B9DC-A4D0EB8048A1}" type="presOf" srcId="{06E111C4-2942-484A-8AC9-1D2C14DF35D2}" destId="{A39F9321-80D6-415A-97C6-BEC94C31050E}" srcOrd="0" destOrd="0" presId="urn:microsoft.com/office/officeart/2005/8/layout/gear1"/>
    <dgm:cxn modelId="{7C992A64-F883-46CE-BA33-8DC9020D959F}" srcId="{BD2714D6-F697-4052-BAD5-CF1E879BE8D1}" destId="{475B1EA2-FB13-4364-9F88-96FCB8122824}" srcOrd="0" destOrd="0" parTransId="{62DEB44F-CA86-4D44-969F-048A12AA45C5}" sibTransId="{E3978306-869C-4D03-BC6B-D226E361F257}"/>
    <dgm:cxn modelId="{EF3CECC4-0EDA-4763-9142-4CC0D44C1860}" type="presOf" srcId="{475B1EA2-FB13-4364-9F88-96FCB8122824}" destId="{3DAF49DF-48FB-4852-9F71-B54D82BD0000}" srcOrd="1" destOrd="0" presId="urn:microsoft.com/office/officeart/2005/8/layout/gear1"/>
    <dgm:cxn modelId="{D351581C-7063-4D05-B77D-A29CAF23F346}" type="presOf" srcId="{68A5514A-DE6E-4D41-91CE-F808C5F43AC5}" destId="{97D3D152-370F-4F1B-B493-7C619EEC0457}" srcOrd="2" destOrd="0" presId="urn:microsoft.com/office/officeart/2005/8/layout/gear1"/>
    <dgm:cxn modelId="{0978ADEA-E37F-40B3-9B5F-653D81397F8C}" type="presOf" srcId="{7F879B21-AECF-4D22-8E84-9039AF109FCB}" destId="{3F3C38C3-481C-4643-A8B9-06B3168D1D1A}" srcOrd="0" destOrd="0" presId="urn:microsoft.com/office/officeart/2005/8/layout/gear1"/>
    <dgm:cxn modelId="{49BC4839-CC0D-454D-BA11-DFEE5E34CDF7}" type="presOf" srcId="{68A5514A-DE6E-4D41-91CE-F808C5F43AC5}" destId="{467589B4-D789-405B-B610-A261F2123C2C}" srcOrd="1" destOrd="0" presId="urn:microsoft.com/office/officeart/2005/8/layout/gear1"/>
    <dgm:cxn modelId="{1AB968E9-260A-4F98-A18C-F9215069820B}" type="presOf" srcId="{BD2714D6-F697-4052-BAD5-CF1E879BE8D1}" destId="{7FDD9DBD-4D3C-4824-A02F-0175C416976E}" srcOrd="0" destOrd="0" presId="urn:microsoft.com/office/officeart/2005/8/layout/gear1"/>
    <dgm:cxn modelId="{36205DB4-9999-46C7-8934-33B7ED5E82C4}" type="presParOf" srcId="{7FDD9DBD-4D3C-4824-A02F-0175C416976E}" destId="{7D29ADD0-7BF2-451E-B040-5E7116CC467A}" srcOrd="0" destOrd="0" presId="urn:microsoft.com/office/officeart/2005/8/layout/gear1"/>
    <dgm:cxn modelId="{5DF6FFEE-618A-46CD-AA2C-6DBB5663DBE3}" type="presParOf" srcId="{7FDD9DBD-4D3C-4824-A02F-0175C416976E}" destId="{3DAF49DF-48FB-4852-9F71-B54D82BD0000}" srcOrd="1" destOrd="0" presId="urn:microsoft.com/office/officeart/2005/8/layout/gear1"/>
    <dgm:cxn modelId="{D417EC50-E50F-46FF-BDED-02A7AD522BC9}" type="presParOf" srcId="{7FDD9DBD-4D3C-4824-A02F-0175C416976E}" destId="{78642A86-1A82-471C-82A4-B5520A98ACF7}" srcOrd="2" destOrd="0" presId="urn:microsoft.com/office/officeart/2005/8/layout/gear1"/>
    <dgm:cxn modelId="{B1410D88-0FB8-4112-92DF-635F1CE4E15F}" type="presParOf" srcId="{7FDD9DBD-4D3C-4824-A02F-0175C416976E}" destId="{B943BACA-7934-46E4-B64F-766D9233CC6D}" srcOrd="3" destOrd="0" presId="urn:microsoft.com/office/officeart/2005/8/layout/gear1"/>
    <dgm:cxn modelId="{58FD85DB-9639-4955-A094-7ED76B85A83C}" type="presParOf" srcId="{7FDD9DBD-4D3C-4824-A02F-0175C416976E}" destId="{467589B4-D789-405B-B610-A261F2123C2C}" srcOrd="4" destOrd="0" presId="urn:microsoft.com/office/officeart/2005/8/layout/gear1"/>
    <dgm:cxn modelId="{22CA0B03-A051-46EC-8E47-8566E7EBB3DE}" type="presParOf" srcId="{7FDD9DBD-4D3C-4824-A02F-0175C416976E}" destId="{97D3D152-370F-4F1B-B493-7C619EEC0457}" srcOrd="5" destOrd="0" presId="urn:microsoft.com/office/officeart/2005/8/layout/gear1"/>
    <dgm:cxn modelId="{687601BA-2BFA-469A-8804-EB1A0FAF9C93}" type="presParOf" srcId="{7FDD9DBD-4D3C-4824-A02F-0175C416976E}" destId="{A39F9321-80D6-415A-97C6-BEC94C31050E}" srcOrd="6" destOrd="0" presId="urn:microsoft.com/office/officeart/2005/8/layout/gear1"/>
    <dgm:cxn modelId="{B6A1E4FF-B41C-40FD-9587-694FEC4CA074}" type="presParOf" srcId="{7FDD9DBD-4D3C-4824-A02F-0175C416976E}" destId="{A699A301-B2CE-445E-8135-9D1071634125}" srcOrd="7" destOrd="0" presId="urn:microsoft.com/office/officeart/2005/8/layout/gear1"/>
    <dgm:cxn modelId="{302BAF1F-DFE8-4DC9-A826-D01997000DAA}" type="presParOf" srcId="{7FDD9DBD-4D3C-4824-A02F-0175C416976E}" destId="{2EB31A04-E1DA-4CFC-AAFF-51A7F90E5B37}" srcOrd="8" destOrd="0" presId="urn:microsoft.com/office/officeart/2005/8/layout/gear1"/>
    <dgm:cxn modelId="{B97A838C-06E5-4667-8773-86BA11F1E168}" type="presParOf" srcId="{7FDD9DBD-4D3C-4824-A02F-0175C416976E}" destId="{C33628F5-B235-4D4B-85A3-6DB454710837}" srcOrd="9" destOrd="0" presId="urn:microsoft.com/office/officeart/2005/8/layout/gear1"/>
    <dgm:cxn modelId="{29BCB52C-9291-4F9E-A501-B1F36F92F00C}" type="presParOf" srcId="{7FDD9DBD-4D3C-4824-A02F-0175C416976E}" destId="{9BE2F991-28F9-466B-AEE4-DDB7BB31E6D4}" srcOrd="10" destOrd="0" presId="urn:microsoft.com/office/officeart/2005/8/layout/gear1"/>
    <dgm:cxn modelId="{B95F0405-0612-4C28-90C5-0BE991CA1D51}" type="presParOf" srcId="{7FDD9DBD-4D3C-4824-A02F-0175C416976E}" destId="{3F3C38C3-481C-4643-A8B9-06B3168D1D1A}" srcOrd="11" destOrd="0" presId="urn:microsoft.com/office/officeart/2005/8/layout/gear1"/>
    <dgm:cxn modelId="{5FAB0F2D-81A0-4269-929F-BC45E1ED7FF9}" type="presParOf" srcId="{7FDD9DBD-4D3C-4824-A02F-0175C416976E}" destId="{2E70A7F8-3619-40BD-837B-A7C91ABFC91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F93BE4-904E-49B2-9A48-0BBF565DC81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8BB0C42E-6BCF-4DB4-A2C3-512602B538D4}">
      <dgm:prSet phldrT="[Text]"/>
      <dgm:spPr/>
      <dgm:t>
        <a:bodyPr/>
        <a:lstStyle/>
        <a:p>
          <a:r>
            <a:rPr lang="en-US" dirty="0"/>
            <a:t>Model trained in batch using offline data</a:t>
          </a:r>
        </a:p>
      </dgm:t>
    </dgm:pt>
    <dgm:pt modelId="{D38105F4-53F0-470D-B813-5584CB0F8543}" type="parTrans" cxnId="{4F46855E-8270-421B-A229-11785B7C75D3}">
      <dgm:prSet/>
      <dgm:spPr/>
      <dgm:t>
        <a:bodyPr/>
        <a:lstStyle/>
        <a:p>
          <a:endParaRPr lang="en-US"/>
        </a:p>
      </dgm:t>
    </dgm:pt>
    <dgm:pt modelId="{5E4781E5-FAE7-4F6D-AC8D-72D6A21B8151}" type="sibTrans" cxnId="{4F46855E-8270-421B-A229-11785B7C75D3}">
      <dgm:prSet/>
      <dgm:spPr/>
      <dgm:t>
        <a:bodyPr/>
        <a:lstStyle/>
        <a:p>
          <a:endParaRPr lang="en-US"/>
        </a:p>
      </dgm:t>
    </dgm:pt>
    <dgm:pt modelId="{7B1865AB-350D-4072-A684-3F77557E7A00}">
      <dgm:prSet phldrT="[Text]"/>
      <dgm:spPr/>
      <dgm:t>
        <a:bodyPr/>
        <a:lstStyle/>
        <a:p>
          <a:r>
            <a:rPr lang="en-US" dirty="0"/>
            <a:t>Make features used in the model available online</a:t>
          </a:r>
        </a:p>
      </dgm:t>
    </dgm:pt>
    <dgm:pt modelId="{47E1EC4C-2AF7-46C7-B0BE-73E3C9D5CE2D}" type="parTrans" cxnId="{F0FD9136-0B46-40A5-94D9-FDB51A51D0DA}">
      <dgm:prSet/>
      <dgm:spPr/>
      <dgm:t>
        <a:bodyPr/>
        <a:lstStyle/>
        <a:p>
          <a:endParaRPr lang="en-US"/>
        </a:p>
      </dgm:t>
    </dgm:pt>
    <dgm:pt modelId="{5F2E87AE-1799-4BAA-B447-A95F014BFCB7}" type="sibTrans" cxnId="{F0FD9136-0B46-40A5-94D9-FDB51A51D0DA}">
      <dgm:prSet/>
      <dgm:spPr/>
      <dgm:t>
        <a:bodyPr/>
        <a:lstStyle/>
        <a:p>
          <a:endParaRPr lang="en-US"/>
        </a:p>
      </dgm:t>
    </dgm:pt>
    <dgm:pt modelId="{DFF92DF7-8A79-4B79-8258-2FB2E3210838}">
      <dgm:prSet phldrT="[Text]"/>
      <dgm:spPr/>
      <dgm:t>
        <a:bodyPr/>
        <a:lstStyle/>
        <a:p>
          <a:r>
            <a:rPr lang="en-US" dirty="0"/>
            <a:t>Model use online data to make real time decisions</a:t>
          </a:r>
        </a:p>
      </dgm:t>
    </dgm:pt>
    <dgm:pt modelId="{AE7940AE-39CC-4E46-9CE1-ADB964D30311}" type="parTrans" cxnId="{E874C2E0-CCA2-4FF1-9B9D-A3349D0D14C0}">
      <dgm:prSet/>
      <dgm:spPr/>
      <dgm:t>
        <a:bodyPr/>
        <a:lstStyle/>
        <a:p>
          <a:endParaRPr lang="en-US"/>
        </a:p>
      </dgm:t>
    </dgm:pt>
    <dgm:pt modelId="{303293AE-AFFA-4CA7-B592-74E450FE854D}" type="sibTrans" cxnId="{E874C2E0-CCA2-4FF1-9B9D-A3349D0D14C0}">
      <dgm:prSet/>
      <dgm:spPr/>
      <dgm:t>
        <a:bodyPr/>
        <a:lstStyle/>
        <a:p>
          <a:endParaRPr lang="en-US"/>
        </a:p>
      </dgm:t>
    </dgm:pt>
    <dgm:pt modelId="{844AD02C-FA17-44CA-8917-59552969202E}" type="pres">
      <dgm:prSet presAssocID="{EAF93BE4-904E-49B2-9A48-0BBF565DC815}" presName="linearFlow" presStyleCnt="0">
        <dgm:presLayoutVars>
          <dgm:resizeHandles val="exact"/>
        </dgm:presLayoutVars>
      </dgm:prSet>
      <dgm:spPr/>
    </dgm:pt>
    <dgm:pt modelId="{C6590387-AE5F-480C-9007-65F6A81ACA5F}" type="pres">
      <dgm:prSet presAssocID="{8BB0C42E-6BCF-4DB4-A2C3-512602B538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141FE-0682-46F1-8508-59A85A719EBC}" type="pres">
      <dgm:prSet presAssocID="{5E4781E5-FAE7-4F6D-AC8D-72D6A21B815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B8E1B-E237-4403-8AD4-ECCAE9ED93BB}" type="pres">
      <dgm:prSet presAssocID="{5E4781E5-FAE7-4F6D-AC8D-72D6A21B815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B737D58-B288-4342-9149-DA7B52284593}" type="pres">
      <dgm:prSet presAssocID="{7B1865AB-350D-4072-A684-3F77557E7A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7B80E-5517-4892-95DD-C6FEFE5FC649}" type="pres">
      <dgm:prSet presAssocID="{5F2E87AE-1799-4BAA-B447-A95F014BFCB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57EC515-67BB-4F1D-BC04-1977E4EE2D2A}" type="pres">
      <dgm:prSet presAssocID="{5F2E87AE-1799-4BAA-B447-A95F014BFCB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1B1B9-EDC3-4178-91FE-43CB4CEAE823}" type="pres">
      <dgm:prSet presAssocID="{DFF92DF7-8A79-4B79-8258-2FB2E32108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38C76-124C-4815-9F6E-351862C6D824}" type="presOf" srcId="{DFF92DF7-8A79-4B79-8258-2FB2E3210838}" destId="{5CA1B1B9-EDC3-4178-91FE-43CB4CEAE823}" srcOrd="0" destOrd="0" presId="urn:microsoft.com/office/officeart/2005/8/layout/process2"/>
    <dgm:cxn modelId="{CD23CCFB-7A4B-4752-AF52-E0236A0F6B23}" type="presOf" srcId="{5F2E87AE-1799-4BAA-B447-A95F014BFCB7}" destId="{46F7B80E-5517-4892-95DD-C6FEFE5FC649}" srcOrd="0" destOrd="0" presId="urn:microsoft.com/office/officeart/2005/8/layout/process2"/>
    <dgm:cxn modelId="{4F46855E-8270-421B-A229-11785B7C75D3}" srcId="{EAF93BE4-904E-49B2-9A48-0BBF565DC815}" destId="{8BB0C42E-6BCF-4DB4-A2C3-512602B538D4}" srcOrd="0" destOrd="0" parTransId="{D38105F4-53F0-470D-B813-5584CB0F8543}" sibTransId="{5E4781E5-FAE7-4F6D-AC8D-72D6A21B8151}"/>
    <dgm:cxn modelId="{E874C2E0-CCA2-4FF1-9B9D-A3349D0D14C0}" srcId="{EAF93BE4-904E-49B2-9A48-0BBF565DC815}" destId="{DFF92DF7-8A79-4B79-8258-2FB2E3210838}" srcOrd="2" destOrd="0" parTransId="{AE7940AE-39CC-4E46-9CE1-ADB964D30311}" sibTransId="{303293AE-AFFA-4CA7-B592-74E450FE854D}"/>
    <dgm:cxn modelId="{90B6FF03-08BD-43BF-89F5-C268A05585FD}" type="presOf" srcId="{EAF93BE4-904E-49B2-9A48-0BBF565DC815}" destId="{844AD02C-FA17-44CA-8917-59552969202E}" srcOrd="0" destOrd="0" presId="urn:microsoft.com/office/officeart/2005/8/layout/process2"/>
    <dgm:cxn modelId="{F0FD9136-0B46-40A5-94D9-FDB51A51D0DA}" srcId="{EAF93BE4-904E-49B2-9A48-0BBF565DC815}" destId="{7B1865AB-350D-4072-A684-3F77557E7A00}" srcOrd="1" destOrd="0" parTransId="{47E1EC4C-2AF7-46C7-B0BE-73E3C9D5CE2D}" sibTransId="{5F2E87AE-1799-4BAA-B447-A95F014BFCB7}"/>
    <dgm:cxn modelId="{12768872-EF14-4B4E-B6B5-F06D97EA7129}" type="presOf" srcId="{7B1865AB-350D-4072-A684-3F77557E7A00}" destId="{BB737D58-B288-4342-9149-DA7B52284593}" srcOrd="0" destOrd="0" presId="urn:microsoft.com/office/officeart/2005/8/layout/process2"/>
    <dgm:cxn modelId="{31656BB7-7F7D-4A1B-9EC5-B6D85D2EDFA3}" type="presOf" srcId="{8BB0C42E-6BCF-4DB4-A2C3-512602B538D4}" destId="{C6590387-AE5F-480C-9007-65F6A81ACA5F}" srcOrd="0" destOrd="0" presId="urn:microsoft.com/office/officeart/2005/8/layout/process2"/>
    <dgm:cxn modelId="{9445D9C2-4BB2-4389-973A-80780E1829AE}" type="presOf" srcId="{5E4781E5-FAE7-4F6D-AC8D-72D6A21B8151}" destId="{DD5141FE-0682-46F1-8508-59A85A719EBC}" srcOrd="0" destOrd="0" presId="urn:microsoft.com/office/officeart/2005/8/layout/process2"/>
    <dgm:cxn modelId="{1FECDC1D-0611-461E-8702-3CA8812576D9}" type="presOf" srcId="{5F2E87AE-1799-4BAA-B447-A95F014BFCB7}" destId="{C57EC515-67BB-4F1D-BC04-1977E4EE2D2A}" srcOrd="1" destOrd="0" presId="urn:microsoft.com/office/officeart/2005/8/layout/process2"/>
    <dgm:cxn modelId="{A83569BB-7CED-433E-876C-6181C9CD1FEF}" type="presOf" srcId="{5E4781E5-FAE7-4F6D-AC8D-72D6A21B8151}" destId="{AB3B8E1B-E237-4403-8AD4-ECCAE9ED93BB}" srcOrd="1" destOrd="0" presId="urn:microsoft.com/office/officeart/2005/8/layout/process2"/>
    <dgm:cxn modelId="{44859818-F349-4837-8B82-A9C5387BDF08}" type="presParOf" srcId="{844AD02C-FA17-44CA-8917-59552969202E}" destId="{C6590387-AE5F-480C-9007-65F6A81ACA5F}" srcOrd="0" destOrd="0" presId="urn:microsoft.com/office/officeart/2005/8/layout/process2"/>
    <dgm:cxn modelId="{EAB4A58B-0E71-4427-9554-9827514966BA}" type="presParOf" srcId="{844AD02C-FA17-44CA-8917-59552969202E}" destId="{DD5141FE-0682-46F1-8508-59A85A719EBC}" srcOrd="1" destOrd="0" presId="urn:microsoft.com/office/officeart/2005/8/layout/process2"/>
    <dgm:cxn modelId="{E8B0B9BE-1B25-4D2C-9685-C901A57EEA94}" type="presParOf" srcId="{DD5141FE-0682-46F1-8508-59A85A719EBC}" destId="{AB3B8E1B-E237-4403-8AD4-ECCAE9ED93BB}" srcOrd="0" destOrd="0" presId="urn:microsoft.com/office/officeart/2005/8/layout/process2"/>
    <dgm:cxn modelId="{76EB1A90-B0F8-44E8-8A2A-6067B2110F32}" type="presParOf" srcId="{844AD02C-FA17-44CA-8917-59552969202E}" destId="{BB737D58-B288-4342-9149-DA7B52284593}" srcOrd="2" destOrd="0" presId="urn:microsoft.com/office/officeart/2005/8/layout/process2"/>
    <dgm:cxn modelId="{5019A207-D08B-45BD-98CB-48A0955CD3D7}" type="presParOf" srcId="{844AD02C-FA17-44CA-8917-59552969202E}" destId="{46F7B80E-5517-4892-95DD-C6FEFE5FC649}" srcOrd="3" destOrd="0" presId="urn:microsoft.com/office/officeart/2005/8/layout/process2"/>
    <dgm:cxn modelId="{75EE9092-2FC9-4DB9-ADF5-50D8AC1DD892}" type="presParOf" srcId="{46F7B80E-5517-4892-95DD-C6FEFE5FC649}" destId="{C57EC515-67BB-4F1D-BC04-1977E4EE2D2A}" srcOrd="0" destOrd="0" presId="urn:microsoft.com/office/officeart/2005/8/layout/process2"/>
    <dgm:cxn modelId="{35B0AD1F-24E4-4BF9-822A-6750BB8842DE}" type="presParOf" srcId="{844AD02C-FA17-44CA-8917-59552969202E}" destId="{5CA1B1B9-EDC3-4178-91FE-43CB4CEAE8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F7B2-07BE-4656-A9A7-1036AA78B275}">
      <dsp:nvSpPr>
        <dsp:cNvPr id="0" name=""/>
        <dsp:cNvSpPr/>
      </dsp:nvSpPr>
      <dsp:spPr>
        <a:xfrm rot="5400000">
          <a:off x="408826" y="1154893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43C3-E912-47E1-8C8F-F221A7B8E28F}">
      <dsp:nvSpPr>
        <dsp:cNvPr id="0" name=""/>
        <dsp:cNvSpPr/>
      </dsp:nvSpPr>
      <dsp:spPr>
        <a:xfrm>
          <a:off x="203429" y="1766651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03429" y="1766651"/>
        <a:ext cx="1848484" cy="1620305"/>
      </dsp:txXfrm>
    </dsp:sp>
    <dsp:sp modelId="{F7D418EE-DA11-48E6-90D0-93600BD91C6B}">
      <dsp:nvSpPr>
        <dsp:cNvPr id="0" name=""/>
        <dsp:cNvSpPr/>
      </dsp:nvSpPr>
      <dsp:spPr>
        <a:xfrm>
          <a:off x="1703143" y="1004154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9B969-3965-43A7-8866-3A933FDA19C6}">
      <dsp:nvSpPr>
        <dsp:cNvPr id="0" name=""/>
        <dsp:cNvSpPr/>
      </dsp:nvSpPr>
      <dsp:spPr>
        <a:xfrm rot="5400000">
          <a:off x="2671732" y="594934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DEE14-2653-4A14-AFDC-23ADE1592646}">
      <dsp:nvSpPr>
        <dsp:cNvPr id="0" name=""/>
        <dsp:cNvSpPr/>
      </dsp:nvSpPr>
      <dsp:spPr>
        <a:xfrm>
          <a:off x="2466335" y="1206692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466335" y="1206692"/>
        <a:ext cx="1848484" cy="1620305"/>
      </dsp:txXfrm>
    </dsp:sp>
    <dsp:sp modelId="{993E0E90-DD96-45A3-99F2-F4D6F9E60274}">
      <dsp:nvSpPr>
        <dsp:cNvPr id="0" name=""/>
        <dsp:cNvSpPr/>
      </dsp:nvSpPr>
      <dsp:spPr>
        <a:xfrm>
          <a:off x="3966049" y="444196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B3C6-BFA9-46D9-94CD-783A5A6E143C}">
      <dsp:nvSpPr>
        <dsp:cNvPr id="0" name=""/>
        <dsp:cNvSpPr/>
      </dsp:nvSpPr>
      <dsp:spPr>
        <a:xfrm rot="5400000">
          <a:off x="4934639" y="34976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CD0E1-A028-4607-9F6C-97553BD46C6A}">
      <dsp:nvSpPr>
        <dsp:cNvPr id="0" name=""/>
        <dsp:cNvSpPr/>
      </dsp:nvSpPr>
      <dsp:spPr>
        <a:xfrm>
          <a:off x="4729241" y="646734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4729241" y="646734"/>
        <a:ext cx="1848484" cy="1620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F135-888B-4F71-9E87-919C92BACEFC}">
      <dsp:nvSpPr>
        <dsp:cNvPr id="0" name=""/>
        <dsp:cNvSpPr/>
      </dsp:nvSpPr>
      <dsp:spPr>
        <a:xfrm>
          <a:off x="1120093" y="434580"/>
          <a:ext cx="2799447" cy="1086526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Relatively focus on </a:t>
          </a:r>
          <a:r>
            <a:rPr lang="en-US" sz="1800" b="1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 (i.e. science)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568005" y="434580"/>
        <a:ext cx="2351536" cy="1086526"/>
      </dsp:txXfrm>
    </dsp:sp>
    <dsp:sp modelId="{8781A02C-8B6E-4392-815C-F3B050EAAA73}">
      <dsp:nvSpPr>
        <dsp:cNvPr id="0" name=""/>
        <dsp:cNvSpPr/>
      </dsp:nvSpPr>
      <dsp:spPr>
        <a:xfrm>
          <a:off x="1105852" y="1521106"/>
          <a:ext cx="2827929" cy="1086526"/>
        </a:xfrm>
        <a:prstGeom prst="rect">
          <a:avLst/>
        </a:prstGeom>
        <a:solidFill>
          <a:srgbClr val="FFFF99">
            <a:alpha val="89804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Bring </a:t>
          </a:r>
          <a:r>
            <a:rPr lang="en-US" sz="1800" b="1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to model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558321" y="1521106"/>
        <a:ext cx="2375460" cy="1086526"/>
      </dsp:txXfrm>
    </dsp:sp>
    <dsp:sp modelId="{707B08FB-8B32-410E-9C5E-DD838C4641F1}">
      <dsp:nvSpPr>
        <dsp:cNvPr id="0" name=""/>
        <dsp:cNvSpPr/>
      </dsp:nvSpPr>
      <dsp:spPr>
        <a:xfrm>
          <a:off x="1111315" y="2607633"/>
          <a:ext cx="2817004" cy="1086526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 is relatively small in size and clean in text file formats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1562035" y="2607633"/>
        <a:ext cx="2366283" cy="1086526"/>
      </dsp:txXfrm>
    </dsp:sp>
    <dsp:sp modelId="{13293167-2C35-4759-9B9F-2937E2C688E8}">
      <dsp:nvSpPr>
        <dsp:cNvPr id="0" name=""/>
        <dsp:cNvSpPr/>
      </dsp:nvSpPr>
      <dsp:spPr>
        <a:xfrm>
          <a:off x="1120093" y="3694160"/>
          <a:ext cx="2799447" cy="1086526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structured data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568005" y="3694160"/>
        <a:ext cx="2351536" cy="1086526"/>
      </dsp:txXfrm>
    </dsp:sp>
    <dsp:sp modelId="{851955FA-74AC-42FF-BA62-E2F35849F51A}">
      <dsp:nvSpPr>
        <dsp:cNvPr id="0" name=""/>
        <dsp:cNvSpPr/>
      </dsp:nvSpPr>
      <dsp:spPr>
        <a:xfrm>
          <a:off x="1120093" y="4780686"/>
          <a:ext cx="2799447" cy="1086526"/>
        </a:xfrm>
        <a:prstGeom prst="rect">
          <a:avLst/>
        </a:prstGeom>
        <a:solidFill>
          <a:srgbClr val="F79646">
            <a:lumMod val="40000"/>
            <a:lumOff val="60000"/>
          </a:srgbClr>
        </a:solidFill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isolated from production system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568005" y="4780686"/>
        <a:ext cx="2351536" cy="1086526"/>
      </dsp:txXfrm>
    </dsp:sp>
    <dsp:sp modelId="{C990A137-EEAF-4F51-9835-5F7C91A3C7BD}">
      <dsp:nvSpPr>
        <dsp:cNvPr id="0" name=""/>
        <dsp:cNvSpPr/>
      </dsp:nvSpPr>
      <dsp:spPr>
        <a:xfrm>
          <a:off x="493038" y="26109"/>
          <a:ext cx="1085983" cy="1085983"/>
        </a:xfrm>
        <a:prstGeom prst="ellipse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Statis-tician</a:t>
          </a:r>
          <a:endParaRPr lang="en-US" sz="13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52077" y="185148"/>
        <a:ext cx="767905" cy="767905"/>
      </dsp:txXfrm>
    </dsp:sp>
    <dsp:sp modelId="{AE8513C5-34CA-4523-AD67-AA584F090935}">
      <dsp:nvSpPr>
        <dsp:cNvPr id="0" name=""/>
        <dsp:cNvSpPr/>
      </dsp:nvSpPr>
      <dsp:spPr>
        <a:xfrm>
          <a:off x="5042203" y="434580"/>
          <a:ext cx="2815425" cy="1086526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Mainly focus on business problem &amp; result (i.e. engineering)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492671" y="434580"/>
        <a:ext cx="2364957" cy="1086526"/>
      </dsp:txXfrm>
    </dsp:sp>
    <dsp:sp modelId="{C112B89B-9F7D-47AC-9A44-B31E547A499D}">
      <dsp:nvSpPr>
        <dsp:cNvPr id="0" name=""/>
        <dsp:cNvSpPr/>
      </dsp:nvSpPr>
      <dsp:spPr>
        <a:xfrm>
          <a:off x="5039980" y="1521106"/>
          <a:ext cx="2819871" cy="1086526"/>
        </a:xfrm>
        <a:prstGeom prst="rect">
          <a:avLst/>
        </a:prstGeom>
        <a:solidFill>
          <a:srgbClr val="FFFF99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Bring models to data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491159" y="1521106"/>
        <a:ext cx="2368692" cy="1086526"/>
      </dsp:txXfrm>
    </dsp:sp>
    <dsp:sp modelId="{56E88391-D1D1-4508-BA57-77ADD0001654}">
      <dsp:nvSpPr>
        <dsp:cNvPr id="0" name=""/>
        <dsp:cNvSpPr/>
      </dsp:nvSpPr>
      <dsp:spPr>
        <a:xfrm>
          <a:off x="5019765" y="2607633"/>
          <a:ext cx="2860301" cy="1086526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Need to work with messy and large amount data in various formats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477413" y="2607633"/>
        <a:ext cx="2402653" cy="1086526"/>
      </dsp:txXfrm>
    </dsp:sp>
    <dsp:sp modelId="{CF384B5E-F1C3-42BA-9666-91FB296A77D8}">
      <dsp:nvSpPr>
        <dsp:cNvPr id="0" name=""/>
        <dsp:cNvSpPr/>
      </dsp:nvSpPr>
      <dsp:spPr>
        <a:xfrm>
          <a:off x="5042203" y="3694160"/>
          <a:ext cx="2815425" cy="1086526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Both structured &amp; unstructured data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492671" y="3694160"/>
        <a:ext cx="2364957" cy="1086526"/>
      </dsp:txXfrm>
    </dsp:sp>
    <dsp:sp modelId="{B5393A90-D937-43F8-9B5A-663F1AAA0F4C}">
      <dsp:nvSpPr>
        <dsp:cNvPr id="0" name=""/>
        <dsp:cNvSpPr/>
      </dsp:nvSpPr>
      <dsp:spPr>
        <a:xfrm>
          <a:off x="5042203" y="4780686"/>
          <a:ext cx="2815425" cy="1086526"/>
        </a:xfrm>
        <a:prstGeom prst="rect">
          <a:avLst/>
        </a:prstGeom>
        <a:solidFill>
          <a:srgbClr val="F79646">
            <a:lumMod val="40000"/>
            <a:lumOff val="60000"/>
          </a:srgbClr>
        </a:solidFill>
        <a:ln w="25400" cap="flat" cmpd="sng" algn="ctr">
          <a:solidFill>
            <a:srgbClr val="4BACC6">
              <a:tint val="40000"/>
              <a:alpha val="90000"/>
              <a:hueOff val="-10740482"/>
              <a:satOff val="48253"/>
              <a:lumOff val="331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embedded in production system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492671" y="4780686"/>
        <a:ext cx="2364957" cy="1086526"/>
      </dsp:txXfrm>
    </dsp:sp>
    <dsp:sp modelId="{8B6DA188-27B3-4CE9-8358-BEA506CA15B1}">
      <dsp:nvSpPr>
        <dsp:cNvPr id="0" name=""/>
        <dsp:cNvSpPr/>
      </dsp:nvSpPr>
      <dsp:spPr>
        <a:xfrm>
          <a:off x="4302821" y="0"/>
          <a:ext cx="1085983" cy="1085983"/>
        </a:xfrm>
        <a:prstGeom prst="ellipse">
          <a:avLst/>
        </a:prstGeom>
        <a:solidFill>
          <a:srgbClr val="4BACC6">
            <a:hueOff val="-9933876"/>
            <a:satOff val="39811"/>
            <a:lumOff val="862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</a:t>
          </a:r>
          <a:r>
            <a:rPr lang="en-US" sz="17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Scientist</a:t>
          </a:r>
          <a:endParaRPr lang="en-US" sz="17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61860" y="159039"/>
        <a:ext cx="767905" cy="767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9ADD0-7BF2-451E-B040-5E7116CC467A}">
      <dsp:nvSpPr>
        <dsp:cNvPr id="0" name=""/>
        <dsp:cNvSpPr/>
      </dsp:nvSpPr>
      <dsp:spPr>
        <a:xfrm>
          <a:off x="2870713" y="2143138"/>
          <a:ext cx="2369249" cy="23692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/>
            <a:t>Soft skills: communication, leadership, collaboration and business insights</a:t>
          </a:r>
          <a:endParaRPr lang="en-US" sz="1600" b="1" kern="1200" dirty="0"/>
        </a:p>
      </dsp:txBody>
      <dsp:txXfrm>
        <a:off x="3347037" y="2698123"/>
        <a:ext cx="1416601" cy="1217843"/>
      </dsp:txXfrm>
    </dsp:sp>
    <dsp:sp modelId="{B943BACA-7934-46E4-B64F-766D9233CC6D}">
      <dsp:nvSpPr>
        <dsp:cNvPr id="0" name=""/>
        <dsp:cNvSpPr/>
      </dsp:nvSpPr>
      <dsp:spPr>
        <a:xfrm>
          <a:off x="1136845" y="1263742"/>
          <a:ext cx="2433882" cy="23618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/>
            <a:t>Big data infrastructure and tool sets.</a:t>
          </a:r>
          <a:endParaRPr lang="en-US" sz="1600" b="1" kern="1200" dirty="0"/>
        </a:p>
      </dsp:txBody>
      <dsp:txXfrm>
        <a:off x="1741921" y="1861945"/>
        <a:ext cx="1223730" cy="1165468"/>
      </dsp:txXfrm>
    </dsp:sp>
    <dsp:sp modelId="{A39F9321-80D6-415A-97C6-BEC94C31050E}">
      <dsp:nvSpPr>
        <dsp:cNvPr id="0" name=""/>
        <dsp:cNvSpPr/>
      </dsp:nvSpPr>
      <dsp:spPr>
        <a:xfrm rot="20700000">
          <a:off x="2322338" y="66704"/>
          <a:ext cx="2405499" cy="23436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/>
            <a:t>Strong modeling background</a:t>
          </a:r>
          <a:endParaRPr lang="en-US" sz="1800" b="1" kern="1200" dirty="0"/>
        </a:p>
      </dsp:txBody>
      <dsp:txXfrm rot="-20700000">
        <a:off x="2853605" y="577059"/>
        <a:ext cx="1342966" cy="1322912"/>
      </dsp:txXfrm>
    </dsp:sp>
    <dsp:sp modelId="{9BE2F991-28F9-466B-AEE4-DDB7BB31E6D4}">
      <dsp:nvSpPr>
        <dsp:cNvPr id="0" name=""/>
        <dsp:cNvSpPr/>
      </dsp:nvSpPr>
      <dsp:spPr>
        <a:xfrm>
          <a:off x="2689778" y="1784915"/>
          <a:ext cx="3032639" cy="3032639"/>
        </a:xfrm>
        <a:prstGeom prst="circularArrow">
          <a:avLst>
            <a:gd name="adj1" fmla="val 4687"/>
            <a:gd name="adj2" fmla="val 299029"/>
            <a:gd name="adj3" fmla="val 2518862"/>
            <a:gd name="adj4" fmla="val 158554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38C3-481C-4643-A8B9-06B3168D1D1A}">
      <dsp:nvSpPr>
        <dsp:cNvPr id="0" name=""/>
        <dsp:cNvSpPr/>
      </dsp:nvSpPr>
      <dsp:spPr>
        <a:xfrm>
          <a:off x="873012" y="1101424"/>
          <a:ext cx="2203401" cy="22034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A7F8-3619-40BD-837B-A7C91ABFC910}">
      <dsp:nvSpPr>
        <dsp:cNvPr id="0" name=""/>
        <dsp:cNvSpPr/>
      </dsp:nvSpPr>
      <dsp:spPr>
        <a:xfrm>
          <a:off x="1631744" y="-160022"/>
          <a:ext cx="2375710" cy="237571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90387-AE5F-480C-9007-65F6A81ACA5F}">
      <dsp:nvSpPr>
        <dsp:cNvPr id="0" name=""/>
        <dsp:cNvSpPr/>
      </dsp:nvSpPr>
      <dsp:spPr>
        <a:xfrm>
          <a:off x="467450" y="0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trained in batch using offline data</a:t>
          </a:r>
        </a:p>
      </dsp:txBody>
      <dsp:txXfrm>
        <a:off x="497208" y="29758"/>
        <a:ext cx="1839133" cy="956484"/>
      </dsp:txXfrm>
    </dsp:sp>
    <dsp:sp modelId="{DD5141FE-0682-46F1-8508-59A85A719EBC}">
      <dsp:nvSpPr>
        <dsp:cNvPr id="0" name=""/>
        <dsp:cNvSpPr/>
      </dsp:nvSpPr>
      <dsp:spPr>
        <a:xfrm rot="5400000">
          <a:off x="122627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79615" y="1079499"/>
        <a:ext cx="274320" cy="266699"/>
      </dsp:txXfrm>
    </dsp:sp>
    <dsp:sp modelId="{BB737D58-B288-4342-9149-DA7B52284593}">
      <dsp:nvSpPr>
        <dsp:cNvPr id="0" name=""/>
        <dsp:cNvSpPr/>
      </dsp:nvSpPr>
      <dsp:spPr>
        <a:xfrm>
          <a:off x="467450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Make features used in the model available online</a:t>
          </a:r>
        </a:p>
      </dsp:txBody>
      <dsp:txXfrm>
        <a:off x="497208" y="1553757"/>
        <a:ext cx="1839133" cy="956484"/>
      </dsp:txXfrm>
    </dsp:sp>
    <dsp:sp modelId="{46F7B80E-5517-4892-95DD-C6FEFE5FC649}">
      <dsp:nvSpPr>
        <dsp:cNvPr id="0" name=""/>
        <dsp:cNvSpPr/>
      </dsp:nvSpPr>
      <dsp:spPr>
        <a:xfrm rot="5400000">
          <a:off x="1226275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79615" y="2603499"/>
        <a:ext cx="274320" cy="266700"/>
      </dsp:txXfrm>
    </dsp:sp>
    <dsp:sp modelId="{5CA1B1B9-EDC3-4178-91FE-43CB4CEAE823}">
      <dsp:nvSpPr>
        <dsp:cNvPr id="0" name=""/>
        <dsp:cNvSpPr/>
      </dsp:nvSpPr>
      <dsp:spPr>
        <a:xfrm>
          <a:off x="467450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use online data to make real time decisions</a:t>
          </a:r>
        </a:p>
      </dsp:txBody>
      <dsp:txXfrm>
        <a:off x="497208" y="3077757"/>
        <a:ext cx="1839133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7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4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0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5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index.html" TargetMode="External"/><Relationship Id="rId2" Type="http://schemas.openxmlformats.org/officeDocument/2006/relationships/hyperlink" Target="https://docs.databricks.com/user-guide/faq/sparklyr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rstudio.com/reference/index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rstudio.com/" TargetMode="External"/><Relationship Id="rId2" Type="http://schemas.openxmlformats.org/officeDocument/2006/relationships/hyperlink" Target="https://scientistcafe.com/id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nnx/onnx" TargetMode="External"/><Relationship Id="rId5" Type="http://schemas.openxmlformats.org/officeDocument/2006/relationships/hyperlink" Target="https://databricks.com/spark/about" TargetMode="External"/><Relationship Id="rId4" Type="http://schemas.openxmlformats.org/officeDocument/2006/relationships/hyperlink" Target="http://spark.rstudio.com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en-US" sz="6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00400" y="3581400"/>
            <a:ext cx="5763128" cy="1447800"/>
          </a:xfrm>
        </p:spPr>
        <p:txBody>
          <a:bodyPr>
            <a:noAutofit/>
          </a:bodyPr>
          <a:lstStyle/>
          <a:p>
            <a:r>
              <a:rPr lang="en-US" sz="3600" b="1" cap="small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New Tool in </a:t>
            </a:r>
            <a:r>
              <a:rPr lang="en-US" sz="3600" b="1" cap="small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Scientist’s </a:t>
            </a:r>
            <a:r>
              <a:rPr lang="en-US" sz="3600" b="1" cap="small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Tool Box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7600" y="3048000"/>
            <a:ext cx="5257800" cy="13620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Models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3178732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752600"/>
            <a:ext cx="8451272" cy="4648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Open NN Exchange Format (ONNX)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868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3048000"/>
            <a:ext cx="4800600" cy="13620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MNIST Dataset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72180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MNIST Dataset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Originally created by NIST, then modified for machine leaning training purpose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Contains 70000 handwritten digit images and the label of the digit in the image where 60000 images are the training dataset and the rest 10000 images are the testing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Census Bureau employees and  American high school </a:t>
            </a:r>
            <a:r>
              <a:rPr lang="en-US" b="1" dirty="0" smtClean="0">
                <a:solidFill>
                  <a:schemeClr val="tx2"/>
                </a:solidFill>
              </a:rPr>
              <a:t>students wrote these digits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Each image is 28x28 pixel in greyscale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Yann </a:t>
            </a:r>
            <a:r>
              <a:rPr lang="en-US" b="1" dirty="0" err="1" smtClean="0">
                <a:solidFill>
                  <a:schemeClr val="tx2"/>
                </a:solidFill>
              </a:rPr>
              <a:t>LeCun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used convolutional network </a:t>
            </a:r>
            <a:r>
              <a:rPr lang="en-US" b="1" dirty="0" err="1" smtClean="0">
                <a:solidFill>
                  <a:schemeClr val="tx2"/>
                </a:solidFill>
              </a:rPr>
              <a:t>LeNet</a:t>
            </a:r>
            <a:r>
              <a:rPr lang="en-US" b="1" dirty="0" smtClean="0">
                <a:solidFill>
                  <a:schemeClr val="tx2"/>
                </a:solidFill>
              </a:rPr>
              <a:t> to achieve &lt; 1% error rate at 1990s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MNIST sample images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58404"/>
            <a:ext cx="5429250" cy="32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53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0" y="3048000"/>
            <a:ext cx="54864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 Package To Build Deep Neural Network Model</a:t>
            </a:r>
          </a:p>
        </p:txBody>
      </p:sp>
    </p:spTree>
    <p:extLst>
      <p:ext uri="{BB962C8B-B14F-4D97-AF65-F5344CB8AC3E}">
        <p14:creationId xmlns:p14="http://schemas.microsoft.com/office/powerpoint/2010/main" val="3991538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Procedures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Data preprocessing (from image to list of input features)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One image of 28x28 grey scale value matrix </a:t>
            </a:r>
            <a:r>
              <a:rPr lang="en-US" sz="16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784 column of features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Scale the value to between 0 and 1, by divide each value by 255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Make response categorical (i.e. 10 columns with the corresponding digit column 1 and rest columns zero.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Load </a:t>
            </a:r>
            <a:r>
              <a:rPr lang="en-US" b="1" dirty="0" err="1" smtClean="0">
                <a:solidFill>
                  <a:schemeClr val="tx2"/>
                </a:solidFill>
              </a:rPr>
              <a:t>keras</a:t>
            </a:r>
            <a:r>
              <a:rPr lang="en-US" b="1" dirty="0" smtClean="0">
                <a:solidFill>
                  <a:schemeClr val="tx2"/>
                </a:solidFill>
              </a:rPr>
              <a:t> package and build a neural network with a few layers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Define a placeholder object for the NN structure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1st layer using 256 nodes, fully connected, using ‘</a:t>
            </a:r>
            <a:r>
              <a:rPr lang="en-US" sz="1600" b="1" dirty="0" err="1" smtClean="0">
                <a:solidFill>
                  <a:schemeClr val="tx2"/>
                </a:solidFill>
              </a:rPr>
              <a:t>relu</a:t>
            </a:r>
            <a:r>
              <a:rPr lang="en-US" sz="1600" b="1" dirty="0">
                <a:solidFill>
                  <a:schemeClr val="tx2"/>
                </a:solidFill>
              </a:rPr>
              <a:t>’ activation </a:t>
            </a:r>
            <a:r>
              <a:rPr lang="en-US" sz="1600" b="1" dirty="0" smtClean="0">
                <a:solidFill>
                  <a:schemeClr val="tx2"/>
                </a:solidFill>
              </a:rPr>
              <a:t>function and connect from the input 784 features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2</a:t>
            </a:r>
            <a:r>
              <a:rPr lang="en-US" sz="1600" b="1" baseline="30000" dirty="0" smtClean="0">
                <a:solidFill>
                  <a:schemeClr val="tx2"/>
                </a:solidFill>
              </a:rPr>
              <a:t>nd</a:t>
            </a:r>
            <a:r>
              <a:rPr lang="en-US" sz="1600" b="1" dirty="0" smtClean="0">
                <a:solidFill>
                  <a:schemeClr val="tx2"/>
                </a:solidFill>
              </a:rPr>
              <a:t> layer using 128 nodes, fully connected, using ‘</a:t>
            </a:r>
            <a:r>
              <a:rPr lang="en-US" sz="1600" b="1" dirty="0" err="1" smtClean="0">
                <a:solidFill>
                  <a:schemeClr val="tx2"/>
                </a:solidFill>
              </a:rPr>
              <a:t>relu</a:t>
            </a:r>
            <a:r>
              <a:rPr lang="en-US" sz="1600" b="1" dirty="0" smtClean="0">
                <a:solidFill>
                  <a:schemeClr val="tx2"/>
                </a:solidFill>
              </a:rPr>
              <a:t>’ </a:t>
            </a:r>
            <a:r>
              <a:rPr lang="en-US" sz="1600" b="1" dirty="0">
                <a:solidFill>
                  <a:schemeClr val="tx2"/>
                </a:solidFill>
              </a:rPr>
              <a:t>activation </a:t>
            </a:r>
            <a:r>
              <a:rPr lang="en-US" sz="1600" b="1" dirty="0" smtClean="0">
                <a:solidFill>
                  <a:schemeClr val="tx2"/>
                </a:solidFill>
              </a:rPr>
              <a:t>function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3</a:t>
            </a:r>
            <a:r>
              <a:rPr lang="en-US" sz="1600" b="1" baseline="30000" dirty="0" smtClean="0">
                <a:solidFill>
                  <a:schemeClr val="tx2"/>
                </a:solidFill>
              </a:rPr>
              <a:t>rd</a:t>
            </a:r>
            <a:r>
              <a:rPr lang="en-US" sz="1600" b="1" dirty="0" smtClean="0">
                <a:solidFill>
                  <a:schemeClr val="tx2"/>
                </a:solidFill>
              </a:rPr>
              <a:t> layer using 64 nodes, fully connected, using ‘</a:t>
            </a:r>
            <a:r>
              <a:rPr lang="en-US" sz="1600" b="1" dirty="0" err="1" smtClean="0">
                <a:solidFill>
                  <a:schemeClr val="tx2"/>
                </a:solidFill>
              </a:rPr>
              <a:t>relu</a:t>
            </a:r>
            <a:r>
              <a:rPr lang="en-US" sz="1600" b="1" dirty="0" smtClean="0">
                <a:solidFill>
                  <a:schemeClr val="tx2"/>
                </a:solidFill>
              </a:rPr>
              <a:t>’ activation function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4</a:t>
            </a:r>
            <a:r>
              <a:rPr lang="en-US" sz="16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1600" b="1" dirty="0" smtClean="0">
                <a:solidFill>
                  <a:schemeClr val="tx2"/>
                </a:solidFill>
              </a:rPr>
              <a:t> layer using 10 nodes, fully connected, using ‘</a:t>
            </a:r>
            <a:r>
              <a:rPr lang="en-US" sz="1600" b="1" dirty="0" err="1" smtClean="0">
                <a:solidFill>
                  <a:schemeClr val="tx2"/>
                </a:solidFill>
              </a:rPr>
              <a:t>softmax</a:t>
            </a:r>
            <a:r>
              <a:rPr lang="en-US" sz="1600" b="1" dirty="0" smtClean="0">
                <a:solidFill>
                  <a:schemeClr val="tx2"/>
                </a:solidFill>
              </a:rPr>
              <a:t>’ activation function and connect to the output 10 columns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Add </a:t>
            </a:r>
            <a:r>
              <a:rPr lang="en-US" sz="1600" b="1" dirty="0" smtClean="0">
                <a:solidFill>
                  <a:srgbClr val="FF0000"/>
                </a:solidFill>
              </a:rPr>
              <a:t>drop out </a:t>
            </a:r>
            <a:r>
              <a:rPr lang="en-US" sz="1600" b="1" dirty="0" smtClean="0">
                <a:solidFill>
                  <a:schemeClr val="tx2"/>
                </a:solidFill>
              </a:rPr>
              <a:t>to the first three layers to prevent overfitting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Compile the NN model, define loss function, optimizer, and metrics to follow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Fit the NN model using the training dataset, define epoch, mini batch size, and validation size used in the training where the metrics will be checked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Predict using the fitted NN model using the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7668681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R Scripts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7" y="1621500"/>
            <a:ext cx="6486525" cy="193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43" y="3685834"/>
            <a:ext cx="3171825" cy="1021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49" y="4981332"/>
            <a:ext cx="3200400" cy="1021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87" y="6270617"/>
            <a:ext cx="3371850" cy="471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1401" y="2318869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Define NN Structure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93796" y="3873446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 and define loss function, optimizer and metrics to monitor during the training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5168944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Fit the model using training dataset and define epochs, batch size and validation data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63362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 new outcomes using the trained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42834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6" y="1412632"/>
            <a:ext cx="7367588" cy="523017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Size of the Model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303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Performance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641077"/>
            <a:ext cx="4802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Accuracy: 97.99% without much fine tuning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8995"/>
            <a:ext cx="2576513" cy="2505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1752600"/>
            <a:ext cx="2600325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12" y="1748045"/>
            <a:ext cx="2581275" cy="2486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27" y="4336865"/>
            <a:ext cx="2600325" cy="248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7203" y="1392754"/>
            <a:ext cx="3079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 few misclassified images: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7" y="4368454"/>
            <a:ext cx="2662238" cy="2519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512" y="4277139"/>
            <a:ext cx="2643188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162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1524000"/>
            <a:ext cx="5991225" cy="51815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Cross-Validation Curve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844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0"/>
            <a:ext cx="53340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Little Bit About Deep Learning History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057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Cloud </a:t>
            </a:r>
            <a:r>
              <a:rPr lang="en-US" sz="6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en-US" sz="6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22989" y="4419600"/>
            <a:ext cx="4772528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Essential</a:t>
            </a:r>
            <a:endParaRPr lang="en-US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67596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0" y="3048000"/>
            <a:ext cx="5486400" cy="136207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Brief Introduction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251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New Wave of Industrial Revolution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5" y="2057400"/>
            <a:ext cx="800749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6576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KB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4337" y="26670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7222" y="1238935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PB</a:t>
            </a:r>
            <a:endParaRPr lang="en-US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211F6-854E-491D-8A39-EA636A8CEFCC}"/>
              </a:ext>
            </a:extLst>
          </p:cNvPr>
          <p:cNvSpPr/>
          <p:nvPr/>
        </p:nvSpPr>
        <p:spPr>
          <a:xfrm>
            <a:off x="7010400" y="10668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7904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History of Statistician in the America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2286000"/>
            <a:ext cx="6652152" cy="4156469"/>
            <a:chOff x="1200150" y="1242619"/>
            <a:chExt cx="7129405" cy="4766069"/>
          </a:xfrm>
        </p:grpSpPr>
        <p:graphicFrame>
          <p:nvGraphicFramePr>
            <p:cNvPr id="10" name="Diagram 9"/>
            <p:cNvGraphicFramePr/>
            <p:nvPr>
              <p:extLst/>
            </p:nvPr>
          </p:nvGraphicFramePr>
          <p:xfrm>
            <a:off x="1203370" y="1242619"/>
            <a:ext cx="7049984" cy="43922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ounded Rectangular Callout 10"/>
            <p:cNvSpPr/>
            <p:nvPr/>
          </p:nvSpPr>
          <p:spPr bwMode="auto">
            <a:xfrm>
              <a:off x="1200150" y="5165725"/>
              <a:ext cx="2219325" cy="842963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r>
                <a:rPr kumimoji="0" lang="en-US" alt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nd</a:t>
              </a: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oldest continuously operating professional society in the US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3467100" y="4413250"/>
              <a:ext cx="2220913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Iowa State University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study of Agriculture </a:t>
              </a:r>
            </a:p>
          </p:txBody>
        </p:sp>
        <p:sp>
          <p:nvSpPr>
            <p:cNvPr id="13" name="Rounded Rectangular Callout 12"/>
            <p:cNvSpPr/>
            <p:nvPr/>
          </p:nvSpPr>
          <p:spPr bwMode="auto">
            <a:xfrm>
              <a:off x="5688014" y="3508375"/>
              <a:ext cx="2641541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Easy access to 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become universal in all areas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8344" y="2743200"/>
            <a:ext cx="138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pieces of </a:t>
            </a:r>
          </a:p>
          <a:p>
            <a:r>
              <a:rPr lang="en-US" sz="2000" b="1" dirty="0"/>
              <a:t>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3507" y="2133600"/>
            <a:ext cx="1614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tapes or punch cards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0717" y="1545574"/>
            <a:ext cx="2183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one computer’s disk</a:t>
            </a:r>
          </a:p>
          <a:p>
            <a:r>
              <a:rPr lang="en-US" sz="2000" b="1" dirty="0"/>
              <a:t>or memory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7037994" y="2123036"/>
            <a:ext cx="348770" cy="348770"/>
          </a:xfrm>
          <a:prstGeom prst="triangle">
            <a:avLst>
              <a:gd name="adj" fmla="val 10000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L-Shape 16"/>
          <p:cNvSpPr/>
          <p:nvPr/>
        </p:nvSpPr>
        <p:spPr>
          <a:xfrm rot="5400000">
            <a:off x="7603400" y="2117000"/>
            <a:ext cx="1230478" cy="124112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7906094" y="2517289"/>
            <a:ext cx="1188133" cy="835511"/>
            <a:chOff x="4729241" y="646734"/>
            <a:chExt cx="1848484" cy="1620305"/>
          </a:xfrm>
        </p:grpSpPr>
        <p:sp>
          <p:nvSpPr>
            <p:cNvPr id="19" name="Rectangle 18"/>
            <p:cNvSpPr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Now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 smtClean="0">
                  <a:solidFill>
                    <a:srgbClr val="FF0000"/>
                  </a:solidFill>
                  <a:latin typeface="Arial"/>
                  <a:ea typeface="+mn-ea"/>
                  <a:cs typeface="+mn-cs"/>
                </a:rPr>
                <a:t>2018</a:t>
              </a:r>
              <a:endParaRPr lang="en-US" sz="1900" kern="1200" dirty="0">
                <a:solidFill>
                  <a:srgbClr val="FF0000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34173" y="1099714"/>
            <a:ext cx="146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the cloud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BDEEB4-B089-4ABD-ABF6-5F7861F39A2F}"/>
              </a:ext>
            </a:extLst>
          </p:cNvPr>
          <p:cNvSpPr/>
          <p:nvPr/>
        </p:nvSpPr>
        <p:spPr>
          <a:xfrm>
            <a:off x="7424559" y="9906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7934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7448E4-E4FC-470E-AEB2-BDFE7B6D7948}"/>
              </a:ext>
            </a:extLst>
          </p:cNvPr>
          <p:cNvGrpSpPr/>
          <p:nvPr/>
        </p:nvGrpSpPr>
        <p:grpSpPr>
          <a:xfrm>
            <a:off x="1154361" y="1180289"/>
            <a:ext cx="2655639" cy="3620311"/>
            <a:chOff x="1154361" y="1180289"/>
            <a:chExt cx="2655639" cy="3620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0C802A-4176-42E6-84E1-C4E8471D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71076" y="1369422"/>
              <a:ext cx="2538924" cy="3431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8C103D-E1E0-4F30-90FF-CD0DE9A51586}"/>
                </a:ext>
              </a:extLst>
            </p:cNvPr>
            <p:cNvSpPr txBox="1"/>
            <p:nvPr/>
          </p:nvSpPr>
          <p:spPr>
            <a:xfrm>
              <a:off x="1154361" y="1180289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Single Computer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(Local)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6D395E-9C6E-400E-A7A0-E4829CE4AF71}"/>
              </a:ext>
            </a:extLst>
          </p:cNvPr>
          <p:cNvGrpSpPr/>
          <p:nvPr/>
        </p:nvGrpSpPr>
        <p:grpSpPr>
          <a:xfrm>
            <a:off x="4495800" y="725266"/>
            <a:ext cx="4201518" cy="4077510"/>
            <a:chOff x="4495800" y="725266"/>
            <a:chExt cx="4201518" cy="4077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5C7308-9986-49CC-812F-657435E5B562}"/>
                </a:ext>
              </a:extLst>
            </p:cNvPr>
            <p:cNvSpPr txBox="1"/>
            <p:nvPr/>
          </p:nvSpPr>
          <p:spPr>
            <a:xfrm>
              <a:off x="4998819" y="725266"/>
              <a:ext cx="319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Cluster of Computers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(Cloud)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E7ACE-3DAB-48D4-928F-4F31CCB05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22AFB-B7A8-408C-801E-A9476D1CED97}"/>
              </a:ext>
            </a:extLst>
          </p:cNvPr>
          <p:cNvSpPr txBox="1"/>
          <p:nvPr/>
        </p:nvSpPr>
        <p:spPr>
          <a:xfrm>
            <a:off x="1154361" y="4787593"/>
            <a:ext cx="3073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disk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Parallel computation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redundancy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Low coast hardware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Professionally managed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26EB8-AEE7-4841-9657-B1AADE0DA3E3}"/>
              </a:ext>
            </a:extLst>
          </p:cNvPr>
          <p:cNvSpPr txBox="1"/>
          <p:nvPr/>
        </p:nvSpPr>
        <p:spPr>
          <a:xfrm>
            <a:off x="4513217" y="5024678"/>
            <a:ext cx="451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Scalability to process large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Centralized data source for </a:t>
            </a:r>
            <a:r>
              <a:rPr lang="en-US" b="1" dirty="0" smtClean="0">
                <a:solidFill>
                  <a:schemeClr val="tx2"/>
                </a:solidFill>
              </a:rPr>
              <a:t>easy retrieval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Robust and </a:t>
            </a:r>
            <a:r>
              <a:rPr lang="en-US" b="1" dirty="0" smtClean="0">
                <a:solidFill>
                  <a:schemeClr val="tx2"/>
                </a:solidFill>
              </a:rPr>
              <a:t>reliable for data safety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Worry-free behind sense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Production ready for easy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Automatic refresh and scheduled update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9BAB85-A8AE-46FF-BB3C-E473D2D0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4637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Big Data Cloud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13378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348FA-1007-491C-915A-5B63651D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5399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Hadoop / MapReduce / Spark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685800" y="614618"/>
            <a:ext cx="81699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Hadoop build on Commodity Hardware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cost and scalable by simply added more 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reliability (such as regular hard disk failures</a:t>
            </a:r>
            <a:r>
              <a:rPr lang="en-US" sz="1600" b="1" dirty="0" smtClean="0">
                <a:solidFill>
                  <a:schemeClr val="tx2"/>
                </a:solidFill>
              </a:rPr>
              <a:t>) for each individual computation node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Need robust file system to ensure </a:t>
            </a:r>
            <a:r>
              <a:rPr lang="en-US" sz="1600" b="1" dirty="0" smtClean="0">
                <a:solidFill>
                  <a:schemeClr val="tx2"/>
                </a:solidFill>
              </a:rPr>
              <a:t>data safety and integrity 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HDFS (Hadoop Distributed File System)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Cut data into small segments (i.e. 64MB) as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Duplicate each data block N times (i.e. N=3) and save </a:t>
            </a:r>
            <a:r>
              <a:rPr lang="en-US" sz="1600" b="1" dirty="0" smtClean="0">
                <a:solidFill>
                  <a:schemeClr val="tx2"/>
                </a:solidFill>
              </a:rPr>
              <a:t>them across computation nodes in the </a:t>
            </a:r>
            <a:r>
              <a:rPr lang="en-US" sz="1600" b="1" dirty="0">
                <a:solidFill>
                  <a:schemeClr val="tx2"/>
                </a:solidFill>
              </a:rPr>
              <a:t>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Master node saves all the data mapping </a:t>
            </a:r>
            <a:r>
              <a:rPr lang="en-US" sz="1600" b="1" dirty="0" smtClean="0">
                <a:solidFill>
                  <a:schemeClr val="tx2"/>
                </a:solidFill>
              </a:rPr>
              <a:t>information (i.e. meta data)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Data nodes save actual data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When a few data nodes are down, data is still </a:t>
            </a:r>
            <a:r>
              <a:rPr lang="en-US" sz="1600" b="1" dirty="0" smtClean="0">
                <a:solidFill>
                  <a:schemeClr val="tx2"/>
                </a:solidFill>
              </a:rPr>
              <a:t>safe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MapReduce Operation (Demo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Hive and Pig: application software for easy access the data stored in HDFS and apply analytics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Build on top of HDFS and other cluster file systems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in-memory computation for faster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parallel algorithm for many machine learning methods </a:t>
            </a:r>
            <a:r>
              <a:rPr lang="en-US" sz="1600" b="1" dirty="0" smtClean="0">
                <a:solidFill>
                  <a:schemeClr val="tx2"/>
                </a:solidFill>
              </a:rPr>
              <a:t>through </a:t>
            </a:r>
            <a:r>
              <a:rPr lang="en-US" sz="1600" b="1" dirty="0" err="1" smtClean="0">
                <a:solidFill>
                  <a:schemeClr val="tx2"/>
                </a:solidFill>
              </a:rPr>
              <a:t>MLib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easy to use interface for data scientist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Users do not need to know the details of how data and algorithm are paralleled</a:t>
            </a:r>
          </a:p>
        </p:txBody>
      </p:sp>
    </p:spTree>
    <p:extLst>
      <p:ext uri="{BB962C8B-B14F-4D97-AF65-F5344CB8AC3E}">
        <p14:creationId xmlns:p14="http://schemas.microsoft.com/office/powerpoint/2010/main" val="20184975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Cloud Environments Providers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77200" cy="5638800"/>
          </a:xfrm>
        </p:spPr>
        <p:txBody>
          <a:bodyPr>
            <a:noAutofit/>
          </a:bodyPr>
          <a:lstStyle/>
          <a:p>
            <a:r>
              <a:rPr lang="en-US" sz="2400" dirty="0"/>
              <a:t>Amazon AWS cloud environment</a:t>
            </a:r>
          </a:p>
          <a:p>
            <a:r>
              <a:rPr lang="en-US" sz="2400" dirty="0"/>
              <a:t>Microsoft Azure cloud environment</a:t>
            </a:r>
          </a:p>
          <a:p>
            <a:r>
              <a:rPr lang="en-US" sz="2400" dirty="0"/>
              <a:t>Google cloud platform</a:t>
            </a:r>
          </a:p>
          <a:p>
            <a:r>
              <a:rPr lang="en-US" sz="2400" dirty="0" err="1"/>
              <a:t>Databricks</a:t>
            </a:r>
            <a:r>
              <a:rPr lang="en-US" sz="2400" dirty="0"/>
              <a:t> Community Edition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beginners, </a:t>
            </a:r>
            <a:r>
              <a:rPr lang="en-US" sz="2400" dirty="0" err="1"/>
              <a:t>Databricks</a:t>
            </a:r>
            <a:r>
              <a:rPr lang="en-US" sz="2400" dirty="0"/>
              <a:t> provides an easy to use cloud system for learning </a:t>
            </a:r>
            <a:r>
              <a:rPr lang="en-US" sz="2400" dirty="0" smtClean="0"/>
              <a:t>purpose</a:t>
            </a:r>
            <a:endParaRPr lang="en-US" sz="2400" dirty="0"/>
          </a:p>
          <a:p>
            <a:r>
              <a:rPr lang="en-US" sz="2400" dirty="0"/>
              <a:t>It provides a user-friendly web-based notebook environment that can create Hadoop/Spark/GPU cluster on the fly to run </a:t>
            </a:r>
            <a:r>
              <a:rPr lang="en-US" sz="2400" dirty="0" smtClean="0"/>
              <a:t>R/Python/Scala/SQL</a:t>
            </a:r>
            <a:endParaRPr lang="en-US" sz="2400" dirty="0"/>
          </a:p>
          <a:p>
            <a:r>
              <a:rPr lang="en-US" sz="2400" dirty="0"/>
              <a:t>Some reference:</a:t>
            </a:r>
          </a:p>
          <a:p>
            <a:pPr lvl="1"/>
            <a:r>
              <a:rPr lang="en-US" sz="2000" dirty="0">
                <a:hlinkClick r:id="rId2"/>
              </a:rPr>
              <a:t>https://docs.databricks.com/user-guide/faq/sparklyr.html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http://spark.rstudio.com/index.html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9660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200400"/>
            <a:ext cx="5029200" cy="1362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Platform</a:t>
            </a:r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Spark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Library Installation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3352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First, we need to install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which enables the connection between master or local node to Spark cluster environments.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 it will install more than 10 dependencies, it may take more than 5 minutes to finish. Be patient while it is installing!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installation finishes, load the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as illustrated by the following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2743200" y="4724400"/>
            <a:ext cx="4114800" cy="147732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 (!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require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1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200ED-1C70-46B8-A4B2-B39DC0A1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 Connection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5EE27-4E9C-4C67-83DB-F653980B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904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need to create a </a:t>
            </a:r>
            <a:r>
              <a:rPr lang="en-US" sz="2400" dirty="0">
                <a:solidFill>
                  <a:srgbClr val="FF0000"/>
                </a:solidFill>
              </a:rPr>
              <a:t>Spark Connection </a:t>
            </a:r>
            <a:r>
              <a:rPr lang="en-US" sz="2400" dirty="0"/>
              <a:t>to link the local node running the R notebook to the Spark environment. The options for different environments are different, here we set  “</a:t>
            </a:r>
            <a:r>
              <a:rPr lang="en-US" sz="2400" dirty="0">
                <a:solidFill>
                  <a:srgbClr val="FF0000"/>
                </a:solidFill>
              </a:rPr>
              <a:t>method</a:t>
            </a:r>
            <a:r>
              <a:rPr lang="en-US" sz="2400" dirty="0"/>
              <a:t>” option to “</a:t>
            </a:r>
            <a:r>
              <a:rPr lang="en-US" sz="2400" i="1" dirty="0" err="1">
                <a:solidFill>
                  <a:srgbClr val="FF0000"/>
                </a:solidFill>
              </a:rPr>
              <a:t>databricks</a:t>
            </a:r>
            <a:r>
              <a:rPr lang="en-US" sz="2400" dirty="0"/>
              <a:t>”: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created Spark Connection (i.e. </a:t>
            </a:r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sz="2400" dirty="0"/>
              <a:t>) will be the pipe that connects R notebook to the Spark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701B-2DCC-4877-A363-5AF341905D4C}"/>
              </a:ext>
            </a:extLst>
          </p:cNvPr>
          <p:cNvSpPr txBox="1"/>
          <p:nvPr/>
        </p:nvSpPr>
        <p:spPr>
          <a:xfrm>
            <a:off x="1828800" y="2886891"/>
            <a:ext cx="54864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spark_connect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093FE6-AA99-44C7-A584-6CB910F9A87A}"/>
              </a:ext>
            </a:extLst>
          </p:cNvPr>
          <p:cNvGrpSpPr/>
          <p:nvPr/>
        </p:nvGrpSpPr>
        <p:grpSpPr>
          <a:xfrm>
            <a:off x="1808288" y="5196056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688069-2526-4164-894C-BB356E0C6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E1A864-1C34-4D69-A126-EC5861F03F68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A2C80-CFA8-4C1E-82A5-C42E2471E2C0}"/>
              </a:ext>
            </a:extLst>
          </p:cNvPr>
          <p:cNvGrpSpPr/>
          <p:nvPr/>
        </p:nvGrpSpPr>
        <p:grpSpPr>
          <a:xfrm>
            <a:off x="5767022" y="4826724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D5181-78EE-4B1A-8AC2-4F9BF8CAD06D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014AC2-F9E2-4BAE-A63F-4DCEC495A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0BA7424-2067-46BE-B0FD-4ACC912AD852}"/>
              </a:ext>
            </a:extLst>
          </p:cNvPr>
          <p:cNvSpPr/>
          <p:nvPr/>
        </p:nvSpPr>
        <p:spPr>
          <a:xfrm>
            <a:off x="3311287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9AABA-F8F2-428E-A484-C2727ED24C0E}"/>
              </a:ext>
            </a:extLst>
          </p:cNvPr>
          <p:cNvSpPr/>
          <p:nvPr/>
        </p:nvSpPr>
        <p:spPr>
          <a:xfrm>
            <a:off x="3405851" y="5475226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97F9B1-A7AF-459D-926A-D38AB82A48DF}"/>
              </a:ext>
            </a:extLst>
          </p:cNvPr>
          <p:cNvSpPr/>
          <p:nvPr/>
        </p:nvSpPr>
        <p:spPr>
          <a:xfrm rot="10800000">
            <a:off x="3026258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48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Simple Feed Forward </a:t>
            </a:r>
            <a:r>
              <a:rPr lang="en-US" sz="3600" dirty="0">
                <a:solidFill>
                  <a:schemeClr val="accent2"/>
                </a:solidFill>
              </a:rPr>
              <a:t>Neural </a:t>
            </a:r>
            <a:r>
              <a:rPr lang="en-US" sz="3600" dirty="0" smtClean="0">
                <a:solidFill>
                  <a:schemeClr val="accent2"/>
                </a:solidFill>
              </a:rPr>
              <a:t>Network (FFNN)</a:t>
            </a:r>
            <a:endParaRPr lang="en-US" sz="3600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04851" y="1219418"/>
            <a:ext cx="2819400" cy="3390900"/>
            <a:chOff x="1295400" y="1600200"/>
            <a:chExt cx="2819400" cy="3390900"/>
          </a:xfrm>
        </p:grpSpPr>
        <p:pic>
          <p:nvPicPr>
            <p:cNvPr id="1026" name="Picture 2" descr="https://upload.wikimedia.org/wikipedia/commons/thumb/4/46/Colored_neural_network.svg/296px-Colored_neural_network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600200"/>
              <a:ext cx="2819400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447800" y="1905000"/>
              <a:ext cx="2567837" cy="2814651"/>
              <a:chOff x="1447800" y="1905000"/>
              <a:chExt cx="2567837" cy="28146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447800" y="2362200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2362200"/>
                    <a:ext cx="27610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333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447800" y="315715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3157150"/>
                    <a:ext cx="28142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47800" y="396439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3964390"/>
                    <a:ext cx="28142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733800" y="2743200"/>
                    <a:ext cx="2777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800" y="2743200"/>
                    <a:ext cx="27776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222" r="-66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732546" y="3590151"/>
                    <a:ext cx="283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546" y="3590151"/>
                    <a:ext cx="28309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739" r="-65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567049" y="1905000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049" y="1905000"/>
                    <a:ext cx="28315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277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585459" y="2743199"/>
                    <a:ext cx="28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459" y="2743199"/>
                    <a:ext cx="28847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833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567049" y="3573261"/>
                    <a:ext cx="28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049" y="3573261"/>
                    <a:ext cx="28847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833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567048" y="4442652"/>
                    <a:ext cx="28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048" y="4442652"/>
                    <a:ext cx="288477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833" r="-625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4308" y="1834215"/>
                <a:ext cx="375545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08" y="1834215"/>
                <a:ext cx="3755452" cy="8917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94140" y="2876343"/>
                <a:ext cx="356700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140" y="2876343"/>
                <a:ext cx="3567002" cy="8917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404076" y="4751990"/>
            <a:ext cx="5475794" cy="1040397"/>
            <a:chOff x="1075516" y="5056856"/>
            <a:chExt cx="5475794" cy="1040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81029" y="5082454"/>
                  <a:ext cx="11287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029" y="5082454"/>
                  <a:ext cx="1128771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215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2209800" y="5056856"/>
              <a:ext cx="4103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features vector for one observation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395791" y="5450922"/>
                  <a:ext cx="777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791" y="5450922"/>
                  <a:ext cx="777264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312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2209800" y="5410200"/>
              <a:ext cx="434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Actual output outcome for one observation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75516" y="5808977"/>
                  <a:ext cx="110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516" y="5808977"/>
                  <a:ext cx="110555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7143" t="-2222" r="-219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2209800" y="5727921"/>
              <a:ext cx="3843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Activation functions, usually non-linear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31710" y="6463678"/>
            <a:ext cx="667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of parameters (i.e. size of a NN): (3+1)*4 + (4+1)*2 = 26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1278713"/>
            <a:ext cx="342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Concepts stated as early as 1940s!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4504" y="5863080"/>
                <a:ext cx="138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4" y="5863080"/>
                <a:ext cx="1387111" cy="276999"/>
              </a:xfrm>
              <a:prstGeom prst="rect">
                <a:avLst/>
              </a:prstGeom>
              <a:blipFill>
                <a:blip r:embed="rId17"/>
                <a:stretch>
                  <a:fillRect l="-3965" t="-26667" r="-22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27714" y="5807339"/>
                <a:ext cx="51251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Loss function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the model forecast responses </a:t>
                </a:r>
              </a:p>
              <a:p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actual observed responses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14" y="5807339"/>
                <a:ext cx="5125121" cy="646331"/>
              </a:xfrm>
              <a:prstGeom prst="rect">
                <a:avLst/>
              </a:prstGeom>
              <a:blipFill>
                <a:blip r:embed="rId18"/>
                <a:stretch>
                  <a:fillRect l="-1071" t="-5660" r="-1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4044469"/>
                <a:ext cx="211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044469"/>
                <a:ext cx="2119876" cy="276999"/>
              </a:xfrm>
              <a:prstGeom prst="rect">
                <a:avLst/>
              </a:prstGeom>
              <a:blipFill>
                <a:blip r:embed="rId19"/>
                <a:stretch>
                  <a:fillRect l="-865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734221" y="4015703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Vector representation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152034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C4FC78-4CCA-4625-8D44-898A68660C69}"/>
              </a:ext>
            </a:extLst>
          </p:cNvPr>
          <p:cNvSpPr/>
          <p:nvPr/>
        </p:nvSpPr>
        <p:spPr>
          <a:xfrm>
            <a:off x="3192373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3518D6-C995-4BD5-99D9-A907C3441DCE}"/>
              </a:ext>
            </a:extLst>
          </p:cNvPr>
          <p:cNvSpPr/>
          <p:nvPr/>
        </p:nvSpPr>
        <p:spPr>
          <a:xfrm rot="10800000">
            <a:off x="2907344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Establish Connection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832669"/>
            <a:ext cx="8077200" cy="1560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For illustration purpose, we will use the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r>
              <a:rPr lang="en-US" sz="2200" dirty="0"/>
              <a:t> dataset which is part of the </a:t>
            </a:r>
            <a:r>
              <a:rPr lang="en-US" sz="2200" dirty="0" err="1">
                <a:solidFill>
                  <a:srgbClr val="FF0000"/>
                </a:solidFill>
              </a:rPr>
              <a:t>dplyr</a:t>
            </a:r>
            <a:r>
              <a:rPr lang="en-US" sz="2200" dirty="0"/>
              <a:t> package: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4360558" y="1308295"/>
            <a:ext cx="2667000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(iris)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9CB404-9CDA-42FF-A713-413FC68000B6}"/>
              </a:ext>
            </a:extLst>
          </p:cNvPr>
          <p:cNvSpPr txBox="1">
            <a:spLocks/>
          </p:cNvSpPr>
          <p:nvPr/>
        </p:nvSpPr>
        <p:spPr>
          <a:xfrm>
            <a:off x="762000" y="2113859"/>
            <a:ext cx="8077200" cy="8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Copy local R data frame: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to</a:t>
            </a:r>
            <a:r>
              <a:rPr lang="en-US" sz="2200" dirty="0">
                <a:sym typeface="Wingdings" panose="05000000000000000000" pitchFamily="2" charset="2"/>
              </a:rPr>
              <a:t>  Spark </a:t>
            </a:r>
            <a:r>
              <a:rPr lang="en-US" sz="2200" dirty="0" err="1">
                <a:sym typeface="Wingdings" panose="05000000000000000000" pitchFamily="2" charset="2"/>
              </a:rPr>
              <a:t>DataFrame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and we can refer Spark </a:t>
            </a:r>
            <a:r>
              <a:rPr lang="en-US" sz="2200" dirty="0" err="1"/>
              <a:t>DataFrame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iris </a:t>
            </a:r>
            <a:r>
              <a:rPr lang="en-US" sz="2200" dirty="0"/>
              <a:t>through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3A9C-641C-4544-A84B-F38DA2FB473E}"/>
              </a:ext>
            </a:extLst>
          </p:cNvPr>
          <p:cNvSpPr txBox="1"/>
          <p:nvPr/>
        </p:nvSpPr>
        <p:spPr>
          <a:xfrm>
            <a:off x="990600" y="3142368"/>
            <a:ext cx="74676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sdf_copy_to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iris,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overwrite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472CAF-DB29-420E-B6E7-67E198552146}"/>
              </a:ext>
            </a:extLst>
          </p:cNvPr>
          <p:cNvGrpSpPr/>
          <p:nvPr/>
        </p:nvGrpSpPr>
        <p:grpSpPr>
          <a:xfrm>
            <a:off x="1393171" y="4211959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1CDF0-4730-412F-8B2D-6D8389CB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CB06E-64EB-476C-86A3-27CB1AE10E66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16069-C318-43BA-A9C3-834D45FC331A}"/>
              </a:ext>
            </a:extLst>
          </p:cNvPr>
          <p:cNvGrpSpPr/>
          <p:nvPr/>
        </p:nvGrpSpPr>
        <p:grpSpPr>
          <a:xfrm>
            <a:off x="5694058" y="3851336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AB8E3-D174-4977-86C6-A6B8962BCD06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FB7332-158E-44D6-B86A-599364409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81C29-E5E6-497F-8167-74DBE3D4984C}"/>
              </a:ext>
            </a:extLst>
          </p:cNvPr>
          <p:cNvSpPr/>
          <p:nvPr/>
        </p:nvSpPr>
        <p:spPr>
          <a:xfrm>
            <a:off x="3286937" y="4534672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A2DCD-C2E8-4464-BDCF-6F3E0E2E9EF8}"/>
              </a:ext>
            </a:extLst>
          </p:cNvPr>
          <p:cNvSpPr/>
          <p:nvPr/>
        </p:nvSpPr>
        <p:spPr>
          <a:xfrm>
            <a:off x="6254672" y="4774446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5FB4BF-7F73-4CA6-BA9D-393C695113CA}"/>
              </a:ext>
            </a:extLst>
          </p:cNvPr>
          <p:cNvSpPr/>
          <p:nvPr/>
        </p:nvSpPr>
        <p:spPr>
          <a:xfrm>
            <a:off x="1551527" y="4763272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ED546-5416-4E95-A51F-18171754D6E9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2542127" y="4997459"/>
            <a:ext cx="3712545" cy="11174"/>
          </a:xfrm>
          <a:prstGeom prst="straightConnector1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F28DF-D750-4561-985D-65CAC6D73474}"/>
              </a:ext>
            </a:extLst>
          </p:cNvPr>
          <p:cNvSpPr/>
          <p:nvPr/>
        </p:nvSpPr>
        <p:spPr>
          <a:xfrm>
            <a:off x="844657" y="6010342"/>
            <a:ext cx="7911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We can also </a:t>
            </a:r>
            <a:r>
              <a:rPr lang="en-US" sz="2000" b="1" dirty="0">
                <a:solidFill>
                  <a:schemeClr val="tx2"/>
                </a:solidFill>
              </a:rPr>
              <a:t>establish connection </a:t>
            </a:r>
            <a:r>
              <a:rPr lang="en-US" sz="2000" dirty="0"/>
              <a:t>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existing</a:t>
            </a:r>
            <a:r>
              <a:rPr lang="en-US" sz="2000" dirty="0"/>
              <a:t>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644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Manipulate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connection is established, we can always refer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 in R notebook  to operate on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using the scalable computation power of Spark cluster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998220" y="2514600"/>
            <a:ext cx="7604760" cy="159274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AAA08F-52F2-4816-A32F-C1A8617222BD}"/>
              </a:ext>
            </a:extLst>
          </p:cNvPr>
          <p:cNvSpPr txBox="1">
            <a:spLocks/>
          </p:cNvSpPr>
          <p:nvPr/>
        </p:nvSpPr>
        <p:spPr>
          <a:xfrm>
            <a:off x="762000" y="4572000"/>
            <a:ext cx="8077200" cy="2141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With the </a:t>
            </a:r>
            <a:r>
              <a:rPr lang="en-US" sz="2400" b="1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packages, we can use many functions in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directly to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, same as we are applying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to a local R data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advantage is more significant when the Spark </a:t>
            </a:r>
            <a:r>
              <a:rPr lang="en-US" sz="2400" dirty="0" err="1"/>
              <a:t>DataFrame</a:t>
            </a:r>
            <a:r>
              <a:rPr lang="en-US" sz="2400" dirty="0"/>
              <a:t> is huge (such as </a:t>
            </a:r>
            <a:r>
              <a:rPr lang="en-US" sz="2400" dirty="0" smtClean="0"/>
              <a:t>the data take 20GB+ </a:t>
            </a:r>
            <a:r>
              <a:rPr lang="en-US" sz="2400" dirty="0"/>
              <a:t>of </a:t>
            </a:r>
            <a:r>
              <a:rPr lang="en-US" sz="2400" dirty="0" smtClean="0"/>
              <a:t>memory to store)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184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6910C-B10D-4902-A2A5-3F80B8B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Collect Result Back to R Notebook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12C2C-3DEC-4B3A-9412-96B0614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Even though we can run many of the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on Spark </a:t>
            </a:r>
            <a:r>
              <a:rPr lang="en-US" sz="2400" dirty="0" err="1"/>
              <a:t>DataFrame</a:t>
            </a:r>
            <a:r>
              <a:rPr lang="en-US" sz="2400" dirty="0"/>
              <a:t>, we cannot apply functions from other packages to Spark </a:t>
            </a:r>
            <a:r>
              <a:rPr lang="en-US" sz="2400" dirty="0" err="1"/>
              <a:t>DataFrame</a:t>
            </a:r>
            <a:r>
              <a:rPr lang="en-US" sz="2400" dirty="0"/>
              <a:t> direction (such as </a:t>
            </a:r>
            <a:r>
              <a:rPr lang="en-US" sz="2400" dirty="0" err="1"/>
              <a:t>ggplot</a:t>
            </a:r>
            <a:r>
              <a:rPr lang="en-US" sz="2400" dirty="0"/>
              <a:t>()).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use functions from other packages, we need to bring data (usually aggregated and much smaller in size) back to R Notebook using </a:t>
            </a:r>
            <a:r>
              <a:rPr lang="en-US" sz="2400" b="1" i="1" dirty="0">
                <a:solidFill>
                  <a:srgbClr val="FF0000"/>
                </a:solidFill>
              </a:rPr>
              <a:t>collect() </a:t>
            </a:r>
            <a:r>
              <a:rPr lang="en-US" sz="24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data is brought back to R Notebook, we can use any library. With code below, </a:t>
            </a:r>
            <a:r>
              <a:rPr lang="en-US" sz="2400" b="1" i="1" dirty="0">
                <a:solidFill>
                  <a:srgbClr val="FF0000"/>
                </a:solidFill>
              </a:rPr>
              <a:t>iris_summary </a:t>
            </a:r>
            <a:r>
              <a:rPr lang="en-US" sz="2400" dirty="0"/>
              <a:t>is a local R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2886-F806-41EE-866D-10C590F92094}"/>
              </a:ext>
            </a:extLst>
          </p:cNvPr>
          <p:cNvSpPr txBox="1"/>
          <p:nvPr/>
        </p:nvSpPr>
        <p:spPr>
          <a:xfrm>
            <a:off x="1005840" y="4343400"/>
            <a:ext cx="7604760" cy="203132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iris_summary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13302322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3389D1-750C-46DC-907A-20A78F51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Apply Statistical and Machine Learning Models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B4679D-500D-448B-BB44-A246A515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724399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One of the </a:t>
            </a:r>
            <a:r>
              <a:rPr lang="en-US" sz="2400" dirty="0">
                <a:solidFill>
                  <a:srgbClr val="FF0000"/>
                </a:solidFill>
              </a:rPr>
              <a:t>BIGGEST</a:t>
            </a:r>
            <a:r>
              <a:rPr lang="en-US" sz="2400" dirty="0"/>
              <a:t> advantage </a:t>
            </a:r>
            <a:r>
              <a:rPr lang="en-US" sz="2400" dirty="0" smtClean="0"/>
              <a:t>is </a:t>
            </a:r>
            <a:r>
              <a:rPr lang="en-US" sz="2400" dirty="0"/>
              <a:t>that there are many popular statistical and machine learning models developed </a:t>
            </a:r>
            <a:r>
              <a:rPr lang="en-US" sz="2400" dirty="0" smtClean="0"/>
              <a:t>in Spark system (i.e</a:t>
            </a:r>
            <a:r>
              <a:rPr lang="en-US" sz="2400" dirty="0"/>
              <a:t>. </a:t>
            </a:r>
            <a:r>
              <a:rPr lang="en-US" sz="2400" dirty="0" err="1"/>
              <a:t>MLlib</a:t>
            </a:r>
            <a:r>
              <a:rPr lang="en-US" sz="2400" dirty="0"/>
              <a:t>) </a:t>
            </a:r>
            <a:r>
              <a:rPr lang="en-US" sz="2400" dirty="0" smtClean="0"/>
              <a:t>for Spark </a:t>
            </a:r>
            <a:r>
              <a:rPr lang="en-US" sz="2400" dirty="0" err="1"/>
              <a:t>DataFrame</a:t>
            </a:r>
            <a:r>
              <a:rPr lang="en-US" sz="2400" dirty="0"/>
              <a:t> to leverage the scalable computation power of </a:t>
            </a:r>
            <a:r>
              <a:rPr lang="en-US" sz="2400" dirty="0">
                <a:solidFill>
                  <a:srgbClr val="FF0000"/>
                </a:solidFill>
              </a:rPr>
              <a:t>Spark</a:t>
            </a:r>
            <a:r>
              <a:rPr lang="en-US" sz="2400" dirty="0"/>
              <a:t> Cluster.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These </a:t>
            </a:r>
            <a:r>
              <a:rPr lang="en-US" sz="2400" dirty="0"/>
              <a:t>models include: linear regression, logistic regression, Survival Regression, Generalized Linear Regression, Decision Trees, Random Forests, Gradient-Boosted Trees, Principal Components Analysis, Naive-Bayes, K-Means Clustering.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Conveniently, we can use R notebook to call functions to apply these machine learning algorithms to Spark </a:t>
            </a:r>
            <a:r>
              <a:rPr lang="en-US" sz="2400" dirty="0" err="1"/>
              <a:t>DataFrame</a:t>
            </a:r>
            <a:r>
              <a:rPr lang="en-US" sz="2400" dirty="0"/>
              <a:t> which enable minimum effort for statistician to leverage the Spark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849727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98C79-7E3B-4485-92B4-059B38D3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Regression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E6BAE-03B2-4338-AF49-7F261C7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to fit a linear regression model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response variable is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explanatory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 smtClean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 smtClean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endParaRPr lang="en-US" sz="2400" dirty="0">
              <a:solidFill>
                <a:srgbClr val="4E9A06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0DE6-59D8-48ED-827E-3239D5FF8C4D}"/>
              </a:ext>
            </a:extLst>
          </p:cNvPr>
          <p:cNvSpPr/>
          <p:nvPr/>
        </p:nvSpPr>
        <p:spPr>
          <a:xfrm>
            <a:off x="1028700" y="4191000"/>
            <a:ext cx="7086600" cy="170816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fit1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(fit1)</a:t>
            </a:r>
          </a:p>
        </p:txBody>
      </p:sp>
    </p:spTree>
    <p:extLst>
      <p:ext uri="{BB962C8B-B14F-4D97-AF65-F5344CB8AC3E}">
        <p14:creationId xmlns:p14="http://schemas.microsoft.com/office/powerpoint/2010/main" val="1174983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5CF5C-FABE-44D4-9407-007BB3D0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K-means Cluster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3BAD9-1869-483D-8934-BF1669C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/>
              <a:t>to fit a k-mean </a:t>
            </a:r>
            <a:r>
              <a:rPr lang="en-US" sz="2400" dirty="0" err="1"/>
              <a:t>clustermodel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then apply the model to a specific dataset (in this case the original dataset) using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sdf_predict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sz="2400" dirty="0"/>
              <a:t>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Finally we can use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collect() </a:t>
            </a:r>
            <a:r>
              <a:rPr lang="en-US" sz="2400" dirty="0"/>
              <a:t>function to bring results back to R Notebook for further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89E5-F72C-4FDC-9070-872C5AA7BCE0}"/>
              </a:ext>
            </a:extLst>
          </p:cNvPr>
          <p:cNvSpPr/>
          <p:nvPr/>
        </p:nvSpPr>
        <p:spPr>
          <a:xfrm>
            <a:off x="738051" y="4648200"/>
            <a:ext cx="8039100" cy="147732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fit2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centers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print(fit2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prediction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sdf_predict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(fit2,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2076952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F624EA-F6DE-44F6-BD38-A61B3BB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Quick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B5F94-4B69-42BA-93DA-E59F17C72E50}"/>
              </a:ext>
            </a:extLst>
          </p:cNvPr>
          <p:cNvSpPr txBox="1"/>
          <p:nvPr/>
        </p:nvSpPr>
        <p:spPr>
          <a:xfrm>
            <a:off x="803366" y="914400"/>
            <a:ext cx="77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above a few sub-sections, we illustrated:</a:t>
            </a:r>
          </a:p>
          <a:p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The relationship between local node (i.e. where R notebook is running) and Spark Clusters (</a:t>
            </a:r>
            <a:r>
              <a:rPr lang="en-US" sz="2000" dirty="0" err="1"/>
              <a:t>i</a:t>
            </a:r>
            <a:r>
              <a:rPr lang="en-US" sz="2000" dirty="0"/>
              <a:t>..e where massive data are stored and computation are </a:t>
            </a:r>
            <a:r>
              <a:rPr lang="en-US" sz="2000" dirty="0" smtClean="0"/>
              <a:t>done in parallel)</a:t>
            </a:r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 library to established the connection </a:t>
            </a:r>
            <a:r>
              <a:rPr lang="en-US" sz="2000" dirty="0" smtClean="0"/>
              <a:t>between </a:t>
            </a:r>
            <a:r>
              <a:rPr lang="en-US" sz="2000" dirty="0"/>
              <a:t>local node and Spark Cluster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copy a local data frame to a Spark </a:t>
            </a:r>
            <a:r>
              <a:rPr lang="en-US" sz="2000" dirty="0" err="1"/>
              <a:t>DataFrames</a:t>
            </a:r>
            <a:r>
              <a:rPr lang="en-US" sz="2000" dirty="0"/>
              <a:t> (please note if your data is already in Spark environment, there is no need to copy).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Establish connection 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existing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manipulate Spark </a:t>
            </a:r>
            <a:r>
              <a:rPr lang="en-US" sz="2000" dirty="0" err="1"/>
              <a:t>DataFrames</a:t>
            </a:r>
            <a:r>
              <a:rPr lang="en-US" sz="2000" dirty="0"/>
              <a:t> for data cleaning and preprocessing through </a:t>
            </a:r>
            <a:r>
              <a:rPr lang="en-US" sz="2000" b="1" i="1" dirty="0" err="1">
                <a:solidFill>
                  <a:srgbClr val="FF0000"/>
                </a:solidFill>
              </a:rPr>
              <a:t>dplyr</a:t>
            </a:r>
            <a:r>
              <a:rPr lang="en-US" sz="2000" dirty="0"/>
              <a:t> functions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fit statistical and machine learning models </a:t>
            </a:r>
            <a:r>
              <a:rPr lang="en-US" sz="2000" dirty="0" smtClean="0"/>
              <a:t>using R notebook to </a:t>
            </a:r>
            <a:r>
              <a:rPr lang="en-US" sz="2000" dirty="0"/>
              <a:t>Spark </a:t>
            </a:r>
            <a:r>
              <a:rPr lang="en-US" sz="2000" dirty="0" err="1"/>
              <a:t>DataFrame</a:t>
            </a:r>
            <a:r>
              <a:rPr lang="en-US" sz="2000" dirty="0"/>
              <a:t> in a truly parallel manner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collect information from Spark </a:t>
            </a:r>
            <a:r>
              <a:rPr lang="en-US" sz="2000" dirty="0" err="1"/>
              <a:t>DataFrames</a:t>
            </a:r>
            <a:r>
              <a:rPr lang="en-US" sz="2000" dirty="0"/>
              <a:t> back to a local R object (i.e. local R data frame) for future analysis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List of functions in </a:t>
            </a: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http://spark.rstudio.com/reference/index.html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513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40304" y="1219200"/>
            <a:ext cx="7094624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Skills &amp; Project Cycles in Data Science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124200"/>
            <a:ext cx="49530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Statistician and </a:t>
            </a: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1139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68168" y="4707036"/>
            <a:ext cx="3213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=</a:t>
            </a:r>
          </a:p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Data Science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023" y="397565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3055" y="397564"/>
            <a:ext cx="3403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Engineering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45982" y="1524215"/>
            <a:ext cx="6348737" cy="954107"/>
            <a:chOff x="1545982" y="1524215"/>
            <a:chExt cx="6348737" cy="954107"/>
          </a:xfrm>
        </p:grpSpPr>
        <p:sp>
          <p:nvSpPr>
            <p:cNvPr id="11" name="Rectangle 10"/>
            <p:cNvSpPr/>
            <p:nvPr/>
          </p:nvSpPr>
          <p:spPr>
            <a:xfrm>
              <a:off x="1545982" y="1715430"/>
              <a:ext cx="17331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Physics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4887" y="1524215"/>
              <a:ext cx="263983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Electrical </a:t>
              </a:r>
              <a:r>
                <a:rPr lang="en-US" sz="2800" b="1" dirty="0" smtClean="0"/>
                <a:t>Engineering</a:t>
              </a:r>
              <a:endParaRPr lang="en-US" sz="16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24512" y="2842244"/>
            <a:ext cx="2500582" cy="1008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Statistical</a:t>
            </a:r>
          </a:p>
          <a:p>
            <a:pPr algn="ctr"/>
            <a:r>
              <a:rPr lang="en-US" sz="2800" b="1" dirty="0" smtClean="0"/>
              <a:t> Engineering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4414" y="3084886"/>
            <a:ext cx="225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Statistics</a:t>
            </a:r>
            <a:endParaRPr lang="en-US" sz="16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2442" y="1291433"/>
            <a:ext cx="7863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4852" y="3774640"/>
            <a:ext cx="3619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+ </a:t>
            </a:r>
          </a:p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Big Data &amp; Software</a:t>
            </a:r>
          </a:p>
        </p:txBody>
      </p:sp>
      <p:sp>
        <p:nvSpPr>
          <p:cNvPr id="17" name="Oval 16"/>
          <p:cNvSpPr/>
          <p:nvPr/>
        </p:nvSpPr>
        <p:spPr>
          <a:xfrm>
            <a:off x="4498765" y="2478322"/>
            <a:ext cx="4152073" cy="368503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7787" y="5772661"/>
            <a:ext cx="439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C</a:t>
            </a:r>
            <a:r>
              <a:rPr lang="en-US" sz="1400" b="1" dirty="0" smtClean="0">
                <a:solidFill>
                  <a:schemeClr val="accent2"/>
                </a:solidFill>
              </a:rPr>
              <a:t>ollection of materials for statistical engineering: </a:t>
            </a:r>
            <a:r>
              <a:rPr lang="en-US" sz="1400" b="1" i="1" dirty="0" smtClean="0">
                <a:solidFill>
                  <a:srgbClr val="0070C0"/>
                </a:solidFill>
              </a:rPr>
              <a:t>http</a:t>
            </a:r>
            <a:r>
              <a:rPr lang="en-US" sz="1400" b="1" i="1" dirty="0">
                <a:solidFill>
                  <a:srgbClr val="0070C0"/>
                </a:solidFill>
              </a:rPr>
              <a:t>://asq.org/divisions-forums/statistics/quality-information/statistical-engineering</a:t>
            </a:r>
          </a:p>
        </p:txBody>
      </p:sp>
    </p:spTree>
    <p:extLst>
      <p:ext uri="{BB962C8B-B14F-4D97-AF65-F5344CB8AC3E}">
        <p14:creationId xmlns:p14="http://schemas.microsoft.com/office/powerpoint/2010/main" val="30087416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Typical Loss Functions</a:t>
            </a:r>
            <a:endParaRPr 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6916" y="1219200"/>
                <a:ext cx="8077200" cy="571500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Two-class binary responses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Binary cross-entropy: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marL="457200" lvl="1" indent="0">
                  <a:buNone/>
                </a:pPr>
                <a:r>
                  <a:rPr lang="en-US" sz="16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is actual value of 1 or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is the predicted probability of being 1,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 smtClean="0"/>
                  <a:t> is the total number of observations in the training data.</a:t>
                </a:r>
              </a:p>
              <a:p>
                <a:pPr marL="457200" lvl="1" indent="0">
                  <a:buNone/>
                </a:pPr>
                <a:endParaRPr lang="en-US" sz="11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Multiple-class responses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Categorical cross-entropy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 smtClean="0"/>
                  <a:t> classes: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marL="457200" lvl="1" indent="0"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is actual value of 1 or </a:t>
                </a:r>
                <a:r>
                  <a:rPr lang="en-US" sz="1600" dirty="0" smtClean="0"/>
                  <a:t>0 for a class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is the predicted probability of being </a:t>
                </a:r>
                <a:r>
                  <a:rPr lang="en-US" sz="1600" dirty="0" smtClean="0"/>
                  <a:t>at class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is the total number of observations in the training data</a:t>
                </a:r>
                <a:r>
                  <a:rPr lang="en-US" sz="1600" dirty="0" smtClean="0"/>
                  <a:t>.</a:t>
                </a:r>
              </a:p>
              <a:p>
                <a:pPr marL="457200" lvl="1" indent="0">
                  <a:buNone/>
                </a:pPr>
                <a:endParaRPr lang="en-US" sz="11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Continuous </a:t>
                </a:r>
                <a:r>
                  <a:rPr lang="en-US" sz="2000" dirty="0" smtClean="0"/>
                  <a:t>responses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Mean square error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M</a:t>
                </a:r>
                <a:r>
                  <a:rPr lang="en-US" sz="1600" dirty="0" smtClean="0"/>
                  <a:t>ean absolute error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Mean absolute percentage error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16" y="1219200"/>
                <a:ext cx="8077200" cy="5715000"/>
              </a:xfrm>
              <a:blipFill>
                <a:blip r:embed="rId2"/>
                <a:stretch>
                  <a:fillRect l="-679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15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609600" y="457200"/>
          <a:ext cx="8117133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9471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283" y="273549"/>
            <a:ext cx="822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spc="-5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 </a:t>
            </a:r>
            <a:r>
              <a:rPr lang="en-US" sz="2000" b="1" dirty="0" smtClean="0">
                <a:latin typeface="Calibri"/>
              </a:rPr>
              <a:t>		                         </a:t>
            </a:r>
            <a:r>
              <a: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Career </a:t>
            </a:r>
            <a:r>
              <a:rPr lang="en-US" sz="2000" b="1" spc="-5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Title                          </a:t>
            </a:r>
            <a:r>
              <a:rPr lang="en-US" sz="2000" b="1" spc="-5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US" sz="2000" b="1" spc="-5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56904" y="819234"/>
            <a:ext cx="1388693" cy="4613916"/>
            <a:chOff x="4156904" y="819234"/>
            <a:chExt cx="1388693" cy="4613916"/>
          </a:xfrm>
        </p:grpSpPr>
        <p:sp>
          <p:nvSpPr>
            <p:cNvPr id="6" name="TextBox 5"/>
            <p:cNvSpPr txBox="1"/>
            <p:nvPr/>
          </p:nvSpPr>
          <p:spPr>
            <a:xfrm>
              <a:off x="4156906" y="819234"/>
              <a:ext cx="1297479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Business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Analyst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3105" y="1517613"/>
              <a:ext cx="1372492" cy="795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Business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Intelligence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Engineer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1873" y="2572555"/>
              <a:ext cx="1282509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Engineer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3105" y="3346179"/>
              <a:ext cx="1281278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Data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Scientist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6904" y="4190132"/>
              <a:ext cx="1297479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Research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Scientist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6905" y="4893427"/>
              <a:ext cx="1297479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Applied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Scientist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54382" y="1089096"/>
            <a:ext cx="2967975" cy="4074193"/>
            <a:chOff x="5454382" y="1089096"/>
            <a:chExt cx="2967975" cy="4074193"/>
          </a:xfrm>
        </p:grpSpPr>
        <p:sp>
          <p:nvSpPr>
            <p:cNvPr id="13" name="TextBox 12"/>
            <p:cNvSpPr txBox="1"/>
            <p:nvPr/>
          </p:nvSpPr>
          <p:spPr>
            <a:xfrm>
              <a:off x="7274352" y="1242079"/>
              <a:ext cx="1098378" cy="539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cs typeface="Arial" panose="020B0604020202020204" pitchFamily="34" charset="0"/>
                </a:rPr>
                <a:t>BS in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Statistics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49033" y="2766689"/>
              <a:ext cx="1098378" cy="539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cs typeface="Arial" panose="020B0604020202020204" pitchFamily="34" charset="0"/>
                </a:rPr>
                <a:t>MS in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Statistics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23979" y="4510816"/>
              <a:ext cx="1098378" cy="539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cs typeface="Arial" panose="020B0604020202020204" pitchFamily="34" charset="0"/>
                </a:rPr>
                <a:t>PhD in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Statistics</a:t>
              </a:r>
            </a:p>
          </p:txBody>
        </p:sp>
        <p:cxnSp>
          <p:nvCxnSpPr>
            <p:cNvPr id="16" name="Straight Arrow Connector 15"/>
            <p:cNvCxnSpPr>
              <a:stCxn id="13" idx="1"/>
              <a:endCxn id="7" idx="3"/>
            </p:cNvCxnSpPr>
            <p:nvPr/>
          </p:nvCxnSpPr>
          <p:spPr>
            <a:xfrm flipH="1">
              <a:off x="5545597" y="1511941"/>
              <a:ext cx="1728755" cy="403363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7" name="Straight Arrow Connector 16"/>
            <p:cNvCxnSpPr>
              <a:stCxn id="13" idx="1"/>
              <a:endCxn id="6" idx="3"/>
            </p:cNvCxnSpPr>
            <p:nvPr/>
          </p:nvCxnSpPr>
          <p:spPr>
            <a:xfrm flipH="1" flipV="1">
              <a:off x="5454385" y="1089096"/>
              <a:ext cx="1819967" cy="422845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8" name="Straight Arrow Connector 17"/>
            <p:cNvCxnSpPr>
              <a:stCxn id="13" idx="1"/>
              <a:endCxn id="8" idx="3"/>
            </p:cNvCxnSpPr>
            <p:nvPr/>
          </p:nvCxnSpPr>
          <p:spPr>
            <a:xfrm flipH="1">
              <a:off x="5454382" y="1511941"/>
              <a:ext cx="1819970" cy="1330476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19" name="Straight Arrow Connector 18"/>
            <p:cNvCxnSpPr>
              <a:stCxn id="13" idx="1"/>
              <a:endCxn id="9" idx="3"/>
            </p:cNvCxnSpPr>
            <p:nvPr/>
          </p:nvCxnSpPr>
          <p:spPr>
            <a:xfrm flipH="1">
              <a:off x="5454383" y="1511941"/>
              <a:ext cx="1819969" cy="2104100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0" name="Straight Arrow Connector 19"/>
            <p:cNvCxnSpPr>
              <a:stCxn id="14" idx="1"/>
            </p:cNvCxnSpPr>
            <p:nvPr/>
          </p:nvCxnSpPr>
          <p:spPr>
            <a:xfrm flipH="1" flipV="1">
              <a:off x="5545596" y="1216178"/>
              <a:ext cx="1703437" cy="1820373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1" name="Straight Arrow Connector 20"/>
            <p:cNvCxnSpPr>
              <a:stCxn id="14" idx="1"/>
              <a:endCxn id="7" idx="3"/>
            </p:cNvCxnSpPr>
            <p:nvPr/>
          </p:nvCxnSpPr>
          <p:spPr>
            <a:xfrm flipH="1" flipV="1">
              <a:off x="5545597" y="1915304"/>
              <a:ext cx="1703436" cy="1121247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2" name="Straight Arrow Connector 21"/>
            <p:cNvCxnSpPr>
              <a:stCxn id="14" idx="1"/>
              <a:endCxn id="8" idx="3"/>
            </p:cNvCxnSpPr>
            <p:nvPr/>
          </p:nvCxnSpPr>
          <p:spPr>
            <a:xfrm flipH="1" flipV="1">
              <a:off x="5454382" y="2842417"/>
              <a:ext cx="1794651" cy="194134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3" name="Straight Arrow Connector 22"/>
            <p:cNvCxnSpPr>
              <a:stCxn id="14" idx="1"/>
              <a:endCxn id="9" idx="3"/>
            </p:cNvCxnSpPr>
            <p:nvPr/>
          </p:nvCxnSpPr>
          <p:spPr>
            <a:xfrm flipH="1">
              <a:off x="5454383" y="3036551"/>
              <a:ext cx="1794650" cy="579490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4" name="Straight Arrow Connector 23"/>
            <p:cNvCxnSpPr>
              <a:stCxn id="14" idx="1"/>
              <a:endCxn id="11" idx="3"/>
            </p:cNvCxnSpPr>
            <p:nvPr/>
          </p:nvCxnSpPr>
          <p:spPr>
            <a:xfrm flipH="1">
              <a:off x="5454384" y="3036551"/>
              <a:ext cx="1794649" cy="2126738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5" name="Straight Arrow Connector 24"/>
            <p:cNvCxnSpPr>
              <a:stCxn id="15" idx="1"/>
            </p:cNvCxnSpPr>
            <p:nvPr/>
          </p:nvCxnSpPr>
          <p:spPr>
            <a:xfrm flipH="1" flipV="1">
              <a:off x="5545593" y="2935092"/>
              <a:ext cx="1778386" cy="1845586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6" name="Straight Arrow Connector 25"/>
            <p:cNvCxnSpPr>
              <a:stCxn id="15" idx="1"/>
              <a:endCxn id="9" idx="3"/>
            </p:cNvCxnSpPr>
            <p:nvPr/>
          </p:nvCxnSpPr>
          <p:spPr>
            <a:xfrm flipH="1" flipV="1">
              <a:off x="5454383" y="3616041"/>
              <a:ext cx="1869596" cy="1164637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7" name="Straight Arrow Connector 26"/>
            <p:cNvCxnSpPr>
              <a:stCxn id="15" idx="1"/>
              <a:endCxn id="11" idx="3"/>
            </p:cNvCxnSpPr>
            <p:nvPr/>
          </p:nvCxnSpPr>
          <p:spPr>
            <a:xfrm flipH="1">
              <a:off x="5454384" y="4780678"/>
              <a:ext cx="1869595" cy="382611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8" name="Straight Arrow Connector 27"/>
            <p:cNvCxnSpPr>
              <a:stCxn id="15" idx="1"/>
              <a:endCxn id="10" idx="3"/>
            </p:cNvCxnSpPr>
            <p:nvPr/>
          </p:nvCxnSpPr>
          <p:spPr>
            <a:xfrm flipH="1" flipV="1">
              <a:off x="5454383" y="4459994"/>
              <a:ext cx="1869596" cy="320684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9" name="Straight Arrow Connector 28"/>
            <p:cNvCxnSpPr>
              <a:stCxn id="14" idx="1"/>
              <a:endCxn id="10" idx="3"/>
            </p:cNvCxnSpPr>
            <p:nvPr/>
          </p:nvCxnSpPr>
          <p:spPr>
            <a:xfrm flipH="1">
              <a:off x="5454383" y="3036551"/>
              <a:ext cx="1794650" cy="1423443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ysDash"/>
              <a:tailEnd type="stealth" w="lg" len="lg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2600776" y="6427203"/>
            <a:ext cx="458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srgbClr val="FF0000"/>
                </a:solidFill>
                <a:latin typeface="Calibri"/>
              </a:rPr>
              <a:t>Each career path has its own promotion cycle.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3365" y="5618959"/>
            <a:ext cx="586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kern="0" dirty="0">
                <a:solidFill>
                  <a:srgbClr val="7030A0"/>
                </a:solidFill>
                <a:cs typeface="Arial" panose="020B0604020202020204" pitchFamily="34" charset="0"/>
              </a:rPr>
              <a:t>If you are good at all three areas, you become a "</a:t>
            </a:r>
            <a:r>
              <a:rPr lang="en-US" sz="2000" b="1" i="1" kern="0" dirty="0">
                <a:solidFill>
                  <a:srgbClr val="7030A0"/>
                </a:solidFill>
                <a:cs typeface="Arial" panose="020B0604020202020204" pitchFamily="34" charset="0"/>
              </a:rPr>
              <a:t>full-stack</a:t>
            </a:r>
            <a:r>
              <a:rPr lang="en-US" sz="2000" b="1" kern="0" dirty="0">
                <a:solidFill>
                  <a:srgbClr val="7030A0"/>
                </a:solidFill>
                <a:cs typeface="Arial" panose="020B0604020202020204" pitchFamily="34" charset="0"/>
              </a:rPr>
              <a:t>" data scientist!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71948" y="1085709"/>
            <a:ext cx="3423652" cy="4363327"/>
            <a:chOff x="6030549" y="812073"/>
            <a:chExt cx="3423652" cy="436332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6030549" y="3348339"/>
              <a:ext cx="810191" cy="14285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798965" y="3385397"/>
              <a:ext cx="2380195" cy="115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815166" y="1161874"/>
              <a:ext cx="25574" cy="2235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32099" y="4221293"/>
              <a:ext cx="1992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Business Knowledge and Dashboard </a:t>
              </a:r>
              <a:r>
                <a:rPr lang="en-US" sz="1400" b="1" dirty="0"/>
                <a:t>E</a:t>
              </a:r>
              <a:r>
                <a:rPr lang="en-US" sz="1400" b="1" dirty="0" smtClean="0"/>
                <a:t>xperience (such as Tableau, R-Shiny)</a:t>
              </a:r>
              <a:endParaRPr 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1951" y="812073"/>
              <a:ext cx="20777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Modeling Knowledge with a Scripting Language (Python/R)</a:t>
              </a:r>
              <a:endParaRPr 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96970" y="2608463"/>
              <a:ext cx="20572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Production System  Knowledge &amp;</a:t>
              </a:r>
            </a:p>
            <a:p>
              <a:r>
                <a:rPr lang="en-US" sz="1400" b="1" dirty="0" smtClean="0"/>
                <a:t>Programming</a:t>
              </a:r>
            </a:p>
            <a:p>
              <a:endParaRPr lang="en-US" sz="1400" b="1" dirty="0" smtClean="0"/>
            </a:p>
            <a:p>
              <a:r>
                <a:rPr lang="en-US" sz="1400" b="1" dirty="0" smtClean="0"/>
                <a:t>(such as SQL, Java, Big Data Platform)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1268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47800" y="575960"/>
            <a:ext cx="6913691" cy="3336698"/>
            <a:chOff x="1925509" y="515159"/>
            <a:chExt cx="5781605" cy="33366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5DA09B-8448-499A-845B-3BB7031CA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9" y="1174201"/>
              <a:ext cx="5781605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buClr>
                  <a:schemeClr val="folHlink"/>
                </a:buClr>
                <a:buSzPct val="12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buClr>
                  <a:schemeClr val="hlink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Business problem formulation skills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Data preprocessing skills</a:t>
              </a:r>
              <a:endParaRPr lang="en-US" altLang="en-US" sz="2400" b="1" dirty="0">
                <a:solidFill>
                  <a:srgbClr val="003300"/>
                </a:solidFill>
                <a:cs typeface="Arial" panose="020B0604020202020204" pitchFamily="34" charset="0"/>
              </a:endParaRP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Statistical </a:t>
              </a: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and machine </a:t>
              </a: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learning methods 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Deep learning applications knowledge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Model building process experience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7854" y="515159"/>
              <a:ext cx="2124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-50" dirty="0">
                  <a:solidFill>
                    <a:schemeClr val="accent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Generalist</a:t>
              </a:r>
              <a:endPara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7800" y="3620270"/>
            <a:ext cx="5781605" cy="2146709"/>
            <a:chOff x="1447800" y="3915238"/>
            <a:chExt cx="5781605" cy="21467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5DA09B-8448-499A-845B-3BB7031CA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492287"/>
              <a:ext cx="5781605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buClr>
                  <a:schemeClr val="folHlink"/>
                </a:buClr>
                <a:buSzPct val="12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buClr>
                  <a:schemeClr val="hlink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Natural language understanding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Image and video analysis</a:t>
              </a:r>
              <a:endParaRPr lang="en-US" altLang="en-US" sz="2400" b="1" dirty="0">
                <a:solidFill>
                  <a:srgbClr val="003300"/>
                </a:solidFill>
                <a:cs typeface="Arial" panose="020B0604020202020204" pitchFamily="34" charset="0"/>
              </a:endParaRP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Voice recognition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 smtClean="0">
                  <a:solidFill>
                    <a:srgbClr val="003300"/>
                  </a:solidFill>
                  <a:cs typeface="Arial" panose="020B0604020202020204" pitchFamily="34" charset="0"/>
                </a:rPr>
                <a:t>Language translation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1685" y="3915238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-50" dirty="0">
                  <a:solidFill>
                    <a:schemeClr val="accent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Specialist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2977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0"/>
            <a:ext cx="67056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Project Cycles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77453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5D49EC-1160-42E7-BA16-FD00C670FA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71600" y="689860"/>
          <a:ext cx="6172200" cy="430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5CC5C06-70EE-4B93-A304-766957DD8DC9}"/>
              </a:ext>
            </a:extLst>
          </p:cNvPr>
          <p:cNvGrpSpPr/>
          <p:nvPr/>
        </p:nvGrpSpPr>
        <p:grpSpPr>
          <a:xfrm>
            <a:off x="1012516" y="5410200"/>
            <a:ext cx="7829167" cy="1279861"/>
            <a:chOff x="1012516" y="5410200"/>
            <a:chExt cx="7829167" cy="12798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C9C146-09E1-4AB6-A6C2-B3CC2ED2FDBF}"/>
                </a:ext>
              </a:extLst>
            </p:cNvPr>
            <p:cNvGrpSpPr/>
            <p:nvPr/>
          </p:nvGrpSpPr>
          <p:grpSpPr>
            <a:xfrm>
              <a:off x="1012516" y="5816042"/>
              <a:ext cx="7829167" cy="463514"/>
              <a:chOff x="1034432" y="6176622"/>
              <a:chExt cx="7829167" cy="463514"/>
            </a:xfrm>
          </p:grpSpPr>
          <p:sp>
            <p:nvSpPr>
              <p:cNvPr id="6" name="Pentagon 5">
                <a:extLst>
                  <a:ext uri="{FF2B5EF4-FFF2-40B4-BE49-F238E27FC236}">
                    <a16:creationId xmlns:a16="http://schemas.microsoft.com/office/drawing/2014/main" id="{A7917A20-D06A-4989-A804-82C5FEFEB177}"/>
                  </a:ext>
                </a:extLst>
              </p:cNvPr>
              <p:cNvSpPr/>
              <p:nvPr/>
            </p:nvSpPr>
            <p:spPr bwMode="auto">
              <a:xfrm>
                <a:off x="1034432" y="6176622"/>
                <a:ext cx="1632568" cy="461405"/>
              </a:xfrm>
              <a:prstGeom prst="homePlat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Arial" charset="0"/>
                  </a:rPr>
                  <a:t>Data</a:t>
                </a:r>
                <a:endParaRPr lang="en-US" sz="20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7" name="Chevron 6">
                <a:extLst>
                  <a:ext uri="{FF2B5EF4-FFF2-40B4-BE49-F238E27FC236}">
                    <a16:creationId xmlns:a16="http://schemas.microsoft.com/office/drawing/2014/main" id="{FCF75ABD-9FB3-4792-8F6B-DE49A7B5E062}"/>
                  </a:ext>
                </a:extLst>
              </p:cNvPr>
              <p:cNvSpPr/>
              <p:nvPr/>
            </p:nvSpPr>
            <p:spPr bwMode="auto">
              <a:xfrm>
                <a:off x="2396359" y="6196697"/>
                <a:ext cx="1870841" cy="441330"/>
              </a:xfrm>
              <a:prstGeom prst="chevron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Information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Chevron 7">
                <a:extLst>
                  <a:ext uri="{FF2B5EF4-FFF2-40B4-BE49-F238E27FC236}">
                    <a16:creationId xmlns:a16="http://schemas.microsoft.com/office/drawing/2014/main" id="{7E4DA839-41F8-4CD2-95CD-88AC52B732E9}"/>
                  </a:ext>
                </a:extLst>
              </p:cNvPr>
              <p:cNvSpPr/>
              <p:nvPr/>
            </p:nvSpPr>
            <p:spPr bwMode="auto">
              <a:xfrm>
                <a:off x="3947053" y="6198806"/>
                <a:ext cx="1800960" cy="441330"/>
              </a:xfrm>
              <a:prstGeom prst="chevron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Knowledge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9B7FAB36-8EA9-4810-8A8C-62F7A32EC1BC}"/>
                  </a:ext>
                </a:extLst>
              </p:cNvPr>
              <p:cNvSpPr/>
              <p:nvPr/>
            </p:nvSpPr>
            <p:spPr bwMode="auto">
              <a:xfrm>
                <a:off x="5562600" y="6198806"/>
                <a:ext cx="1761652" cy="412614"/>
              </a:xfrm>
              <a:prstGeom prst="chevron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Insight</a:t>
                </a:r>
                <a:endParaRPr lang="en-US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06C0193D-D6D5-439F-B814-2329797D9E18}"/>
                  </a:ext>
                </a:extLst>
              </p:cNvPr>
              <p:cNvSpPr/>
              <p:nvPr/>
            </p:nvSpPr>
            <p:spPr bwMode="auto">
              <a:xfrm>
                <a:off x="7086600" y="6196697"/>
                <a:ext cx="1776999" cy="414724"/>
              </a:xfrm>
              <a:prstGeom prst="chevron">
                <a:avLst/>
              </a:prstGeom>
              <a:solidFill>
                <a:srgbClr val="DA2D1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charset="0"/>
                  </a:rPr>
                  <a:t>Decision &amp; Action</a:t>
                </a:r>
              </a:p>
            </p:txBody>
          </p:sp>
        </p:grpSp>
        <p:sp>
          <p:nvSpPr>
            <p:cNvPr id="11" name="Chevron 8">
              <a:extLst>
                <a:ext uri="{FF2B5EF4-FFF2-40B4-BE49-F238E27FC236}">
                  <a16:creationId xmlns:a16="http://schemas.microsoft.com/office/drawing/2014/main" id="{0E654473-E007-47E6-A64C-731BEAF7D7E1}"/>
                </a:ext>
              </a:extLst>
            </p:cNvPr>
            <p:cNvSpPr/>
            <p:nvPr/>
          </p:nvSpPr>
          <p:spPr bwMode="auto">
            <a:xfrm>
              <a:off x="1828800" y="6277447"/>
              <a:ext cx="5889316" cy="412614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Business problem and value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617774EB-1554-484E-9ED6-A00444DA3240}"/>
                </a:ext>
              </a:extLst>
            </p:cNvPr>
            <p:cNvSpPr/>
            <p:nvPr/>
          </p:nvSpPr>
          <p:spPr bwMode="auto">
            <a:xfrm>
              <a:off x="1828800" y="5410200"/>
              <a:ext cx="5889316" cy="41261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Resources, milestone and timeline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2DF6ADB-FADC-4BD7-8CB6-312C487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(Overview)</a:t>
            </a:r>
          </a:p>
        </p:txBody>
      </p:sp>
    </p:spTree>
    <p:extLst>
      <p:ext uri="{BB962C8B-B14F-4D97-AF65-F5344CB8AC3E}">
        <p14:creationId xmlns:p14="http://schemas.microsoft.com/office/powerpoint/2010/main" val="37343585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18673" y="2579205"/>
            <a:ext cx="43918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</a:rPr>
              <a:t>Model </a:t>
            </a:r>
            <a:r>
              <a:rPr lang="en-US" sz="2000" b="1" dirty="0" smtClean="0">
                <a:solidFill>
                  <a:srgbClr val="00B0F0"/>
                </a:solidFill>
              </a:rPr>
              <a:t>exploring and development</a:t>
            </a:r>
            <a:endParaRPr lang="en-US" sz="20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</a:rPr>
              <a:t>Model training, validation, </a:t>
            </a:r>
            <a:r>
              <a:rPr lang="en-US" sz="2000" b="1" dirty="0" smtClean="0">
                <a:solidFill>
                  <a:srgbClr val="00B0F0"/>
                </a:solidFill>
              </a:rPr>
              <a:t>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B0F0"/>
                </a:solidFill>
              </a:rPr>
              <a:t>Model selection</a:t>
            </a: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8" idx="0"/>
          </p:cNvCxnSpPr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0745" y="2290618"/>
            <a:ext cx="2071255" cy="510095"/>
          </a:xfrm>
          <a:prstGeom prst="line">
            <a:avLst/>
          </a:prstGeom>
          <a:ln w="38100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45363" y="3420991"/>
            <a:ext cx="2066637" cy="393722"/>
          </a:xfrm>
          <a:prstGeom prst="line">
            <a:avLst/>
          </a:prstGeom>
          <a:ln w="38100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52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94995" y="1363786"/>
            <a:ext cx="3579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Data science </a:t>
            </a:r>
            <a:r>
              <a:rPr lang="en-US" sz="2000" b="1" dirty="0" smtClean="0">
                <a:solidFill>
                  <a:srgbClr val="00B050"/>
                </a:solidFill>
              </a:rPr>
              <a:t>formulation</a:t>
            </a:r>
            <a:endParaRPr lang="en-US" sz="2000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Data quality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Feature engineering</a:t>
            </a: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8" idx="0"/>
          </p:cNvCxnSpPr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64024" y="1051560"/>
            <a:ext cx="2314076" cy="987552"/>
          </a:xfrm>
          <a:prstGeom prst="line">
            <a:avLst/>
          </a:prstGeom>
          <a:ln w="38100">
            <a:solidFill>
              <a:srgbClr val="00B05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02736" y="2800713"/>
            <a:ext cx="3524322" cy="152799"/>
          </a:xfrm>
          <a:prstGeom prst="line">
            <a:avLst/>
          </a:prstGeom>
          <a:ln w="38100">
            <a:solidFill>
              <a:srgbClr val="00B05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36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2" name="Parallelogram 21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oon 26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nual Operation 27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on 28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783013" y="935802"/>
            <a:ext cx="59799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/>
                </a:solidFill>
              </a:rPr>
              <a:t>Business problem definition and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3"/>
                </a:solidFill>
              </a:rPr>
              <a:t>Quantifying </a:t>
            </a:r>
            <a:r>
              <a:rPr lang="en-US" sz="2000" b="1" dirty="0">
                <a:solidFill>
                  <a:schemeClr val="accent3"/>
                </a:solidFill>
              </a:rPr>
              <a:t>business </a:t>
            </a:r>
            <a:r>
              <a:rPr lang="en-US" sz="2000" b="1" dirty="0" smtClean="0">
                <a:solidFill>
                  <a:schemeClr val="accent3"/>
                </a:solidFill>
              </a:rPr>
              <a:t>value and define key metrics</a:t>
            </a: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/>
                </a:solidFill>
              </a:rPr>
              <a:t>Computation resources assessment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/>
                </a:solidFill>
              </a:rPr>
              <a:t>Key milestones and </a:t>
            </a:r>
            <a:r>
              <a:rPr lang="en-US" sz="2000" b="1" dirty="0" smtClean="0">
                <a:solidFill>
                  <a:schemeClr val="accent3"/>
                </a:solidFill>
              </a:rPr>
              <a:t>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3"/>
                </a:solidFill>
              </a:rPr>
              <a:t>Data security, privacy </a:t>
            </a:r>
            <a:r>
              <a:rPr lang="en-US" sz="2000" b="1" dirty="0">
                <a:solidFill>
                  <a:schemeClr val="accent3"/>
                </a:solidFill>
              </a:rPr>
              <a:t>and </a:t>
            </a:r>
            <a:r>
              <a:rPr lang="en-US" sz="2000" b="1" dirty="0" smtClean="0">
                <a:solidFill>
                  <a:schemeClr val="accent3"/>
                </a:solidFill>
              </a:rPr>
              <a:t>legal review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8" idx="0"/>
          </p:cNvCxnSpPr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2517" y="181708"/>
            <a:ext cx="1274311" cy="516219"/>
          </a:xfrm>
          <a:prstGeom prst="line">
            <a:avLst/>
          </a:prstGeom>
          <a:ln w="38100">
            <a:solidFill>
              <a:schemeClr val="accent3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963886" y="2095609"/>
            <a:ext cx="2036865" cy="1325382"/>
          </a:xfrm>
          <a:prstGeom prst="line">
            <a:avLst/>
          </a:prstGeom>
          <a:ln w="38100">
            <a:solidFill>
              <a:schemeClr val="accent3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095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Manual Operation 19"/>
          <p:cNvSpPr/>
          <p:nvPr/>
        </p:nvSpPr>
        <p:spPr>
          <a:xfrm rot="10800000">
            <a:off x="7117680" y="3420992"/>
            <a:ext cx="667512" cy="76160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2" name="Parallelogram 21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oon 26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nual Operation 27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on 28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524000" y="3285205"/>
            <a:ext cx="42710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C000"/>
                </a:solidFill>
              </a:rPr>
              <a:t>A/B testing in production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C000"/>
                </a:solidFill>
              </a:rPr>
              <a:t>Model deployment in production </a:t>
            </a:r>
            <a:r>
              <a:rPr lang="en-US" sz="2000" b="1" dirty="0" smtClean="0">
                <a:solidFill>
                  <a:srgbClr val="FFC000"/>
                </a:solidFill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FFC000"/>
                </a:solidFill>
              </a:rPr>
              <a:t>Exception management</a:t>
            </a:r>
            <a:endParaRPr lang="en-US" sz="2000" b="1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FFC000"/>
                </a:solidFill>
              </a:rPr>
              <a:t>Performance monitoring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8" idx="0"/>
          </p:cNvCxnSpPr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526" y="3087037"/>
            <a:ext cx="2020078" cy="366733"/>
          </a:xfrm>
          <a:prstGeom prst="line">
            <a:avLst/>
          </a:prstGeom>
          <a:ln w="38100">
            <a:solidFill>
              <a:srgbClr val="FFC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928616" y="4228719"/>
            <a:ext cx="2132744" cy="928497"/>
          </a:xfrm>
          <a:prstGeom prst="line">
            <a:avLst/>
          </a:prstGeom>
          <a:ln w="38100">
            <a:solidFill>
              <a:srgbClr val="FFC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77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360923" y="4182593"/>
            <a:ext cx="2160808" cy="1334613"/>
            <a:chOff x="6360923" y="4182593"/>
            <a:chExt cx="2160808" cy="1334613"/>
          </a:xfrm>
        </p:grpSpPr>
        <p:sp>
          <p:nvSpPr>
            <p:cNvPr id="37" name="Parallelogram 36"/>
            <p:cNvSpPr/>
            <p:nvPr/>
          </p:nvSpPr>
          <p:spPr>
            <a:xfrm rot="10800000">
              <a:off x="7885294" y="5314232"/>
              <a:ext cx="636437" cy="45719"/>
            </a:xfrm>
            <a:prstGeom prst="parallelogram">
              <a:avLst>
                <a:gd name="adj" fmla="val 0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/>
            <p:cNvSpPr/>
            <p:nvPr/>
          </p:nvSpPr>
          <p:spPr>
            <a:xfrm rot="10800000">
              <a:off x="6360923" y="5310249"/>
              <a:ext cx="636437" cy="65917"/>
            </a:xfrm>
            <a:prstGeom prst="parallelogram">
              <a:avLst>
                <a:gd name="adj" fmla="val 64968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Manual Operation 38"/>
            <p:cNvSpPr/>
            <p:nvPr/>
          </p:nvSpPr>
          <p:spPr>
            <a:xfrm rot="10800000">
              <a:off x="6882797" y="4182593"/>
              <a:ext cx="1124712" cy="1183582"/>
            </a:xfrm>
            <a:prstGeom prst="flowChartManualOperation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oon 39"/>
            <p:cNvSpPr/>
            <p:nvPr/>
          </p:nvSpPr>
          <p:spPr>
            <a:xfrm rot="19565836">
              <a:off x="7698352" y="4395243"/>
              <a:ext cx="511458" cy="1121963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oon 40"/>
            <p:cNvSpPr/>
            <p:nvPr/>
          </p:nvSpPr>
          <p:spPr>
            <a:xfrm rot="12796194">
              <a:off x="6719521" y="4390601"/>
              <a:ext cx="511090" cy="1125958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lowchart: Manual Operation 19"/>
          <p:cNvSpPr/>
          <p:nvPr/>
        </p:nvSpPr>
        <p:spPr>
          <a:xfrm rot="10800000">
            <a:off x="7117680" y="3420992"/>
            <a:ext cx="667512" cy="76160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6" name="Parallelogram 25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oon 29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Manual Operation 30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oon 31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933654" y="3949971"/>
            <a:ext cx="36337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CC66FF"/>
                </a:solidFill>
              </a:rPr>
              <a:t>Model tuning and re-training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C66FF"/>
                </a:solidFill>
              </a:rPr>
              <a:t>Model </a:t>
            </a:r>
            <a:r>
              <a:rPr lang="en-US" sz="2000" b="1" dirty="0" smtClean="0">
                <a:solidFill>
                  <a:srgbClr val="CC66FF"/>
                </a:solidFill>
              </a:rPr>
              <a:t>update and add-on</a:t>
            </a:r>
            <a:endParaRPr lang="en-US" sz="2000" b="1" dirty="0">
              <a:solidFill>
                <a:srgbClr val="CC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C66FF"/>
                </a:solidFill>
              </a:rPr>
              <a:t>Model failure and </a:t>
            </a:r>
            <a:r>
              <a:rPr lang="en-US" sz="2000" b="1" dirty="0" smtClean="0">
                <a:solidFill>
                  <a:srgbClr val="CC66FF"/>
                </a:solidFill>
              </a:rPr>
              <a:t>retirement</a:t>
            </a:r>
            <a:endParaRPr lang="en-US" sz="2000" b="1" dirty="0">
              <a:solidFill>
                <a:srgbClr val="CC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CC66FF"/>
                </a:solidFill>
              </a:rPr>
              <a:t>…</a:t>
            </a: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05524" y="3598029"/>
            <a:ext cx="2833778" cy="641274"/>
          </a:xfrm>
          <a:prstGeom prst="line">
            <a:avLst/>
          </a:prstGeom>
          <a:ln w="38100">
            <a:solidFill>
              <a:srgbClr val="CC66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25112" y="5366025"/>
            <a:ext cx="1818359" cy="129519"/>
          </a:xfrm>
          <a:prstGeom prst="line">
            <a:avLst/>
          </a:prstGeom>
          <a:ln w="38100">
            <a:solidFill>
              <a:srgbClr val="CC66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389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From Slow Progress to Wide Adoption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1940s – 1980s,  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b="1" dirty="0" smtClean="0">
                <a:solidFill>
                  <a:schemeClr val="tx2"/>
                </a:solidFill>
              </a:rPr>
              <a:t>ery slow progress due to: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Computation hardware capacity limitation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Number of observations with labeled results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Lack efficient algorithm to estimate the parameters in the model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1980s – 2010, a few applications in real word due to: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Moore’s Law + GPU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Internet generated large labeled dataset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Efficient algorithm for optimization and better activation functions</a:t>
            </a:r>
            <a:endParaRPr lang="en-US" b="1" dirty="0">
              <a:solidFill>
                <a:srgbClr val="1F497D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2010-Now, very broad application in various areas: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Near-human-level image classification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Near-human-level handwriting transcription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Much improved speech recognition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Much improved machine translation</a:t>
            </a:r>
            <a:endParaRPr lang="en-US" b="1" dirty="0">
              <a:solidFill>
                <a:srgbClr val="1F497D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rgbClr val="1F497D"/>
                </a:solidFill>
              </a:rPr>
              <a:t>Now we know working neural network models usually contains </a:t>
            </a:r>
            <a:r>
              <a:rPr lang="en-US" b="1" dirty="0" smtClean="0">
                <a:solidFill>
                  <a:srgbClr val="FF0000"/>
                </a:solidFill>
              </a:rPr>
              <a:t>many layers </a:t>
            </a:r>
            <a:r>
              <a:rPr lang="en-US" b="1" dirty="0" smtClean="0">
                <a:solidFill>
                  <a:srgbClr val="1F497D"/>
                </a:solidFill>
              </a:rPr>
              <a:t>(i.e. the depth of the network is </a:t>
            </a:r>
            <a:r>
              <a:rPr lang="en-US" b="1" dirty="0" smtClean="0">
                <a:solidFill>
                  <a:srgbClr val="FF0000"/>
                </a:solidFill>
              </a:rPr>
              <a:t>deep</a:t>
            </a:r>
            <a:r>
              <a:rPr lang="en-US" b="1" dirty="0" smtClean="0">
                <a:solidFill>
                  <a:srgbClr val="1F497D"/>
                </a:solidFill>
              </a:rPr>
              <a:t>), and to achieve near-human-level accuracy the deep neural network need </a:t>
            </a:r>
            <a:r>
              <a:rPr lang="en-US" b="1" dirty="0" smtClean="0">
                <a:solidFill>
                  <a:srgbClr val="FF0000"/>
                </a:solidFill>
              </a:rPr>
              <a:t>huge training dataset </a:t>
            </a:r>
            <a:r>
              <a:rPr lang="en-US" b="1" dirty="0" smtClean="0">
                <a:solidFill>
                  <a:srgbClr val="1F497D"/>
                </a:solidFill>
              </a:rPr>
              <a:t>(for example millions of labeled pictures for image classification problem).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344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360923" y="4182593"/>
            <a:ext cx="2160808" cy="1334613"/>
            <a:chOff x="6360923" y="4182593"/>
            <a:chExt cx="2160808" cy="1334613"/>
          </a:xfrm>
        </p:grpSpPr>
        <p:sp>
          <p:nvSpPr>
            <p:cNvPr id="37" name="Parallelogram 36"/>
            <p:cNvSpPr/>
            <p:nvPr/>
          </p:nvSpPr>
          <p:spPr>
            <a:xfrm rot="10800000">
              <a:off x="7885294" y="5314232"/>
              <a:ext cx="636437" cy="45719"/>
            </a:xfrm>
            <a:prstGeom prst="parallelogram">
              <a:avLst>
                <a:gd name="adj" fmla="val 0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/>
            <p:cNvSpPr/>
            <p:nvPr/>
          </p:nvSpPr>
          <p:spPr>
            <a:xfrm rot="10800000">
              <a:off x="6360923" y="5310249"/>
              <a:ext cx="636437" cy="65917"/>
            </a:xfrm>
            <a:prstGeom prst="parallelogram">
              <a:avLst>
                <a:gd name="adj" fmla="val 64968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Manual Operation 38"/>
            <p:cNvSpPr/>
            <p:nvPr/>
          </p:nvSpPr>
          <p:spPr>
            <a:xfrm rot="10800000">
              <a:off x="6882797" y="4182593"/>
              <a:ext cx="1124712" cy="1183582"/>
            </a:xfrm>
            <a:prstGeom prst="flowChartManualOperation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oon 39"/>
            <p:cNvSpPr/>
            <p:nvPr/>
          </p:nvSpPr>
          <p:spPr>
            <a:xfrm rot="19565836">
              <a:off x="7698352" y="4395243"/>
              <a:ext cx="511458" cy="1121963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oon 40"/>
            <p:cNvSpPr/>
            <p:nvPr/>
          </p:nvSpPr>
          <p:spPr>
            <a:xfrm rot="12796194">
              <a:off x="6719521" y="4390601"/>
              <a:ext cx="511090" cy="1125958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7" name="Parallelogram 26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oon 30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Manual Operation 31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oon 33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nual Operation 19"/>
          <p:cNvSpPr/>
          <p:nvPr/>
        </p:nvSpPr>
        <p:spPr>
          <a:xfrm rot="10800000">
            <a:off x="7117680" y="3420992"/>
            <a:ext cx="667512" cy="76160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8714E-2CE2-468C-AF33-85460DFB1741}"/>
              </a:ext>
            </a:extLst>
          </p:cNvPr>
          <p:cNvSpPr txBox="1"/>
          <p:nvPr/>
        </p:nvSpPr>
        <p:spPr>
          <a:xfrm>
            <a:off x="993305" y="327836"/>
            <a:ext cx="45045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definition and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Quantifying business value and define key metrics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 </a:t>
            </a: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assessment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milestones and 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security, privacy and legal review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formulation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exploring and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training, validation,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A/B testing in production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deployment in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monitoring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CC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tuning and re-training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CC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update and add-on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CC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failure and </a:t>
            </a:r>
            <a:r>
              <a:rPr lang="en-US" sz="1600" b="1" dirty="0" smtClean="0">
                <a:solidFill>
                  <a:srgbClr val="CC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retirement</a:t>
            </a:r>
            <a:endParaRPr lang="en-US" sz="1600" b="1" dirty="0">
              <a:solidFill>
                <a:srgbClr val="CC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504688" y="609708"/>
            <a:ext cx="18288" cy="527902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03500" y="24730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 Cycle</a:t>
            </a:r>
          </a:p>
        </p:txBody>
      </p:sp>
    </p:spTree>
    <p:extLst>
      <p:ext uri="{BB962C8B-B14F-4D97-AF65-F5344CB8AC3E}">
        <p14:creationId xmlns:p14="http://schemas.microsoft.com/office/powerpoint/2010/main" val="1597884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nual Operation 19"/>
          <p:cNvSpPr/>
          <p:nvPr/>
        </p:nvSpPr>
        <p:spPr>
          <a:xfrm rot="10800000">
            <a:off x="7117680" y="3420992"/>
            <a:ext cx="667512" cy="76160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360923" y="4182593"/>
            <a:ext cx="2160808" cy="1334613"/>
            <a:chOff x="6360923" y="4182593"/>
            <a:chExt cx="2160808" cy="1334613"/>
          </a:xfrm>
        </p:grpSpPr>
        <p:sp>
          <p:nvSpPr>
            <p:cNvPr id="31" name="Parallelogram 30"/>
            <p:cNvSpPr/>
            <p:nvPr/>
          </p:nvSpPr>
          <p:spPr>
            <a:xfrm rot="10800000">
              <a:off x="7885294" y="5314232"/>
              <a:ext cx="636437" cy="45719"/>
            </a:xfrm>
            <a:prstGeom prst="parallelogram">
              <a:avLst>
                <a:gd name="adj" fmla="val 0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 rot="10800000">
              <a:off x="6360923" y="5310249"/>
              <a:ext cx="636437" cy="65917"/>
            </a:xfrm>
            <a:prstGeom prst="parallelogram">
              <a:avLst>
                <a:gd name="adj" fmla="val 64968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nual Operation 20"/>
            <p:cNvSpPr/>
            <p:nvPr/>
          </p:nvSpPr>
          <p:spPr>
            <a:xfrm rot="10800000">
              <a:off x="6882797" y="4182593"/>
              <a:ext cx="1124712" cy="1183582"/>
            </a:xfrm>
            <a:prstGeom prst="flowChartManualOperation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oon 22"/>
            <p:cNvSpPr/>
            <p:nvPr/>
          </p:nvSpPr>
          <p:spPr>
            <a:xfrm rot="19565836">
              <a:off x="7698352" y="4395243"/>
              <a:ext cx="511458" cy="1121963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oon 21"/>
            <p:cNvSpPr/>
            <p:nvPr/>
          </p:nvSpPr>
          <p:spPr>
            <a:xfrm rot="12796194">
              <a:off x="6719521" y="4390601"/>
              <a:ext cx="511090" cy="1125958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9" name="Parallelogram 28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oon 8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4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25A67C-FCFE-4541-B784-6E7B25C18BA4}"/>
              </a:ext>
            </a:extLst>
          </p:cNvPr>
          <p:cNvSpPr txBox="1"/>
          <p:nvPr/>
        </p:nvSpPr>
        <p:spPr>
          <a:xfrm>
            <a:off x="746705" y="381000"/>
            <a:ext cx="3962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teams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Operation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Business analyst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Insight and reporting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Technology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Database and data warehouse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engineering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Software development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dashboard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management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 management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management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Senior leadership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Leaders across organizations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4530972" y="2781758"/>
            <a:ext cx="2538357" cy="6355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77063" y="122677"/>
            <a:ext cx="175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-5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Cross Team</a:t>
            </a:r>
          </a:p>
          <a:p>
            <a:pPr algn="ctr"/>
            <a:r>
              <a:rPr lang="en-US" sz="2000" b="1" spc="-5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Collaboration</a:t>
            </a:r>
            <a:endParaRPr lang="en-US" sz="2000" b="1" spc="-5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9418" y="2627822"/>
            <a:ext cx="19715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spc="-5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Agile-Style Project Management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810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530CA7-5861-4CB1-85D3-9F39C24F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Online vs Offline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3667-EA9B-4050-AEB3-6438D629932D}"/>
              </a:ext>
            </a:extLst>
          </p:cNvPr>
          <p:cNvSpPr txBox="1"/>
          <p:nvPr/>
        </p:nvSpPr>
        <p:spPr>
          <a:xfrm>
            <a:off x="609600" y="914400"/>
            <a:ext cx="525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offline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Historical data in the data warehouse system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Slow to retrieve (i.e. hours to get needed data)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Very rich in general (i.e. click stream, detailed shopping history etc.)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Low cost to maintenance in data warehouse (i.e. hard disk)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Can be extracted in batch as raw material for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Offline data are typical used for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exploratory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Statistical or machine learning model development and selection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online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available in real time to a model for real time decision making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High cost to maintenance for low latency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Limited selection of data usually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Additional data can be added with effort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65D672-CE6E-4642-9CC6-CC775B82C686}"/>
              </a:ext>
            </a:extLst>
          </p:cNvPr>
          <p:cNvGraphicFramePr/>
          <p:nvPr>
            <p:extLst/>
          </p:nvPr>
        </p:nvGraphicFramePr>
        <p:xfrm>
          <a:off x="6043749" y="457200"/>
          <a:ext cx="2833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D5CFCF-0D3B-4AE8-925A-96191B04CAF7}"/>
              </a:ext>
            </a:extLst>
          </p:cNvPr>
          <p:cNvSpPr txBox="1"/>
          <p:nvPr/>
        </p:nvSpPr>
        <p:spPr>
          <a:xfrm>
            <a:off x="5867400" y="5029200"/>
            <a:ext cx="318624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are also </a:t>
            </a:r>
            <a:r>
              <a:rPr lang="en-US" b="1" u="sng" dirty="0"/>
              <a:t>offline-only models</a:t>
            </a:r>
            <a:r>
              <a:rPr lang="en-US" dirty="0"/>
              <a:t> with regular batch process; and </a:t>
            </a:r>
            <a:r>
              <a:rPr lang="en-US" b="1" u="sng" dirty="0"/>
              <a:t>models training using online real time data </a:t>
            </a:r>
            <a:r>
              <a:rPr lang="en-US" dirty="0"/>
              <a:t>and deploy in real time depending on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765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048000"/>
            <a:ext cx="5029200" cy="13620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Pitfalls of Data Science Projects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69064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Solving the wrong problem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Vague description of </a:t>
            </a:r>
            <a:r>
              <a:rPr lang="en-US" sz="2000" b="1" dirty="0" smtClean="0">
                <a:solidFill>
                  <a:srgbClr val="0070C0"/>
                </a:solidFill>
              </a:rPr>
              <a:t>business needs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</a:rPr>
              <a:t>Misalignment across many </a:t>
            </a:r>
            <a:r>
              <a:rPr lang="en-US" sz="2000" b="1" dirty="0">
                <a:solidFill>
                  <a:srgbClr val="0070C0"/>
                </a:solidFill>
              </a:rPr>
              <a:t>teams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</a:rPr>
              <a:t>Data scientists are not involved in the initial discussion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Over promise on business value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Unrealistic high expectation 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</a:rPr>
              <a:t>Assumptions </a:t>
            </a:r>
            <a:r>
              <a:rPr lang="en-US" sz="2000" b="1" dirty="0">
                <a:solidFill>
                  <a:srgbClr val="0070C0"/>
                </a:solidFill>
              </a:rPr>
              <a:t>are </a:t>
            </a:r>
            <a:r>
              <a:rPr lang="en-US" sz="2000" b="1" dirty="0" smtClean="0">
                <a:solidFill>
                  <a:srgbClr val="0070C0"/>
                </a:solidFill>
              </a:rPr>
              <a:t>way off-chart 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</a:rPr>
              <a:t>Data scientist’s data-driven </a:t>
            </a:r>
            <a:r>
              <a:rPr lang="en-US" sz="2000" b="1" dirty="0">
                <a:solidFill>
                  <a:srgbClr val="0070C0"/>
                </a:solidFill>
              </a:rPr>
              <a:t>and </a:t>
            </a:r>
            <a:r>
              <a:rPr lang="en-US" sz="2000" b="1" dirty="0" smtClean="0">
                <a:solidFill>
                  <a:srgbClr val="0070C0"/>
                </a:solidFill>
              </a:rPr>
              <a:t>fact-base voice is not heard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720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Planning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Too optimistic about the timeline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</a:rPr>
              <a:t>Project </a:t>
            </a:r>
            <a:r>
              <a:rPr lang="en-US" sz="2000" b="1" dirty="0">
                <a:solidFill>
                  <a:srgbClr val="0070C0"/>
                </a:solidFill>
              </a:rPr>
              <a:t>management team does not have past experience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</a:rPr>
              <a:t>Many </a:t>
            </a:r>
            <a:r>
              <a:rPr lang="en-US" sz="2000" b="1" dirty="0">
                <a:solidFill>
                  <a:srgbClr val="0070C0"/>
                </a:solidFill>
              </a:rPr>
              <a:t>uncertainties are not accounted for at planning stage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Fundamentally different from </a:t>
            </a:r>
            <a:r>
              <a:rPr lang="en-US" sz="2000" b="1" dirty="0" smtClean="0">
                <a:solidFill>
                  <a:srgbClr val="0070C0"/>
                </a:solidFill>
              </a:rPr>
              <a:t>other projects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Too optimistic about data availability and quality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</a:rPr>
              <a:t>Big data </a:t>
            </a:r>
            <a:r>
              <a:rPr lang="en-US" sz="2000" b="1" dirty="0">
                <a:solidFill>
                  <a:srgbClr val="0070C0"/>
                </a:solidFill>
              </a:rPr>
              <a:t>is not a guarantee of good and relevant data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</a:rPr>
              <a:t>Ideal </a:t>
            </a:r>
            <a:r>
              <a:rPr lang="en-US" sz="2000" b="1" dirty="0">
                <a:solidFill>
                  <a:srgbClr val="0070C0"/>
                </a:solidFill>
              </a:rPr>
              <a:t>data for the business problem </a:t>
            </a:r>
            <a:r>
              <a:rPr lang="en-US" sz="2000" b="1" dirty="0" smtClean="0">
                <a:solidFill>
                  <a:srgbClr val="0070C0"/>
                </a:solidFill>
              </a:rPr>
              <a:t>is not available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</a:rPr>
              <a:t>Unexpected efforts to bring the right data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086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Stage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Un-representative data</a:t>
            </a:r>
            <a:endParaRPr lang="en-US" sz="2800" b="1" dirty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Too </a:t>
            </a:r>
            <a:r>
              <a:rPr lang="en-US" sz="2800" b="1" dirty="0">
                <a:solidFill>
                  <a:srgbClr val="0070C0"/>
                </a:solidFill>
              </a:rPr>
              <a:t>optimistic about preprocessing and feature engineering</a:t>
            </a:r>
          </a:p>
          <a:p>
            <a:pPr marL="201168" lvl="1" indent="0">
              <a:buClr>
                <a:srgbClr val="0070C0"/>
              </a:buClr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Overfitting </a:t>
            </a:r>
            <a:r>
              <a:rPr lang="en-US" sz="2800" b="1" dirty="0">
                <a:solidFill>
                  <a:srgbClr val="0070C0"/>
                </a:solidFill>
              </a:rPr>
              <a:t>and obsession for complicated </a:t>
            </a:r>
            <a:r>
              <a:rPr lang="en-US" sz="2800" b="1" dirty="0" smtClean="0">
                <a:solidFill>
                  <a:srgbClr val="0070C0"/>
                </a:solidFill>
              </a:rPr>
              <a:t>models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Take too long to fail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50762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Productionization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Fail </a:t>
            </a:r>
            <a:r>
              <a:rPr lang="en-US" sz="2800" b="1" dirty="0">
                <a:solidFill>
                  <a:srgbClr val="0070C0"/>
                </a:solidFill>
              </a:rPr>
              <a:t>to scale in real time applications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Computation capacity, data storage, or latency constrains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Not enough engineering resources 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Missing necessary </a:t>
            </a:r>
            <a:r>
              <a:rPr lang="en-US" sz="2800" b="1" dirty="0" smtClean="0">
                <a:solidFill>
                  <a:srgbClr val="0070C0"/>
                </a:solidFill>
              </a:rPr>
              <a:t>checkup</a:t>
            </a:r>
            <a:endParaRPr lang="en-US" sz="2800" b="1" dirty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Lack </a:t>
            </a:r>
            <a:r>
              <a:rPr lang="en-US" sz="2000" b="1" dirty="0" smtClean="0">
                <a:solidFill>
                  <a:srgbClr val="0070C0"/>
                </a:solidFill>
              </a:rPr>
              <a:t>model </a:t>
            </a:r>
            <a:r>
              <a:rPr lang="en-US" sz="2000" b="1" dirty="0">
                <a:solidFill>
                  <a:srgbClr val="0070C0"/>
                </a:solidFill>
              </a:rPr>
              <a:t>m</a:t>
            </a:r>
            <a:r>
              <a:rPr lang="en-US" sz="2000" b="1" dirty="0" smtClean="0">
                <a:solidFill>
                  <a:srgbClr val="0070C0"/>
                </a:solidFill>
              </a:rPr>
              <a:t>onitoring 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Lack </a:t>
            </a:r>
            <a:r>
              <a:rPr lang="en-US" sz="2000" b="1" dirty="0" smtClean="0">
                <a:solidFill>
                  <a:srgbClr val="0070C0"/>
                </a:solidFill>
              </a:rPr>
              <a:t>Model tuning</a:t>
            </a:r>
            <a:r>
              <a:rPr lang="en-US" sz="2000" b="1" dirty="0">
                <a:solidFill>
                  <a:srgbClr val="0070C0"/>
                </a:solidFill>
              </a:rPr>
              <a:t>, re-training and </a:t>
            </a:r>
            <a:r>
              <a:rPr lang="en-US" sz="2000" b="1" dirty="0" smtClean="0">
                <a:solidFill>
                  <a:srgbClr val="0070C0"/>
                </a:solidFill>
              </a:rPr>
              <a:t>retirement plan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Bad production performance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Lack needed A/B testing or shadow mode 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Data availability and stability in real </a:t>
            </a:r>
            <a:r>
              <a:rPr lang="en-US" sz="2000" b="1" dirty="0" smtClean="0">
                <a:solidFill>
                  <a:srgbClr val="0070C0"/>
                </a:solidFill>
              </a:rPr>
              <a:t>time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19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667000"/>
            <a:ext cx="38862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692070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 txBox="1">
            <a:spLocks/>
          </p:cNvSpPr>
          <p:nvPr/>
        </p:nvSpPr>
        <p:spPr>
          <a:xfrm>
            <a:off x="845127" y="3810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With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74DE4-F9C4-4C01-B62B-ED0EF469327D}"/>
              </a:ext>
            </a:extLst>
          </p:cNvPr>
          <p:cNvSpPr txBox="1"/>
          <p:nvPr/>
        </p:nvSpPr>
        <p:spPr>
          <a:xfrm>
            <a:off x="845127" y="155171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Strong modeling background should guide the project from the beginning of </a:t>
            </a:r>
            <a:r>
              <a:rPr lang="en-US" sz="2400" b="1" smtClean="0">
                <a:solidFill>
                  <a:srgbClr val="0070C0"/>
                </a:solidFill>
                <a:cs typeface="Arial" panose="020B0604020202020204" pitchFamily="34" charset="0"/>
              </a:rPr>
              <a:t>the cycle</a:t>
            </a:r>
            <a:endParaRPr lang="en-US" sz="2400" b="1" dirty="0" smtClean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Keep a high standard with data-driven and model-backed decision making process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Clearly communicate potential issues for the project as well as providing proactive suggestions</a:t>
            </a:r>
            <a:endParaRPr lang="en-US" sz="20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171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Optimization Methods</a:t>
            </a:r>
            <a:endParaRPr 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6916" y="1219200"/>
                <a:ext cx="8077200" cy="266700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Mini-batch Stochastic Gradient Descent (SGD)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Use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a small segment of data </a:t>
                </a:r>
                <a:r>
                  <a:rPr lang="en-US" sz="1800" dirty="0" smtClean="0"/>
                  <a:t>(i.e. 128 or 256) to update the SGD parameters: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 smtClean="0"/>
                  <a:t> is the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learning rate </a:t>
                </a:r>
                <a:r>
                  <a:rPr lang="en-US" sz="1800" dirty="0" smtClean="0"/>
                  <a:t>which is a hyper parameter that can be changed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When the entire dataset are used to updated the SGD, it is called one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epoch</a:t>
                </a:r>
                <a:r>
                  <a:rPr lang="en-US" sz="1800" dirty="0" smtClean="0"/>
                  <a:t> and multiple epochs are needed to run to reach convergence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An updated version with ‘momentum’ for quick convergence: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16" y="1219200"/>
                <a:ext cx="8077200" cy="2667000"/>
              </a:xfrm>
              <a:blipFill>
                <a:blip r:embed="rId2"/>
                <a:stretch>
                  <a:fillRect l="-679" t="-1142" r="-906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676400" y="3962400"/>
            <a:ext cx="5924704" cy="2895600"/>
            <a:chOff x="1676400" y="4267200"/>
            <a:chExt cx="5619904" cy="2514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1888" b="1"/>
            <a:stretch/>
          </p:blipFill>
          <p:spPr>
            <a:xfrm>
              <a:off x="1676400" y="4267200"/>
              <a:ext cx="5619904" cy="2514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2200" y="4332620"/>
              <a:ext cx="876300" cy="728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9004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B505ED-D88F-42E0-AC03-374B83DFAAB4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CE35D-F5F6-490E-B3AC-D4DD0199199D}"/>
              </a:ext>
            </a:extLst>
          </p:cNvPr>
          <p:cNvSpPr txBox="1"/>
          <p:nvPr/>
        </p:nvSpPr>
        <p:spPr>
          <a:xfrm>
            <a:off x="1012915" y="1511808"/>
            <a:ext cx="70419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Interact with multiple teams across the entire project cycle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Easy to understand language that everyone understand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Be clean on deliverables, timeline and resource </a:t>
            </a:r>
            <a:r>
              <a:rPr lang="en-US" sz="16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allocation</a:t>
            </a:r>
            <a:endParaRPr 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Technical modeling part requires communication skills too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Statistician, Operation Researcher, Economist, Computer Scientist, Market Researcher, </a:t>
            </a:r>
            <a:r>
              <a:rPr lang="en-US" sz="16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…</a:t>
            </a:r>
            <a:endParaRPr 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Need to be familiar with different terminology, for example: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Label = Target = Outcome = Class = Response = Dependent </a:t>
            </a:r>
            <a:r>
              <a:rPr lang="en-US" sz="16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Variables (i.e. Y)</a:t>
            </a:r>
            <a:endParaRPr lang="en-US" sz="16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Features = Attribute = Independent Variables = Predictors = </a:t>
            </a:r>
            <a:r>
              <a:rPr lang="en-US" sz="16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Covariates (i.e. X)</a:t>
            </a:r>
            <a:endParaRPr lang="en-US" sz="16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Weights </a:t>
            </a: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= Parameters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Learning = Fitting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Generalization = Applying to population or test data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Sensitivity = recall = hit rate = true positive </a:t>
            </a:r>
            <a:r>
              <a:rPr lang="en-US" sz="16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rate</a:t>
            </a:r>
            <a:endParaRPr lang="en-US" sz="16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 txBox="1">
            <a:spLocks/>
          </p:cNvSpPr>
          <p:nvPr/>
        </p:nvSpPr>
        <p:spPr>
          <a:xfrm>
            <a:off x="1012915" y="451104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Communication: </a:t>
            </a:r>
            <a:endParaRPr lang="en-US" sz="3200" b="1" spc="-5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3200" b="1" spc="-5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Speaking the Same </a:t>
            </a:r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293590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B505ED-D88F-42E0-AC03-374B83DFAAB4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 txBox="1">
            <a:spLocks/>
          </p:cNvSpPr>
          <p:nvPr/>
        </p:nvSpPr>
        <p:spPr>
          <a:xfrm>
            <a:off x="765244" y="489183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b="1" spc="-5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Communication: Different Styles</a:t>
            </a:r>
            <a:endParaRPr lang="en-US" sz="3200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版面配置區 3"/>
          <p:cNvSpPr txBox="1">
            <a:spLocks/>
          </p:cNvSpPr>
          <p:nvPr/>
        </p:nvSpPr>
        <p:spPr>
          <a:xfrm>
            <a:off x="765244" y="1290165"/>
            <a:ext cx="1997412" cy="44441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dirty="0" smtClean="0">
                <a:solidFill>
                  <a:srgbClr val="0070C0"/>
                </a:solidFill>
              </a:rPr>
              <a:t>Statistics</a:t>
            </a:r>
            <a:endParaRPr lang="en-US" altLang="en-US" b="1" dirty="0" smtClean="0">
              <a:solidFill>
                <a:srgbClr val="0070C0"/>
              </a:solidFill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765244" y="1883334"/>
            <a:ext cx="3305560" cy="441046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All kind of errors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Type-I error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Type-II error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Mean square error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Dummy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Lack of fit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Loss 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Failure Rate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Hazard Model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Penalty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Discrimination 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…</a:t>
            </a:r>
          </a:p>
        </p:txBody>
      </p:sp>
      <p:sp>
        <p:nvSpPr>
          <p:cNvPr id="8" name="文字版面配置區 5"/>
          <p:cNvSpPr txBox="1">
            <a:spLocks/>
          </p:cNvSpPr>
          <p:nvPr/>
        </p:nvSpPr>
        <p:spPr>
          <a:xfrm>
            <a:off x="4718956" y="1331338"/>
            <a:ext cx="3149941" cy="40040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 smtClean="0">
                <a:solidFill>
                  <a:srgbClr val="0070C0"/>
                </a:solidFill>
              </a:rPr>
              <a:t>Data Science</a:t>
            </a:r>
          </a:p>
        </p:txBody>
      </p:sp>
      <p:sp>
        <p:nvSpPr>
          <p:cNvPr id="9" name="內容版面配置區 6"/>
          <p:cNvSpPr txBox="1">
            <a:spLocks/>
          </p:cNvSpPr>
          <p:nvPr/>
        </p:nvSpPr>
        <p:spPr>
          <a:xfrm>
            <a:off x="5102225" y="1923122"/>
            <a:ext cx="3054223" cy="433088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Accuracy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Precision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8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One-hot encoding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Faithfulness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Information </a:t>
            </a:r>
            <a:r>
              <a:rPr lang="en-US" altLang="en-US" b="1" dirty="0"/>
              <a:t>gain</a:t>
            </a:r>
            <a:endParaRPr lang="en-US" altLang="en-US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Golden Standard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Smart Algorithm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Intelligent Procedure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Knowledge Discovery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/>
              <a:t>…</a:t>
            </a:r>
            <a:endParaRPr lang="en-US" altLang="en-US" b="1" dirty="0"/>
          </a:p>
        </p:txBody>
      </p:sp>
      <p:sp>
        <p:nvSpPr>
          <p:cNvPr id="11" name="文字版面配置區 3"/>
          <p:cNvSpPr txBox="1">
            <a:spLocks/>
          </p:cNvSpPr>
          <p:nvPr/>
        </p:nvSpPr>
        <p:spPr>
          <a:xfrm>
            <a:off x="1291348" y="6442549"/>
            <a:ext cx="6485104" cy="37632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schemeClr val="accent3"/>
                </a:solidFill>
              </a:rPr>
              <a:t>* Partially Adopted from Dennis Lin’s FTC Talk </a:t>
            </a:r>
            <a:endParaRPr lang="en-US" altLang="en-US" sz="16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82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609600"/>
          </a:xfrm>
        </p:spPr>
        <p:txBody>
          <a:bodyPr>
            <a:normAutofit/>
          </a:bodyPr>
          <a:lstStyle/>
          <a:p>
            <a:r>
              <a:rPr lang="en-US" sz="3200" b="1" spc="-5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Domain Knowledge</a:t>
            </a:r>
            <a:endParaRPr lang="en-US" sz="3200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74DE4-F9C4-4C01-B62B-ED0EF469327D}"/>
              </a:ext>
            </a:extLst>
          </p:cNvPr>
          <p:cNvSpPr txBox="1"/>
          <p:nvPr/>
        </p:nvSpPr>
        <p:spPr>
          <a:xfrm>
            <a:off x="609600" y="9144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technical skills and soft skills are easily transferable from one business sector to another such 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Statistical and ML methods, SQL, 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Procedures and best practices in problem formulation and modeling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Communication, leadership and collaboration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How to quickly obtain business domain knowledge?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Very similar to statistical consulting projects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the current decision making process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Get familiar with current data acquisition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current modeling process and data flow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Outline business problems to solve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Job shadowing with office and field agents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Ask questions to understand business operation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Identify current pain points and known-unknowns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Outbox thinking to identify unknown-unknowns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Current best practice across the industry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Read research/white paper, attend conference, meetup and talks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Reach out to domain specific experts</a:t>
            </a:r>
          </a:p>
        </p:txBody>
      </p:sp>
    </p:spTree>
    <p:extLst>
      <p:ext uri="{BB962C8B-B14F-4D97-AF65-F5344CB8AC3E}">
        <p14:creationId xmlns:p14="http://schemas.microsoft.com/office/powerpoint/2010/main" val="3403770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7B881-BB34-4585-8BC6-258C2E27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on Track for Data Science Career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E718-73DB-48E6-A021-B59EAB8B5588}"/>
              </a:ext>
            </a:extLst>
          </p:cNvPr>
          <p:cNvSpPr txBox="1"/>
          <p:nvPr/>
        </p:nvSpPr>
        <p:spPr>
          <a:xfrm>
            <a:off x="914400" y="1371600"/>
            <a:ext cx="4191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Learning New Methods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Deep Learning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Reinforced Learning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Keep up with New Tools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 smtClean="0">
                <a:solidFill>
                  <a:schemeClr val="tx2"/>
                </a:solidFill>
              </a:rPr>
              <a:t>TensorFlow</a:t>
            </a:r>
            <a:r>
              <a:rPr lang="en-US" sz="1600" b="1" dirty="0" smtClean="0">
                <a:solidFill>
                  <a:schemeClr val="tx2"/>
                </a:solidFill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</a:rPr>
              <a:t>MxNet</a:t>
            </a:r>
            <a:r>
              <a:rPr lang="en-US" sz="1600" b="1" dirty="0" smtClean="0">
                <a:solidFill>
                  <a:schemeClr val="tx2"/>
                </a:solidFill>
              </a:rPr>
              <a:t> etc.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R/Python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Dynamic Dashboard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Explore New Applications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Internet of Things (</a:t>
            </a:r>
            <a:r>
              <a:rPr lang="en-US" sz="1600" b="1" dirty="0" err="1" smtClean="0">
                <a:solidFill>
                  <a:schemeClr val="tx2"/>
                </a:solidFill>
              </a:rPr>
              <a:t>IoT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Robotics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Automatic Driving Cars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1371600"/>
            <a:ext cx="3657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Apply New Methods to Existing Applications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Identify problems at daily work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Apply novel ways for existing solutions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It could be much faster / more accurate / more efficient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Brand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Yourself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LinkedIn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GitHub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Blogs and Posts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Personal Professional website</a:t>
            </a:r>
          </a:p>
        </p:txBody>
      </p:sp>
    </p:spTree>
    <p:extLst>
      <p:ext uri="{BB962C8B-B14F-4D97-AF65-F5344CB8AC3E}">
        <p14:creationId xmlns:p14="http://schemas.microsoft.com/office/powerpoint/2010/main" val="42818277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7B881-BB34-4585-8BC6-258C2E27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3200" b="1" spc="-5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References</a:t>
            </a:r>
            <a:endParaRPr lang="en-US" sz="3200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E718-73DB-48E6-A021-B59EAB8B5588}"/>
              </a:ext>
            </a:extLst>
          </p:cNvPr>
          <p:cNvSpPr txBox="1"/>
          <p:nvPr/>
        </p:nvSpPr>
        <p:spPr>
          <a:xfrm>
            <a:off x="914400" y="99060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</a:rPr>
              <a:t>Deep Learning Using R, </a:t>
            </a:r>
            <a:r>
              <a:rPr lang="fr-FR" sz="1600" b="1" dirty="0">
                <a:solidFill>
                  <a:schemeClr val="tx2"/>
                </a:solidFill>
              </a:rPr>
              <a:t>François Chollet </a:t>
            </a:r>
            <a:r>
              <a:rPr lang="fr-FR" sz="1600" b="1" dirty="0" err="1">
                <a:solidFill>
                  <a:schemeClr val="tx2"/>
                </a:solidFill>
              </a:rPr>
              <a:t>with</a:t>
            </a:r>
            <a:r>
              <a:rPr lang="fr-FR" sz="1600" b="1" dirty="0">
                <a:solidFill>
                  <a:schemeClr val="tx2"/>
                </a:solidFill>
              </a:rPr>
              <a:t> J. J. </a:t>
            </a:r>
            <a:r>
              <a:rPr lang="fr-FR" sz="1600" b="1" dirty="0" smtClean="0">
                <a:solidFill>
                  <a:schemeClr val="tx2"/>
                </a:solidFill>
              </a:rPr>
              <a:t>Allaire</a:t>
            </a:r>
            <a:r>
              <a:rPr lang="fr-FR" sz="1600" b="1" dirty="0">
                <a:solidFill>
                  <a:schemeClr val="tx2"/>
                </a:solidFill>
              </a:rPr>
              <a:t>, ISBN </a:t>
            </a:r>
            <a:r>
              <a:rPr lang="fr-FR" sz="1600" b="1" dirty="0" smtClean="0">
                <a:solidFill>
                  <a:schemeClr val="tx2"/>
                </a:solidFill>
              </a:rPr>
              <a:t>9781617295546 (2018)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b="1" dirty="0" smtClean="0">
                <a:solidFill>
                  <a:schemeClr val="tx2"/>
                </a:solidFill>
              </a:rPr>
              <a:t>Introduction to Data Science (</a:t>
            </a:r>
            <a:r>
              <a:rPr lang="fr-FR" sz="1600" b="1" dirty="0">
                <a:solidFill>
                  <a:schemeClr val="tx2"/>
                </a:solidFill>
                <a:hlinkClick r:id="rId2"/>
              </a:rPr>
              <a:t>https://scientistcafe.com/ids/</a:t>
            </a:r>
            <a:r>
              <a:rPr lang="fr-FR" sz="1600" b="1" dirty="0">
                <a:solidFill>
                  <a:schemeClr val="tx2"/>
                </a:solidFill>
              </a:rPr>
              <a:t> </a:t>
            </a:r>
            <a:r>
              <a:rPr lang="fr-FR" sz="1600" b="1" dirty="0" smtClean="0">
                <a:solidFill>
                  <a:schemeClr val="tx2"/>
                </a:solidFill>
              </a:rPr>
              <a:t>), </a:t>
            </a:r>
            <a:r>
              <a:rPr lang="fr-FR" sz="1600" b="1" dirty="0" err="1" smtClean="0">
                <a:solidFill>
                  <a:schemeClr val="tx2"/>
                </a:solidFill>
              </a:rPr>
              <a:t>Draft</a:t>
            </a:r>
            <a:r>
              <a:rPr lang="fr-FR" sz="1600" b="1" dirty="0" smtClean="0">
                <a:solidFill>
                  <a:schemeClr val="tx2"/>
                </a:solidFill>
              </a:rPr>
              <a:t>, CRC </a:t>
            </a:r>
            <a:r>
              <a:rPr lang="fr-FR" sz="1600" b="1" dirty="0" err="1" smtClean="0">
                <a:solidFill>
                  <a:schemeClr val="tx2"/>
                </a:solidFill>
              </a:rPr>
              <a:t>Press</a:t>
            </a:r>
            <a:r>
              <a:rPr lang="fr-FR" sz="1600" b="1" dirty="0" smtClean="0">
                <a:solidFill>
                  <a:schemeClr val="tx2"/>
                </a:solidFill>
              </a:rPr>
              <a:t> </a:t>
            </a:r>
            <a:r>
              <a:rPr lang="fr-FR" sz="1600" b="1" dirty="0" err="1" smtClean="0">
                <a:solidFill>
                  <a:schemeClr val="tx2"/>
                </a:solidFill>
              </a:rPr>
              <a:t>Contracted</a:t>
            </a:r>
            <a:r>
              <a:rPr lang="fr-FR" sz="1600" b="1" dirty="0">
                <a:solidFill>
                  <a:schemeClr val="tx2"/>
                </a:solidFill>
              </a:rPr>
              <a:t> </a:t>
            </a:r>
            <a:endParaRPr lang="fr-FR" sz="1600" b="1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hlinkClick r:id="rId3"/>
              </a:rPr>
              <a:t>https</a:t>
            </a:r>
            <a:r>
              <a:rPr lang="en-US" sz="1600" b="1" dirty="0">
                <a:solidFill>
                  <a:schemeClr val="tx2"/>
                </a:solidFill>
                <a:hlinkClick r:id="rId3"/>
              </a:rPr>
              <a:t>://keras.rstudio.com</a:t>
            </a:r>
            <a:r>
              <a:rPr lang="en-US" sz="1600" b="1" dirty="0" smtClean="0">
                <a:solidFill>
                  <a:schemeClr val="tx2"/>
                </a:solidFill>
                <a:hlinkClick r:id="rId3"/>
              </a:rPr>
              <a:t>/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  <a:hlinkClick r:id="rId4"/>
              </a:rPr>
              <a:t>http://spark.rstudio.com</a:t>
            </a:r>
            <a:r>
              <a:rPr lang="en-US" sz="1600" b="1" dirty="0" smtClean="0">
                <a:solidFill>
                  <a:schemeClr val="tx2"/>
                </a:solidFill>
                <a:hlinkClick r:id="rId4"/>
              </a:rPr>
              <a:t>/</a:t>
            </a:r>
            <a:endParaRPr lang="en-US" sz="1600" b="1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  <a:hlinkClick r:id="rId5"/>
              </a:rPr>
              <a:t>https://</a:t>
            </a:r>
            <a:r>
              <a:rPr lang="en-US" sz="1600" b="1" dirty="0" smtClean="0">
                <a:solidFill>
                  <a:schemeClr val="tx2"/>
                </a:solidFill>
                <a:hlinkClick r:id="rId5"/>
              </a:rPr>
              <a:t>databricks.com/spark/about</a:t>
            </a:r>
            <a:endParaRPr lang="en-US" sz="1600" b="1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  <a:hlinkClick r:id="rId6"/>
              </a:rPr>
              <a:t>https://</a:t>
            </a:r>
            <a:r>
              <a:rPr lang="en-US" sz="1600" b="1" dirty="0" smtClean="0">
                <a:solidFill>
                  <a:schemeClr val="tx2"/>
                </a:solidFill>
                <a:hlinkClick r:id="rId6"/>
              </a:rPr>
              <a:t>github.com/onnx/onnx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31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514600" y="3276600"/>
            <a:ext cx="5031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8156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431" y="78440"/>
            <a:ext cx="8077200" cy="6878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Activation Functions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99280"/>
            <a:ext cx="8077200" cy="32425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Intermediate layers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err="1" smtClean="0"/>
              <a:t>Relu</a:t>
            </a:r>
            <a:r>
              <a:rPr lang="en-US" sz="1600" dirty="0" smtClean="0"/>
              <a:t> (i.e. rectified linear unit) is usually a good choice which has the following good properties: (1) fast computation; (2) non-linear; (3</a:t>
            </a:r>
            <a:r>
              <a:rPr lang="en-US" sz="1600" dirty="0"/>
              <a:t>) reduced likelihood of the gradient to vanish; </a:t>
            </a:r>
            <a:r>
              <a:rPr lang="en-US" sz="1600" dirty="0" smtClean="0"/>
              <a:t>(4) Unconstrained response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Sigmoid, studied in the past, not as good as </a:t>
            </a:r>
            <a:r>
              <a:rPr lang="en-US" sz="1600" dirty="0" err="1" smtClean="0"/>
              <a:t>Relu</a:t>
            </a:r>
            <a:r>
              <a:rPr lang="en-US" sz="1600" dirty="0" smtClean="0"/>
              <a:t> in deep learning, due to the gradient vanishing problem when there are many layers</a:t>
            </a:r>
          </a:p>
          <a:p>
            <a:pPr marL="457200" lvl="1" indent="0">
              <a:buNone/>
            </a:pPr>
            <a:endParaRPr lang="en-US" sz="11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Last layer which connects to the output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Binary classification: sigmoid with binary cross entropy as loss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Multiple class, single-label classification: </a:t>
            </a:r>
            <a:r>
              <a:rPr lang="en-US" sz="1600" dirty="0" err="1"/>
              <a:t>s</a:t>
            </a:r>
            <a:r>
              <a:rPr lang="en-US" sz="1600" dirty="0" err="1" smtClean="0"/>
              <a:t>oftmax</a:t>
            </a:r>
            <a:r>
              <a:rPr lang="en-US" sz="1600" dirty="0" smtClean="0"/>
              <a:t> with categorical cross entropy for loss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Continuous responses: identity function (i.e. y = x)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86400"/>
            <a:ext cx="4114800" cy="541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7" y="6172053"/>
            <a:ext cx="4149090" cy="651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031" y="5506718"/>
            <a:ext cx="3657600" cy="52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26132" y="831902"/>
                <a:ext cx="57796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32" y="831902"/>
                <a:ext cx="5779668" cy="307777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4800" y="1353352"/>
                <a:ext cx="3124200" cy="601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353352"/>
                <a:ext cx="3124200" cy="601383"/>
              </a:xfrm>
              <a:prstGeom prst="rect">
                <a:avLst/>
              </a:prstGeom>
              <a:blipFill>
                <a:blip r:embed="rId6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55490" y="1469377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400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Deal With Overfitting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6916" y="1219200"/>
            <a:ext cx="8077200" cy="5257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Huge number of parameters, even with large amount of training data, there is a potential of overfitting 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Overfitting due to size of the NN (i.e. total number of parameters)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Overfitting due to using the training data for too many epochs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Solution for overfitting due to NN size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Dropout: randomly dropout some proportion (such as 0.3 or 0.5) of nodes at each layer, which is similar to random forest concept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Using L1 or L2 regularization in the activation function at each layer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Solution for overfitting due to using too many epochs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Run NN with large number of epochs to reach overfitting region through cross validation from training/validation vs. epoch curve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Choose the model with number of epochs that have the minimum validation accuracy as the final NN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78410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Recap of A Few Key Concepts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9316" y="1371600"/>
            <a:ext cx="8077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Data</a:t>
            </a:r>
            <a:r>
              <a:rPr lang="en-US" sz="1800" dirty="0"/>
              <a:t>: </a:t>
            </a:r>
            <a:r>
              <a:rPr lang="en-US" sz="1800" dirty="0" smtClean="0"/>
              <a:t>Require large well-labeled dataset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Computation</a:t>
            </a:r>
            <a:r>
              <a:rPr lang="en-US" sz="1800" dirty="0"/>
              <a:t>: intensive matrix-matrix </a:t>
            </a:r>
            <a:r>
              <a:rPr lang="en-US" sz="1800" dirty="0" smtClean="0"/>
              <a:t>operation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Structure</a:t>
            </a:r>
            <a:r>
              <a:rPr lang="en-US" sz="1800" dirty="0" smtClean="0"/>
              <a:t> of fully connected feedforward NN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Size of the NN: total number of parameters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Depth: total number of layers (this is where deep learning comes from)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Width of a particular layer: number of nodes (i.e. neurons) in that layer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Activation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Intermediate layers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Last layer connecting to outputs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Loss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Classification (i.e. categorical response)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Regression (i.e. continuous response)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72432" y="4114800"/>
            <a:ext cx="35814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Optimization methods (SGD)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Batch size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Learning rate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Epoch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Deal with overfitting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Dropout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Regularization (L1 or L2)</a:t>
            </a:r>
          </a:p>
        </p:txBody>
      </p:sp>
    </p:spTree>
    <p:extLst>
      <p:ext uri="{BB962C8B-B14F-4D97-AF65-F5344CB8AC3E}">
        <p14:creationId xmlns:p14="http://schemas.microsoft.com/office/powerpoint/2010/main" val="35820770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3644</Words>
  <Application>Microsoft Office PowerPoint</Application>
  <PresentationFormat>On-screen Show (4:3)</PresentationFormat>
  <Paragraphs>651</Paragraphs>
  <Slides>65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Cambria</vt:lpstr>
      <vt:lpstr>Cambria Math</vt:lpstr>
      <vt:lpstr>Consolas</vt:lpstr>
      <vt:lpstr>Courier New</vt:lpstr>
      <vt:lpstr>Georgia</vt:lpstr>
      <vt:lpstr>Times New Roman</vt:lpstr>
      <vt:lpstr>Wingdings</vt:lpstr>
      <vt:lpstr>Training</vt:lpstr>
      <vt:lpstr>Deep Learning</vt:lpstr>
      <vt:lpstr>A Little Bit About Deep Learning History</vt:lpstr>
      <vt:lpstr>Simple Feed Forward Neural Network (FFNN)</vt:lpstr>
      <vt:lpstr>Typical Loss Functions</vt:lpstr>
      <vt:lpstr>From Slow Progress to Wide Adoption</vt:lpstr>
      <vt:lpstr>Optimization Methods</vt:lpstr>
      <vt:lpstr>Activation Functions</vt:lpstr>
      <vt:lpstr>Deal With Overfitting</vt:lpstr>
      <vt:lpstr>Recap of A Few Key Concepts</vt:lpstr>
      <vt:lpstr>Deep Learning Models Across Platforms</vt:lpstr>
      <vt:lpstr>Open NN Exchange Format (ONNX)</vt:lpstr>
      <vt:lpstr>The MNIST Dataset</vt:lpstr>
      <vt:lpstr>MNIST Dataset</vt:lpstr>
      <vt:lpstr>Using Keras R Package To Build Deep Neural Network Model</vt:lpstr>
      <vt:lpstr>Procedures</vt:lpstr>
      <vt:lpstr>R Scripts</vt:lpstr>
      <vt:lpstr>Size of the Model</vt:lpstr>
      <vt:lpstr>Performance</vt:lpstr>
      <vt:lpstr>Cross-Validation Curve</vt:lpstr>
      <vt:lpstr>Big Data Cloud Platform</vt:lpstr>
      <vt:lpstr>A Brief Introduction</vt:lpstr>
      <vt:lpstr>New Wave of Industrial Revolution</vt:lpstr>
      <vt:lpstr>History of Statistician in the America</vt:lpstr>
      <vt:lpstr>Big Data Cloud Framework</vt:lpstr>
      <vt:lpstr>Hadoop / MapReduce / Spark</vt:lpstr>
      <vt:lpstr>Cloud Environments Providers</vt:lpstr>
      <vt:lpstr>Databricks Big Data Platform with Spark</vt:lpstr>
      <vt:lpstr>Library Installation</vt:lpstr>
      <vt:lpstr>Create Connection</vt:lpstr>
      <vt:lpstr>Establish Connection to Spark DataFrame</vt:lpstr>
      <vt:lpstr>Manipulate Spark DataFrame Through R</vt:lpstr>
      <vt:lpstr>Collect Result Back to R Notebook</vt:lpstr>
      <vt:lpstr>Apply Statistical and Machine Learning Models to Spark DataFrame Through R</vt:lpstr>
      <vt:lpstr>Fit Regression to Spark DataFrame</vt:lpstr>
      <vt:lpstr>Fit K-means Cluster to Spark DataFrame</vt:lpstr>
      <vt:lpstr>Quick Summary</vt:lpstr>
      <vt:lpstr>Soft Skills &amp; Project Cycles in Data Science</vt:lpstr>
      <vt:lpstr>Difference Between Statistician and  Data Scientist</vt:lpstr>
      <vt:lpstr>PowerPoint Presentation</vt:lpstr>
      <vt:lpstr>PowerPoint Presentation</vt:lpstr>
      <vt:lpstr>PowerPoint Presentation</vt:lpstr>
      <vt:lpstr>PowerPoint Presentation</vt:lpstr>
      <vt:lpstr>Data Science Project Cycles</vt:lpstr>
      <vt:lpstr>Data Science Project Cycle (Overview)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vs Offline Training</vt:lpstr>
      <vt:lpstr>Common Pitfalls of Data Science Projects</vt:lpstr>
      <vt:lpstr>Problem Formulation Stage</vt:lpstr>
      <vt:lpstr>Project Planning Stage</vt:lpstr>
      <vt:lpstr>Modeling Stage</vt:lpstr>
      <vt:lpstr>Productionization Stage</vt:lpstr>
      <vt:lpstr>Soft Skills</vt:lpstr>
      <vt:lpstr>PowerPoint Presentation</vt:lpstr>
      <vt:lpstr>PowerPoint Presentation</vt:lpstr>
      <vt:lpstr>PowerPoint Presentation</vt:lpstr>
      <vt:lpstr>Business Domain Knowledge</vt:lpstr>
      <vt:lpstr>Keep on Track for Data Science Career</vt:lpstr>
      <vt:lpstr>List of 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2018-08-16T23:21:22Z</dcterms:modified>
</cp:coreProperties>
</file>