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5" r:id="rId12"/>
    <p:sldId id="266" r:id="rId13"/>
    <p:sldId id="273" r:id="rId14"/>
    <p:sldId id="264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/>
    <p:restoredTop sz="96327"/>
  </p:normalViewPr>
  <p:slideViewPr>
    <p:cSldViewPr snapToGrid="0">
      <p:cViewPr varScale="1">
        <p:scale>
          <a:sx n="99" d="100"/>
          <a:sy n="99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0F761-E5F9-4A83-A5A6-22A126298DD4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D26E0-80F0-4D32-8851-8A43BF6C0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084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D26E0-80F0-4D32-8851-8A43BF6C09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4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D60D0-6E6B-FB5E-1469-1141E34D7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600200"/>
            <a:ext cx="8791575" cy="2387600"/>
          </a:xfrm>
        </p:spPr>
        <p:txBody>
          <a:bodyPr>
            <a:normAutofit/>
          </a:bodyPr>
          <a:lstStyle/>
          <a:p>
            <a:r>
              <a:rPr lang="zh-HK" altLang="en-US" b="1" dirty="0"/>
              <a:t>青训营前端结业项目答辩汇报</a:t>
            </a:r>
            <a:br>
              <a:rPr lang="zh-HK" altLang="en-US" dirty="0"/>
            </a:br>
            <a:r>
              <a:rPr lang="zh-CN" altLang="en-US" dirty="0"/>
              <a:t>              </a:t>
            </a:r>
            <a:r>
              <a:rPr lang="zh-HK" altLang="en-US" sz="2000" dirty="0"/>
              <a:t>一种通过拖拽快速构建页面的在线数据展示编辑器</a:t>
            </a:r>
            <a:br>
              <a:rPr lang="zh-HK" altLang="en-US" dirty="0"/>
            </a:br>
            <a:endParaRPr kumimoji="1"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8F922F-2371-BD8F-D01C-D2F2D112A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HK" altLang="en-US" sz="2800" b="1" dirty="0"/>
              <a:t>埃尼阿克小组</a:t>
            </a:r>
            <a:r>
              <a:rPr lang="en-US" altLang="zh-HK" sz="2800" b="1" dirty="0"/>
              <a:t>-19460214</a:t>
            </a:r>
            <a:endParaRPr kumimoji="1" lang="en-US" altLang="zh-HK" dirty="0"/>
          </a:p>
          <a:p>
            <a:pPr algn="dist"/>
            <a:r>
              <a:rPr lang="zh-HK" altLang="en-US" dirty="0"/>
              <a:t>姜飞宇</a:t>
            </a:r>
            <a:r>
              <a:rPr lang="zh-CN" altLang="en-US" dirty="0"/>
              <a:t> </a:t>
            </a:r>
            <a:r>
              <a:rPr lang="zh-HK" altLang="en-US" dirty="0"/>
              <a:t>何骑龙</a:t>
            </a:r>
            <a:r>
              <a:rPr lang="zh-CN" altLang="en-US" dirty="0"/>
              <a:t> </a:t>
            </a:r>
            <a:r>
              <a:rPr lang="zh-HK" altLang="en-US" dirty="0"/>
              <a:t>郑扬帆</a:t>
            </a:r>
            <a:r>
              <a:rPr lang="zh-CN" altLang="en-US" dirty="0"/>
              <a:t> </a:t>
            </a:r>
            <a:r>
              <a:rPr lang="zh-HK" altLang="en-US" dirty="0"/>
              <a:t>陈琳艳</a:t>
            </a:r>
            <a:r>
              <a:rPr lang="zh-CN" altLang="en-US" dirty="0"/>
              <a:t> </a:t>
            </a:r>
            <a:r>
              <a:rPr lang="zh-HK" altLang="en-US" dirty="0"/>
              <a:t>程德伟</a:t>
            </a:r>
            <a:r>
              <a:rPr lang="zh-CN" altLang="en-US" dirty="0"/>
              <a:t> </a:t>
            </a:r>
            <a:r>
              <a:rPr lang="zh-HK" altLang="en-US" dirty="0"/>
              <a:t>刘逸璇</a:t>
            </a:r>
          </a:p>
          <a:p>
            <a:endParaRPr lang="zh-HK" altLang="en-US" dirty="0"/>
          </a:p>
          <a:p>
            <a:endParaRPr lang="zh-HK" altLang="en-US" dirty="0"/>
          </a:p>
          <a:p>
            <a:endParaRPr lang="zh-HK" altLang="en-US" dirty="0"/>
          </a:p>
          <a:p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026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28ECF1-85DC-CF71-09EC-C1B44FBDACA3}"/>
              </a:ext>
            </a:extLst>
          </p:cNvPr>
          <p:cNvSpPr txBox="1"/>
          <p:nvPr/>
        </p:nvSpPr>
        <p:spPr>
          <a:xfrm>
            <a:off x="1260320" y="1633848"/>
            <a:ext cx="93047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点击</a:t>
            </a:r>
            <a:r>
              <a:rPr lang="en-US" altLang="zh-CN" sz="2400" b="1" dirty="0"/>
              <a:t>save</a:t>
            </a:r>
            <a:r>
              <a:rPr lang="zh-CN" altLang="en-US" sz="2400" b="1" dirty="0"/>
              <a:t>按钮进行保存。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将保存的字符串使用</a:t>
            </a:r>
            <a:r>
              <a:rPr lang="en-US" altLang="zh-CN" sz="2400" b="1" dirty="0"/>
              <a:t>eval()</a:t>
            </a:r>
            <a:r>
              <a:rPr lang="zh-CN" altLang="en-US" sz="2400" b="1" dirty="0"/>
              <a:t>函数转化为</a:t>
            </a:r>
            <a:r>
              <a:rPr lang="en-US" altLang="zh-CN" sz="2400" b="1" dirty="0"/>
              <a:t>Function</a:t>
            </a:r>
            <a:r>
              <a:rPr lang="zh-CN" altLang="en-US" sz="2400" b="1" dirty="0"/>
              <a:t>，为</a:t>
            </a:r>
            <a:r>
              <a:rPr lang="en-US" altLang="zh-CN" sz="2400" b="1" dirty="0" err="1"/>
              <a:t>Crect</a:t>
            </a:r>
            <a:r>
              <a:rPr lang="zh-CN" altLang="en-US" sz="2400" b="1" dirty="0"/>
              <a:t>组件添加单击事件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5467E2-2BBB-0772-DE3C-4065CF90D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320" y="3429000"/>
            <a:ext cx="6805359" cy="11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8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1EF37-C664-278E-DF79-66443F51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技术实现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FBAD15-FF6B-A796-929E-496785368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298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3.3</a:t>
            </a:r>
            <a:r>
              <a:rPr kumimoji="1" lang="zh-CN" altLang="en-US" dirty="0"/>
              <a:t> </a:t>
            </a:r>
            <a:r>
              <a:rPr kumimoji="1" lang="zh-HK" altLang="en-US" dirty="0"/>
              <a:t>技术亮点</a:t>
            </a:r>
            <a:endParaRPr kumimoji="1" lang="en-US" altLang="zh-HK" dirty="0"/>
          </a:p>
          <a:p>
            <a:pPr marL="0" indent="0">
              <a:buNone/>
            </a:pPr>
            <a:r>
              <a:rPr kumimoji="1" lang="en-US" altLang="zh-CN" dirty="0"/>
              <a:t>3.3.2</a:t>
            </a:r>
            <a:r>
              <a:rPr kumimoji="1" lang="zh-CN" altLang="en-US" dirty="0"/>
              <a:t> 数据可视化图表组件</a:t>
            </a:r>
            <a:endParaRPr kumimoji="1"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5474C0-62BA-E951-7908-0510C3E31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777"/>
          <a:stretch/>
        </p:blipFill>
        <p:spPr>
          <a:xfrm>
            <a:off x="4556164" y="2815358"/>
            <a:ext cx="5005434" cy="175106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2B9BCDA-2FFE-0A1D-24E4-BE9F99D71174}"/>
              </a:ext>
            </a:extLst>
          </p:cNvPr>
          <p:cNvSpPr txBox="1"/>
          <p:nvPr/>
        </p:nvSpPr>
        <p:spPr>
          <a:xfrm>
            <a:off x="2038863" y="3090728"/>
            <a:ext cx="2607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dirty="0">
                <a:sym typeface="Wingdings" pitchFamily="2" charset="2"/>
              </a:rPr>
              <a:t></a:t>
            </a:r>
            <a:r>
              <a:rPr kumimoji="1" lang="zh-HK" altLang="en-US" dirty="0"/>
              <a:t>传入新数据</a:t>
            </a:r>
            <a:r>
              <a:rPr kumimoji="1" lang="en-US" altLang="zh-HK" dirty="0"/>
              <a:t> </a:t>
            </a:r>
          </a:p>
          <a:p>
            <a:r>
              <a:rPr kumimoji="1" lang="en-US" altLang="zh-HK" dirty="0">
                <a:sym typeface="Wingdings" pitchFamily="2" charset="2"/>
              </a:rPr>
              <a:t></a:t>
            </a:r>
            <a:r>
              <a:rPr kumimoji="1" lang="zh-CN" altLang="en-US" dirty="0"/>
              <a:t> 监视数据变化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>
                <a:sym typeface="Wingdings" pitchFamily="2" charset="2"/>
              </a:rPr>
              <a:t> </a:t>
            </a:r>
            <a:r>
              <a:rPr kumimoji="1" lang="zh-CN" altLang="en-US" dirty="0">
                <a:sym typeface="Wingdings" pitchFamily="2" charset="2"/>
              </a:rPr>
              <a:t>更新数据 </a:t>
            </a:r>
            <a:endParaRPr kumimoji="1" lang="en-US" altLang="zh-CN" dirty="0">
              <a:sym typeface="Wingdings" pitchFamily="2" charset="2"/>
            </a:endParaRPr>
          </a:p>
          <a:p>
            <a:r>
              <a:rPr kumimoji="1" lang="en-US" altLang="zh-CN" dirty="0">
                <a:sym typeface="Wingdings" pitchFamily="2" charset="2"/>
              </a:rPr>
              <a:t> </a:t>
            </a:r>
            <a:r>
              <a:rPr kumimoji="1" lang="zh-CN" altLang="en-US" dirty="0">
                <a:sym typeface="Wingdings" pitchFamily="2" charset="2"/>
              </a:rPr>
              <a:t>绘制表格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3258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1EF37-C664-278E-DF79-66443F51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4414"/>
            <a:ext cx="9905998" cy="1478570"/>
          </a:xfrm>
        </p:spPr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技术实现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FBAD15-FF6B-A796-929E-496785368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764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3.3.3</a:t>
            </a:r>
            <a:r>
              <a:rPr kumimoji="1" lang="zh-CN" altLang="en-US" dirty="0"/>
              <a:t> 拖拽功能实现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-draggable-resize</a:t>
            </a:r>
            <a:r>
              <a:rPr kumimoji="1" lang="zh-CN" altLang="en-US" dirty="0"/>
              <a:t>库</a:t>
            </a:r>
            <a:r>
              <a:rPr kumimoji="1" lang="en-US" altLang="zh-CN" dirty="0"/>
              <a:t>)</a:t>
            </a:r>
          </a:p>
          <a:p>
            <a:pPr marL="0" indent="0" algn="just">
              <a:buNone/>
            </a:pPr>
            <a:r>
              <a:rPr kumimoji="1" lang="zh-HK" altLang="en-US" dirty="0"/>
              <a:t>思路</a:t>
            </a:r>
            <a:r>
              <a:rPr kumimoji="1" lang="zh-CN" altLang="en-US" dirty="0"/>
              <a:t>：拖拽的时候会产生事件。通过事件的</a:t>
            </a:r>
            <a:r>
              <a:rPr kumimoji="1" lang="en-US" altLang="zh-CN" dirty="0" err="1"/>
              <a:t>dataTransfer</a:t>
            </a:r>
            <a:r>
              <a:rPr kumimoji="1" lang="zh-CN" altLang="en-US" dirty="0"/>
              <a:t>传递数据，此处传递的为组件的标识符；当拖拽到画布里并释放鼠标左键的时候，产生一个</a:t>
            </a:r>
            <a:r>
              <a:rPr kumimoji="1" lang="en-US" altLang="zh-CN" dirty="0"/>
              <a:t>drop</a:t>
            </a:r>
            <a:r>
              <a:rPr kumimoji="1" lang="zh-CN" altLang="en-US" dirty="0"/>
              <a:t>事件，通过</a:t>
            </a:r>
            <a:r>
              <a:rPr kumimoji="1" lang="en-US" altLang="zh-CN" dirty="0"/>
              <a:t>drop</a:t>
            </a:r>
            <a:r>
              <a:rPr kumimoji="1" lang="zh-CN" altLang="en-US" dirty="0"/>
              <a:t>事件的</a:t>
            </a:r>
            <a:r>
              <a:rPr kumimoji="1" lang="en-US" altLang="zh-CN" dirty="0" err="1"/>
              <a:t>dataTransfer</a:t>
            </a:r>
            <a:r>
              <a:rPr kumimoji="1" lang="zh-CN" altLang="en-US" dirty="0"/>
              <a:t>获取到传递的数据，即拖拽的组件标识符，从而在画布中添加对应的组件。</a:t>
            </a:r>
            <a:endParaRPr kumimoji="1"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DC2499-9162-A648-45DF-E4CC49D85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6756"/>
            <a:ext cx="7130194" cy="290735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4A5FB32-6C46-EFDF-3A0B-3B73BA8ED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348" y="4246756"/>
            <a:ext cx="8699088" cy="26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6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E727E-DD28-E637-1F70-E05DEF0C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技术实现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9D4672-05BE-E11F-04CE-490C095D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034" y="1066799"/>
            <a:ext cx="9905999" cy="3541714"/>
          </a:xfrm>
        </p:spPr>
        <p:txBody>
          <a:bodyPr/>
          <a:lstStyle/>
          <a:p>
            <a:r>
              <a:rPr kumimoji="1" lang="en-US" altLang="zh-CN" dirty="0"/>
              <a:t>3.4</a:t>
            </a:r>
            <a:r>
              <a:rPr kumimoji="1" lang="zh-CN" altLang="en-US" dirty="0"/>
              <a:t> 实现效果</a:t>
            </a:r>
            <a:endParaRPr kumimoji="1" lang="en-US" altLang="zh-CN" dirty="0"/>
          </a:p>
          <a:p>
            <a:endParaRPr kumimoji="1" lang="zh-HK" altLang="en-US" dirty="0"/>
          </a:p>
        </p:txBody>
      </p:sp>
      <p:pic>
        <p:nvPicPr>
          <p:cNvPr id="4" name="Bob_Goeng 2022-08-08 13.25.44" descr="Bob_Goeng 2022-08-08 13.25.44">
            <a:hlinkClick r:id="" action="ppaction://media"/>
            <a:extLst>
              <a:ext uri="{FF2B5EF4-FFF2-40B4-BE49-F238E27FC236}">
                <a16:creationId xmlns:a16="http://schemas.microsoft.com/office/drawing/2014/main" id="{1082BE75-F1C7-C9BA-EBB8-9B4A6C2507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40011" y="1651363"/>
            <a:ext cx="8798011" cy="50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4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23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327CD-314B-D4FF-1264-48B0D263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4.</a:t>
            </a:r>
            <a:r>
              <a:rPr kumimoji="1" lang="zh-CN" altLang="en-US" b="1" dirty="0"/>
              <a:t> 性能测试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89D43C-4457-D512-74A4-59B9C2E4F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978" y="1923066"/>
            <a:ext cx="9605144" cy="340307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zh-HK" altLang="en-US" sz="7200" dirty="0">
                <a:latin typeface="+mj-lt"/>
              </a:rPr>
              <a:t>作为一个静态网站，首页加载过慢，如在第一次访问首页中，</a:t>
            </a:r>
            <a:r>
              <a:rPr lang="en-US" altLang="zh-HK" sz="7200" dirty="0">
                <a:latin typeface="+mj-lt"/>
              </a:rPr>
              <a:t>14</a:t>
            </a:r>
            <a:r>
              <a:rPr lang="zh-HK" altLang="en-US" sz="7200" dirty="0">
                <a:latin typeface="+mj-lt"/>
              </a:rPr>
              <a:t>次请求 传输</a:t>
            </a:r>
            <a:r>
              <a:rPr lang="en-US" altLang="zh-HK" sz="7200" dirty="0">
                <a:latin typeface="+mj-lt"/>
              </a:rPr>
              <a:t>3.4MB</a:t>
            </a:r>
            <a:r>
              <a:rPr lang="zh-HK" altLang="en-US" sz="7200" dirty="0">
                <a:latin typeface="+mj-lt"/>
              </a:rPr>
              <a:t>条资源</a:t>
            </a:r>
            <a:r>
              <a:rPr lang="en-US" altLang="zh-HK" sz="7200" dirty="0">
                <a:latin typeface="+mj-lt"/>
              </a:rPr>
              <a:t>(</a:t>
            </a:r>
            <a:r>
              <a:rPr lang="zh-HK" altLang="en-US" sz="7200" dirty="0">
                <a:latin typeface="+mj-lt"/>
              </a:rPr>
              <a:t>平均用时：</a:t>
            </a:r>
            <a:r>
              <a:rPr lang="en-US" altLang="zh-HK" sz="7200" dirty="0">
                <a:latin typeface="+mj-lt"/>
              </a:rPr>
              <a:t>42.6s)</a:t>
            </a:r>
          </a:p>
          <a:p>
            <a:endParaRPr lang="en-US" altLang="zh-HK" sz="7200" dirty="0">
              <a:latin typeface="+mj-lt"/>
            </a:endParaRPr>
          </a:p>
          <a:p>
            <a:pPr marL="0" indent="0">
              <a:buNone/>
            </a:pPr>
            <a:r>
              <a:rPr lang="zh-HK" altLang="en-US" sz="7200" i="1" dirty="0">
                <a:latin typeface="+mj-lt"/>
              </a:rPr>
              <a:t>原因分析：</a:t>
            </a:r>
            <a:endParaRPr lang="zh-HK" altLang="en-US" sz="7200" dirty="0">
              <a:latin typeface="+mj-lt"/>
            </a:endParaRPr>
          </a:p>
          <a:p>
            <a:pPr marL="342900" indent="-342900"/>
            <a:r>
              <a:rPr lang="zh-HK" altLang="en-US" sz="7200" dirty="0">
                <a:latin typeface="+mj-lt"/>
              </a:rPr>
              <a:t>网络带宽低</a:t>
            </a:r>
          </a:p>
          <a:p>
            <a:pPr marL="342900" indent="-342900"/>
            <a:r>
              <a:rPr lang="zh-HK" altLang="en-US" sz="7200" dirty="0">
                <a:latin typeface="+mj-lt"/>
              </a:rPr>
              <a:t>加载文件大</a:t>
            </a:r>
          </a:p>
          <a:p>
            <a:pPr marL="342900" indent="-342900"/>
            <a:r>
              <a:rPr lang="zh-HK" altLang="en-US" sz="7200" dirty="0">
                <a:latin typeface="+mj-lt"/>
              </a:rPr>
              <a:t>没有使用</a:t>
            </a:r>
            <a:r>
              <a:rPr lang="en-US" altLang="zh-HK" sz="7200" dirty="0">
                <a:latin typeface="+mj-lt"/>
              </a:rPr>
              <a:t>tree-shaking</a:t>
            </a:r>
            <a:r>
              <a:rPr lang="zh-HK" altLang="en-US" sz="7200" dirty="0">
                <a:latin typeface="+mj-lt"/>
              </a:rPr>
              <a:t>，引入了多余的不必要的代码</a:t>
            </a:r>
            <a:endParaRPr lang="en-US" altLang="zh-HK" sz="7200" dirty="0">
              <a:latin typeface="+mj-lt"/>
            </a:endParaRPr>
          </a:p>
          <a:p>
            <a:endParaRPr lang="en-US" altLang="zh-HK" dirty="0"/>
          </a:p>
          <a:p>
            <a:pPr marL="0" indent="0">
              <a:buNone/>
            </a:pP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8397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2808B-2741-7F62-DCDC-C61F3AAB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4.</a:t>
            </a:r>
            <a:r>
              <a:rPr kumimoji="1" lang="zh-CN" altLang="en-US" b="1" dirty="0"/>
              <a:t> 性能测试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9FD581-B072-F4E1-E6F7-773C72911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HK" altLang="en-US" sz="3200" i="1" dirty="0"/>
              <a:t>可尝试的解决方案：</a:t>
            </a:r>
            <a:endParaRPr lang="en-US" altLang="zh-HK" sz="3200" i="1" dirty="0"/>
          </a:p>
          <a:p>
            <a:endParaRPr lang="zh-HK" altLang="en-US" sz="3200" dirty="0"/>
          </a:p>
          <a:p>
            <a:pPr marL="342900" indent="-342900"/>
            <a:r>
              <a:rPr lang="zh-HK" altLang="en-US" sz="3200" dirty="0"/>
              <a:t>使用骨架屏或者</a:t>
            </a:r>
            <a:r>
              <a:rPr lang="en-US" altLang="zh-HK" sz="3200" dirty="0"/>
              <a:t>loading</a:t>
            </a:r>
            <a:r>
              <a:rPr lang="zh-HK" altLang="en-US" sz="3200" dirty="0"/>
              <a:t>等待</a:t>
            </a:r>
          </a:p>
          <a:p>
            <a:pPr marL="342900" indent="-342900"/>
            <a:r>
              <a:rPr lang="zh-HK" altLang="en-US" sz="3200" dirty="0"/>
              <a:t>使用</a:t>
            </a:r>
            <a:r>
              <a:rPr lang="en-US" altLang="zh-HK" sz="3200" dirty="0" err="1"/>
              <a:t>gzip</a:t>
            </a:r>
            <a:r>
              <a:rPr lang="zh-HK" altLang="en-US" sz="3200" dirty="0"/>
              <a:t>对传输的数据进行压缩</a:t>
            </a:r>
          </a:p>
          <a:p>
            <a:pPr marL="342900" indent="-342900"/>
            <a:r>
              <a:rPr lang="zh-HK" altLang="en-US" sz="3200" dirty="0"/>
              <a:t>对加载的资源进行缓存</a:t>
            </a:r>
          </a:p>
          <a:p>
            <a:pPr marL="342900" indent="-342900"/>
            <a:r>
              <a:rPr lang="zh-HK" altLang="en-US" sz="3200" dirty="0"/>
              <a:t>分离打包的第三方资源</a:t>
            </a:r>
          </a:p>
          <a:p>
            <a:pPr marL="342900" indent="-342900"/>
            <a:r>
              <a:rPr lang="zh-HK" altLang="en-US" sz="3200" dirty="0"/>
              <a:t>在生产环境中，禁用</a:t>
            </a:r>
            <a:r>
              <a:rPr lang="en-US" altLang="zh-HK" sz="3200" dirty="0" err="1"/>
              <a:t>SourceMap</a:t>
            </a:r>
            <a:endParaRPr lang="en-US" altLang="zh-HK" sz="3200" dirty="0"/>
          </a:p>
          <a:p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11545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9ADD5-07D9-4671-030A-C62F82EA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5.</a:t>
            </a:r>
            <a:r>
              <a:rPr kumimoji="1" lang="zh-CN" altLang="en-US" dirty="0"/>
              <a:t> 总结与反思</a:t>
            </a:r>
            <a:r>
              <a:rPr kumimoji="1" lang="en-US" altLang="zh-HK" dirty="0"/>
              <a:t> 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AAD287-E851-DF99-2210-5F5907AD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8482"/>
            <a:ext cx="9905999" cy="4056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5</a:t>
            </a:r>
            <a:r>
              <a:rPr lang="en-US" altLang="zh-HK" dirty="0"/>
              <a:t>.1 </a:t>
            </a:r>
            <a:r>
              <a:rPr lang="zh-HK" altLang="en-US" dirty="0"/>
              <a:t>对项目</a:t>
            </a:r>
            <a:r>
              <a:rPr lang="zh-CN" altLang="en-US" dirty="0"/>
              <a:t>：</a:t>
            </a:r>
            <a:endParaRPr lang="en-US" altLang="zh-HK" dirty="0"/>
          </a:p>
          <a:p>
            <a:pPr marL="0" indent="0">
              <a:buNone/>
            </a:pPr>
            <a:r>
              <a:rPr lang="zh-HK" altLang="en-US" dirty="0"/>
              <a:t>受时间和技术因素限制，此次项目仍有诸多需要改进之处。如：</a:t>
            </a:r>
          </a:p>
          <a:p>
            <a:r>
              <a:rPr lang="zh-HK" altLang="en-US" dirty="0"/>
              <a:t>发布功能</a:t>
            </a:r>
            <a:endParaRPr lang="en-US" altLang="zh-HK" dirty="0"/>
          </a:p>
          <a:p>
            <a:r>
              <a:rPr lang="zh-HK" altLang="en-US" dirty="0"/>
              <a:t>建立后端数据库</a:t>
            </a:r>
            <a:r>
              <a:rPr lang="zh-CN" altLang="en-US" dirty="0"/>
              <a:t>，实现登陆与存储</a:t>
            </a:r>
            <a:endParaRPr lang="en-US" altLang="zh-CN" dirty="0"/>
          </a:p>
          <a:p>
            <a:r>
              <a:rPr lang="zh-HK" altLang="en-US" dirty="0"/>
              <a:t>完善数据处理能力</a:t>
            </a:r>
            <a:endParaRPr lang="en-US" altLang="zh-HK" dirty="0"/>
          </a:p>
          <a:p>
            <a:r>
              <a:rPr lang="zh-HK" altLang="en-US" dirty="0"/>
              <a:t>增加项目可扩展性</a:t>
            </a:r>
            <a:r>
              <a:rPr lang="zh-CN" altLang="en-US" dirty="0"/>
              <a:t>，降低编程难度</a:t>
            </a:r>
            <a:r>
              <a:rPr lang="en-US" altLang="zh-CN" dirty="0"/>
              <a:t>(</a:t>
            </a:r>
            <a:r>
              <a:rPr lang="zh-CN" altLang="en-US" dirty="0"/>
              <a:t>如图形式编程模块引入</a:t>
            </a:r>
            <a:r>
              <a:rPr lang="en-US" altLang="zh-CN" dirty="0"/>
              <a:t>)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268045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5325E-9D97-1241-C2CB-46476AC4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5.</a:t>
            </a:r>
            <a:r>
              <a:rPr kumimoji="1" lang="zh-CN" altLang="en-US" dirty="0"/>
              <a:t> 总结与反思</a:t>
            </a:r>
            <a:r>
              <a:rPr kumimoji="1" lang="en-US" altLang="zh-HK" dirty="0"/>
              <a:t> 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E77A9E-BB8D-59C0-9E77-2E8EDCC10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26763"/>
            <a:ext cx="9905999" cy="3764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5</a:t>
            </a:r>
            <a:r>
              <a:rPr lang="en-US" altLang="zh-HK" dirty="0"/>
              <a:t>.2 </a:t>
            </a:r>
            <a:r>
              <a:rPr lang="zh-HK" altLang="en-US" dirty="0"/>
              <a:t>对团队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HK" altLang="en-US" dirty="0"/>
              <a:t>提前立规矩（如：代码样式、</a:t>
            </a:r>
            <a:r>
              <a:rPr lang="en-US" altLang="zh-HK" dirty="0"/>
              <a:t>Git</a:t>
            </a:r>
            <a:r>
              <a:rPr lang="zh-HK" altLang="en-US" dirty="0"/>
              <a:t>上传分支等）</a:t>
            </a:r>
            <a:endParaRPr lang="en-US" altLang="zh-HK" dirty="0"/>
          </a:p>
          <a:p>
            <a:r>
              <a:rPr lang="zh-HK" altLang="en-US" dirty="0"/>
              <a:t>明确设定期限</a:t>
            </a:r>
            <a:endParaRPr lang="en-US" altLang="zh-HK" dirty="0"/>
          </a:p>
          <a:p>
            <a:r>
              <a:rPr lang="zh-HK" altLang="en-US" dirty="0"/>
              <a:t>取长补短</a:t>
            </a:r>
            <a:r>
              <a:rPr lang="zh-CN" altLang="en-US" dirty="0"/>
              <a:t>，竞争引发鲶鱼效应</a:t>
            </a:r>
            <a:endParaRPr lang="en-US" altLang="zh-CN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kumimoji="1" lang="en-US" altLang="zh-CN" dirty="0"/>
              <a:t>5.3</a:t>
            </a:r>
            <a:r>
              <a:rPr kumimoji="1" lang="zh-CN" altLang="en-US" dirty="0"/>
              <a:t> 对字节青训营：</a:t>
            </a:r>
            <a:endParaRPr kumimoji="1" lang="en-US" altLang="zh-CN" dirty="0"/>
          </a:p>
          <a:p>
            <a:r>
              <a:rPr kumimoji="1" lang="zh-CN" altLang="en-US" dirty="0"/>
              <a:t>感谢老师们精心编排的课程与组织的活动！期待未来可以成为字节的一分子！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0069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B6092-47AC-B105-8E9F-DFFE61C0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6.</a:t>
            </a:r>
            <a:r>
              <a:rPr kumimoji="1" lang="zh-CN" altLang="en-US" dirty="0"/>
              <a:t>开发过程中的主要参考资料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D39667-644E-C7A7-A179-BBF6C7742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3386"/>
            <a:ext cx="9905999" cy="4486095"/>
          </a:xfrm>
        </p:spPr>
        <p:txBody>
          <a:bodyPr>
            <a:normAutofit fontScale="70000" lnSpcReduction="20000"/>
          </a:bodyPr>
          <a:lstStyle/>
          <a:p>
            <a:r>
              <a:rPr lang="zh-HK" altLang="en-US" dirty="0"/>
              <a:t>参考的开源文件：</a:t>
            </a:r>
          </a:p>
          <a:p>
            <a:pPr lvl="1"/>
            <a:r>
              <a:rPr lang="en-US" altLang="zh-HK" dirty="0"/>
              <a:t>Quark-H5: https://</a:t>
            </a:r>
            <a:r>
              <a:rPr lang="en-US" altLang="zh-HK" dirty="0" err="1"/>
              <a:t>github.com</a:t>
            </a:r>
            <a:r>
              <a:rPr lang="en-US" altLang="zh-HK" dirty="0"/>
              <a:t>/huangwei9527/quark-h5</a:t>
            </a:r>
          </a:p>
          <a:p>
            <a:pPr lvl="1"/>
            <a:r>
              <a:rPr lang="zh-HK" altLang="en-US" dirty="0"/>
              <a:t>鲁班</a:t>
            </a:r>
            <a:r>
              <a:rPr lang="en-US" altLang="zh-HK" dirty="0"/>
              <a:t>h5: https://</a:t>
            </a:r>
            <a:r>
              <a:rPr lang="en-US" altLang="zh-HK" dirty="0" err="1"/>
              <a:t>luban-creative.gitee.io</a:t>
            </a:r>
            <a:r>
              <a:rPr lang="en-US" altLang="zh-HK" dirty="0"/>
              <a:t>/luban-h5/</a:t>
            </a:r>
            <a:r>
              <a:rPr lang="en-US" altLang="zh-HK" dirty="0" err="1"/>
              <a:t>zh</a:t>
            </a:r>
            <a:r>
              <a:rPr lang="en-US" altLang="zh-HK" dirty="0"/>
              <a:t>/getting-started/</a:t>
            </a:r>
            <a:r>
              <a:rPr lang="en-US" altLang="zh-HK" dirty="0" err="1"/>
              <a:t>introduction.html</a:t>
            </a:r>
            <a:endParaRPr lang="en-US" altLang="zh-HK" dirty="0"/>
          </a:p>
          <a:p>
            <a:pPr lvl="1"/>
            <a:r>
              <a:rPr lang="en-US" altLang="zh-HK" dirty="0"/>
              <a:t>Pl-drag-template: https://</a:t>
            </a:r>
            <a:r>
              <a:rPr lang="en-US" altLang="zh-HK" dirty="0" err="1"/>
              <a:t>github.com</a:t>
            </a:r>
            <a:r>
              <a:rPr lang="en-US" altLang="zh-HK" dirty="0"/>
              <a:t>/</a:t>
            </a:r>
            <a:r>
              <a:rPr lang="en-US" altLang="zh-HK" dirty="0" err="1"/>
              <a:t>livelyPeng</a:t>
            </a:r>
            <a:r>
              <a:rPr lang="en-US" altLang="zh-HK" dirty="0"/>
              <a:t>/pl-drag-template</a:t>
            </a:r>
          </a:p>
          <a:p>
            <a:pPr lvl="1"/>
            <a:r>
              <a:rPr lang="en-US" altLang="zh-HK" dirty="0"/>
              <a:t>Bi-designer: https://</a:t>
            </a:r>
            <a:r>
              <a:rPr lang="en-US" altLang="zh-HK" dirty="0" err="1"/>
              <a:t>github.com</a:t>
            </a:r>
            <a:r>
              <a:rPr lang="en-US" altLang="zh-HK" dirty="0"/>
              <a:t>/</a:t>
            </a:r>
            <a:r>
              <a:rPr lang="en-US" altLang="zh-HK" dirty="0" err="1"/>
              <a:t>cadben</a:t>
            </a:r>
            <a:r>
              <a:rPr lang="en-US" altLang="zh-HK" dirty="0"/>
              <a:t>/bi-</a:t>
            </a:r>
            <a:r>
              <a:rPr lang="en-US" altLang="zh-HK" dirty="0" err="1"/>
              <a:t>designer.git</a:t>
            </a:r>
            <a:endParaRPr lang="en-US" altLang="zh-HK" dirty="0"/>
          </a:p>
          <a:p>
            <a:pPr lvl="1"/>
            <a:r>
              <a:rPr lang="en-US" altLang="zh-HK" dirty="0" err="1"/>
              <a:t>Dcode</a:t>
            </a:r>
            <a:r>
              <a:rPr lang="en-US" altLang="zh-HK" dirty="0"/>
              <a:t>-Editor: https://</a:t>
            </a:r>
            <a:r>
              <a:rPr lang="en-US" altLang="zh-HK" dirty="0" err="1"/>
              <a:t>github.com</a:t>
            </a:r>
            <a:r>
              <a:rPr lang="en-US" altLang="zh-HK" dirty="0"/>
              <a:t>/Oct1a/</a:t>
            </a:r>
            <a:r>
              <a:rPr lang="en-US" altLang="zh-HK" dirty="0" err="1"/>
              <a:t>Dcode</a:t>
            </a:r>
            <a:r>
              <a:rPr lang="en-US" altLang="zh-HK" dirty="0"/>
              <a:t>-Editor</a:t>
            </a:r>
          </a:p>
          <a:p>
            <a:pPr lvl="1"/>
            <a:r>
              <a:rPr lang="zh-HK" altLang="en-US" dirty="0"/>
              <a:t>微页</a:t>
            </a:r>
            <a:r>
              <a:rPr lang="en-US" altLang="zh-HK" dirty="0"/>
              <a:t>: https://</a:t>
            </a:r>
            <a:r>
              <a:rPr lang="en-US" altLang="zh-HK" dirty="0" err="1"/>
              <a:t>github.com</a:t>
            </a:r>
            <a:r>
              <a:rPr lang="en-US" altLang="zh-HK" dirty="0"/>
              <a:t>/</a:t>
            </a:r>
            <a:r>
              <a:rPr lang="en-US" altLang="zh-HK" dirty="0" err="1"/>
              <a:t>chulxun</a:t>
            </a:r>
            <a:r>
              <a:rPr lang="en-US" altLang="zh-HK" dirty="0"/>
              <a:t>/</a:t>
            </a:r>
            <a:r>
              <a:rPr lang="en-US" altLang="zh-HK" dirty="0" err="1"/>
              <a:t>micropage</a:t>
            </a:r>
            <a:endParaRPr lang="en-US" altLang="zh-HK" dirty="0"/>
          </a:p>
          <a:p>
            <a:r>
              <a:rPr lang="zh-HK" altLang="en-US" dirty="0"/>
              <a:t>参考的相关视频</a:t>
            </a:r>
            <a:r>
              <a:rPr lang="en-US" altLang="zh-HK" dirty="0"/>
              <a:t>/</a:t>
            </a:r>
            <a:r>
              <a:rPr lang="zh-HK" altLang="en-US" dirty="0"/>
              <a:t>博客</a:t>
            </a:r>
          </a:p>
          <a:p>
            <a:pPr lvl="1"/>
            <a:r>
              <a:rPr lang="en-US" altLang="zh-HK" dirty="0"/>
              <a:t>https://</a:t>
            </a:r>
            <a:r>
              <a:rPr lang="en-US" altLang="zh-HK" dirty="0" err="1"/>
              <a:t>zhuanlan.zhihu.com</a:t>
            </a:r>
            <a:r>
              <a:rPr lang="en-US" altLang="zh-HK" dirty="0"/>
              <a:t>/p/451340998?utm_source=</a:t>
            </a:r>
            <a:r>
              <a:rPr lang="en-US" altLang="zh-HK" dirty="0" err="1"/>
              <a:t>wechat_session&amp;utm_medium</a:t>
            </a:r>
            <a:r>
              <a:rPr lang="en-US" altLang="zh-HK" dirty="0"/>
              <a:t>=</a:t>
            </a:r>
            <a:r>
              <a:rPr lang="en-US" altLang="zh-HK" dirty="0" err="1"/>
              <a:t>social&amp;s_r</a:t>
            </a:r>
            <a:r>
              <a:rPr lang="en-US" altLang="zh-HK" dirty="0"/>
              <a:t>=0</a:t>
            </a:r>
          </a:p>
          <a:p>
            <a:pPr lvl="1"/>
            <a:r>
              <a:rPr lang="en-US" altLang="zh-HK" dirty="0"/>
              <a:t>https://</a:t>
            </a:r>
            <a:r>
              <a:rPr lang="en-US" altLang="zh-HK" dirty="0" err="1"/>
              <a:t>kalacloud.com</a:t>
            </a:r>
            <a:r>
              <a:rPr lang="en-US" altLang="zh-HK" dirty="0"/>
              <a:t>/blog/</a:t>
            </a:r>
            <a:r>
              <a:rPr lang="en-US" altLang="zh-HK" dirty="0" err="1"/>
              <a:t>vue</a:t>
            </a:r>
            <a:r>
              <a:rPr lang="en-US" altLang="zh-HK" dirty="0"/>
              <a:t>-draggable-tutorial/</a:t>
            </a:r>
          </a:p>
          <a:p>
            <a:pPr lvl="1"/>
            <a:r>
              <a:rPr lang="en-US" altLang="zh-HK" dirty="0"/>
              <a:t>https://ly525.github.io/luban-h5/</a:t>
            </a:r>
            <a:r>
              <a:rPr lang="en-US" altLang="zh-HK" dirty="0" err="1"/>
              <a:t>zh</a:t>
            </a:r>
            <a:r>
              <a:rPr lang="en-US" altLang="zh-HK" dirty="0"/>
              <a:t>/getting-started/</a:t>
            </a:r>
            <a:r>
              <a:rPr lang="en-US" altLang="zh-HK" dirty="0" err="1"/>
              <a:t>deployment.html</a:t>
            </a:r>
            <a:r>
              <a:rPr lang="en-US" altLang="zh-HK" dirty="0"/>
              <a:t>#%E9%98%BF%E9%87%8C%E4%BA%91-%E8%85%BE%E8%AE%AF%E4%BA%91-digital-ocean</a:t>
            </a:r>
          </a:p>
          <a:p>
            <a:pPr lvl="1"/>
            <a:r>
              <a:rPr lang="en-US" altLang="zh-HK" dirty="0"/>
              <a:t>https://</a:t>
            </a:r>
            <a:r>
              <a:rPr lang="en-US" altLang="zh-HK" dirty="0" err="1"/>
              <a:t>www.bilibili.com</a:t>
            </a:r>
            <a:r>
              <a:rPr lang="en-US" altLang="zh-HK" dirty="0"/>
              <a:t>/video/BV12g411M7St/?</a:t>
            </a:r>
            <a:r>
              <a:rPr lang="en-US" altLang="zh-HK" dirty="0" err="1"/>
              <a:t>vd_source</a:t>
            </a:r>
            <a:r>
              <a:rPr lang="en-US" altLang="zh-HK" dirty="0"/>
              <a:t>=e94fd07db358cbe2add6b7b559266e56</a:t>
            </a:r>
          </a:p>
          <a:p>
            <a:pPr lvl="1"/>
            <a:r>
              <a:rPr lang="en-US" altLang="zh-HK" dirty="0"/>
              <a:t>https://</a:t>
            </a:r>
            <a:r>
              <a:rPr lang="en-US" altLang="zh-HK" dirty="0" err="1"/>
              <a:t>www.youtube.com</a:t>
            </a:r>
            <a:r>
              <a:rPr lang="en-US" altLang="zh-HK" dirty="0"/>
              <a:t>/</a:t>
            </a:r>
            <a:r>
              <a:rPr lang="en-US" altLang="zh-HK" dirty="0" err="1"/>
              <a:t>watch?v</a:t>
            </a:r>
            <a:r>
              <a:rPr lang="en-US" altLang="zh-HK" dirty="0"/>
              <a:t>=4bzJrEETW4w</a:t>
            </a:r>
          </a:p>
          <a:p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4149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D0F4B-7A79-0C4C-7D90-CF7CF0D4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K" altLang="en-US" dirty="0"/>
              <a:t>我们的汇报将从以下几方面进行</a:t>
            </a:r>
            <a:r>
              <a:rPr kumimoji="1" lang="zh-CN" altLang="en-US" dirty="0"/>
              <a:t>：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11FC72-F3AC-7ACE-D8EC-6798C4671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zh-HK" altLang="en-US" dirty="0"/>
              <a:t>项目介绍</a:t>
            </a:r>
            <a:endParaRPr kumimoji="1" lang="en-US" altLang="zh-HK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zh-HK" altLang="en-US" dirty="0"/>
              <a:t>项目分工</a:t>
            </a:r>
            <a:endParaRPr kumimoji="1" lang="en-US" altLang="zh-HK" dirty="0"/>
          </a:p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zh-HK" altLang="en-US" dirty="0"/>
              <a:t>技术实现</a:t>
            </a:r>
            <a:endParaRPr kumimoji="1" lang="en-US" altLang="zh-HK" dirty="0"/>
          </a:p>
          <a:p>
            <a:pPr marL="0" indent="0">
              <a:buNone/>
            </a:pPr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zh-HK" altLang="en-US" dirty="0"/>
              <a:t>性能测试</a:t>
            </a:r>
            <a:endParaRPr kumimoji="1" lang="en-US" altLang="zh-HK" dirty="0"/>
          </a:p>
          <a:p>
            <a:pPr marL="0" indent="0">
              <a:buNone/>
            </a:pPr>
            <a:r>
              <a:rPr kumimoji="1" lang="en-US" altLang="zh-CN" dirty="0"/>
              <a:t>5.</a:t>
            </a:r>
            <a:r>
              <a:rPr kumimoji="1" lang="zh-CN" altLang="en-US" dirty="0"/>
              <a:t> </a:t>
            </a:r>
            <a:r>
              <a:rPr kumimoji="1" lang="zh-HK" altLang="en-US" dirty="0"/>
              <a:t>总结与反思</a:t>
            </a:r>
            <a:endParaRPr kumimoji="1" lang="en-US" altLang="zh-HK" dirty="0"/>
          </a:p>
          <a:p>
            <a:pPr marL="0" indent="0">
              <a:buNone/>
            </a:pPr>
            <a:r>
              <a:rPr kumimoji="1" lang="en-US" altLang="zh-CN" dirty="0"/>
              <a:t>6.</a:t>
            </a:r>
            <a:r>
              <a:rPr kumimoji="1" lang="zh-CN" altLang="en-US" dirty="0"/>
              <a:t> </a:t>
            </a:r>
            <a:r>
              <a:rPr kumimoji="1" lang="zh-HK" altLang="en-US" dirty="0"/>
              <a:t>开发过程中的主要参考资料</a:t>
            </a:r>
          </a:p>
        </p:txBody>
      </p:sp>
    </p:spTree>
    <p:extLst>
      <p:ext uri="{BB962C8B-B14F-4D97-AF65-F5344CB8AC3E}">
        <p14:creationId xmlns:p14="http://schemas.microsoft.com/office/powerpoint/2010/main" val="241865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69F30-501D-DAEC-1972-C80A3E61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1.</a:t>
            </a:r>
            <a:r>
              <a:rPr kumimoji="1" lang="zh-CN" altLang="en-US" b="1" dirty="0"/>
              <a:t> </a:t>
            </a:r>
            <a:r>
              <a:rPr kumimoji="1" lang="zh-HK" altLang="en-US" b="1" dirty="0"/>
              <a:t>项目介绍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FFB91C-BDB4-4E6C-E21F-E568F57BD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8861"/>
            <a:ext cx="9905999" cy="3972340"/>
          </a:xfrm>
        </p:spPr>
        <p:txBody>
          <a:bodyPr>
            <a:normAutofit/>
          </a:bodyPr>
          <a:lstStyle/>
          <a:p>
            <a:r>
              <a:rPr kumimoji="1" lang="zh-HK" altLang="en-US" dirty="0"/>
              <a:t>场景设定</a:t>
            </a:r>
            <a:r>
              <a:rPr kumimoji="1" lang="zh-CN" altLang="en-US" dirty="0"/>
              <a:t>：公司会议临时数据展示，并可以保存到本地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项目功能：大屏展示器，操作简单，通过拖拽组件，可以快速实现数据可视化，并引入图片视频等组件；依靠简单程序的编写，具有一定的可自定义的扩展功能；截图保存的发布功能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项目特色：数据可视化展示；代码添加扩展功能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1501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2AE62-1B96-28F5-ADA9-7E90A23C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204" y="548944"/>
            <a:ext cx="9905998" cy="1478570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2.</a:t>
            </a:r>
            <a:r>
              <a:rPr kumimoji="1" lang="zh-CN" altLang="en-US" b="1" dirty="0"/>
              <a:t> </a:t>
            </a:r>
            <a:r>
              <a:rPr kumimoji="1" lang="zh-HK" altLang="en-US" b="1" dirty="0"/>
              <a:t>项目分工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074F626-4D46-1522-A36B-94DCCFC9C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240892"/>
              </p:ext>
            </p:extLst>
          </p:nvPr>
        </p:nvGraphicFramePr>
        <p:xfrm>
          <a:off x="1012204" y="1818863"/>
          <a:ext cx="10338283" cy="3826558"/>
        </p:xfrm>
        <a:graphic>
          <a:graphicData uri="http://schemas.openxmlformats.org/drawingml/2006/table">
            <a:tbl>
              <a:tblPr firstRow="1" bandRow="1"/>
              <a:tblGrid>
                <a:gridCol w="1606798">
                  <a:extLst>
                    <a:ext uri="{9D8B030D-6E8A-4147-A177-3AD203B41FA5}">
                      <a16:colId xmlns:a16="http://schemas.microsoft.com/office/drawing/2014/main" val="2612872212"/>
                    </a:ext>
                  </a:extLst>
                </a:gridCol>
                <a:gridCol w="8731485">
                  <a:extLst>
                    <a:ext uri="{9D8B030D-6E8A-4147-A177-3AD203B41FA5}">
                      <a16:colId xmlns:a16="http://schemas.microsoft.com/office/drawing/2014/main" val="3450842"/>
                    </a:ext>
                  </a:extLst>
                </a:gridCol>
              </a:tblGrid>
              <a:tr h="507267">
                <a:tc>
                  <a:txBody>
                    <a:bodyPr/>
                    <a:lstStyle/>
                    <a:p>
                      <a:pPr algn="ctr"/>
                      <a:r>
                        <a:rPr lang="zh-HK" altLang="en-US" sz="1400" b="1">
                          <a:effectLst/>
                        </a:rPr>
                        <a:t>团队成员</a:t>
                      </a:r>
                      <a:endParaRPr lang="zh-HK" altLang="en-US" sz="1400">
                        <a:effectLst/>
                      </a:endParaRPr>
                    </a:p>
                  </a:txBody>
                  <a:tcPr marL="129185" marR="129185" marT="64593" marB="64593" anchor="ctr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K" altLang="en-US" sz="1400" b="1">
                          <a:effectLst/>
                        </a:rPr>
                        <a:t>主要贡献</a:t>
                      </a:r>
                      <a:endParaRPr lang="zh-HK" altLang="en-US" sz="1400">
                        <a:effectLst/>
                      </a:endParaRPr>
                    </a:p>
                  </a:txBody>
                  <a:tcPr marL="129185" marR="129185" marT="64593" marB="64593" anchor="ctr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718899"/>
                  </a:ext>
                </a:extLst>
              </a:tr>
              <a:tr h="507267">
                <a:tc>
                  <a:txBody>
                    <a:bodyPr/>
                    <a:lstStyle/>
                    <a:p>
                      <a:r>
                        <a:rPr lang="zh-HK" altLang="en-US" sz="1400">
                          <a:effectLst/>
                        </a:rPr>
                        <a:t>姜飞宇</a:t>
                      </a:r>
                    </a:p>
                  </a:txBody>
                  <a:tcPr marL="129185" marR="129185" marT="64593" marB="64593" anchor="ctr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HK" altLang="en-US" sz="1400">
                          <a:effectLst/>
                        </a:rPr>
                        <a:t>负责截图保存、文本链接组件的代码；书写答辩汇报文档、制作演示视频</a:t>
                      </a:r>
                    </a:p>
                  </a:txBody>
                  <a:tcPr marL="129185" marR="129185" marT="64593" marB="64593" anchor="ctr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9239"/>
                  </a:ext>
                </a:extLst>
              </a:tr>
              <a:tr h="782956">
                <a:tc>
                  <a:txBody>
                    <a:bodyPr/>
                    <a:lstStyle/>
                    <a:p>
                      <a:r>
                        <a:rPr lang="zh-HK" altLang="en-US" sz="1400">
                          <a:effectLst/>
                        </a:rPr>
                        <a:t>何骑龙</a:t>
                      </a:r>
                    </a:p>
                  </a:txBody>
                  <a:tcPr marL="129185" marR="129185" marT="64593" marB="64593" anchor="ctr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HK" altLang="en-US" sz="1400" dirty="0">
                          <a:effectLst/>
                        </a:rPr>
                        <a:t>负责搭建项目架构；项目的美工（包括代码格式、界面样式）；缩放、历史记录功能的实现以及后期整理历史版本、合并代码</a:t>
                      </a:r>
                    </a:p>
                  </a:txBody>
                  <a:tcPr marL="129185" marR="129185" marT="64593" marB="64593" anchor="ctr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223144"/>
                  </a:ext>
                </a:extLst>
              </a:tr>
              <a:tr h="507267">
                <a:tc>
                  <a:txBody>
                    <a:bodyPr/>
                    <a:lstStyle/>
                    <a:p>
                      <a:r>
                        <a:rPr lang="zh-HK" altLang="en-US" sz="1400">
                          <a:effectLst/>
                        </a:rPr>
                        <a:t>郑扬帆</a:t>
                      </a:r>
                    </a:p>
                  </a:txBody>
                  <a:tcPr marL="129185" marR="129185" marT="64593" marB="64593" anchor="ctr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HK" altLang="en-US" sz="1400">
                          <a:effectLst/>
                        </a:rPr>
                        <a:t>负责搭建项目架构；项目拖拽功能的实现；图片、视频组件代码的书写</a:t>
                      </a:r>
                    </a:p>
                  </a:txBody>
                  <a:tcPr marL="129185" marR="129185" marT="64593" marB="64593" anchor="ctr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57384"/>
                  </a:ext>
                </a:extLst>
              </a:tr>
              <a:tr h="507267">
                <a:tc>
                  <a:txBody>
                    <a:bodyPr/>
                    <a:lstStyle/>
                    <a:p>
                      <a:r>
                        <a:rPr lang="zh-HK" altLang="en-US" sz="1400">
                          <a:effectLst/>
                        </a:rPr>
                        <a:t>陈琳艳</a:t>
                      </a:r>
                    </a:p>
                  </a:txBody>
                  <a:tcPr marL="129185" marR="129185" marT="64593" marB="64593" anchor="ctr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HK" altLang="en-US" sz="1400">
                          <a:effectLst/>
                        </a:rPr>
                        <a:t>负责按钮和柱状图组件的书写；样式定义相关代码书写</a:t>
                      </a:r>
                    </a:p>
                  </a:txBody>
                  <a:tcPr marL="129185" marR="129185" marT="64593" marB="64593" anchor="ctr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608519"/>
                  </a:ext>
                </a:extLst>
              </a:tr>
              <a:tr h="507267">
                <a:tc>
                  <a:txBody>
                    <a:bodyPr/>
                    <a:lstStyle/>
                    <a:p>
                      <a:r>
                        <a:rPr lang="zh-HK" altLang="en-US" sz="1400">
                          <a:effectLst/>
                        </a:rPr>
                        <a:t>程德伟</a:t>
                      </a:r>
                    </a:p>
                  </a:txBody>
                  <a:tcPr marL="129185" marR="129185" marT="64593" marB="64593" anchor="ctr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HK" altLang="en-US" sz="1400">
                          <a:effectLst/>
                        </a:rPr>
                        <a:t>负责按钮和折线图组件的书写；服务器的配置；样式定义相关代码书写</a:t>
                      </a:r>
                    </a:p>
                  </a:txBody>
                  <a:tcPr marL="129185" marR="129185" marT="64593" marB="64593" anchor="ctr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784307"/>
                  </a:ext>
                </a:extLst>
              </a:tr>
              <a:tr h="507267">
                <a:tc>
                  <a:txBody>
                    <a:bodyPr/>
                    <a:lstStyle/>
                    <a:p>
                      <a:r>
                        <a:rPr lang="zh-HK" altLang="en-US" sz="1400">
                          <a:effectLst/>
                        </a:rPr>
                        <a:t>刘逸璇</a:t>
                      </a:r>
                    </a:p>
                  </a:txBody>
                  <a:tcPr marL="129185" marR="129185" marT="64593" marB="64593" anchor="ctr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HK" altLang="en-US" sz="1400" dirty="0">
                          <a:effectLst/>
                        </a:rPr>
                        <a:t>负责项目功能设计以及项目测试</a:t>
                      </a:r>
                    </a:p>
                  </a:txBody>
                  <a:tcPr marL="129185" marR="129185" marT="64593" marB="64593" anchor="ctr">
                    <a:lnL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33638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15B81BA-D962-EFA5-0A1B-836EAB246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0483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C4B38-68A2-8B1E-26E0-55F4BE3D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3.</a:t>
            </a:r>
            <a:r>
              <a:rPr kumimoji="1" lang="zh-CN" altLang="en-US" b="1" dirty="0"/>
              <a:t> </a:t>
            </a:r>
            <a:r>
              <a:rPr kumimoji="1" lang="zh-HK" altLang="en-US" b="1" dirty="0"/>
              <a:t>技术实现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B33622-A9A1-814F-F06D-8FD961C5B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1216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3.1</a:t>
            </a:r>
            <a:r>
              <a:rPr lang="zh-CN" altLang="en-US" dirty="0"/>
              <a:t> 技术选型</a:t>
            </a:r>
            <a:endParaRPr lang="en-US" altLang="zh-CN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zh-HK" altLang="en-US" dirty="0"/>
              <a:t>本项目采用</a:t>
            </a:r>
            <a:r>
              <a:rPr lang="en-US" altLang="zh-HK" dirty="0"/>
              <a:t>Vue</a:t>
            </a:r>
            <a:r>
              <a:rPr lang="zh-HK" altLang="en-US" dirty="0"/>
              <a:t>栈的前端框架</a:t>
            </a:r>
          </a:p>
          <a:p>
            <a:pPr marL="0" indent="0">
              <a:buNone/>
            </a:pPr>
            <a:r>
              <a:rPr lang="zh-HK" altLang="en-US" dirty="0"/>
              <a:t>利用</a:t>
            </a:r>
            <a:r>
              <a:rPr lang="en-US" altLang="zh-HK" dirty="0" err="1"/>
              <a:t>Vuex</a:t>
            </a:r>
            <a:r>
              <a:rPr lang="zh-HK" altLang="en-US" dirty="0"/>
              <a:t>进行状态管理</a:t>
            </a:r>
          </a:p>
          <a:p>
            <a:pPr marL="0" indent="0">
              <a:buNone/>
            </a:pPr>
            <a:r>
              <a:rPr lang="zh-HK" altLang="en-US" dirty="0"/>
              <a:t>使用</a:t>
            </a:r>
            <a:r>
              <a:rPr lang="en-US" altLang="zh-HK" dirty="0"/>
              <a:t>Less</a:t>
            </a:r>
            <a:r>
              <a:rPr lang="zh-HK" altLang="en-US" dirty="0"/>
              <a:t>扩展</a:t>
            </a:r>
            <a:r>
              <a:rPr lang="en-US" altLang="zh-HK" dirty="0"/>
              <a:t>CSS</a:t>
            </a:r>
            <a:r>
              <a:rPr lang="zh-HK" altLang="en-US" dirty="0"/>
              <a:t>语言</a:t>
            </a:r>
          </a:p>
          <a:p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5214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EBC3F-5D23-CF87-188B-F1D97DDA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3.</a:t>
            </a:r>
            <a:r>
              <a:rPr kumimoji="1" lang="zh-CN" altLang="en-US" b="1" dirty="0"/>
              <a:t> </a:t>
            </a:r>
            <a:r>
              <a:rPr kumimoji="1" lang="zh-HK" altLang="en-US" b="1" dirty="0"/>
              <a:t>技术实现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5D244-134D-D06E-649D-B9B1E6097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6752"/>
            <a:ext cx="9722057" cy="4452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3.2</a:t>
            </a:r>
            <a:r>
              <a:rPr kumimoji="1" lang="zh-CN" altLang="en-US" dirty="0"/>
              <a:t> 文件树</a:t>
            </a:r>
            <a:r>
              <a:rPr kumimoji="1" lang="en-US" altLang="zh-CN" dirty="0"/>
              <a:t> (</a:t>
            </a:r>
            <a:r>
              <a:rPr kumimoji="1" lang="zh-CN" altLang="en-US" dirty="0"/>
              <a:t>部分</a:t>
            </a:r>
            <a:r>
              <a:rPr kumimoji="1" lang="en-US" altLang="zh-CN" dirty="0"/>
              <a:t>)</a:t>
            </a:r>
          </a:p>
          <a:p>
            <a:pPr marL="0" indent="0">
              <a:buNone/>
            </a:pPr>
            <a:r>
              <a:rPr lang="en-US" altLang="zh-HK" sz="1200" dirty="0"/>
              <a:t>.</a:t>
            </a: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	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H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	├──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HK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根组件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H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	├── assets (</a:t>
            </a:r>
            <a:r>
              <a:rPr lang="zh-HK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字体图标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	├── components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存储组件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H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	├──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main.js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程序入口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H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	├── store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存储组件样式以及数据，并且在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index.js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中暴露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H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	└── style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储存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common.less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样式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H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HK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986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CFADF64-AD0F-AC7B-E2B9-2F5EC875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3.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zh-HK" altLang="en-US" sz="3200" b="1" dirty="0">
                <a:solidFill>
                  <a:srgbClr val="FFFFFF"/>
                </a:solidFill>
              </a:rPr>
              <a:t>技术实现</a:t>
            </a:r>
            <a:endParaRPr kumimoji="1" lang="zh-HK" altLang="en-US" sz="3200" dirty="0">
              <a:solidFill>
                <a:srgbClr val="FFFFFF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7ABCB0A0-FC5F-B78A-3579-4852689C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655" y="-1856"/>
            <a:ext cx="4564766" cy="689021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920614C-0524-9462-AF13-24EB21A550B9}"/>
              </a:ext>
            </a:extLst>
          </p:cNvPr>
          <p:cNvSpPr txBox="1"/>
          <p:nvPr/>
        </p:nvSpPr>
        <p:spPr>
          <a:xfrm>
            <a:off x="8099205" y="6580583"/>
            <a:ext cx="261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sz="1400" dirty="0"/>
              <a:t>实现单击右键的功能</a:t>
            </a:r>
          </a:p>
        </p:txBody>
      </p:sp>
      <p:sp>
        <p:nvSpPr>
          <p:cNvPr id="8" name="燕尾形向右箭號 7">
            <a:extLst>
              <a:ext uri="{FF2B5EF4-FFF2-40B4-BE49-F238E27FC236}">
                <a16:creationId xmlns:a16="http://schemas.microsoft.com/office/drawing/2014/main" id="{128F83C5-E9C2-CD3E-7F2A-09E9477AC02D}"/>
              </a:ext>
            </a:extLst>
          </p:cNvPr>
          <p:cNvSpPr/>
          <p:nvPr/>
        </p:nvSpPr>
        <p:spPr>
          <a:xfrm>
            <a:off x="6094083" y="6696618"/>
            <a:ext cx="1912806" cy="695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9" name="燕尾形向右箭號 8">
            <a:extLst>
              <a:ext uri="{FF2B5EF4-FFF2-40B4-BE49-F238E27FC236}">
                <a16:creationId xmlns:a16="http://schemas.microsoft.com/office/drawing/2014/main" id="{9D17D343-20C7-2665-E1F4-DA6EB68A255B}"/>
              </a:ext>
            </a:extLst>
          </p:cNvPr>
          <p:cNvSpPr/>
          <p:nvPr/>
        </p:nvSpPr>
        <p:spPr>
          <a:xfrm>
            <a:off x="6628457" y="4046021"/>
            <a:ext cx="1470748" cy="10298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D17935E3-3F97-87FB-5F0B-0016969BAF43}"/>
              </a:ext>
            </a:extLst>
          </p:cNvPr>
          <p:cNvSpPr txBox="1"/>
          <p:nvPr/>
        </p:nvSpPr>
        <p:spPr>
          <a:xfrm>
            <a:off x="8050956" y="3907074"/>
            <a:ext cx="261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sz="1400" dirty="0"/>
              <a:t>左侧组件栏的组件部分</a:t>
            </a:r>
          </a:p>
        </p:txBody>
      </p:sp>
      <p:sp>
        <p:nvSpPr>
          <p:cNvPr id="59" name="燕尾形向右箭號 58">
            <a:extLst>
              <a:ext uri="{FF2B5EF4-FFF2-40B4-BE49-F238E27FC236}">
                <a16:creationId xmlns:a16="http://schemas.microsoft.com/office/drawing/2014/main" id="{F0715F5C-51AE-CF3B-8E40-108903A82257}"/>
              </a:ext>
            </a:extLst>
          </p:cNvPr>
          <p:cNvSpPr/>
          <p:nvPr/>
        </p:nvSpPr>
        <p:spPr>
          <a:xfrm>
            <a:off x="5793757" y="6477450"/>
            <a:ext cx="2213132" cy="695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A31704C-8732-0AD8-8606-2AC2F9FEF341}"/>
              </a:ext>
            </a:extLst>
          </p:cNvPr>
          <p:cNvSpPr txBox="1"/>
          <p:nvPr/>
        </p:nvSpPr>
        <p:spPr>
          <a:xfrm>
            <a:off x="8079553" y="6369051"/>
            <a:ext cx="2653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sz="1400" dirty="0"/>
              <a:t>右侧自定义区域的组件</a:t>
            </a:r>
          </a:p>
        </p:txBody>
      </p:sp>
      <p:sp>
        <p:nvSpPr>
          <p:cNvPr id="65" name="燕尾形向右箭號 64">
            <a:extLst>
              <a:ext uri="{FF2B5EF4-FFF2-40B4-BE49-F238E27FC236}">
                <a16:creationId xmlns:a16="http://schemas.microsoft.com/office/drawing/2014/main" id="{B598D207-97E2-1CA8-2D50-6677F37B66FD}"/>
              </a:ext>
            </a:extLst>
          </p:cNvPr>
          <p:cNvSpPr/>
          <p:nvPr/>
        </p:nvSpPr>
        <p:spPr>
          <a:xfrm>
            <a:off x="6364445" y="3794164"/>
            <a:ext cx="1734759" cy="825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5E9F0DEE-E13D-10FE-00F7-7349AA701AF8}"/>
              </a:ext>
            </a:extLst>
          </p:cNvPr>
          <p:cNvSpPr txBox="1"/>
          <p:nvPr/>
        </p:nvSpPr>
        <p:spPr>
          <a:xfrm>
            <a:off x="8047722" y="3691630"/>
            <a:ext cx="1630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sz="1400" dirty="0"/>
              <a:t>编辑区域组件</a:t>
            </a:r>
          </a:p>
        </p:txBody>
      </p:sp>
      <p:sp>
        <p:nvSpPr>
          <p:cNvPr id="96" name="燕尾形向右箭號 95">
            <a:extLst>
              <a:ext uri="{FF2B5EF4-FFF2-40B4-BE49-F238E27FC236}">
                <a16:creationId xmlns:a16="http://schemas.microsoft.com/office/drawing/2014/main" id="{6B423E97-E174-AF25-AC41-74DFCBE35021}"/>
              </a:ext>
            </a:extLst>
          </p:cNvPr>
          <p:cNvSpPr/>
          <p:nvPr/>
        </p:nvSpPr>
        <p:spPr>
          <a:xfrm>
            <a:off x="5733965" y="3067431"/>
            <a:ext cx="2345588" cy="9893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28D4F77-BB1B-F785-8117-594ECE9A9070}"/>
              </a:ext>
            </a:extLst>
          </p:cNvPr>
          <p:cNvSpPr txBox="1"/>
          <p:nvPr/>
        </p:nvSpPr>
        <p:spPr>
          <a:xfrm>
            <a:off x="8079553" y="2937227"/>
            <a:ext cx="1813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sz="1400" dirty="0"/>
              <a:t>前进后退按键</a:t>
            </a:r>
          </a:p>
        </p:txBody>
      </p:sp>
      <p:sp>
        <p:nvSpPr>
          <p:cNvPr id="98" name="燕尾形向右箭號 97">
            <a:extLst>
              <a:ext uri="{FF2B5EF4-FFF2-40B4-BE49-F238E27FC236}">
                <a16:creationId xmlns:a16="http://schemas.microsoft.com/office/drawing/2014/main" id="{B568C07F-8561-545B-C51E-0AB112B54FC4}"/>
              </a:ext>
            </a:extLst>
          </p:cNvPr>
          <p:cNvSpPr/>
          <p:nvPr/>
        </p:nvSpPr>
        <p:spPr>
          <a:xfrm>
            <a:off x="5862552" y="384145"/>
            <a:ext cx="2185170" cy="9893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BF917739-A7DD-40E9-985E-E1A9823F5A60}"/>
              </a:ext>
            </a:extLst>
          </p:cNvPr>
          <p:cNvSpPr txBox="1"/>
          <p:nvPr/>
        </p:nvSpPr>
        <p:spPr>
          <a:xfrm>
            <a:off x="8099204" y="298134"/>
            <a:ext cx="1978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sz="1400" dirty="0"/>
              <a:t>左侧展示页面</a:t>
            </a:r>
          </a:p>
        </p:txBody>
      </p:sp>
      <p:sp>
        <p:nvSpPr>
          <p:cNvPr id="100" name="內容版面配置區 2">
            <a:extLst>
              <a:ext uri="{FF2B5EF4-FFF2-40B4-BE49-F238E27FC236}">
                <a16:creationId xmlns:a16="http://schemas.microsoft.com/office/drawing/2014/main" id="{006F203A-DC3C-26D4-16DC-4FBF6F9B7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88" y="2085974"/>
            <a:ext cx="2894627" cy="3541714"/>
          </a:xfrm>
        </p:spPr>
        <p:txBody>
          <a:bodyPr/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3.3</a:t>
            </a:r>
            <a:r>
              <a:rPr kumimoji="1" lang="zh-CN" altLang="en-US" dirty="0">
                <a:solidFill>
                  <a:srgbClr val="FFFFFF"/>
                </a:solidFill>
              </a:rPr>
              <a:t> 文件树</a:t>
            </a:r>
            <a:r>
              <a:rPr kumimoji="1" lang="en-US" altLang="zh-CN" dirty="0">
                <a:solidFill>
                  <a:srgbClr val="FFFFFF"/>
                </a:solidFill>
              </a:rPr>
              <a:t> (</a:t>
            </a:r>
            <a:r>
              <a:rPr kumimoji="1" lang="zh-CN" altLang="en-US" dirty="0">
                <a:solidFill>
                  <a:srgbClr val="FFFFFF"/>
                </a:solidFill>
              </a:rPr>
              <a:t>部分</a:t>
            </a:r>
            <a:r>
              <a:rPr kumimoji="1" lang="en-US" altLang="zh-CN" dirty="0">
                <a:solidFill>
                  <a:srgbClr val="FFFFFF"/>
                </a:solidFill>
              </a:rPr>
              <a:t>)</a:t>
            </a:r>
          </a:p>
          <a:p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1535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96561-A4FE-7AE7-9FA0-D726D6BF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技术实现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1BDB27-8DE7-22BB-A43F-935DCD17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929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3.3</a:t>
            </a:r>
            <a:r>
              <a:rPr kumimoji="1" lang="zh-CN" altLang="en-US" dirty="0"/>
              <a:t> </a:t>
            </a:r>
            <a:r>
              <a:rPr kumimoji="1" lang="zh-HK" altLang="en-US" dirty="0"/>
              <a:t>技术亮点</a:t>
            </a:r>
            <a:endParaRPr kumimoji="1" lang="en-US" altLang="zh-HK" dirty="0"/>
          </a:p>
          <a:p>
            <a:pPr marL="0" indent="0">
              <a:buNone/>
            </a:pPr>
            <a:r>
              <a:rPr kumimoji="1" lang="en-US" altLang="zh-CN" dirty="0"/>
              <a:t>3.3.1</a:t>
            </a:r>
            <a:r>
              <a:rPr kumimoji="1" lang="zh-CN" altLang="en-US" dirty="0"/>
              <a:t> 按钮组件的自定义函数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实现思路：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用户自定义编写事件代码，将其保存为字符串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使用</a:t>
            </a:r>
            <a:r>
              <a:rPr kumimoji="1" lang="en-US" altLang="zh-CN" dirty="0"/>
              <a:t>eval()</a:t>
            </a:r>
            <a:r>
              <a:rPr kumimoji="1" lang="zh-CN" altLang="en-US" dirty="0"/>
              <a:t>函数将字符串转化为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作为单击事件函数执行。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7424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52B316-5E8D-4FB1-032C-539346C9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77" y="1743474"/>
            <a:ext cx="8787045" cy="41189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664C633-C8EB-4D7A-AD20-ED2EF93B2AB1}"/>
              </a:ext>
            </a:extLst>
          </p:cNvPr>
          <p:cNvSpPr/>
          <p:nvPr/>
        </p:nvSpPr>
        <p:spPr>
          <a:xfrm>
            <a:off x="8261363" y="3429000"/>
            <a:ext cx="2228159" cy="147828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B0F6FE-E160-7576-AE6E-2644AD5E494D}"/>
              </a:ext>
            </a:extLst>
          </p:cNvPr>
          <p:cNvSpPr txBox="1"/>
          <p:nvPr/>
        </p:nvSpPr>
        <p:spPr>
          <a:xfrm>
            <a:off x="3140357" y="678953"/>
            <a:ext cx="5911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新建</a:t>
            </a:r>
            <a:r>
              <a:rPr lang="en-US" altLang="zh-CN" sz="2400" b="1" dirty="0" err="1"/>
              <a:t>CCodeEditor</a:t>
            </a:r>
            <a:r>
              <a:rPr lang="zh-CN" altLang="en-US" sz="2400" b="1" dirty="0"/>
              <a:t>组件，用于用户再次编写单击事件代码以及将其以字符串形式保存</a:t>
            </a:r>
          </a:p>
        </p:txBody>
      </p:sp>
    </p:spTree>
    <p:extLst>
      <p:ext uri="{BB962C8B-B14F-4D97-AF65-F5344CB8AC3E}">
        <p14:creationId xmlns:p14="http://schemas.microsoft.com/office/powerpoint/2010/main" val="1347063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電路</Template>
  <TotalTime>1529</TotalTime>
  <Words>1081</Words>
  <Application>Microsoft Macintosh PowerPoint</Application>
  <PresentationFormat>寬螢幕</PresentationFormat>
  <Paragraphs>125</Paragraphs>
  <Slides>18</Slides>
  <Notes>1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等线</vt:lpstr>
      <vt:lpstr>Arial</vt:lpstr>
      <vt:lpstr>Times New Roman</vt:lpstr>
      <vt:lpstr>Tw Cen MT</vt:lpstr>
      <vt:lpstr>電路</vt:lpstr>
      <vt:lpstr>青训营前端结业项目答辩汇报               一种通过拖拽快速构建页面的在线数据展示编辑器 </vt:lpstr>
      <vt:lpstr>我们的汇报将从以下几方面进行：</vt:lpstr>
      <vt:lpstr>1. 项目介绍</vt:lpstr>
      <vt:lpstr>2. 项目分工</vt:lpstr>
      <vt:lpstr>3. 技术实现</vt:lpstr>
      <vt:lpstr>3. 技术实现</vt:lpstr>
      <vt:lpstr>3. 技术实现</vt:lpstr>
      <vt:lpstr>3. 技术实现</vt:lpstr>
      <vt:lpstr>PowerPoint 簡報</vt:lpstr>
      <vt:lpstr>PowerPoint 簡報</vt:lpstr>
      <vt:lpstr>3. 技术实现</vt:lpstr>
      <vt:lpstr>3. 技术实现</vt:lpstr>
      <vt:lpstr>3. 技术实现</vt:lpstr>
      <vt:lpstr>4. 性能测试</vt:lpstr>
      <vt:lpstr>4. 性能测试</vt:lpstr>
      <vt:lpstr>5. 总结与反思 </vt:lpstr>
      <vt:lpstr>5. 总结与反思 </vt:lpstr>
      <vt:lpstr>6.开发过程中的主要参考资料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青训营前端结业项目答辩汇报               一种通过拖拽快速构建页面的在线数据展示编辑器 </dc:title>
  <dc:creator>fey jiang</dc:creator>
  <cp:lastModifiedBy>fey jiang</cp:lastModifiedBy>
  <cp:revision>6</cp:revision>
  <dcterms:created xsi:type="dcterms:W3CDTF">2022-08-25T02:23:20Z</dcterms:created>
  <dcterms:modified xsi:type="dcterms:W3CDTF">2022-08-26T08:00:43Z</dcterms:modified>
</cp:coreProperties>
</file>