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4"/>
    <p:sldMasterId id="2147483759" r:id="rId5"/>
    <p:sldMasterId id="2147483767" r:id="rId6"/>
    <p:sldMasterId id="2147483775" r:id="rId7"/>
  </p:sldMasterIdLst>
  <p:notesMasterIdLst>
    <p:notesMasterId r:id="rId82"/>
  </p:notesMasterIdLst>
  <p:handoutMasterIdLst>
    <p:handoutMasterId r:id="rId83"/>
  </p:handoutMasterIdLst>
  <p:sldIdLst>
    <p:sldId id="278" r:id="rId8"/>
    <p:sldId id="405" r:id="rId9"/>
    <p:sldId id="263" r:id="rId10"/>
    <p:sldId id="265" r:id="rId11"/>
    <p:sldId id="264" r:id="rId12"/>
    <p:sldId id="341" r:id="rId13"/>
    <p:sldId id="340" r:id="rId14"/>
    <p:sldId id="335" r:id="rId15"/>
    <p:sldId id="345" r:id="rId16"/>
    <p:sldId id="346" r:id="rId17"/>
    <p:sldId id="347" r:id="rId18"/>
    <p:sldId id="342"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5" r:id="rId35"/>
    <p:sldId id="366" r:id="rId36"/>
    <p:sldId id="367" r:id="rId37"/>
    <p:sldId id="368" r:id="rId38"/>
    <p:sldId id="369" r:id="rId39"/>
    <p:sldId id="370" r:id="rId40"/>
    <p:sldId id="372" r:id="rId41"/>
    <p:sldId id="373" r:id="rId42"/>
    <p:sldId id="374" r:id="rId43"/>
    <p:sldId id="375" r:id="rId44"/>
    <p:sldId id="371" r:id="rId45"/>
    <p:sldId id="377" r:id="rId46"/>
    <p:sldId id="376" r:id="rId47"/>
    <p:sldId id="379" r:id="rId48"/>
    <p:sldId id="380" r:id="rId49"/>
    <p:sldId id="381" r:id="rId50"/>
    <p:sldId id="387" r:id="rId51"/>
    <p:sldId id="382" r:id="rId52"/>
    <p:sldId id="383" r:id="rId53"/>
    <p:sldId id="384" r:id="rId54"/>
    <p:sldId id="385" r:id="rId55"/>
    <p:sldId id="386" r:id="rId56"/>
    <p:sldId id="348" r:id="rId57"/>
    <p:sldId id="343" r:id="rId58"/>
    <p:sldId id="285" r:id="rId59"/>
    <p:sldId id="337" r:id="rId60"/>
    <p:sldId id="338" r:id="rId61"/>
    <p:sldId id="339" r:id="rId62"/>
    <p:sldId id="336" r:id="rId63"/>
    <p:sldId id="286" r:id="rId64"/>
    <p:sldId id="389" r:id="rId65"/>
    <p:sldId id="390" r:id="rId66"/>
    <p:sldId id="391" r:id="rId67"/>
    <p:sldId id="392" r:id="rId68"/>
    <p:sldId id="393" r:id="rId69"/>
    <p:sldId id="400" r:id="rId70"/>
    <p:sldId id="401" r:id="rId71"/>
    <p:sldId id="402" r:id="rId72"/>
    <p:sldId id="403" r:id="rId73"/>
    <p:sldId id="404" r:id="rId74"/>
    <p:sldId id="394" r:id="rId75"/>
    <p:sldId id="395" r:id="rId76"/>
    <p:sldId id="396" r:id="rId77"/>
    <p:sldId id="397" r:id="rId78"/>
    <p:sldId id="398" r:id="rId79"/>
    <p:sldId id="399" r:id="rId80"/>
    <p:sldId id="277" r:id="rId81"/>
  </p:sldIdLst>
  <p:sldSz cx="12188825"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ヒラギノ角ゴ Pro W3"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ヒラギノ角ゴ Pro W3"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ヒラギノ角ゴ Pro W3"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ヒラギノ角ゴ Pro W3"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ヒラギノ角ゴ Pro W3" charset="-128"/>
        <a:cs typeface="+mn-cs"/>
      </a:defRPr>
    </a:lvl5pPr>
    <a:lvl6pPr marL="2286000" algn="l" defTabSz="914400" rtl="0" eaLnBrk="1" latinLnBrk="0" hangingPunct="1">
      <a:defRPr sz="2400" kern="1200">
        <a:solidFill>
          <a:schemeClr val="tx1"/>
        </a:solidFill>
        <a:latin typeface="Times New Roman" pitchFamily="18" charset="0"/>
        <a:ea typeface="ヒラギノ角ゴ Pro W3" charset="-128"/>
        <a:cs typeface="+mn-cs"/>
      </a:defRPr>
    </a:lvl6pPr>
    <a:lvl7pPr marL="2743200" algn="l" defTabSz="914400" rtl="0" eaLnBrk="1" latinLnBrk="0" hangingPunct="1">
      <a:defRPr sz="2400" kern="1200">
        <a:solidFill>
          <a:schemeClr val="tx1"/>
        </a:solidFill>
        <a:latin typeface="Times New Roman" pitchFamily="18" charset="0"/>
        <a:ea typeface="ヒラギノ角ゴ Pro W3" charset="-128"/>
        <a:cs typeface="+mn-cs"/>
      </a:defRPr>
    </a:lvl7pPr>
    <a:lvl8pPr marL="3200400" algn="l" defTabSz="914400" rtl="0" eaLnBrk="1" latinLnBrk="0" hangingPunct="1">
      <a:defRPr sz="2400" kern="1200">
        <a:solidFill>
          <a:schemeClr val="tx1"/>
        </a:solidFill>
        <a:latin typeface="Times New Roman" pitchFamily="18" charset="0"/>
        <a:ea typeface="ヒラギノ角ゴ Pro W3" charset="-128"/>
        <a:cs typeface="+mn-cs"/>
      </a:defRPr>
    </a:lvl8pPr>
    <a:lvl9pPr marL="3657600" algn="l" defTabSz="914400" rtl="0" eaLnBrk="1" latinLnBrk="0" hangingPunct="1">
      <a:defRPr sz="2400" kern="1200">
        <a:solidFill>
          <a:schemeClr val="tx1"/>
        </a:solidFill>
        <a:latin typeface="Times New Roman" pitchFamily="18" charset="0"/>
        <a:ea typeface="ヒラギノ角ゴ Pro W3" charset="-128"/>
        <a:cs typeface="+mn-cs"/>
      </a:defRPr>
    </a:lvl9pPr>
  </p:defaultTextStyle>
  <p:extLst>
    <p:ext uri="{521415D9-36F7-43E2-AB2F-B90AF26B5E84}">
      <p14:sectionLst xmlns:p14="http://schemas.microsoft.com/office/powerpoint/2010/main">
        <p14:section name="Default Section" id="{2F87D185-4343-4688-932E-B7A4A96B24A5}">
          <p14:sldIdLst>
            <p14:sldId id="278"/>
            <p14:sldId id="405"/>
          </p14:sldIdLst>
        </p14:section>
        <p14:section name="Table of Contents" id="{B71384D2-6F92-4568-B6C7-DCE0E52539D9}">
          <p14:sldIdLst>
            <p14:sldId id="263"/>
            <p14:sldId id="265"/>
          </p14:sldIdLst>
        </p14:section>
        <p14:section name="Shadow Tables" id="{95422C7D-646A-4673-8AFE-F9E899A880D9}">
          <p14:sldIdLst>
            <p14:sldId id="264"/>
            <p14:sldId id="341"/>
          </p14:sldIdLst>
        </p14:section>
        <p14:section name="Basic Shadow Table Code" id="{0492E84F-EAA3-4943-9C74-47C8E9558CFD}">
          <p14:sldIdLst>
            <p14:sldId id="340"/>
            <p14:sldId id="335"/>
            <p14:sldId id="345"/>
            <p14:sldId id="346"/>
            <p14:sldId id="347"/>
          </p14:sldIdLst>
        </p14:section>
        <p14:section name="New Shadow Table Code" id="{A711640B-7A6B-44B1-98D2-1029BCEF853E}">
          <p14:sldIdLst>
            <p14:sldId id="342"/>
            <p14:sldId id="349"/>
            <p14:sldId id="350"/>
            <p14:sldId id="351"/>
            <p14:sldId id="352"/>
            <p14:sldId id="353"/>
            <p14:sldId id="354"/>
            <p14:sldId id="355"/>
            <p14:sldId id="356"/>
            <p14:sldId id="357"/>
          </p14:sldIdLst>
        </p14:section>
        <p14:section name="The Time Travel Query" id="{D13B85C4-3764-49E9-8784-A57B8F191929}">
          <p14:sldIdLst>
            <p14:sldId id="358"/>
            <p14:sldId id="359"/>
            <p14:sldId id="360"/>
          </p14:sldIdLst>
        </p14:section>
        <p14:section name="Doing Comparisons Over Time" id="{F9EC1620-DF7F-44F1-94BF-67EADBEAB667}">
          <p14:sldIdLst>
            <p14:sldId id="361"/>
            <p14:sldId id="362"/>
            <p14:sldId id="363"/>
          </p14:sldIdLst>
        </p14:section>
        <p14:section name="Restoring Data" id="{DEB003DD-9A9A-4DCB-8E44-78CCF53C38F6}">
          <p14:sldIdLst>
            <p14:sldId id="365"/>
            <p14:sldId id="366"/>
            <p14:sldId id="367"/>
          </p14:sldIdLst>
        </p14:section>
        <p14:section name="Automatic Shadow Table Setup" id="{A7FFDA48-E266-4330-ABAF-1C4EB82A540D}">
          <p14:sldIdLst>
            <p14:sldId id="368"/>
            <p14:sldId id="369"/>
            <p14:sldId id="370"/>
            <p14:sldId id="372"/>
            <p14:sldId id="373"/>
            <p14:sldId id="374"/>
            <p14:sldId id="375"/>
            <p14:sldId id="371"/>
            <p14:sldId id="377"/>
            <p14:sldId id="376"/>
          </p14:sldIdLst>
        </p14:section>
        <p14:section name="Postgres 10+" id="{D14E3783-5577-49BB-8537-2E6FD3A3DF22}">
          <p14:sldIdLst>
            <p14:sldId id="379"/>
            <p14:sldId id="380"/>
            <p14:sldId id="381"/>
            <p14:sldId id="387"/>
            <p14:sldId id="382"/>
            <p14:sldId id="383"/>
            <p14:sldId id="384"/>
            <p14:sldId id="385"/>
            <p14:sldId id="386"/>
          </p14:sldIdLst>
        </p14:section>
        <p14:section name="Pros &amp; Cons" id="{6573983F-67BD-4D52-B1A7-B4A0110FC76E}">
          <p14:sldIdLst>
            <p14:sldId id="348"/>
            <p14:sldId id="343"/>
          </p14:sldIdLst>
        </p14:section>
        <p14:section name="Other Shadow Table Projects" id="{15D4876A-A63C-47F2-8A66-98BF82CD070F}">
          <p14:sldIdLst>
            <p14:sldId id="285"/>
            <p14:sldId id="337"/>
            <p14:sldId id="338"/>
            <p14:sldId id="339"/>
          </p14:sldIdLst>
        </p14:section>
        <p14:section name="pgAudit" id="{70115C79-8EE4-41E7-A954-9F803D638C47}">
          <p14:sldIdLst>
            <p14:sldId id="336"/>
            <p14:sldId id="286"/>
            <p14:sldId id="389"/>
            <p14:sldId id="390"/>
            <p14:sldId id="391"/>
            <p14:sldId id="392"/>
            <p14:sldId id="393"/>
            <p14:sldId id="400"/>
            <p14:sldId id="401"/>
            <p14:sldId id="402"/>
            <p14:sldId id="403"/>
            <p14:sldId id="404"/>
            <p14:sldId id="394"/>
            <p14:sldId id="395"/>
            <p14:sldId id="396"/>
            <p14:sldId id="397"/>
            <p14:sldId id="398"/>
            <p14:sldId id="399"/>
          </p14:sldIdLst>
        </p14:section>
        <p14:section name="Thank You" id="{9F6D41A6-A25B-4076-B8FB-6A070DD960E4}">
          <p14:sldIdLst>
            <p14:sldId id="277"/>
          </p14:sldIdLst>
        </p14:section>
      </p14:sectionLst>
    </p:ext>
    <p:ext uri="{EFAFB233-063F-42B5-8137-9DF3F51BA10A}">
      <p15:sldGuideLst xmlns:p15="http://schemas.microsoft.com/office/powerpoint/2012/main">
        <p15:guide id="1" orient="horz" pos="1036">
          <p15:clr>
            <a:srgbClr val="A4A3A4"/>
          </p15:clr>
        </p15:guide>
        <p15:guide id="2" orient="horz" pos="3910">
          <p15:clr>
            <a:srgbClr val="A4A3A4"/>
          </p15:clr>
        </p15:guide>
        <p15:guide id="3" orient="horz" pos="840">
          <p15:clr>
            <a:srgbClr val="A4A3A4"/>
          </p15:clr>
        </p15:guide>
        <p15:guide id="4" orient="horz" pos="4168">
          <p15:clr>
            <a:srgbClr val="A4A3A4"/>
          </p15:clr>
        </p15:guide>
        <p15:guide id="5" pos="7098">
          <p15:clr>
            <a:srgbClr val="A4A3A4"/>
          </p15:clr>
        </p15:guide>
        <p15:guide id="6" pos="2089">
          <p15:clr>
            <a:srgbClr val="A4A3A4"/>
          </p15:clr>
        </p15:guide>
        <p15:guide id="7" pos="1198">
          <p15:clr>
            <a:srgbClr val="A4A3A4"/>
          </p15:clr>
        </p15:guide>
        <p15:guide id="8" pos="38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3B61"/>
    <a:srgbClr val="18243D"/>
    <a:srgbClr val="6FB433"/>
    <a:srgbClr val="CC006A"/>
    <a:srgbClr val="329F9B"/>
    <a:srgbClr val="5BABEB"/>
    <a:srgbClr val="57B8E5"/>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5CFBE8-49A2-41BA-A035-8B93F435A2DB}" v="2803" dt="2019-03-22T09:57:59.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75678" autoAdjust="0"/>
  </p:normalViewPr>
  <p:slideViewPr>
    <p:cSldViewPr snapToGrid="0">
      <p:cViewPr varScale="1">
        <p:scale>
          <a:sx n="86" d="100"/>
          <a:sy n="86" d="100"/>
        </p:scale>
        <p:origin x="1542" y="96"/>
      </p:cViewPr>
      <p:guideLst>
        <p:guide orient="horz" pos="1036"/>
        <p:guide orient="horz" pos="3910"/>
        <p:guide orient="horz" pos="840"/>
        <p:guide orient="horz" pos="4168"/>
        <p:guide pos="7098"/>
        <p:guide pos="2089"/>
        <p:guide pos="1198"/>
        <p:guide pos="3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9" d="100"/>
          <a:sy n="89" d="100"/>
        </p:scale>
        <p:origin x="2772"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4.xml"/><Relationship Id="rId82" Type="http://schemas.openxmlformats.org/officeDocument/2006/relationships/notesMaster" Target="notesMasters/notesMaster1.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handoutMaster" Target="handoutMasters/handoutMaster1.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27651" name="Rectangle 3"/>
          <p:cNvSpPr>
            <a:spLocks noGrp="1" noChangeArrowheads="1"/>
          </p:cNvSpPr>
          <p:nvPr>
            <p:ph type="dt" sz="quarter" idx="1"/>
          </p:nvPr>
        </p:nvSpPr>
        <p:spPr bwMode="auto">
          <a:xfrm>
            <a:off x="397256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atin typeface="Times New Roman" pitchFamily="18" charset="0"/>
                <a:ea typeface="+mn-ea"/>
                <a:cs typeface="+mn-cs"/>
              </a:defRPr>
            </a:lvl1pPr>
          </a:lstStyle>
          <a:p>
            <a:pPr>
              <a:defRPr/>
            </a:pPr>
            <a:endParaRPr lang="en-US"/>
          </a:p>
        </p:txBody>
      </p:sp>
      <p:sp>
        <p:nvSpPr>
          <p:cNvPr id="27652" name="Rectangle 4"/>
          <p:cNvSpPr>
            <a:spLocks noGrp="1" noChangeArrowheads="1"/>
          </p:cNvSpPr>
          <p:nvPr>
            <p:ph type="ftr" sz="quarter" idx="2"/>
          </p:nvPr>
        </p:nvSpPr>
        <p:spPr bwMode="auto">
          <a:xfrm>
            <a:off x="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atin typeface="Times New Roman" pitchFamily="18" charset="0"/>
                <a:ea typeface="+mn-ea"/>
                <a:cs typeface="+mn-cs"/>
              </a:defRPr>
            </a:lvl1pPr>
          </a:lstStyle>
          <a:p>
            <a:pPr>
              <a:defRPr/>
            </a:pPr>
            <a:endParaRPr lang="en-US"/>
          </a:p>
        </p:txBody>
      </p:sp>
      <p:sp>
        <p:nvSpPr>
          <p:cNvPr id="27653" name="Rectangle 5"/>
          <p:cNvSpPr>
            <a:spLocks noGrp="1" noChangeArrowheads="1"/>
          </p:cNvSpPr>
          <p:nvPr>
            <p:ph type="sldNum" sz="quarter" idx="3"/>
          </p:nvPr>
        </p:nvSpPr>
        <p:spPr bwMode="auto">
          <a:xfrm>
            <a:off x="3972560" y="883158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vl1pPr>
          </a:lstStyle>
          <a:p>
            <a:fld id="{CE8B2399-4EE3-4D7C-9CCC-B6A6D13B13AB}" type="slidenum">
              <a:rPr lang="en-US" altLang="en-US"/>
              <a:pPr/>
              <a:t>‹#›</a:t>
            </a:fld>
            <a:endParaRPr lang="en-US" altLang="en-US"/>
          </a:p>
        </p:txBody>
      </p:sp>
    </p:spTree>
    <p:extLst>
      <p:ext uri="{BB962C8B-B14F-4D97-AF65-F5344CB8AC3E}">
        <p14:creationId xmlns:p14="http://schemas.microsoft.com/office/powerpoint/2010/main" val="288197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hangingPunct="1">
              <a:defRPr sz="1200">
                <a:latin typeface="Times New Roman" charset="0"/>
                <a:ea typeface="ヒラギノ角ゴ Pro W3" charset="0"/>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fld id="{598DB03B-682F-474C-8069-EC0A4A749D62}" type="datetimeFigureOut">
              <a:rPr lang="en-US" altLang="en-US"/>
              <a:pPr>
                <a:defRPr/>
              </a:pPr>
              <a:t>10/8/2019</a:t>
            </a:fld>
            <a:endParaRPr lang="en-US" alt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hangingPunct="1">
              <a:defRPr sz="1200">
                <a:latin typeface="Times New Roman" charset="0"/>
                <a:ea typeface="ヒラギノ角ゴ Pro W3" charset="0"/>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vl1pPr>
          </a:lstStyle>
          <a:p>
            <a:fld id="{4E8A71DF-93BD-4DDA-AE28-35CE3A2D7C9A}" type="slidenum">
              <a:rPr lang="en-US" altLang="en-US"/>
              <a:pPr/>
              <a:t>‹#›</a:t>
            </a:fld>
            <a:endParaRPr lang="en-US" altLang="en-US"/>
          </a:p>
        </p:txBody>
      </p:sp>
    </p:spTree>
    <p:extLst>
      <p:ext uri="{BB962C8B-B14F-4D97-AF65-F5344CB8AC3E}">
        <p14:creationId xmlns:p14="http://schemas.microsoft.com/office/powerpoint/2010/main" val="322913367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0</a:t>
            </a:fld>
            <a:endParaRPr lang="en-US" altLang="en-US"/>
          </a:p>
        </p:txBody>
      </p:sp>
    </p:spTree>
    <p:extLst>
      <p:ext uri="{BB962C8B-B14F-4D97-AF65-F5344CB8AC3E}">
        <p14:creationId xmlns:p14="http://schemas.microsoft.com/office/powerpoint/2010/main" val="755463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a:t>
            </a:r>
            <a:r>
              <a:rPr lang="en-US" baseline="0" dirty="0"/>
              <a:t> show you how to use the DISTINCT ON clause.</a:t>
            </a:r>
            <a:endParaRPr lang="en-US" dirty="0"/>
          </a:p>
          <a:p>
            <a:r>
              <a:rPr lang="en-US" dirty="0"/>
              <a:t>https://www.postgresql.org/docs/10/static/sql-select.html#SQL-DISTINCT</a:t>
            </a:r>
          </a:p>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10</a:t>
            </a:fld>
            <a:endParaRPr lang="en-US" altLang="en-US"/>
          </a:p>
        </p:txBody>
      </p:sp>
    </p:spTree>
    <p:extLst>
      <p:ext uri="{BB962C8B-B14F-4D97-AF65-F5344CB8AC3E}">
        <p14:creationId xmlns:p14="http://schemas.microsoft.com/office/powerpoint/2010/main" val="3342268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11</a:t>
            </a:fld>
            <a:endParaRPr lang="en-US" altLang="en-US"/>
          </a:p>
        </p:txBody>
      </p:sp>
    </p:spTree>
    <p:extLst>
      <p:ext uri="{BB962C8B-B14F-4D97-AF65-F5344CB8AC3E}">
        <p14:creationId xmlns:p14="http://schemas.microsoft.com/office/powerpoint/2010/main" val="3846332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page will talk about composite type expansions and give you the hints</a:t>
            </a:r>
            <a:r>
              <a:rPr lang="en-US" baseline="0" dirty="0"/>
              <a:t> to understand row expansions. OLD and NEW are basically composite types.</a:t>
            </a:r>
            <a:endParaRPr lang="en-US" dirty="0"/>
          </a:p>
          <a:p>
            <a:r>
              <a:rPr lang="en-US" dirty="0"/>
              <a:t>https://www.postgresql.org/docs/10/static/rowtypes.html</a:t>
            </a:r>
          </a:p>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12</a:t>
            </a:fld>
            <a:endParaRPr lang="en-US" altLang="en-US"/>
          </a:p>
        </p:txBody>
      </p:sp>
    </p:spTree>
    <p:extLst>
      <p:ext uri="{BB962C8B-B14F-4D97-AF65-F5344CB8AC3E}">
        <p14:creationId xmlns:p14="http://schemas.microsoft.com/office/powerpoint/2010/main" val="665555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a:t>
            </a:r>
            <a:r>
              <a:rPr lang="en-US" baseline="0" dirty="0"/>
              <a:t> variables that you can user inside of </a:t>
            </a:r>
            <a:r>
              <a:rPr lang="en-US" baseline="0" dirty="0" err="1"/>
              <a:t>plpgsql</a:t>
            </a:r>
            <a:r>
              <a:rPr lang="en-US" baseline="0" dirty="0"/>
              <a:t> triggers, such as TG_NARGS and TG_ARGV.</a:t>
            </a:r>
            <a:endParaRPr lang="en-US" dirty="0"/>
          </a:p>
          <a:p>
            <a:r>
              <a:rPr lang="en-US" dirty="0"/>
              <a:t>https://www.postgresql.org/docs/10/static/plpgsql-trigger.html</a:t>
            </a:r>
          </a:p>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13</a:t>
            </a:fld>
            <a:endParaRPr lang="en-US" altLang="en-US"/>
          </a:p>
        </p:txBody>
      </p:sp>
    </p:spTree>
    <p:extLst>
      <p:ext uri="{BB962C8B-B14F-4D97-AF65-F5344CB8AC3E}">
        <p14:creationId xmlns:p14="http://schemas.microsoft.com/office/powerpoint/2010/main" val="244494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a:t>
            </a:r>
            <a:r>
              <a:rPr lang="en-US" baseline="0" dirty="0"/>
              <a:t> variables that you can user inside of </a:t>
            </a:r>
            <a:r>
              <a:rPr lang="en-US" baseline="0" dirty="0" err="1"/>
              <a:t>plpgsql</a:t>
            </a:r>
            <a:r>
              <a:rPr lang="en-US" baseline="0" dirty="0"/>
              <a:t> triggers, such as TG_TABLE_SCHEMA, TG_TABLE_NAME, OLD, NEW AND TG_OP.</a:t>
            </a:r>
            <a:endParaRPr lang="en-US" dirty="0"/>
          </a:p>
          <a:p>
            <a:r>
              <a:rPr lang="en-US" dirty="0"/>
              <a:t>https://www.postgresql.org/docs/10/static/plpgsql-trigger.html</a:t>
            </a:r>
          </a:p>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14</a:t>
            </a:fld>
            <a:endParaRPr lang="en-US" altLang="en-US"/>
          </a:p>
        </p:txBody>
      </p:sp>
    </p:spTree>
    <p:extLst>
      <p:ext uri="{BB962C8B-B14F-4D97-AF65-F5344CB8AC3E}">
        <p14:creationId xmlns:p14="http://schemas.microsoft.com/office/powerpoint/2010/main" val="2150920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a:t>
            </a:r>
            <a:r>
              <a:rPr lang="en-US" baseline="0" dirty="0"/>
              <a:t> variables that you can user inside of </a:t>
            </a:r>
            <a:r>
              <a:rPr lang="en-US" baseline="0" dirty="0" err="1"/>
              <a:t>plpgsql</a:t>
            </a:r>
            <a:r>
              <a:rPr lang="en-US" baseline="0" dirty="0"/>
              <a:t> triggers, such as OLD, NEW AND TG_OP.</a:t>
            </a:r>
            <a:endParaRPr lang="en-US" dirty="0"/>
          </a:p>
          <a:p>
            <a:r>
              <a:rPr lang="en-US" dirty="0"/>
              <a:t>https://www.postgresql.org/docs/10/static/plpgsql-trigger.html</a:t>
            </a:r>
          </a:p>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15</a:t>
            </a:fld>
            <a:endParaRPr lang="en-US" altLang="en-US"/>
          </a:p>
        </p:txBody>
      </p:sp>
    </p:spTree>
    <p:extLst>
      <p:ext uri="{BB962C8B-B14F-4D97-AF65-F5344CB8AC3E}">
        <p14:creationId xmlns:p14="http://schemas.microsoft.com/office/powerpoint/2010/main" val="3021112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16</a:t>
            </a:fld>
            <a:endParaRPr lang="en-US" altLang="en-US"/>
          </a:p>
        </p:txBody>
      </p:sp>
    </p:spTree>
    <p:extLst>
      <p:ext uri="{BB962C8B-B14F-4D97-AF65-F5344CB8AC3E}">
        <p14:creationId xmlns:p14="http://schemas.microsoft.com/office/powerpoint/2010/main" val="3647557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17</a:t>
            </a:fld>
            <a:endParaRPr lang="en-US" altLang="en-US"/>
          </a:p>
        </p:txBody>
      </p:sp>
    </p:spTree>
    <p:extLst>
      <p:ext uri="{BB962C8B-B14F-4D97-AF65-F5344CB8AC3E}">
        <p14:creationId xmlns:p14="http://schemas.microsoft.com/office/powerpoint/2010/main" val="419951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Truncate</a:t>
            </a:r>
            <a:r>
              <a:rPr lang="en-US" baseline="0" dirty="0"/>
              <a:t> truncates the tables in the order listed. This means that when table1 is truncated, it’s data will appear in table2 via the shadow function and then the shadow table, table2, will also be truncated.</a:t>
            </a:r>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18</a:t>
            </a:fld>
            <a:endParaRPr lang="en-US" altLang="en-US"/>
          </a:p>
        </p:txBody>
      </p:sp>
    </p:spTree>
    <p:extLst>
      <p:ext uri="{BB962C8B-B14F-4D97-AF65-F5344CB8AC3E}">
        <p14:creationId xmlns:p14="http://schemas.microsoft.com/office/powerpoint/2010/main" val="276288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19</a:t>
            </a:fld>
            <a:endParaRPr lang="en-US" altLang="en-US"/>
          </a:p>
        </p:txBody>
      </p:sp>
    </p:spTree>
    <p:extLst>
      <p:ext uri="{BB962C8B-B14F-4D97-AF65-F5344CB8AC3E}">
        <p14:creationId xmlns:p14="http://schemas.microsoft.com/office/powerpoint/2010/main" val="940033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407988" y="696913"/>
            <a:ext cx="6194425"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ヒラギノ角ゴ Pro W3" charset="-128"/>
            </a:endParaRPr>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ea typeface="ヒラギノ角ゴ Pro W3" charset="-128"/>
              </a:defRPr>
            </a:lvl1pPr>
            <a:lvl2pPr marL="757066" indent="-291179">
              <a:spcBef>
                <a:spcPct val="30000"/>
              </a:spcBef>
              <a:defRPr sz="1200">
                <a:solidFill>
                  <a:schemeClr val="tx1"/>
                </a:solidFill>
                <a:latin typeface="Calibri" pitchFamily="34" charset="0"/>
                <a:ea typeface="ヒラギノ角ゴ Pro W3" charset="-128"/>
              </a:defRPr>
            </a:lvl2pPr>
            <a:lvl3pPr marL="1164717" indent="-232943">
              <a:spcBef>
                <a:spcPct val="30000"/>
              </a:spcBef>
              <a:defRPr sz="1200">
                <a:solidFill>
                  <a:schemeClr val="tx1"/>
                </a:solidFill>
                <a:latin typeface="Calibri" pitchFamily="34" charset="0"/>
                <a:ea typeface="ヒラギノ角ゴ Pro W3" charset="-128"/>
              </a:defRPr>
            </a:lvl3pPr>
            <a:lvl4pPr marL="1630604" indent="-232943">
              <a:spcBef>
                <a:spcPct val="30000"/>
              </a:spcBef>
              <a:defRPr sz="1200">
                <a:solidFill>
                  <a:schemeClr val="tx1"/>
                </a:solidFill>
                <a:latin typeface="Calibri" pitchFamily="34" charset="0"/>
                <a:ea typeface="ヒラギノ角ゴ Pro W3" charset="-128"/>
              </a:defRPr>
            </a:lvl4pPr>
            <a:lvl5pPr marL="2096491" indent="-232943">
              <a:spcBef>
                <a:spcPct val="30000"/>
              </a:spcBef>
              <a:defRPr sz="1200">
                <a:solidFill>
                  <a:schemeClr val="tx1"/>
                </a:solidFill>
                <a:latin typeface="Calibri" pitchFamily="34" charset="0"/>
                <a:ea typeface="ヒラギノ角ゴ Pro W3" charset="-128"/>
              </a:defRPr>
            </a:lvl5pPr>
            <a:lvl6pPr marL="2562377" indent="-232943" eaLnBrk="0" fontAlgn="base" hangingPunct="0">
              <a:spcBef>
                <a:spcPct val="30000"/>
              </a:spcBef>
              <a:spcAft>
                <a:spcPct val="0"/>
              </a:spcAft>
              <a:defRPr sz="1200">
                <a:solidFill>
                  <a:schemeClr val="tx1"/>
                </a:solidFill>
                <a:latin typeface="Calibri" pitchFamily="34" charset="0"/>
                <a:ea typeface="ヒラギノ角ゴ Pro W3" charset="-128"/>
              </a:defRPr>
            </a:lvl6pPr>
            <a:lvl7pPr marL="3028264" indent="-232943" eaLnBrk="0" fontAlgn="base" hangingPunct="0">
              <a:spcBef>
                <a:spcPct val="30000"/>
              </a:spcBef>
              <a:spcAft>
                <a:spcPct val="0"/>
              </a:spcAft>
              <a:defRPr sz="1200">
                <a:solidFill>
                  <a:schemeClr val="tx1"/>
                </a:solidFill>
                <a:latin typeface="Calibri" pitchFamily="34" charset="0"/>
                <a:ea typeface="ヒラギノ角ゴ Pro W3" charset="-128"/>
              </a:defRPr>
            </a:lvl7pPr>
            <a:lvl8pPr marL="3494151" indent="-232943" eaLnBrk="0" fontAlgn="base" hangingPunct="0">
              <a:spcBef>
                <a:spcPct val="30000"/>
              </a:spcBef>
              <a:spcAft>
                <a:spcPct val="0"/>
              </a:spcAft>
              <a:defRPr sz="1200">
                <a:solidFill>
                  <a:schemeClr val="tx1"/>
                </a:solidFill>
                <a:latin typeface="Calibri" pitchFamily="34" charset="0"/>
                <a:ea typeface="ヒラギノ角ゴ Pro W3" charset="-128"/>
              </a:defRPr>
            </a:lvl8pPr>
            <a:lvl9pPr marL="3960038" indent="-232943" eaLnBrk="0" fontAlgn="base" hangingPunct="0">
              <a:spcBef>
                <a:spcPct val="30000"/>
              </a:spcBef>
              <a:spcAft>
                <a:spcPct val="0"/>
              </a:spcAft>
              <a:defRPr sz="1200">
                <a:solidFill>
                  <a:schemeClr val="tx1"/>
                </a:solidFill>
                <a:latin typeface="Calibri" pitchFamily="34" charset="0"/>
                <a:ea typeface="ヒラギノ角ゴ Pro W3" charset="-128"/>
              </a:defRPr>
            </a:lvl9pPr>
          </a:lstStyle>
          <a:p>
            <a:pPr>
              <a:spcBef>
                <a:spcPct val="0"/>
              </a:spcBef>
            </a:pPr>
            <a:fld id="{D31AE2BE-E021-4A77-ADD2-D72DE213788B}" type="slidenum">
              <a:rPr lang="en-US" altLang="en-US">
                <a:latin typeface="Times New Roman" pitchFamily="18" charset="0"/>
              </a:rPr>
              <a:pPr>
                <a:spcBef>
                  <a:spcPct val="0"/>
                </a:spcBef>
              </a:pPr>
              <a:t>2</a:t>
            </a:fld>
            <a:endParaRPr lang="en-US" altLang="en-US">
              <a:latin typeface="Times New Roman" pitchFamily="18" charset="0"/>
            </a:endParaRPr>
          </a:p>
        </p:txBody>
      </p:sp>
    </p:spTree>
    <p:extLst>
      <p:ext uri="{BB962C8B-B14F-4D97-AF65-F5344CB8AC3E}">
        <p14:creationId xmlns:p14="http://schemas.microsoft.com/office/powerpoint/2010/main" val="880250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20</a:t>
            </a:fld>
            <a:endParaRPr lang="en-US" altLang="en-US"/>
          </a:p>
        </p:txBody>
      </p:sp>
    </p:spTree>
    <p:extLst>
      <p:ext uri="{BB962C8B-B14F-4D97-AF65-F5344CB8AC3E}">
        <p14:creationId xmlns:p14="http://schemas.microsoft.com/office/powerpoint/2010/main" val="1040786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21</a:t>
            </a:fld>
            <a:endParaRPr lang="en-US" altLang="en-US"/>
          </a:p>
        </p:txBody>
      </p:sp>
    </p:spTree>
    <p:extLst>
      <p:ext uri="{BB962C8B-B14F-4D97-AF65-F5344CB8AC3E}">
        <p14:creationId xmlns:p14="http://schemas.microsoft.com/office/powerpoint/2010/main" val="409354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22</a:t>
            </a:fld>
            <a:endParaRPr lang="en-US" altLang="en-US"/>
          </a:p>
        </p:txBody>
      </p:sp>
    </p:spTree>
    <p:extLst>
      <p:ext uri="{BB962C8B-B14F-4D97-AF65-F5344CB8AC3E}">
        <p14:creationId xmlns:p14="http://schemas.microsoft.com/office/powerpoint/2010/main" val="3037478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23</a:t>
            </a:fld>
            <a:endParaRPr lang="en-US" altLang="en-US"/>
          </a:p>
        </p:txBody>
      </p:sp>
    </p:spTree>
    <p:extLst>
      <p:ext uri="{BB962C8B-B14F-4D97-AF65-F5344CB8AC3E}">
        <p14:creationId xmlns:p14="http://schemas.microsoft.com/office/powerpoint/2010/main" val="1669572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24</a:t>
            </a:fld>
            <a:endParaRPr lang="en-US" altLang="en-US"/>
          </a:p>
        </p:txBody>
      </p:sp>
    </p:spTree>
    <p:extLst>
      <p:ext uri="{BB962C8B-B14F-4D97-AF65-F5344CB8AC3E}">
        <p14:creationId xmlns:p14="http://schemas.microsoft.com/office/powerpoint/2010/main" val="3952931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25</a:t>
            </a:fld>
            <a:endParaRPr lang="en-US" altLang="en-US"/>
          </a:p>
        </p:txBody>
      </p:sp>
    </p:spTree>
    <p:extLst>
      <p:ext uri="{BB962C8B-B14F-4D97-AF65-F5344CB8AC3E}">
        <p14:creationId xmlns:p14="http://schemas.microsoft.com/office/powerpoint/2010/main" val="2665905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26</a:t>
            </a:fld>
            <a:endParaRPr lang="en-US" altLang="en-US"/>
          </a:p>
        </p:txBody>
      </p:sp>
    </p:spTree>
    <p:extLst>
      <p:ext uri="{BB962C8B-B14F-4D97-AF65-F5344CB8AC3E}">
        <p14:creationId xmlns:p14="http://schemas.microsoft.com/office/powerpoint/2010/main" val="1980119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27</a:t>
            </a:fld>
            <a:endParaRPr lang="en-US" altLang="en-US"/>
          </a:p>
        </p:txBody>
      </p:sp>
    </p:spTree>
    <p:extLst>
      <p:ext uri="{BB962C8B-B14F-4D97-AF65-F5344CB8AC3E}">
        <p14:creationId xmlns:p14="http://schemas.microsoft.com/office/powerpoint/2010/main" val="317538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28</a:t>
            </a:fld>
            <a:endParaRPr lang="en-US" altLang="en-US"/>
          </a:p>
        </p:txBody>
      </p:sp>
    </p:spTree>
    <p:extLst>
      <p:ext uri="{BB962C8B-B14F-4D97-AF65-F5344CB8AC3E}">
        <p14:creationId xmlns:p14="http://schemas.microsoft.com/office/powerpoint/2010/main" val="914056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29</a:t>
            </a:fld>
            <a:endParaRPr lang="en-US" altLang="en-US"/>
          </a:p>
        </p:txBody>
      </p:sp>
    </p:spTree>
    <p:extLst>
      <p:ext uri="{BB962C8B-B14F-4D97-AF65-F5344CB8AC3E}">
        <p14:creationId xmlns:p14="http://schemas.microsoft.com/office/powerpoint/2010/main" val="2190701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3</a:t>
            </a:fld>
            <a:endParaRPr lang="en-US" altLang="en-US"/>
          </a:p>
        </p:txBody>
      </p:sp>
    </p:spTree>
    <p:extLst>
      <p:ext uri="{BB962C8B-B14F-4D97-AF65-F5344CB8AC3E}">
        <p14:creationId xmlns:p14="http://schemas.microsoft.com/office/powerpoint/2010/main" val="3386106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30</a:t>
            </a:fld>
            <a:endParaRPr lang="en-US" altLang="en-US"/>
          </a:p>
        </p:txBody>
      </p:sp>
    </p:spTree>
    <p:extLst>
      <p:ext uri="{BB962C8B-B14F-4D97-AF65-F5344CB8AC3E}">
        <p14:creationId xmlns:p14="http://schemas.microsoft.com/office/powerpoint/2010/main" val="1541517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31</a:t>
            </a:fld>
            <a:endParaRPr lang="en-US" altLang="en-US"/>
          </a:p>
        </p:txBody>
      </p:sp>
    </p:spTree>
    <p:extLst>
      <p:ext uri="{BB962C8B-B14F-4D97-AF65-F5344CB8AC3E}">
        <p14:creationId xmlns:p14="http://schemas.microsoft.com/office/powerpoint/2010/main" val="1982114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32</a:t>
            </a:fld>
            <a:endParaRPr lang="en-US" altLang="en-US"/>
          </a:p>
        </p:txBody>
      </p:sp>
    </p:spTree>
    <p:extLst>
      <p:ext uri="{BB962C8B-B14F-4D97-AF65-F5344CB8AC3E}">
        <p14:creationId xmlns:p14="http://schemas.microsoft.com/office/powerpoint/2010/main" val="32162190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a:t>
            </a:r>
            <a:r>
              <a:rPr lang="en-US" dirty="0" err="1"/>
              <a:t>tsr</a:t>
            </a:r>
            <a:r>
              <a:rPr lang="en-US" dirty="0"/>
              <a:t> = Trigger Shadow Row</a:t>
            </a:r>
          </a:p>
          <a:p>
            <a:r>
              <a:rPr lang="en-US" dirty="0"/>
              <a:t>_</a:t>
            </a:r>
            <a:r>
              <a:rPr lang="en-US" dirty="0" err="1"/>
              <a:t>tss</a:t>
            </a:r>
            <a:r>
              <a:rPr lang="en-US" dirty="0"/>
              <a:t> = Trigger Shadow Statement</a:t>
            </a:r>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33</a:t>
            </a:fld>
            <a:endParaRPr lang="en-US" altLang="en-US"/>
          </a:p>
        </p:txBody>
      </p:sp>
    </p:spTree>
    <p:extLst>
      <p:ext uri="{BB962C8B-B14F-4D97-AF65-F5344CB8AC3E}">
        <p14:creationId xmlns:p14="http://schemas.microsoft.com/office/powerpoint/2010/main" val="17204262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a:t>
            </a:r>
            <a:r>
              <a:rPr lang="en-US" dirty="0" err="1"/>
              <a:t>tsr</a:t>
            </a:r>
            <a:r>
              <a:rPr lang="en-US" dirty="0"/>
              <a:t> = Trigger Shadow Row</a:t>
            </a:r>
          </a:p>
          <a:p>
            <a:r>
              <a:rPr lang="en-US"/>
              <a:t>_tss</a:t>
            </a:r>
            <a:r>
              <a:rPr lang="en-US" dirty="0"/>
              <a:t> = Trigger Shadow Statement</a:t>
            </a:r>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34</a:t>
            </a:fld>
            <a:endParaRPr lang="en-US" altLang="en-US"/>
          </a:p>
        </p:txBody>
      </p:sp>
    </p:spTree>
    <p:extLst>
      <p:ext uri="{BB962C8B-B14F-4D97-AF65-F5344CB8AC3E}">
        <p14:creationId xmlns:p14="http://schemas.microsoft.com/office/powerpoint/2010/main" val="9481605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a:t>
            </a:r>
            <a:r>
              <a:rPr lang="en-US" dirty="0" err="1"/>
              <a:t>tsr</a:t>
            </a:r>
            <a:r>
              <a:rPr lang="en-US" dirty="0"/>
              <a:t> = Trigger Shadow Row</a:t>
            </a:r>
          </a:p>
          <a:p>
            <a:r>
              <a:rPr lang="en-US"/>
              <a:t>_tss</a:t>
            </a:r>
            <a:r>
              <a:rPr lang="en-US" dirty="0"/>
              <a:t> = Trigger Shadow Statement</a:t>
            </a:r>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35</a:t>
            </a:fld>
            <a:endParaRPr lang="en-US" altLang="en-US"/>
          </a:p>
        </p:txBody>
      </p:sp>
    </p:spTree>
    <p:extLst>
      <p:ext uri="{BB962C8B-B14F-4D97-AF65-F5344CB8AC3E}">
        <p14:creationId xmlns:p14="http://schemas.microsoft.com/office/powerpoint/2010/main" val="2136781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a:t>
            </a:r>
            <a:r>
              <a:rPr lang="en-US" dirty="0" err="1"/>
              <a:t>tsr</a:t>
            </a:r>
            <a:r>
              <a:rPr lang="en-US" dirty="0"/>
              <a:t> = Trigger Shadow Row</a:t>
            </a:r>
          </a:p>
          <a:p>
            <a:r>
              <a:rPr lang="en-US"/>
              <a:t>_tss</a:t>
            </a:r>
            <a:r>
              <a:rPr lang="en-US" dirty="0"/>
              <a:t> = Trigger Shadow Statement</a:t>
            </a:r>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36</a:t>
            </a:fld>
            <a:endParaRPr lang="en-US" altLang="en-US"/>
          </a:p>
        </p:txBody>
      </p:sp>
    </p:spTree>
    <p:extLst>
      <p:ext uri="{BB962C8B-B14F-4D97-AF65-F5344CB8AC3E}">
        <p14:creationId xmlns:p14="http://schemas.microsoft.com/office/powerpoint/2010/main" val="15327149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37</a:t>
            </a:fld>
            <a:endParaRPr lang="en-US" altLang="en-US"/>
          </a:p>
        </p:txBody>
      </p:sp>
    </p:spTree>
    <p:extLst>
      <p:ext uri="{BB962C8B-B14F-4D97-AF65-F5344CB8AC3E}">
        <p14:creationId xmlns:p14="http://schemas.microsoft.com/office/powerpoint/2010/main" val="3584182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38</a:t>
            </a:fld>
            <a:endParaRPr lang="en-US" altLang="en-US"/>
          </a:p>
        </p:txBody>
      </p:sp>
    </p:spTree>
    <p:extLst>
      <p:ext uri="{BB962C8B-B14F-4D97-AF65-F5344CB8AC3E}">
        <p14:creationId xmlns:p14="http://schemas.microsoft.com/office/powerpoint/2010/main" val="3584182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39</a:t>
            </a:fld>
            <a:endParaRPr lang="en-US" altLang="en-US"/>
          </a:p>
        </p:txBody>
      </p:sp>
    </p:spTree>
    <p:extLst>
      <p:ext uri="{BB962C8B-B14F-4D97-AF65-F5344CB8AC3E}">
        <p14:creationId xmlns:p14="http://schemas.microsoft.com/office/powerpoint/2010/main" val="3584182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4</a:t>
            </a:fld>
            <a:endParaRPr lang="en-US" altLang="en-US"/>
          </a:p>
        </p:txBody>
      </p:sp>
    </p:spTree>
    <p:extLst>
      <p:ext uri="{BB962C8B-B14F-4D97-AF65-F5344CB8AC3E}">
        <p14:creationId xmlns:p14="http://schemas.microsoft.com/office/powerpoint/2010/main" val="22521374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40</a:t>
            </a:fld>
            <a:endParaRPr lang="en-US" altLang="en-US"/>
          </a:p>
        </p:txBody>
      </p:sp>
    </p:spTree>
    <p:extLst>
      <p:ext uri="{BB962C8B-B14F-4D97-AF65-F5344CB8AC3E}">
        <p14:creationId xmlns:p14="http://schemas.microsoft.com/office/powerpoint/2010/main" val="2694097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https://www.postgresql.org/docs/10/static/sql-createtrigger.html</a:t>
            </a:r>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41</a:t>
            </a:fld>
            <a:endParaRPr lang="en-US" altLang="en-US"/>
          </a:p>
        </p:txBody>
      </p:sp>
    </p:spTree>
    <p:extLst>
      <p:ext uri="{BB962C8B-B14F-4D97-AF65-F5344CB8AC3E}">
        <p14:creationId xmlns:p14="http://schemas.microsoft.com/office/powerpoint/2010/main" val="15928994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Internal</a:t>
            </a:r>
            <a:r>
              <a:rPr lang="en-US" baseline="0" dirty="0"/>
              <a:t> variables that you can user inside of </a:t>
            </a:r>
            <a:r>
              <a:rPr lang="en-US" baseline="0" dirty="0" err="1"/>
              <a:t>plpgsql</a:t>
            </a:r>
            <a:r>
              <a:rPr lang="en-US" baseline="0" dirty="0"/>
              <a:t> triggers, such as TG_LEVEL, TG_TABLE_SCHEMA, TG_TABLE_NAME, OLD, NEW AND TG_OP.</a:t>
            </a:r>
            <a:endParaRPr lang="en-US" dirty="0"/>
          </a:p>
          <a:p>
            <a:r>
              <a:rPr lang="en-US" dirty="0"/>
              <a:t>https://www.postgresql.org/docs/10/static/plpgsql-trigger.html</a:t>
            </a:r>
          </a:p>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42</a:t>
            </a:fld>
            <a:endParaRPr lang="en-US" altLang="en-US"/>
          </a:p>
        </p:txBody>
      </p:sp>
    </p:spTree>
    <p:extLst>
      <p:ext uri="{BB962C8B-B14F-4D97-AF65-F5344CB8AC3E}">
        <p14:creationId xmlns:p14="http://schemas.microsoft.com/office/powerpoint/2010/main" val="24309640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43</a:t>
            </a:fld>
            <a:endParaRPr lang="en-US" altLang="en-US"/>
          </a:p>
        </p:txBody>
      </p:sp>
    </p:spTree>
    <p:extLst>
      <p:ext uri="{BB962C8B-B14F-4D97-AF65-F5344CB8AC3E}">
        <p14:creationId xmlns:p14="http://schemas.microsoft.com/office/powerpoint/2010/main" val="37520591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44</a:t>
            </a:fld>
            <a:endParaRPr lang="en-US" altLang="en-US"/>
          </a:p>
        </p:txBody>
      </p:sp>
    </p:spTree>
    <p:extLst>
      <p:ext uri="{BB962C8B-B14F-4D97-AF65-F5344CB8AC3E}">
        <p14:creationId xmlns:p14="http://schemas.microsoft.com/office/powerpoint/2010/main" val="22311543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45</a:t>
            </a:fld>
            <a:endParaRPr lang="en-US" altLang="en-US"/>
          </a:p>
        </p:txBody>
      </p:sp>
    </p:spTree>
    <p:extLst>
      <p:ext uri="{BB962C8B-B14F-4D97-AF65-F5344CB8AC3E}">
        <p14:creationId xmlns:p14="http://schemas.microsoft.com/office/powerpoint/2010/main" val="265089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46</a:t>
            </a:fld>
            <a:endParaRPr lang="en-US" altLang="en-US"/>
          </a:p>
        </p:txBody>
      </p:sp>
    </p:spTree>
    <p:extLst>
      <p:ext uri="{BB962C8B-B14F-4D97-AF65-F5344CB8AC3E}">
        <p14:creationId xmlns:p14="http://schemas.microsoft.com/office/powerpoint/2010/main" val="5427696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47</a:t>
            </a:fld>
            <a:endParaRPr lang="en-US" altLang="en-US"/>
          </a:p>
        </p:txBody>
      </p:sp>
    </p:spTree>
    <p:extLst>
      <p:ext uri="{BB962C8B-B14F-4D97-AF65-F5344CB8AC3E}">
        <p14:creationId xmlns:p14="http://schemas.microsoft.com/office/powerpoint/2010/main" val="42331802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48</a:t>
            </a:fld>
            <a:endParaRPr lang="en-US" altLang="en-US"/>
          </a:p>
        </p:txBody>
      </p:sp>
    </p:spTree>
    <p:extLst>
      <p:ext uri="{BB962C8B-B14F-4D97-AF65-F5344CB8AC3E}">
        <p14:creationId xmlns:p14="http://schemas.microsoft.com/office/powerpoint/2010/main" val="9832038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49</a:t>
            </a:fld>
            <a:endParaRPr lang="en-US" altLang="en-US"/>
          </a:p>
        </p:txBody>
      </p:sp>
    </p:spTree>
    <p:extLst>
      <p:ext uri="{BB962C8B-B14F-4D97-AF65-F5344CB8AC3E}">
        <p14:creationId xmlns:p14="http://schemas.microsoft.com/office/powerpoint/2010/main" val="2609554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5</a:t>
            </a:fld>
            <a:endParaRPr lang="en-US" altLang="en-US"/>
          </a:p>
        </p:txBody>
      </p:sp>
    </p:spTree>
    <p:extLst>
      <p:ext uri="{BB962C8B-B14F-4D97-AF65-F5344CB8AC3E}">
        <p14:creationId xmlns:p14="http://schemas.microsoft.com/office/powerpoint/2010/main" val="34039714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50</a:t>
            </a:fld>
            <a:endParaRPr lang="en-US" altLang="en-US"/>
          </a:p>
        </p:txBody>
      </p:sp>
    </p:spTree>
    <p:extLst>
      <p:ext uri="{BB962C8B-B14F-4D97-AF65-F5344CB8AC3E}">
        <p14:creationId xmlns:p14="http://schemas.microsoft.com/office/powerpoint/2010/main" val="28412343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51</a:t>
            </a:fld>
            <a:endParaRPr lang="en-US" altLang="en-US"/>
          </a:p>
        </p:txBody>
      </p:sp>
    </p:spTree>
    <p:extLst>
      <p:ext uri="{BB962C8B-B14F-4D97-AF65-F5344CB8AC3E}">
        <p14:creationId xmlns:p14="http://schemas.microsoft.com/office/powerpoint/2010/main" val="26363338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52</a:t>
            </a:fld>
            <a:endParaRPr lang="en-US" altLang="en-US"/>
          </a:p>
        </p:txBody>
      </p:sp>
    </p:spTree>
    <p:extLst>
      <p:ext uri="{BB962C8B-B14F-4D97-AF65-F5344CB8AC3E}">
        <p14:creationId xmlns:p14="http://schemas.microsoft.com/office/powerpoint/2010/main" val="28983376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53</a:t>
            </a:fld>
            <a:endParaRPr lang="en-US" altLang="en-US"/>
          </a:p>
        </p:txBody>
      </p:sp>
    </p:spTree>
    <p:extLst>
      <p:ext uri="{BB962C8B-B14F-4D97-AF65-F5344CB8AC3E}">
        <p14:creationId xmlns:p14="http://schemas.microsoft.com/office/powerpoint/2010/main" val="40091349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54</a:t>
            </a:fld>
            <a:endParaRPr lang="en-US" altLang="en-US"/>
          </a:p>
        </p:txBody>
      </p:sp>
    </p:spTree>
    <p:extLst>
      <p:ext uri="{BB962C8B-B14F-4D97-AF65-F5344CB8AC3E}">
        <p14:creationId xmlns:p14="http://schemas.microsoft.com/office/powerpoint/2010/main" val="32528265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55</a:t>
            </a:fld>
            <a:endParaRPr lang="en-US" altLang="en-US"/>
          </a:p>
        </p:txBody>
      </p:sp>
    </p:spTree>
    <p:extLst>
      <p:ext uri="{BB962C8B-B14F-4D97-AF65-F5344CB8AC3E}">
        <p14:creationId xmlns:p14="http://schemas.microsoft.com/office/powerpoint/2010/main" val="16811438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56</a:t>
            </a:fld>
            <a:endParaRPr lang="en-US" altLang="en-US"/>
          </a:p>
        </p:txBody>
      </p:sp>
    </p:spTree>
    <p:extLst>
      <p:ext uri="{BB962C8B-B14F-4D97-AF65-F5344CB8AC3E}">
        <p14:creationId xmlns:p14="http://schemas.microsoft.com/office/powerpoint/2010/main" val="32644783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57</a:t>
            </a:fld>
            <a:endParaRPr lang="en-US" altLang="en-US"/>
          </a:p>
        </p:txBody>
      </p:sp>
    </p:spTree>
    <p:extLst>
      <p:ext uri="{BB962C8B-B14F-4D97-AF65-F5344CB8AC3E}">
        <p14:creationId xmlns:p14="http://schemas.microsoft.com/office/powerpoint/2010/main" val="30427396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58</a:t>
            </a:fld>
            <a:endParaRPr lang="en-US" altLang="en-US"/>
          </a:p>
        </p:txBody>
      </p:sp>
    </p:spTree>
    <p:extLst>
      <p:ext uri="{BB962C8B-B14F-4D97-AF65-F5344CB8AC3E}">
        <p14:creationId xmlns:p14="http://schemas.microsoft.com/office/powerpoint/2010/main" val="33624128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59</a:t>
            </a:fld>
            <a:endParaRPr lang="en-US" altLang="en-US"/>
          </a:p>
        </p:txBody>
      </p:sp>
    </p:spTree>
    <p:extLst>
      <p:ext uri="{BB962C8B-B14F-4D97-AF65-F5344CB8AC3E}">
        <p14:creationId xmlns:p14="http://schemas.microsoft.com/office/powerpoint/2010/main" val="954860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6</a:t>
            </a:fld>
            <a:endParaRPr lang="en-US" altLang="en-US"/>
          </a:p>
        </p:txBody>
      </p:sp>
    </p:spTree>
    <p:extLst>
      <p:ext uri="{BB962C8B-B14F-4D97-AF65-F5344CB8AC3E}">
        <p14:creationId xmlns:p14="http://schemas.microsoft.com/office/powerpoint/2010/main" val="12875570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60</a:t>
            </a:fld>
            <a:endParaRPr lang="en-US" altLang="en-US"/>
          </a:p>
        </p:txBody>
      </p:sp>
    </p:spTree>
    <p:extLst>
      <p:ext uri="{BB962C8B-B14F-4D97-AF65-F5344CB8AC3E}">
        <p14:creationId xmlns:p14="http://schemas.microsoft.com/office/powerpoint/2010/main" val="40414323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61</a:t>
            </a:fld>
            <a:endParaRPr lang="en-US" altLang="en-US"/>
          </a:p>
        </p:txBody>
      </p:sp>
    </p:spTree>
    <p:extLst>
      <p:ext uri="{BB962C8B-B14F-4D97-AF65-F5344CB8AC3E}">
        <p14:creationId xmlns:p14="http://schemas.microsoft.com/office/powerpoint/2010/main" val="759860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62</a:t>
            </a:fld>
            <a:endParaRPr lang="en-US" altLang="en-US"/>
          </a:p>
        </p:txBody>
      </p:sp>
    </p:spTree>
    <p:extLst>
      <p:ext uri="{BB962C8B-B14F-4D97-AF65-F5344CB8AC3E}">
        <p14:creationId xmlns:p14="http://schemas.microsoft.com/office/powerpoint/2010/main" val="196939944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63</a:t>
            </a:fld>
            <a:endParaRPr lang="en-US" altLang="en-US"/>
          </a:p>
        </p:txBody>
      </p:sp>
    </p:spTree>
    <p:extLst>
      <p:ext uri="{BB962C8B-B14F-4D97-AF65-F5344CB8AC3E}">
        <p14:creationId xmlns:p14="http://schemas.microsoft.com/office/powerpoint/2010/main" val="14819317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64</a:t>
            </a:fld>
            <a:endParaRPr lang="en-US" altLang="en-US"/>
          </a:p>
        </p:txBody>
      </p:sp>
    </p:spTree>
    <p:extLst>
      <p:ext uri="{BB962C8B-B14F-4D97-AF65-F5344CB8AC3E}">
        <p14:creationId xmlns:p14="http://schemas.microsoft.com/office/powerpoint/2010/main" val="8038970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65</a:t>
            </a:fld>
            <a:endParaRPr lang="en-US" altLang="en-US"/>
          </a:p>
        </p:txBody>
      </p:sp>
    </p:spTree>
    <p:extLst>
      <p:ext uri="{BB962C8B-B14F-4D97-AF65-F5344CB8AC3E}">
        <p14:creationId xmlns:p14="http://schemas.microsoft.com/office/powerpoint/2010/main" val="25054978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66</a:t>
            </a:fld>
            <a:endParaRPr lang="en-US" altLang="en-US"/>
          </a:p>
        </p:txBody>
      </p:sp>
    </p:spTree>
    <p:extLst>
      <p:ext uri="{BB962C8B-B14F-4D97-AF65-F5344CB8AC3E}">
        <p14:creationId xmlns:p14="http://schemas.microsoft.com/office/powerpoint/2010/main" val="30002397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https://docs.aws.amazon.com/AmazonRDS/latest/UserGuide/CHAP_PostgreSQL.html#PostgreSQL.Concepts.General.FeatureSupport.Extensions.101x</a:t>
            </a:r>
          </a:p>
          <a:p>
            <a:r>
              <a:rPr lang="en-US" dirty="0"/>
              <a:t>https://docs.aws.amazon.com/AmazonRDS/latest/UserGuide/CHAP_PostgreSQL.html#PostgreSQL.Concepts</a:t>
            </a:r>
          </a:p>
          <a:p>
            <a:r>
              <a:rPr lang="en-US" dirty="0"/>
              <a:t>https://cloud.google.com/sql/docs/postgres/extensions</a:t>
            </a:r>
          </a:p>
          <a:p>
            <a:r>
              <a:rPr lang="en-US" dirty="0"/>
              <a:t>https://docs.microsoft.com/en-us/azure/postgresql/concepts-supported-versions</a:t>
            </a:r>
          </a:p>
          <a:p>
            <a:r>
              <a:rPr lang="en-US" dirty="0"/>
              <a:t>https://docs.microsoft.com/en-us/azure/postgresql/concepts-extensions</a:t>
            </a:r>
          </a:p>
          <a:p>
            <a:r>
              <a:rPr lang="en-US" dirty="0"/>
              <a:t>https://github.com/pgaudit/pgaudit</a:t>
            </a:r>
          </a:p>
          <a:p>
            <a:r>
              <a:rPr lang="en-US" dirty="0"/>
              <a:t>https://github.com/pgaudit/pgaudit/tree/REL9_5_STABLE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https://github.com/pgaudit/pgaudit/tree/REL9_6_STABLE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https://github.com/pgaudit/pgaudit/tree/REL_10_STABLE</a:t>
            </a:r>
          </a:p>
          <a:p>
            <a:r>
              <a:rPr lang="en-US" dirty="0"/>
              <a:t>https://devcenter.heroku.com/articles/heroku-postgres-extensions-postgis-full-text-search</a:t>
            </a:r>
          </a:p>
          <a:p>
            <a:r>
              <a:rPr lang="en-US" dirty="0"/>
              <a:t>https://docs.citusdata.com/en/v7.3/admin_guide/cluster_management.html#postgresql-extensions</a:t>
            </a:r>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67</a:t>
            </a:fld>
            <a:endParaRPr lang="en-US" altLang="en-US"/>
          </a:p>
        </p:txBody>
      </p:sp>
    </p:spTree>
    <p:extLst>
      <p:ext uri="{BB962C8B-B14F-4D97-AF65-F5344CB8AC3E}">
        <p14:creationId xmlns:p14="http://schemas.microsoft.com/office/powerpoint/2010/main" val="22654374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68</a:t>
            </a:fld>
            <a:endParaRPr lang="en-US" altLang="en-US"/>
          </a:p>
        </p:txBody>
      </p:sp>
    </p:spTree>
    <p:extLst>
      <p:ext uri="{BB962C8B-B14F-4D97-AF65-F5344CB8AC3E}">
        <p14:creationId xmlns:p14="http://schemas.microsoft.com/office/powerpoint/2010/main" val="10317915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https://github.com/pgaudit/pgaudit</a:t>
            </a:r>
          </a:p>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69</a:t>
            </a:fld>
            <a:endParaRPr lang="en-US" altLang="en-US"/>
          </a:p>
        </p:txBody>
      </p:sp>
    </p:spTree>
    <p:extLst>
      <p:ext uri="{BB962C8B-B14F-4D97-AF65-F5344CB8AC3E}">
        <p14:creationId xmlns:p14="http://schemas.microsoft.com/office/powerpoint/2010/main" val="3387527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a VARCHAR with a specific length of NAMEDATALEN-1. The default for NAMEDATALEN is 64, so the max identifier length is 63 bytes. WARNING: Longer</a:t>
            </a:r>
            <a:r>
              <a:rPr lang="en-US" baseline="0" dirty="0"/>
              <a:t> names will be automatically truncated. </a:t>
            </a:r>
            <a:r>
              <a:rPr lang="en-US" dirty="0"/>
              <a:t>You can change this in </a:t>
            </a:r>
            <a:r>
              <a:rPr lang="en-US" dirty="0" err="1"/>
              <a:t>src</a:t>
            </a:r>
            <a:r>
              <a:rPr lang="en-US" dirty="0"/>
              <a:t>/include/</a:t>
            </a:r>
            <a:r>
              <a:rPr lang="en-US" dirty="0" err="1"/>
              <a:t>pg_config_manual.h</a:t>
            </a:r>
            <a:r>
              <a:rPr lang="en-US" dirty="0"/>
              <a:t> and then recompile.</a:t>
            </a:r>
          </a:p>
          <a:p>
            <a:r>
              <a:rPr lang="en-US" dirty="0"/>
              <a:t>https://www.postgresql.org/docs/10/static/sql-syntax-lexical.html#SQL-SYNTAX-IDENTIFIERS</a:t>
            </a:r>
          </a:p>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7</a:t>
            </a:fld>
            <a:endParaRPr lang="en-US" altLang="en-US"/>
          </a:p>
        </p:txBody>
      </p:sp>
    </p:spTree>
    <p:extLst>
      <p:ext uri="{BB962C8B-B14F-4D97-AF65-F5344CB8AC3E}">
        <p14:creationId xmlns:p14="http://schemas.microsoft.com/office/powerpoint/2010/main" val="32644783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70</a:t>
            </a:fld>
            <a:endParaRPr lang="en-US" altLang="en-US"/>
          </a:p>
        </p:txBody>
      </p:sp>
    </p:spTree>
    <p:extLst>
      <p:ext uri="{BB962C8B-B14F-4D97-AF65-F5344CB8AC3E}">
        <p14:creationId xmlns:p14="http://schemas.microsoft.com/office/powerpoint/2010/main" val="19977518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Original Code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https://github.com/pgaudit/pgaudit_analyze</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My Updated Code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https://github.com/LloydAlbin/pgaudit_analyze</a:t>
            </a:r>
          </a:p>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71</a:t>
            </a:fld>
            <a:endParaRPr lang="en-US" altLang="en-US"/>
          </a:p>
        </p:txBody>
      </p:sp>
    </p:spTree>
    <p:extLst>
      <p:ext uri="{BB962C8B-B14F-4D97-AF65-F5344CB8AC3E}">
        <p14:creationId xmlns:p14="http://schemas.microsoft.com/office/powerpoint/2010/main" val="218389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72</a:t>
            </a:fld>
            <a:endParaRPr lang="en-US" altLang="en-US"/>
          </a:p>
        </p:txBody>
      </p:sp>
    </p:spTree>
    <p:extLst>
      <p:ext uri="{BB962C8B-B14F-4D97-AF65-F5344CB8AC3E}">
        <p14:creationId xmlns:p14="http://schemas.microsoft.com/office/powerpoint/2010/main" val="215375987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73</a:t>
            </a:fld>
            <a:endParaRPr lang="en-US" altLang="en-US"/>
          </a:p>
        </p:txBody>
      </p:sp>
    </p:spTree>
    <p:extLst>
      <p:ext uri="{BB962C8B-B14F-4D97-AF65-F5344CB8AC3E}">
        <p14:creationId xmlns:p14="http://schemas.microsoft.com/office/powerpoint/2010/main" val="1730065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session_user</a:t>
            </a:r>
            <a:r>
              <a:rPr lang="en-US" baseline="0" dirty="0"/>
              <a:t> is who you logged in with unless you ran the SET SESSION AUTHORIZATION </a:t>
            </a:r>
            <a:r>
              <a:rPr lang="en-US" baseline="0" dirty="0" err="1"/>
              <a:t>user_name</a:t>
            </a:r>
            <a:r>
              <a:rPr lang="en-US" baseline="0" dirty="0"/>
              <a:t>; command.</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https://www.postgresql.org/docs/10/static/sql-set-session-authorization.html</a:t>
            </a:r>
          </a:p>
          <a:p>
            <a:endParaRPr lang="en-US" baseline="0" dirty="0"/>
          </a:p>
          <a:p>
            <a:r>
              <a:rPr lang="en-US" dirty="0"/>
              <a:t>SELECT SESSION_USER, CURRENT_USER; </a:t>
            </a:r>
          </a:p>
          <a:p>
            <a:r>
              <a:rPr lang="en-US" dirty="0" err="1"/>
              <a:t>session_user</a:t>
            </a:r>
            <a:r>
              <a:rPr lang="en-US" dirty="0"/>
              <a:t> | </a:t>
            </a:r>
            <a:r>
              <a:rPr lang="en-US" dirty="0" err="1"/>
              <a:t>current_user</a:t>
            </a:r>
            <a:r>
              <a:rPr lang="en-US" dirty="0"/>
              <a:t> </a:t>
            </a:r>
          </a:p>
          <a:p>
            <a:r>
              <a:rPr lang="en-US" dirty="0"/>
              <a:t>--------------+-------------- </a:t>
            </a:r>
          </a:p>
          <a:p>
            <a:r>
              <a:rPr lang="en-US" dirty="0"/>
              <a:t>peter             | peter </a:t>
            </a:r>
          </a:p>
          <a:p>
            <a:endParaRPr lang="en-US" dirty="0"/>
          </a:p>
          <a:p>
            <a:r>
              <a:rPr lang="en-US" dirty="0"/>
              <a:t>SET SESSION AUTHORIZATION '</a:t>
            </a:r>
            <a:r>
              <a:rPr lang="en-US" dirty="0" err="1"/>
              <a:t>paul</a:t>
            </a:r>
            <a:r>
              <a:rPr lang="en-US" dirty="0"/>
              <a:t>'; </a:t>
            </a:r>
          </a:p>
          <a:p>
            <a:endParaRPr lang="en-US" dirty="0"/>
          </a:p>
          <a:p>
            <a:r>
              <a:rPr lang="en-US" dirty="0"/>
              <a:t>SELECT SESSION_USER, CURRENT_USER; </a:t>
            </a:r>
          </a:p>
          <a:p>
            <a:r>
              <a:rPr lang="en-US" dirty="0" err="1"/>
              <a:t>session_user</a:t>
            </a:r>
            <a:r>
              <a:rPr lang="en-US" dirty="0"/>
              <a:t> | </a:t>
            </a:r>
            <a:r>
              <a:rPr lang="en-US" dirty="0" err="1"/>
              <a:t>current_user</a:t>
            </a:r>
            <a:r>
              <a:rPr lang="en-US" dirty="0"/>
              <a:t> </a:t>
            </a:r>
          </a:p>
          <a:p>
            <a:r>
              <a:rPr lang="en-US" dirty="0"/>
              <a:t>--------------+-------------- </a:t>
            </a:r>
          </a:p>
          <a:p>
            <a:r>
              <a:rPr lang="en-US" dirty="0" err="1"/>
              <a:t>paul</a:t>
            </a:r>
            <a:r>
              <a:rPr lang="en-US" dirty="0"/>
              <a:t>               | </a:t>
            </a:r>
            <a:r>
              <a:rPr lang="en-US" dirty="0" err="1"/>
              <a:t>paul</a:t>
            </a:r>
            <a:endParaRPr lang="en-US" baseline="0" dirty="0"/>
          </a:p>
          <a:p>
            <a:endParaRPr lang="en-US" baseline="0" dirty="0"/>
          </a:p>
          <a:p>
            <a:r>
              <a:rPr lang="en-US" baseline="0" dirty="0"/>
              <a:t>The </a:t>
            </a:r>
            <a:r>
              <a:rPr lang="en-US" baseline="0" dirty="0" err="1"/>
              <a:t>current_user</a:t>
            </a:r>
            <a:r>
              <a:rPr lang="en-US" baseline="0" dirty="0"/>
              <a:t> is the same as the </a:t>
            </a:r>
            <a:r>
              <a:rPr lang="en-US" baseline="0" dirty="0" err="1"/>
              <a:t>session_user</a:t>
            </a:r>
            <a:r>
              <a:rPr lang="en-US" baseline="0" dirty="0"/>
              <a:t> unless you ran the SET ROLE </a:t>
            </a:r>
            <a:r>
              <a:rPr lang="en-US" baseline="0" dirty="0" err="1"/>
              <a:t>user_name</a:t>
            </a:r>
            <a:r>
              <a:rPr lang="en-US" baseline="0" dirty="0"/>
              <a:t>; command.</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https://www.postgresql.org/docs/10/static/sql-set-role.html</a:t>
            </a:r>
          </a:p>
          <a:p>
            <a:endParaRPr lang="en-US" baseline="0" dirty="0"/>
          </a:p>
          <a:p>
            <a:r>
              <a:rPr lang="en-US" dirty="0"/>
              <a:t>SELECT SESSION_USER, CURRENT_USER; </a:t>
            </a:r>
          </a:p>
          <a:p>
            <a:r>
              <a:rPr lang="en-US" dirty="0" err="1"/>
              <a:t>session_user</a:t>
            </a:r>
            <a:r>
              <a:rPr lang="en-US" dirty="0"/>
              <a:t> | </a:t>
            </a:r>
            <a:r>
              <a:rPr lang="en-US" dirty="0" err="1"/>
              <a:t>current_user</a:t>
            </a:r>
            <a:r>
              <a:rPr lang="en-US" dirty="0"/>
              <a:t> </a:t>
            </a:r>
          </a:p>
          <a:p>
            <a:r>
              <a:rPr lang="en-US" dirty="0"/>
              <a:t>--------------+-------------- </a:t>
            </a:r>
          </a:p>
          <a:p>
            <a:r>
              <a:rPr lang="en-US" dirty="0"/>
              <a:t>peter             | peter </a:t>
            </a:r>
          </a:p>
          <a:p>
            <a:endParaRPr lang="en-US" dirty="0"/>
          </a:p>
          <a:p>
            <a:r>
              <a:rPr lang="en-US" dirty="0"/>
              <a:t>SET ROLE '</a:t>
            </a:r>
            <a:r>
              <a:rPr lang="en-US" dirty="0" err="1"/>
              <a:t>paul</a:t>
            </a:r>
            <a:r>
              <a:rPr lang="en-US" dirty="0"/>
              <a:t>'; </a:t>
            </a:r>
          </a:p>
          <a:p>
            <a:endParaRPr lang="en-US" dirty="0"/>
          </a:p>
          <a:p>
            <a:r>
              <a:rPr lang="en-US" dirty="0"/>
              <a:t>SELECT SESSION_USER, CURRENT_USER; </a:t>
            </a:r>
          </a:p>
          <a:p>
            <a:r>
              <a:rPr lang="en-US" dirty="0" err="1"/>
              <a:t>session_user</a:t>
            </a:r>
            <a:r>
              <a:rPr lang="en-US" dirty="0"/>
              <a:t> | </a:t>
            </a:r>
            <a:r>
              <a:rPr lang="en-US" dirty="0" err="1"/>
              <a:t>current_user</a:t>
            </a:r>
            <a:r>
              <a:rPr lang="en-US" dirty="0"/>
              <a:t> </a:t>
            </a:r>
          </a:p>
          <a:p>
            <a:r>
              <a:rPr lang="en-US" dirty="0"/>
              <a:t>--------------+-------------- </a:t>
            </a:r>
          </a:p>
          <a:p>
            <a:r>
              <a:rPr lang="en-US" dirty="0"/>
              <a:t>peter             | </a:t>
            </a:r>
            <a:r>
              <a:rPr lang="en-US" dirty="0" err="1"/>
              <a:t>paul</a:t>
            </a:r>
            <a:endParaRPr lang="en-US" dirty="0"/>
          </a:p>
          <a:p>
            <a:endParaRPr lang="en-US" dirty="0"/>
          </a:p>
          <a:p>
            <a:r>
              <a:rPr lang="en-US" dirty="0"/>
              <a:t>Internal</a:t>
            </a:r>
            <a:r>
              <a:rPr lang="en-US" baseline="0" dirty="0"/>
              <a:t> variables that you can user inside of </a:t>
            </a:r>
            <a:r>
              <a:rPr lang="en-US" baseline="0" dirty="0" err="1"/>
              <a:t>plpgsql</a:t>
            </a:r>
            <a:r>
              <a:rPr lang="en-US" baseline="0" dirty="0"/>
              <a:t> triggers, such as TG_OP, NEW, and OLD.</a:t>
            </a:r>
            <a:endParaRPr lang="en-US" dirty="0"/>
          </a:p>
          <a:p>
            <a:r>
              <a:rPr lang="en-US" dirty="0"/>
              <a:t>https://www.postgresql.org/docs/10/static/plpgsql-trigger.html</a:t>
            </a:r>
          </a:p>
          <a:p>
            <a:endParaRPr lang="en-US" dirty="0"/>
          </a:p>
          <a:p>
            <a:r>
              <a:rPr lang="en-US" dirty="0"/>
              <a:t>SECURITY DEFINER, </a:t>
            </a:r>
            <a:r>
              <a:rPr lang="en-US" dirty="0" err="1"/>
              <a:t>etc</a:t>
            </a:r>
            <a:endParaRPr lang="en-US" dirty="0"/>
          </a:p>
          <a:p>
            <a:r>
              <a:rPr lang="en-US" dirty="0"/>
              <a:t>https://www.postgresql.org/docs/10/static/sql-createfunction.html</a:t>
            </a:r>
          </a:p>
          <a:p>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NOW() will be the same for every line done within the same transaction and is the time at the start of the transaction (BEGIN or single line</a:t>
            </a:r>
            <a:r>
              <a:rPr lang="en-US" baseline="0" dirty="0"/>
              <a:t> command)</a:t>
            </a:r>
            <a:r>
              <a:rPr lang="en-US" dirty="0"/>
              <a:t>. Which helps keep all times together for a transaction when time traveling the shadow table. You could replace this with </a:t>
            </a:r>
            <a:r>
              <a:rPr lang="en-US" dirty="0" err="1"/>
              <a:t>clock_timestamp</a:t>
            </a:r>
            <a:r>
              <a:rPr lang="en-US" dirty="0"/>
              <a:t>() is you want every record to have their own unique timestamp,</a:t>
            </a:r>
            <a:r>
              <a:rPr lang="en-US" baseline="0" dirty="0"/>
              <a:t> but then you should also add a Transaction ID to your shadow table and it will also make it harder/complex to time travel the shadow table.</a:t>
            </a:r>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https://www.postgresql.org/docs/10/static/functions-datetime.html</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8</a:t>
            </a:fld>
            <a:endParaRPr lang="en-US" altLang="en-US"/>
          </a:p>
        </p:txBody>
      </p:sp>
    </p:spTree>
    <p:extLst>
      <p:ext uri="{BB962C8B-B14F-4D97-AF65-F5344CB8AC3E}">
        <p14:creationId xmlns:p14="http://schemas.microsoft.com/office/powerpoint/2010/main" val="3558551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A71DF-93BD-4DDA-AE28-35CE3A2D7C9A}" type="slidenum">
              <a:rPr lang="en-US" altLang="en-US" smtClean="0"/>
              <a:pPr/>
              <a:t>9</a:t>
            </a:fld>
            <a:endParaRPr lang="en-US" altLang="en-US"/>
          </a:p>
        </p:txBody>
      </p:sp>
    </p:spTree>
    <p:extLst>
      <p:ext uri="{BB962C8B-B14F-4D97-AF65-F5344CB8AC3E}">
        <p14:creationId xmlns:p14="http://schemas.microsoft.com/office/powerpoint/2010/main" val="2863008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6" descr="thank you.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7787" y="3041650"/>
            <a:ext cx="6077484"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8747" y="5827713"/>
            <a:ext cx="2136474" cy="856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59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ingle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2"/>
          </p:nvPr>
        </p:nvSpPr>
        <p:spPr>
          <a:xfrm>
            <a:off x="6092296" y="1261872"/>
            <a:ext cx="5484973" cy="4846320"/>
          </a:xfrm>
        </p:spPr>
        <p:txBody>
          <a:bodyPr spcCol="0"/>
          <a:lstStyle>
            <a:lvl1pPr marL="0" indent="0">
              <a:lnSpc>
                <a:spcPts val="2000"/>
              </a:lnSpc>
              <a:defRPr sz="1800" baseline="0">
                <a:solidFill>
                  <a:schemeClr val="accent6"/>
                </a:solidFill>
                <a:latin typeface="Consolas" panose="020B0609020204030204" pitchFamily="49" charset="0"/>
                <a:cs typeface="Consolas" panose="020B0609020204030204" pitchFamily="49" charset="0"/>
              </a:defRPr>
            </a:lvl1pPr>
            <a:lvl2pPr marL="115888" indent="-118872">
              <a:spcBef>
                <a:spcPts val="900"/>
              </a:spcBef>
              <a:buSzPct val="100000"/>
              <a:buFont typeface="Lucida Grande"/>
              <a:buChar char="-"/>
              <a:defRPr sz="1400">
                <a:solidFill>
                  <a:schemeClr val="accent6"/>
                </a:solidFill>
                <a:latin typeface="Consolas" panose="020B0609020204030204" pitchFamily="49" charset="0"/>
                <a:cs typeface="Consolas" panose="020B0609020204030204" pitchFamily="49" charset="0"/>
              </a:defRPr>
            </a:lvl2pPr>
            <a:lvl3pPr marL="222250" indent="-222250">
              <a:buFont typeface="Lucida Grande"/>
              <a:buChar char="-"/>
              <a:defRPr sz="1400" baseline="0"/>
            </a:lvl3pPr>
          </a:lstStyle>
          <a:p>
            <a:pPr lvl="0"/>
            <a:r>
              <a:rPr lang="en-US" dirty="0"/>
              <a:t>Click to edit Master text styles</a:t>
            </a:r>
          </a:p>
          <a:p>
            <a:pPr lvl="1"/>
            <a:r>
              <a:rPr lang="en-US" dirty="0"/>
              <a:t>Second level</a:t>
            </a:r>
          </a:p>
        </p:txBody>
      </p:sp>
      <p:sp>
        <p:nvSpPr>
          <p:cNvPr id="5" name="Rectangle 11"/>
          <p:cNvSpPr>
            <a:spLocks noGrp="1" noChangeArrowheads="1"/>
          </p:cNvSpPr>
          <p:nvPr>
            <p:ph type="ftr" sz="quarter" idx="14"/>
          </p:nvPr>
        </p:nvSpPr>
        <p:spPr/>
        <p:txBody>
          <a:bodyPr/>
          <a:lstStyle>
            <a:lvl1pPr>
              <a:defRPr/>
            </a:lvl1pPr>
          </a:lstStyle>
          <a:p>
            <a:pPr>
              <a:defRPr/>
            </a:pPr>
            <a:r>
              <a:rPr lang="en-US" altLang="en-US"/>
              <a:t>© Fred Hutchinson Cancer Research Center </a:t>
            </a:r>
          </a:p>
        </p:txBody>
      </p:sp>
      <p:sp>
        <p:nvSpPr>
          <p:cNvPr id="8" name="Rectangle 12"/>
          <p:cNvSpPr>
            <a:spLocks noGrp="1" noChangeArrowheads="1"/>
          </p:cNvSpPr>
          <p:nvPr>
            <p:ph type="sldNum" sz="quarter" idx="15"/>
          </p:nvPr>
        </p:nvSpPr>
        <p:spPr/>
        <p:txBody>
          <a:bodyPr/>
          <a:lstStyle>
            <a:lvl1pPr>
              <a:defRPr/>
            </a:lvl1pPr>
          </a:lstStyle>
          <a:p>
            <a:fld id="{C4DACFAE-EEFD-43E7-B137-603DF7AE8B6E}" type="slidenum">
              <a:rPr lang="en-US" altLang="en-US"/>
              <a:pPr/>
              <a:t>‹#›</a:t>
            </a:fld>
            <a:endParaRPr lang="en-US" altLang="en-US"/>
          </a:p>
        </p:txBody>
      </p:sp>
      <p:sp>
        <p:nvSpPr>
          <p:cNvPr id="9" name="Text Placeholder 5"/>
          <p:cNvSpPr>
            <a:spLocks noGrp="1"/>
          </p:cNvSpPr>
          <p:nvPr>
            <p:ph type="body" sz="quarter" idx="16"/>
          </p:nvPr>
        </p:nvSpPr>
        <p:spPr>
          <a:xfrm>
            <a:off x="607326" y="1261872"/>
            <a:ext cx="5167857" cy="4846320"/>
          </a:xfrm>
        </p:spPr>
        <p:txBody>
          <a:bodyPr spcCol="0"/>
          <a:lstStyle>
            <a:lvl1pPr marL="0" indent="0">
              <a:lnSpc>
                <a:spcPct val="100000"/>
              </a:lnSpc>
              <a:spcBef>
                <a:spcPts val="900"/>
              </a:spcBef>
              <a:defRPr sz="1800" baseline="0">
                <a:solidFill>
                  <a:schemeClr val="accent6"/>
                </a:solidFill>
              </a:defRPr>
            </a:lvl1pPr>
            <a:lvl2pPr marL="115888" indent="-118872">
              <a:lnSpc>
                <a:spcPct val="100000"/>
              </a:lnSpc>
              <a:spcBef>
                <a:spcPts val="900"/>
              </a:spcBef>
              <a:buSzPct val="100000"/>
              <a:buFont typeface="Lucida Grande"/>
              <a:buChar char="-"/>
              <a:defRPr sz="1400">
                <a:solidFill>
                  <a:schemeClr val="accent6"/>
                </a:solidFill>
              </a:defRPr>
            </a:lvl2pPr>
            <a:lvl3pPr marL="222250" indent="-222250">
              <a:buFont typeface="Lucida Grande"/>
              <a:buChar char="-"/>
              <a:defRPr sz="1400" baseline="0"/>
            </a:lvl3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023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2"/>
          </p:nvPr>
        </p:nvSpPr>
        <p:spPr>
          <a:xfrm>
            <a:off x="611559" y="3713392"/>
            <a:ext cx="3285716" cy="2493733"/>
          </a:xfrm>
        </p:spPr>
        <p:txBody>
          <a:bodyPr spcCol="0"/>
          <a:lstStyle>
            <a:lvl1pPr marL="0" indent="0">
              <a:lnSpc>
                <a:spcPts val="1600"/>
              </a:lnSpc>
              <a:defRPr sz="1400" b="1" baseline="0">
                <a:solidFill>
                  <a:schemeClr val="bg1"/>
                </a:solidFill>
              </a:defRPr>
            </a:lvl1pPr>
            <a:lvl2pPr marL="0" indent="0">
              <a:spcBef>
                <a:spcPts val="900"/>
              </a:spcBef>
              <a:buFont typeface="Arial"/>
              <a:buNone/>
              <a:defRPr sz="1400">
                <a:solidFill>
                  <a:schemeClr val="accent6"/>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7" name="Picture Placeholder 6"/>
          <p:cNvSpPr>
            <a:spLocks noGrp="1"/>
          </p:cNvSpPr>
          <p:nvPr>
            <p:ph type="pic" sz="quarter" idx="13"/>
          </p:nvPr>
        </p:nvSpPr>
        <p:spPr>
          <a:xfrm>
            <a:off x="611561" y="1243014"/>
            <a:ext cx="3285715" cy="2257058"/>
          </a:xfrm>
          <a:solidFill>
            <a:srgbClr val="7F7F7F">
              <a:alpha val="11000"/>
            </a:srgbClr>
          </a:solidFill>
        </p:spPr>
        <p:txBody>
          <a:bodyPr bIns="777240" anchor="ctr"/>
          <a:lstStyle>
            <a:lvl1pPr algn="ctr">
              <a:defRPr sz="1200">
                <a:solidFill>
                  <a:schemeClr val="accent6"/>
                </a:solidFill>
              </a:defRPr>
            </a:lvl1pPr>
          </a:lstStyle>
          <a:p>
            <a:pPr lvl="0"/>
            <a:r>
              <a:rPr lang="en-US" noProof="0"/>
              <a:t>Drag picture to placeholder or click icon to add</a:t>
            </a:r>
            <a:endParaRPr lang="en-US" noProof="0" dirty="0"/>
          </a:p>
        </p:txBody>
      </p:sp>
      <p:sp>
        <p:nvSpPr>
          <p:cNvPr id="13" name="Picture Placeholder 6"/>
          <p:cNvSpPr>
            <a:spLocks noGrp="1"/>
          </p:cNvSpPr>
          <p:nvPr>
            <p:ph type="pic" sz="quarter" idx="14"/>
          </p:nvPr>
        </p:nvSpPr>
        <p:spPr>
          <a:xfrm>
            <a:off x="4451556" y="1243014"/>
            <a:ext cx="3285715" cy="2257058"/>
          </a:xfrm>
          <a:solidFill>
            <a:srgbClr val="7F7F7F">
              <a:alpha val="11000"/>
            </a:srgbClr>
          </a:solidFill>
        </p:spPr>
        <p:txBody>
          <a:bodyPr bIns="777240" anchor="ctr"/>
          <a:lstStyle>
            <a:lvl1pPr algn="ctr">
              <a:defRPr sz="1200">
                <a:solidFill>
                  <a:schemeClr val="accent6"/>
                </a:solidFill>
              </a:defRPr>
            </a:lvl1pPr>
          </a:lstStyle>
          <a:p>
            <a:pPr lvl="0"/>
            <a:r>
              <a:rPr lang="en-US" noProof="0"/>
              <a:t>Drag picture to placeholder or click icon to add</a:t>
            </a:r>
            <a:endParaRPr lang="en-US" noProof="0" dirty="0"/>
          </a:p>
        </p:txBody>
      </p:sp>
      <p:sp>
        <p:nvSpPr>
          <p:cNvPr id="14" name="Picture Placeholder 6"/>
          <p:cNvSpPr>
            <a:spLocks noGrp="1"/>
          </p:cNvSpPr>
          <p:nvPr>
            <p:ph type="pic" sz="quarter" idx="15"/>
          </p:nvPr>
        </p:nvSpPr>
        <p:spPr>
          <a:xfrm>
            <a:off x="8291553" y="1243014"/>
            <a:ext cx="3285715" cy="2257058"/>
          </a:xfrm>
          <a:solidFill>
            <a:srgbClr val="7F7F7F">
              <a:alpha val="11000"/>
            </a:srgbClr>
          </a:solidFill>
        </p:spPr>
        <p:txBody>
          <a:bodyPr bIns="777240" anchor="ctr"/>
          <a:lstStyle>
            <a:lvl1pPr algn="ctr">
              <a:defRPr sz="1200">
                <a:solidFill>
                  <a:schemeClr val="accent6"/>
                </a:solidFill>
              </a:defRPr>
            </a:lvl1pPr>
          </a:lstStyle>
          <a:p>
            <a:pPr lvl="0"/>
            <a:r>
              <a:rPr lang="en-US" noProof="0"/>
              <a:t>Drag picture to placeholder or click icon to add</a:t>
            </a:r>
            <a:endParaRPr lang="en-US" noProof="0" dirty="0"/>
          </a:p>
        </p:txBody>
      </p:sp>
      <p:sp>
        <p:nvSpPr>
          <p:cNvPr id="11" name="Text Placeholder 5"/>
          <p:cNvSpPr>
            <a:spLocks noGrp="1"/>
          </p:cNvSpPr>
          <p:nvPr>
            <p:ph type="body" sz="quarter" idx="20"/>
          </p:nvPr>
        </p:nvSpPr>
        <p:spPr>
          <a:xfrm>
            <a:off x="4451556" y="3713392"/>
            <a:ext cx="3285716" cy="2493733"/>
          </a:xfrm>
        </p:spPr>
        <p:txBody>
          <a:bodyPr spcCol="0"/>
          <a:lstStyle>
            <a:lvl1pPr marL="0" indent="0">
              <a:lnSpc>
                <a:spcPts val="1600"/>
              </a:lnSpc>
              <a:defRPr sz="1400" b="1" baseline="0">
                <a:solidFill>
                  <a:schemeClr val="bg1"/>
                </a:solidFill>
              </a:defRPr>
            </a:lvl1pPr>
            <a:lvl2pPr marL="0" indent="0">
              <a:spcBef>
                <a:spcPts val="900"/>
              </a:spcBef>
              <a:buFont typeface="Arial"/>
              <a:buNone/>
              <a:defRPr sz="1400">
                <a:solidFill>
                  <a:schemeClr val="accent6"/>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12" name="Text Placeholder 5"/>
          <p:cNvSpPr>
            <a:spLocks noGrp="1"/>
          </p:cNvSpPr>
          <p:nvPr>
            <p:ph type="body" sz="quarter" idx="21"/>
          </p:nvPr>
        </p:nvSpPr>
        <p:spPr>
          <a:xfrm>
            <a:off x="8291553" y="3713392"/>
            <a:ext cx="3285716" cy="2493733"/>
          </a:xfrm>
        </p:spPr>
        <p:txBody>
          <a:bodyPr spcCol="0"/>
          <a:lstStyle>
            <a:lvl1pPr marL="0" indent="0">
              <a:lnSpc>
                <a:spcPts val="1600"/>
              </a:lnSpc>
              <a:defRPr sz="1400" b="1" baseline="0">
                <a:solidFill>
                  <a:schemeClr val="bg1"/>
                </a:solidFill>
              </a:defRPr>
            </a:lvl1pPr>
            <a:lvl2pPr marL="0" indent="0">
              <a:spcBef>
                <a:spcPts val="900"/>
              </a:spcBef>
              <a:buFont typeface="Arial"/>
              <a:buNone/>
              <a:defRPr sz="1400">
                <a:solidFill>
                  <a:schemeClr val="accent6"/>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9" name="Rectangle 11"/>
          <p:cNvSpPr>
            <a:spLocks noGrp="1" noChangeArrowheads="1"/>
          </p:cNvSpPr>
          <p:nvPr>
            <p:ph type="ftr" sz="quarter" idx="22"/>
          </p:nvPr>
        </p:nvSpPr>
        <p:spPr>
          <a:ln/>
        </p:spPr>
        <p:txBody>
          <a:bodyPr/>
          <a:lstStyle>
            <a:lvl1pPr>
              <a:defRPr/>
            </a:lvl1pPr>
          </a:lstStyle>
          <a:p>
            <a:pPr>
              <a:defRPr/>
            </a:pPr>
            <a:r>
              <a:rPr lang="en-US" altLang="en-US"/>
              <a:t>© Fred Hutchinson Cancer Research Center </a:t>
            </a:r>
            <a:endParaRPr lang="en-US" altLang="en-US" dirty="0"/>
          </a:p>
        </p:txBody>
      </p:sp>
      <p:sp>
        <p:nvSpPr>
          <p:cNvPr id="10" name="Rectangle 12"/>
          <p:cNvSpPr>
            <a:spLocks noGrp="1" noChangeArrowheads="1"/>
          </p:cNvSpPr>
          <p:nvPr>
            <p:ph type="sldNum" sz="quarter" idx="23"/>
          </p:nvPr>
        </p:nvSpPr>
        <p:spPr>
          <a:ln/>
        </p:spPr>
        <p:txBody>
          <a:bodyPr/>
          <a:lstStyle>
            <a:lvl1pPr>
              <a:defRPr/>
            </a:lvl1pPr>
          </a:lstStyle>
          <a:p>
            <a:fld id="{0D9845D6-59E6-43EE-8BC0-8147DDE29F98}" type="slidenum">
              <a:rPr lang="en-US" altLang="en-US"/>
              <a:pPr/>
              <a:t>‹#›</a:t>
            </a:fld>
            <a:endParaRPr lang="en-US" altLang="en-US"/>
          </a:p>
        </p:txBody>
      </p:sp>
    </p:spTree>
    <p:extLst>
      <p:ext uri="{BB962C8B-B14F-4D97-AF65-F5344CB8AC3E}">
        <p14:creationId xmlns:p14="http://schemas.microsoft.com/office/powerpoint/2010/main" val="403157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Picture Placeholder 6"/>
          <p:cNvSpPr>
            <a:spLocks noGrp="1"/>
          </p:cNvSpPr>
          <p:nvPr>
            <p:ph type="pic" sz="quarter" idx="13"/>
          </p:nvPr>
        </p:nvSpPr>
        <p:spPr>
          <a:xfrm>
            <a:off x="6310800" y="1243014"/>
            <a:ext cx="5266468" cy="3365847"/>
          </a:xfrm>
          <a:solidFill>
            <a:srgbClr val="7F7F7F">
              <a:alpha val="11000"/>
            </a:srgbClr>
          </a:solidFill>
        </p:spPr>
        <p:txBody>
          <a:bodyPr bIns="777240" anchor="ctr"/>
          <a:lstStyle>
            <a:lvl1pPr algn="ctr">
              <a:defRPr sz="1200">
                <a:solidFill>
                  <a:schemeClr val="accent6"/>
                </a:solidFill>
              </a:defRPr>
            </a:lvl1pPr>
          </a:lstStyle>
          <a:p>
            <a:pPr lvl="0"/>
            <a:r>
              <a:rPr lang="en-US" noProof="0"/>
              <a:t>Drag picture to placeholder or click icon to add</a:t>
            </a:r>
            <a:endParaRPr lang="en-US" noProof="0" dirty="0"/>
          </a:p>
        </p:txBody>
      </p:sp>
      <p:sp>
        <p:nvSpPr>
          <p:cNvPr id="19" name="Text Placeholder 5"/>
          <p:cNvSpPr>
            <a:spLocks noGrp="1"/>
          </p:cNvSpPr>
          <p:nvPr>
            <p:ph type="body" sz="quarter" idx="14"/>
          </p:nvPr>
        </p:nvSpPr>
        <p:spPr>
          <a:xfrm>
            <a:off x="611555" y="4817251"/>
            <a:ext cx="5247448" cy="1389874"/>
          </a:xfrm>
        </p:spPr>
        <p:txBody>
          <a:bodyPr spcCol="0"/>
          <a:lstStyle>
            <a:lvl1pPr marL="0" indent="0">
              <a:lnSpc>
                <a:spcPts val="1600"/>
              </a:lnSpc>
              <a:defRPr sz="1400" b="1" baseline="0">
                <a:solidFill>
                  <a:srgbClr val="6FB433"/>
                </a:solidFill>
              </a:defRPr>
            </a:lvl1pPr>
            <a:lvl2pPr marL="0" indent="0">
              <a:spcBef>
                <a:spcPts val="900"/>
              </a:spcBef>
              <a:buFont typeface="Arial"/>
              <a:buNone/>
              <a:defRPr sz="1400">
                <a:solidFill>
                  <a:schemeClr val="accent6"/>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20" name="Picture Placeholder 6"/>
          <p:cNvSpPr>
            <a:spLocks noGrp="1"/>
          </p:cNvSpPr>
          <p:nvPr>
            <p:ph type="pic" sz="quarter" idx="15"/>
          </p:nvPr>
        </p:nvSpPr>
        <p:spPr>
          <a:xfrm>
            <a:off x="611558" y="1243014"/>
            <a:ext cx="5266468" cy="3365847"/>
          </a:xfrm>
          <a:solidFill>
            <a:srgbClr val="7F7F7F">
              <a:alpha val="11000"/>
            </a:srgbClr>
          </a:solidFill>
        </p:spPr>
        <p:txBody>
          <a:bodyPr bIns="777240" anchor="ctr"/>
          <a:lstStyle>
            <a:lvl1pPr algn="ctr">
              <a:defRPr sz="1200">
                <a:solidFill>
                  <a:schemeClr val="accent6"/>
                </a:solidFill>
              </a:defRPr>
            </a:lvl1pPr>
          </a:lstStyle>
          <a:p>
            <a:pPr lvl="0"/>
            <a:r>
              <a:rPr lang="en-US" noProof="0"/>
              <a:t>Drag picture to placeholder or click icon to add</a:t>
            </a:r>
            <a:endParaRPr lang="en-US" noProof="0" dirty="0"/>
          </a:p>
        </p:txBody>
      </p:sp>
      <p:sp>
        <p:nvSpPr>
          <p:cNvPr id="10" name="Text Placeholder 5"/>
          <p:cNvSpPr>
            <a:spLocks noGrp="1"/>
          </p:cNvSpPr>
          <p:nvPr>
            <p:ph type="body" sz="quarter" idx="18"/>
          </p:nvPr>
        </p:nvSpPr>
        <p:spPr>
          <a:xfrm>
            <a:off x="6329821" y="4817251"/>
            <a:ext cx="5247448" cy="1389874"/>
          </a:xfrm>
        </p:spPr>
        <p:txBody>
          <a:bodyPr spcCol="0"/>
          <a:lstStyle>
            <a:lvl1pPr marL="0" indent="0">
              <a:lnSpc>
                <a:spcPts val="1600"/>
              </a:lnSpc>
              <a:defRPr sz="1400" b="1" baseline="0">
                <a:solidFill>
                  <a:srgbClr val="6FB433"/>
                </a:solidFill>
              </a:defRPr>
            </a:lvl1pPr>
            <a:lvl2pPr marL="0" indent="0">
              <a:spcBef>
                <a:spcPts val="900"/>
              </a:spcBef>
              <a:buFont typeface="Arial"/>
              <a:buNone/>
              <a:defRPr sz="1400">
                <a:solidFill>
                  <a:schemeClr val="accent6"/>
                </a:solidFill>
              </a:defRPr>
            </a:lvl2pPr>
            <a:lvl3pPr marL="0" indent="0">
              <a:spcBef>
                <a:spcPts val="900"/>
              </a:spcBef>
              <a:buFontTx/>
              <a:buNone/>
              <a:defRPr sz="1400" baseline="0"/>
            </a:lvl3pPr>
          </a:lstStyle>
          <a:p>
            <a:pPr lvl="0"/>
            <a:r>
              <a:rPr lang="en-US" dirty="0"/>
              <a:t>Click to edit Master text styles</a:t>
            </a:r>
          </a:p>
          <a:p>
            <a:pPr lvl="1"/>
            <a:r>
              <a:rPr lang="en-US" dirty="0"/>
              <a:t>Second level</a:t>
            </a:r>
          </a:p>
        </p:txBody>
      </p:sp>
      <p:sp>
        <p:nvSpPr>
          <p:cNvPr id="8" name="Rectangle 11"/>
          <p:cNvSpPr>
            <a:spLocks noGrp="1" noChangeArrowheads="1"/>
          </p:cNvSpPr>
          <p:nvPr>
            <p:ph type="ftr" sz="quarter" idx="19"/>
          </p:nvPr>
        </p:nvSpPr>
        <p:spPr>
          <a:ln/>
        </p:spPr>
        <p:txBody>
          <a:bodyPr/>
          <a:lstStyle>
            <a:lvl1pPr>
              <a:defRPr/>
            </a:lvl1pPr>
          </a:lstStyle>
          <a:p>
            <a:pPr>
              <a:defRPr/>
            </a:pPr>
            <a:r>
              <a:rPr lang="en-US" altLang="en-US"/>
              <a:t>© Fred Hutchinson Cancer Research Center </a:t>
            </a:r>
            <a:endParaRPr lang="en-US" altLang="en-US" dirty="0"/>
          </a:p>
        </p:txBody>
      </p:sp>
      <p:sp>
        <p:nvSpPr>
          <p:cNvPr id="9" name="Rectangle 12"/>
          <p:cNvSpPr>
            <a:spLocks noGrp="1" noChangeArrowheads="1"/>
          </p:cNvSpPr>
          <p:nvPr>
            <p:ph type="sldNum" sz="quarter" idx="20"/>
          </p:nvPr>
        </p:nvSpPr>
        <p:spPr>
          <a:ln/>
        </p:spPr>
        <p:txBody>
          <a:bodyPr/>
          <a:lstStyle>
            <a:lvl1pPr>
              <a:defRPr/>
            </a:lvl1pPr>
          </a:lstStyle>
          <a:p>
            <a:fld id="{226C74A8-9C75-48B4-99D3-6C4FCDDFC9D0}" type="slidenum">
              <a:rPr lang="en-US" altLang="en-US"/>
              <a:pPr/>
              <a:t>‹#›</a:t>
            </a:fld>
            <a:endParaRPr lang="en-US" altLang="en-US"/>
          </a:p>
        </p:txBody>
      </p:sp>
    </p:spTree>
    <p:extLst>
      <p:ext uri="{BB962C8B-B14F-4D97-AF65-F5344CB8AC3E}">
        <p14:creationId xmlns:p14="http://schemas.microsoft.com/office/powerpoint/2010/main" val="3797715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ue Break Slide">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lvl1pPr>
              <a:defRPr baseline="0"/>
            </a:lvl1pPr>
          </a:lstStyle>
          <a:p>
            <a:r>
              <a:rPr lang="en-US"/>
              <a:t>Click to edit Master title style</a:t>
            </a:r>
            <a:endParaRPr lang="en-US" dirty="0"/>
          </a:p>
        </p:txBody>
      </p:sp>
      <p:sp>
        <p:nvSpPr>
          <p:cNvPr id="3" name="Rectangle 11"/>
          <p:cNvSpPr>
            <a:spLocks noGrp="1" noChangeArrowheads="1"/>
          </p:cNvSpPr>
          <p:nvPr>
            <p:ph type="ftr" sz="quarter" idx="10"/>
          </p:nvPr>
        </p:nvSpPr>
        <p:spPr/>
        <p:txBody>
          <a:bodyPr/>
          <a:lstStyle>
            <a:lvl1pPr>
              <a:defRPr/>
            </a:lvl1pPr>
          </a:lstStyle>
          <a:p>
            <a:pPr>
              <a:defRPr/>
            </a:pPr>
            <a:r>
              <a:rPr lang="en-US" altLang="en-US"/>
              <a:t>© Fred Hutchinson Cancer Research Center </a:t>
            </a:r>
          </a:p>
        </p:txBody>
      </p:sp>
      <p:sp>
        <p:nvSpPr>
          <p:cNvPr id="4" name="Rectangle 12"/>
          <p:cNvSpPr>
            <a:spLocks noGrp="1" noChangeArrowheads="1"/>
          </p:cNvSpPr>
          <p:nvPr>
            <p:ph type="sldNum" sz="quarter" idx="11"/>
          </p:nvPr>
        </p:nvSpPr>
        <p:spPr/>
        <p:txBody>
          <a:bodyPr/>
          <a:lstStyle>
            <a:lvl1pPr>
              <a:defRPr/>
            </a:lvl1pPr>
          </a:lstStyle>
          <a:p>
            <a:fld id="{59A85300-3162-42F9-A760-FB668D9BDA47}" type="slidenum">
              <a:rPr lang="en-US" altLang="en-US"/>
              <a:pPr/>
              <a:t>‹#›</a:t>
            </a:fld>
            <a:endParaRPr lang="en-US" altLang="en-US"/>
          </a:p>
        </p:txBody>
      </p:sp>
    </p:spTree>
    <p:extLst>
      <p:ext uri="{BB962C8B-B14F-4D97-AF65-F5344CB8AC3E}">
        <p14:creationId xmlns:p14="http://schemas.microsoft.com/office/powerpoint/2010/main" val="4149057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Break Slide 1">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pPr>
              <a:defRPr/>
            </a:pPr>
            <a:r>
              <a:rPr lang="en-US" altLang="en-US"/>
              <a:t>© Fred Hutchinson Cancer Research Center </a:t>
            </a:r>
          </a:p>
        </p:txBody>
      </p:sp>
      <p:sp>
        <p:nvSpPr>
          <p:cNvPr id="4" name="Slide Number Placeholder 3"/>
          <p:cNvSpPr>
            <a:spLocks noGrp="1"/>
          </p:cNvSpPr>
          <p:nvPr>
            <p:ph type="sldNum" sz="quarter" idx="11"/>
          </p:nvPr>
        </p:nvSpPr>
        <p:spPr/>
        <p:txBody>
          <a:bodyPr/>
          <a:lstStyle>
            <a:lvl1pPr>
              <a:defRPr/>
            </a:lvl1pPr>
          </a:lstStyle>
          <a:p>
            <a:fld id="{85E734BF-4CE9-4288-9DD4-C707CA2F170F}" type="slidenum">
              <a:rPr lang="en-US" altLang="en-US"/>
              <a:pPr/>
              <a:t>‹#›</a:t>
            </a:fld>
            <a:endParaRPr lang="en-US" altLang="en-US"/>
          </a:p>
        </p:txBody>
      </p:sp>
    </p:spTree>
    <p:extLst>
      <p:ext uri="{BB962C8B-B14F-4D97-AF65-F5344CB8AC3E}">
        <p14:creationId xmlns:p14="http://schemas.microsoft.com/office/powerpoint/2010/main" val="92201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726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8747" y="5827713"/>
            <a:ext cx="2136474" cy="856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0"/>
          <p:cNvSpPr>
            <a:spLocks noGrp="1"/>
          </p:cNvSpPr>
          <p:nvPr>
            <p:ph type="body" sz="quarter" idx="10"/>
          </p:nvPr>
        </p:nvSpPr>
        <p:spPr>
          <a:xfrm>
            <a:off x="609441" y="578534"/>
            <a:ext cx="10967827" cy="1938301"/>
          </a:xfrm>
        </p:spPr>
        <p:txBody>
          <a:bodyPr/>
          <a:lstStyle>
            <a:lvl1pPr marL="0" indent="0">
              <a:buNone/>
              <a:defRPr sz="6000" b="1" baseline="0"/>
            </a:lvl1pPr>
            <a:lvl2pPr marL="91440" indent="0">
              <a:spcBef>
                <a:spcPts val="0"/>
              </a:spcBef>
              <a:buNone/>
              <a:defRPr sz="2400"/>
            </a:lvl2pPr>
            <a:lvl3pPr marL="914400" indent="0">
              <a:buNone/>
              <a:defRPr sz="2400"/>
            </a:lvl3pPr>
            <a:lvl4pPr marL="1371600" indent="0">
              <a:buNone/>
              <a:defRPr sz="2400"/>
            </a:lvl4pPr>
            <a:lvl5pPr marL="1828800" indent="0">
              <a:buNone/>
              <a:defRPr sz="24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7094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Text Placeholder 10"/>
          <p:cNvSpPr>
            <a:spLocks noGrp="1"/>
          </p:cNvSpPr>
          <p:nvPr>
            <p:ph type="body" sz="quarter" idx="10"/>
          </p:nvPr>
        </p:nvSpPr>
        <p:spPr>
          <a:xfrm>
            <a:off x="609441" y="578534"/>
            <a:ext cx="10967827" cy="1938301"/>
          </a:xfrm>
        </p:spPr>
        <p:txBody>
          <a:bodyPr/>
          <a:lstStyle>
            <a:lvl1pPr marL="0" indent="0">
              <a:buNone/>
              <a:defRPr sz="6000" b="1" baseline="0"/>
            </a:lvl1pPr>
            <a:lvl2pPr marL="91440" indent="0">
              <a:spcBef>
                <a:spcPts val="0"/>
              </a:spcBef>
              <a:buNone/>
              <a:defRPr sz="2400"/>
            </a:lvl2pPr>
            <a:lvl3pPr marL="914400" indent="0">
              <a:buNone/>
              <a:defRPr sz="2400"/>
            </a:lvl3pPr>
            <a:lvl4pPr marL="1371600" indent="0">
              <a:buNone/>
              <a:defRPr sz="2400"/>
            </a:lvl4pPr>
            <a:lvl5pPr marL="1828800" indent="0">
              <a:buNone/>
              <a:defRPr sz="24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8120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Single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2"/>
          </p:nvPr>
        </p:nvSpPr>
        <p:spPr>
          <a:xfrm>
            <a:off x="6092296" y="1261872"/>
            <a:ext cx="5484973" cy="4846320"/>
          </a:xfrm>
        </p:spPr>
        <p:txBody>
          <a:bodyPr spcCol="0"/>
          <a:lstStyle>
            <a:lvl1pPr marL="0" indent="0">
              <a:lnSpc>
                <a:spcPts val="2000"/>
              </a:lnSpc>
              <a:defRPr sz="1800" baseline="0">
                <a:solidFill>
                  <a:schemeClr val="accent6"/>
                </a:solidFill>
                <a:latin typeface="Consolas" panose="020B0609020204030204" pitchFamily="49" charset="0"/>
                <a:cs typeface="Consolas" panose="020B0609020204030204" pitchFamily="49" charset="0"/>
              </a:defRPr>
            </a:lvl1pPr>
            <a:lvl2pPr marL="115888" indent="-118872">
              <a:spcBef>
                <a:spcPts val="900"/>
              </a:spcBef>
              <a:buSzPct val="100000"/>
              <a:buFont typeface="Lucida Grande"/>
              <a:buChar char="-"/>
              <a:defRPr sz="1400">
                <a:solidFill>
                  <a:schemeClr val="accent6"/>
                </a:solidFill>
                <a:latin typeface="Consolas" panose="020B0609020204030204" pitchFamily="49" charset="0"/>
                <a:cs typeface="Consolas" panose="020B0609020204030204" pitchFamily="49" charset="0"/>
              </a:defRPr>
            </a:lvl2pPr>
            <a:lvl3pPr marL="222250" indent="-222250">
              <a:buFont typeface="Lucida Grande"/>
              <a:buChar char="-"/>
              <a:defRPr sz="1400" baseline="0"/>
            </a:lvl3pPr>
          </a:lstStyle>
          <a:p>
            <a:pPr lvl="0"/>
            <a:r>
              <a:rPr lang="en-US" dirty="0"/>
              <a:t>Click to edit Master text styles</a:t>
            </a:r>
          </a:p>
          <a:p>
            <a:pPr lvl="1"/>
            <a:r>
              <a:rPr lang="en-US" dirty="0"/>
              <a:t>Second level</a:t>
            </a:r>
          </a:p>
        </p:txBody>
      </p:sp>
      <p:sp>
        <p:nvSpPr>
          <p:cNvPr id="5" name="Rectangle 11"/>
          <p:cNvSpPr>
            <a:spLocks noGrp="1" noChangeArrowheads="1"/>
          </p:cNvSpPr>
          <p:nvPr>
            <p:ph type="ftr" sz="quarter" idx="14"/>
          </p:nvPr>
        </p:nvSpPr>
        <p:spPr/>
        <p:txBody>
          <a:bodyPr/>
          <a:lstStyle>
            <a:lvl1pPr>
              <a:defRPr/>
            </a:lvl1pPr>
          </a:lstStyle>
          <a:p>
            <a:pPr>
              <a:defRPr/>
            </a:pPr>
            <a:r>
              <a:rPr lang="en-US" altLang="en-US"/>
              <a:t>© Fred Hutchinson Cancer Research Center </a:t>
            </a:r>
          </a:p>
        </p:txBody>
      </p:sp>
      <p:sp>
        <p:nvSpPr>
          <p:cNvPr id="8" name="Rectangle 12"/>
          <p:cNvSpPr>
            <a:spLocks noGrp="1" noChangeArrowheads="1"/>
          </p:cNvSpPr>
          <p:nvPr>
            <p:ph type="sldNum" sz="quarter" idx="15"/>
          </p:nvPr>
        </p:nvSpPr>
        <p:spPr/>
        <p:txBody>
          <a:bodyPr/>
          <a:lstStyle>
            <a:lvl1pPr>
              <a:defRPr/>
            </a:lvl1pPr>
          </a:lstStyle>
          <a:p>
            <a:fld id="{C4DACFAE-EEFD-43E7-B137-603DF7AE8B6E}" type="slidenum">
              <a:rPr lang="en-US" altLang="en-US"/>
              <a:pPr/>
              <a:t>‹#›</a:t>
            </a:fld>
            <a:endParaRPr lang="en-US" altLang="en-US"/>
          </a:p>
        </p:txBody>
      </p:sp>
      <p:sp>
        <p:nvSpPr>
          <p:cNvPr id="9" name="Text Placeholder 5"/>
          <p:cNvSpPr>
            <a:spLocks noGrp="1"/>
          </p:cNvSpPr>
          <p:nvPr>
            <p:ph type="body" sz="quarter" idx="16"/>
          </p:nvPr>
        </p:nvSpPr>
        <p:spPr>
          <a:xfrm>
            <a:off x="607326" y="1261872"/>
            <a:ext cx="5167857" cy="4846320"/>
          </a:xfrm>
        </p:spPr>
        <p:txBody>
          <a:bodyPr spcCol="0"/>
          <a:lstStyle>
            <a:lvl1pPr marL="0" indent="0">
              <a:lnSpc>
                <a:spcPct val="100000"/>
              </a:lnSpc>
              <a:spcBef>
                <a:spcPts val="900"/>
              </a:spcBef>
              <a:defRPr sz="1800" baseline="0">
                <a:solidFill>
                  <a:schemeClr val="accent6"/>
                </a:solidFill>
              </a:defRPr>
            </a:lvl1pPr>
            <a:lvl2pPr marL="115888" indent="-118872">
              <a:lnSpc>
                <a:spcPct val="100000"/>
              </a:lnSpc>
              <a:spcBef>
                <a:spcPts val="900"/>
              </a:spcBef>
              <a:buSzPct val="100000"/>
              <a:buFont typeface="Lucida Grande"/>
              <a:buChar char="-"/>
              <a:defRPr sz="1400">
                <a:solidFill>
                  <a:schemeClr val="accent6"/>
                </a:solidFill>
              </a:defRPr>
            </a:lvl2pPr>
            <a:lvl3pPr marL="222250" indent="-222250">
              <a:buFont typeface="Lucida Grande"/>
              <a:buChar char="-"/>
              <a:defRPr sz="1400" baseline="0"/>
            </a:lvl3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8389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lvl1pPr>
              <a:defRPr baseline="0">
                <a:solidFill>
                  <a:schemeClr val="accent6"/>
                </a:solidFill>
              </a:defRPr>
            </a:lvl1pPr>
          </a:lstStyle>
          <a:p>
            <a:r>
              <a:rPr lang="en-US" dirty="0"/>
              <a:t>Click to edit Master title style</a:t>
            </a:r>
          </a:p>
        </p:txBody>
      </p:sp>
      <p:sp>
        <p:nvSpPr>
          <p:cNvPr id="14" name="Text Placeholder 13"/>
          <p:cNvSpPr>
            <a:spLocks noGrp="1"/>
          </p:cNvSpPr>
          <p:nvPr>
            <p:ph type="body" sz="quarter" idx="13"/>
          </p:nvPr>
        </p:nvSpPr>
        <p:spPr>
          <a:xfrm>
            <a:off x="610498" y="1261872"/>
            <a:ext cx="9141619" cy="5029200"/>
          </a:xfrm>
        </p:spPr>
        <p:txBody>
          <a:bodyPr/>
          <a:lstStyle>
            <a:lvl1pPr marL="0" indent="0">
              <a:defRPr>
                <a:solidFill>
                  <a:schemeClr val="accent6"/>
                </a:solidFill>
              </a:defRPr>
            </a:lvl1pPr>
            <a:lvl2pPr marL="117475" indent="-117475">
              <a:spcBef>
                <a:spcPts val="984"/>
              </a:spcBef>
              <a:buClrTx/>
              <a:buSzPct val="100000"/>
              <a:defRPr sz="1600" i="1" baseline="0">
                <a:solidFill>
                  <a:schemeClr val="accent6"/>
                </a:solidFill>
              </a:defRPr>
            </a:lvl2pPr>
          </a:lstStyle>
          <a:p>
            <a:pPr lvl="0"/>
            <a:r>
              <a:rPr lang="en-US" dirty="0"/>
              <a:t>Click to edit Master text styles</a:t>
            </a:r>
          </a:p>
          <a:p>
            <a:pPr lvl="1"/>
            <a:r>
              <a:rPr lang="en-US" dirty="0"/>
              <a:t>Second level</a:t>
            </a:r>
          </a:p>
        </p:txBody>
      </p:sp>
      <p:sp>
        <p:nvSpPr>
          <p:cNvPr id="4" name="Rectangle 11"/>
          <p:cNvSpPr>
            <a:spLocks noGrp="1" noChangeArrowheads="1"/>
          </p:cNvSpPr>
          <p:nvPr>
            <p:ph type="ftr" sz="quarter" idx="14"/>
          </p:nvPr>
        </p:nvSpPr>
        <p:spPr/>
        <p:txBody>
          <a:bodyPr/>
          <a:lstStyle>
            <a:lvl1pPr>
              <a:defRPr/>
            </a:lvl1pPr>
          </a:lstStyle>
          <a:p>
            <a:pPr>
              <a:defRPr/>
            </a:pPr>
            <a:r>
              <a:rPr lang="en-US" altLang="en-US"/>
              <a:t>© Fred Hutchinson Cancer Research Center </a:t>
            </a:r>
          </a:p>
        </p:txBody>
      </p:sp>
      <p:sp>
        <p:nvSpPr>
          <p:cNvPr id="5" name="Rectangle 12"/>
          <p:cNvSpPr>
            <a:spLocks noGrp="1" noChangeArrowheads="1"/>
          </p:cNvSpPr>
          <p:nvPr>
            <p:ph type="sldNum" sz="quarter" idx="15"/>
          </p:nvPr>
        </p:nvSpPr>
        <p:spPr/>
        <p:txBody>
          <a:bodyPr/>
          <a:lstStyle>
            <a:lvl1pPr>
              <a:defRPr/>
            </a:lvl1pPr>
          </a:lstStyle>
          <a:p>
            <a:fld id="{C99F375B-329E-459C-8CC0-EF46448245D0}" type="slidenum">
              <a:rPr lang="en-US" altLang="en-US"/>
              <a:pPr/>
              <a:t>‹#›</a:t>
            </a:fld>
            <a:endParaRPr lang="en-US" altLang="en-US"/>
          </a:p>
        </p:txBody>
      </p:sp>
    </p:spTree>
    <p:extLst>
      <p:ext uri="{BB962C8B-B14F-4D97-AF65-F5344CB8AC3E}">
        <p14:creationId xmlns:p14="http://schemas.microsoft.com/office/powerpoint/2010/main" val="267839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2"/>
          </p:nvPr>
        </p:nvSpPr>
        <p:spPr>
          <a:xfrm>
            <a:off x="611557" y="1261872"/>
            <a:ext cx="9131631" cy="4846320"/>
          </a:xfrm>
        </p:spPr>
        <p:txBody>
          <a:bodyPr/>
          <a:lstStyle>
            <a:lvl1pPr marL="0" indent="0">
              <a:spcBef>
                <a:spcPts val="600"/>
              </a:spcBef>
              <a:defRPr>
                <a:solidFill>
                  <a:schemeClr val="accent6"/>
                </a:solidFill>
              </a:defRPr>
            </a:lvl1pPr>
            <a:lvl2pPr marL="579438" indent="-118872">
              <a:spcBef>
                <a:spcPts val="600"/>
              </a:spcBef>
              <a:spcAft>
                <a:spcPts val="900"/>
              </a:spcAft>
              <a:buFont typeface="Arial"/>
              <a:buChar char="•"/>
              <a:defRPr sz="1800" baseline="0">
                <a:solidFill>
                  <a:schemeClr val="accent6"/>
                </a:solidFill>
              </a:defRPr>
            </a:lvl2pPr>
            <a:lvl3pPr marL="685800" indent="-111125">
              <a:spcBef>
                <a:spcPts val="300"/>
              </a:spcBef>
              <a:buFont typeface="Lucida Grande"/>
              <a:buChar char="-"/>
              <a:defRPr sz="1400">
                <a:solidFill>
                  <a:schemeClr val="accent6"/>
                </a:solidFill>
              </a:defRPr>
            </a:lvl3pPr>
          </a:lstStyle>
          <a:p>
            <a:pPr lvl="0"/>
            <a:r>
              <a:rPr lang="en-US" dirty="0"/>
              <a:t>Click to edit Master text styles</a:t>
            </a:r>
          </a:p>
          <a:p>
            <a:pPr lvl="1"/>
            <a:r>
              <a:rPr lang="en-US" dirty="0"/>
              <a:t>Second level</a:t>
            </a:r>
          </a:p>
          <a:p>
            <a:pPr lvl="2"/>
            <a:r>
              <a:rPr lang="en-US" dirty="0"/>
              <a:t>Third level</a:t>
            </a:r>
          </a:p>
        </p:txBody>
      </p:sp>
      <p:sp>
        <p:nvSpPr>
          <p:cNvPr id="4" name="Rectangle 11"/>
          <p:cNvSpPr>
            <a:spLocks noGrp="1" noChangeArrowheads="1"/>
          </p:cNvSpPr>
          <p:nvPr>
            <p:ph type="ftr" sz="quarter" idx="13"/>
          </p:nvPr>
        </p:nvSpPr>
        <p:spPr/>
        <p:txBody>
          <a:bodyPr/>
          <a:lstStyle>
            <a:lvl1pPr>
              <a:defRPr/>
            </a:lvl1pPr>
          </a:lstStyle>
          <a:p>
            <a:pPr>
              <a:defRPr/>
            </a:pPr>
            <a:r>
              <a:rPr lang="en-US" altLang="en-US"/>
              <a:t>© Fred Hutchinson Cancer Research Center </a:t>
            </a:r>
          </a:p>
        </p:txBody>
      </p:sp>
      <p:sp>
        <p:nvSpPr>
          <p:cNvPr id="5" name="Rectangle 12"/>
          <p:cNvSpPr>
            <a:spLocks noGrp="1" noChangeArrowheads="1"/>
          </p:cNvSpPr>
          <p:nvPr>
            <p:ph type="sldNum" sz="quarter" idx="14"/>
          </p:nvPr>
        </p:nvSpPr>
        <p:spPr/>
        <p:txBody>
          <a:bodyPr/>
          <a:lstStyle>
            <a:lvl1pPr>
              <a:defRPr/>
            </a:lvl1pPr>
          </a:lstStyle>
          <a:p>
            <a:fld id="{81F6045A-3FC8-4180-9CC3-FF6C384CE9FA}" type="slidenum">
              <a:rPr lang="en-US" altLang="en-US"/>
              <a:pPr/>
              <a:t>‹#›</a:t>
            </a:fld>
            <a:endParaRPr lang="en-US" altLang="en-US"/>
          </a:p>
        </p:txBody>
      </p:sp>
    </p:spTree>
    <p:extLst>
      <p:ext uri="{BB962C8B-B14F-4D97-AF65-F5344CB8AC3E}">
        <p14:creationId xmlns:p14="http://schemas.microsoft.com/office/powerpoint/2010/main" val="20450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2"/>
          </p:nvPr>
        </p:nvSpPr>
        <p:spPr>
          <a:xfrm>
            <a:off x="611557" y="1261872"/>
            <a:ext cx="10965712" cy="4846320"/>
          </a:xfrm>
        </p:spPr>
        <p:txBody>
          <a:bodyPr numCol="2" spcCol="457200"/>
          <a:lstStyle>
            <a:lvl1pPr marL="0" indent="0">
              <a:defRPr baseline="0">
                <a:solidFill>
                  <a:schemeClr val="accent6"/>
                </a:solidFill>
              </a:defRPr>
            </a:lvl1pPr>
            <a:lvl2pPr marL="115888" indent="-118872">
              <a:spcBef>
                <a:spcPts val="900"/>
              </a:spcBef>
              <a:buFont typeface="Arial"/>
              <a:buChar char="•"/>
              <a:defRPr sz="1800">
                <a:solidFill>
                  <a:schemeClr val="accent6"/>
                </a:solidFill>
              </a:defRPr>
            </a:lvl2pPr>
            <a:lvl3pPr marL="279400" indent="-111125">
              <a:buFont typeface="Lucida Grande"/>
              <a:buChar char="-"/>
              <a:defRPr sz="1400" baseline="0">
                <a:solidFill>
                  <a:schemeClr val="accent6"/>
                </a:solidFill>
              </a:defRPr>
            </a:lvl3pPr>
          </a:lstStyle>
          <a:p>
            <a:pPr lvl="0"/>
            <a:r>
              <a:rPr lang="en-US" dirty="0"/>
              <a:t>Click to edit Master text styles</a:t>
            </a:r>
          </a:p>
          <a:p>
            <a:pPr lvl="1"/>
            <a:r>
              <a:rPr lang="en-US" dirty="0"/>
              <a:t>Second level</a:t>
            </a:r>
          </a:p>
          <a:p>
            <a:pPr lvl="2"/>
            <a:r>
              <a:rPr lang="en-US" dirty="0"/>
              <a:t>Third level</a:t>
            </a:r>
          </a:p>
        </p:txBody>
      </p:sp>
      <p:sp>
        <p:nvSpPr>
          <p:cNvPr id="4" name="Rectangle 11"/>
          <p:cNvSpPr>
            <a:spLocks noGrp="1" noChangeArrowheads="1"/>
          </p:cNvSpPr>
          <p:nvPr>
            <p:ph type="ftr" sz="quarter" idx="13"/>
          </p:nvPr>
        </p:nvSpPr>
        <p:spPr/>
        <p:txBody>
          <a:bodyPr/>
          <a:lstStyle>
            <a:lvl1pPr>
              <a:defRPr/>
            </a:lvl1pPr>
          </a:lstStyle>
          <a:p>
            <a:pPr>
              <a:defRPr/>
            </a:pPr>
            <a:r>
              <a:rPr lang="en-US" altLang="en-US"/>
              <a:t>© Fred Hutchinson Cancer Research Center </a:t>
            </a:r>
          </a:p>
        </p:txBody>
      </p:sp>
      <p:sp>
        <p:nvSpPr>
          <p:cNvPr id="5" name="Rectangle 12"/>
          <p:cNvSpPr>
            <a:spLocks noGrp="1" noChangeArrowheads="1"/>
          </p:cNvSpPr>
          <p:nvPr>
            <p:ph type="sldNum" sz="quarter" idx="14"/>
          </p:nvPr>
        </p:nvSpPr>
        <p:spPr/>
        <p:txBody>
          <a:bodyPr/>
          <a:lstStyle>
            <a:lvl1pPr>
              <a:defRPr/>
            </a:lvl1pPr>
          </a:lstStyle>
          <a:p>
            <a:fld id="{73C825DA-F96F-4A9F-8CE9-F0163AF7130F}" type="slidenum">
              <a:rPr lang="en-US" altLang="en-US"/>
              <a:pPr/>
              <a:t>‹#›</a:t>
            </a:fld>
            <a:endParaRPr lang="en-US" altLang="en-US"/>
          </a:p>
        </p:txBody>
      </p:sp>
    </p:spTree>
    <p:extLst>
      <p:ext uri="{BB962C8B-B14F-4D97-AF65-F5344CB8AC3E}">
        <p14:creationId xmlns:p14="http://schemas.microsoft.com/office/powerpoint/2010/main" val="265758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Imag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6"/>
                </a:solidFill>
              </a:defRPr>
            </a:lvl1pPr>
          </a:lstStyle>
          <a:p>
            <a:r>
              <a:rPr lang="en-US" dirty="0"/>
              <a:t>Click to edit Master title style</a:t>
            </a:r>
          </a:p>
        </p:txBody>
      </p:sp>
      <p:sp>
        <p:nvSpPr>
          <p:cNvPr id="6" name="Text Placeholder 5"/>
          <p:cNvSpPr>
            <a:spLocks noGrp="1"/>
          </p:cNvSpPr>
          <p:nvPr>
            <p:ph type="body" sz="quarter" idx="12"/>
          </p:nvPr>
        </p:nvSpPr>
        <p:spPr>
          <a:xfrm>
            <a:off x="6092296" y="1261872"/>
            <a:ext cx="5484973" cy="4846320"/>
          </a:xfrm>
        </p:spPr>
        <p:txBody>
          <a:bodyPr spcCol="0"/>
          <a:lstStyle>
            <a:lvl1pPr marL="0" indent="0">
              <a:lnSpc>
                <a:spcPts val="2000"/>
              </a:lnSpc>
              <a:defRPr sz="1800" baseline="0">
                <a:solidFill>
                  <a:schemeClr val="accent6"/>
                </a:solidFill>
              </a:defRPr>
            </a:lvl1pPr>
            <a:lvl2pPr marL="115888" indent="-118872">
              <a:spcBef>
                <a:spcPts val="900"/>
              </a:spcBef>
              <a:buSzPct val="100000"/>
              <a:buFont typeface="Lucida Grande"/>
              <a:buChar char="-"/>
              <a:defRPr sz="1400">
                <a:solidFill>
                  <a:schemeClr val="accent6"/>
                </a:solidFill>
              </a:defRPr>
            </a:lvl2pPr>
            <a:lvl3pPr marL="222250" indent="-222250">
              <a:buFont typeface="Lucida Grande"/>
              <a:buChar char="-"/>
              <a:defRPr sz="1400" baseline="0"/>
            </a:lvl3pPr>
          </a:lstStyle>
          <a:p>
            <a:pPr lvl="0"/>
            <a:r>
              <a:rPr lang="en-US" dirty="0"/>
              <a:t>Click to edit Master text styles</a:t>
            </a:r>
          </a:p>
          <a:p>
            <a:pPr lvl="1"/>
            <a:r>
              <a:rPr lang="en-US" dirty="0"/>
              <a:t>Second level</a:t>
            </a:r>
          </a:p>
        </p:txBody>
      </p:sp>
      <p:sp>
        <p:nvSpPr>
          <p:cNvPr id="7" name="Picture Placeholder 6"/>
          <p:cNvSpPr>
            <a:spLocks noGrp="1"/>
          </p:cNvSpPr>
          <p:nvPr>
            <p:ph type="pic" sz="quarter" idx="13"/>
          </p:nvPr>
        </p:nvSpPr>
        <p:spPr>
          <a:xfrm>
            <a:off x="611559" y="1243014"/>
            <a:ext cx="5019175" cy="4885805"/>
          </a:xfrm>
          <a:solidFill>
            <a:schemeClr val="accent6">
              <a:lumMod val="50000"/>
              <a:alpha val="11000"/>
            </a:schemeClr>
          </a:solidFill>
        </p:spPr>
        <p:txBody>
          <a:bodyPr bIns="777240" anchor="ctr"/>
          <a:lstStyle>
            <a:lvl1pPr algn="ctr">
              <a:defRPr sz="1200">
                <a:solidFill>
                  <a:schemeClr val="accent4"/>
                </a:solidFill>
              </a:defRPr>
            </a:lvl1pPr>
          </a:lstStyle>
          <a:p>
            <a:pPr lvl="0"/>
            <a:r>
              <a:rPr lang="en-US" noProof="0" dirty="0"/>
              <a:t>Drag picture to placeholder or click icon to add</a:t>
            </a:r>
          </a:p>
        </p:txBody>
      </p:sp>
      <p:sp>
        <p:nvSpPr>
          <p:cNvPr id="5" name="Rectangle 11"/>
          <p:cNvSpPr>
            <a:spLocks noGrp="1" noChangeArrowheads="1"/>
          </p:cNvSpPr>
          <p:nvPr>
            <p:ph type="ftr" sz="quarter" idx="14"/>
          </p:nvPr>
        </p:nvSpPr>
        <p:spPr/>
        <p:txBody>
          <a:bodyPr/>
          <a:lstStyle>
            <a:lvl1pPr>
              <a:defRPr/>
            </a:lvl1pPr>
          </a:lstStyle>
          <a:p>
            <a:pPr>
              <a:defRPr/>
            </a:pPr>
            <a:r>
              <a:rPr lang="en-US" altLang="en-US"/>
              <a:t>© Fred Hutchinson Cancer Research Center </a:t>
            </a:r>
          </a:p>
        </p:txBody>
      </p:sp>
      <p:sp>
        <p:nvSpPr>
          <p:cNvPr id="8" name="Rectangle 12"/>
          <p:cNvSpPr>
            <a:spLocks noGrp="1" noChangeArrowheads="1"/>
          </p:cNvSpPr>
          <p:nvPr>
            <p:ph type="sldNum" sz="quarter" idx="15"/>
          </p:nvPr>
        </p:nvSpPr>
        <p:spPr/>
        <p:txBody>
          <a:bodyPr/>
          <a:lstStyle>
            <a:lvl1pPr>
              <a:defRPr/>
            </a:lvl1pPr>
          </a:lstStyle>
          <a:p>
            <a:fld id="{C4DACFAE-EEFD-43E7-B137-603DF7AE8B6E}" type="slidenum">
              <a:rPr lang="en-US" altLang="en-US"/>
              <a:pPr/>
              <a:t>‹#›</a:t>
            </a:fld>
            <a:endParaRPr lang="en-US" altLang="en-US"/>
          </a:p>
        </p:txBody>
      </p:sp>
    </p:spTree>
    <p:extLst>
      <p:ext uri="{BB962C8B-B14F-4D97-AF65-F5344CB8AC3E}">
        <p14:creationId xmlns:p14="http://schemas.microsoft.com/office/powerpoint/2010/main" val="2763725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8"/>
          <p:cNvSpPr>
            <a:spLocks noGrp="1" noChangeArrowheads="1"/>
          </p:cNvSpPr>
          <p:nvPr>
            <p:ph type="title"/>
          </p:nvPr>
        </p:nvSpPr>
        <p:spPr bwMode="auto">
          <a:xfrm>
            <a:off x="611559" y="141288"/>
            <a:ext cx="109635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Rectangle 9"/>
          <p:cNvSpPr>
            <a:spLocks noGrp="1" noChangeArrowheads="1"/>
          </p:cNvSpPr>
          <p:nvPr>
            <p:ph type="body" idx="1"/>
          </p:nvPr>
        </p:nvSpPr>
        <p:spPr bwMode="auto">
          <a:xfrm>
            <a:off x="611559" y="1323975"/>
            <a:ext cx="10963593"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5" name="Rectangle 11"/>
          <p:cNvSpPr>
            <a:spLocks noGrp="1" noChangeArrowheads="1"/>
          </p:cNvSpPr>
          <p:nvPr>
            <p:ph type="ftr" sz="quarter" idx="3"/>
          </p:nvPr>
        </p:nvSpPr>
        <p:spPr bwMode="auto">
          <a:xfrm>
            <a:off x="7857138" y="6492875"/>
            <a:ext cx="3409061"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algn="r" eaLnBrk="1" hangingPunct="1">
              <a:defRPr sz="600">
                <a:solidFill>
                  <a:srgbClr val="FFFFFF"/>
                </a:solidFill>
                <a:latin typeface="Arial" panose="020B0604020202020204" pitchFamily="34" charset="0"/>
              </a:defRPr>
            </a:lvl1pPr>
          </a:lstStyle>
          <a:p>
            <a:pPr>
              <a:defRPr/>
            </a:pPr>
            <a:r>
              <a:rPr lang="en-US" altLang="en-US"/>
              <a:t>©2014 Fred Hutchinson Cancer Research Center </a:t>
            </a:r>
          </a:p>
        </p:txBody>
      </p:sp>
      <p:sp>
        <p:nvSpPr>
          <p:cNvPr id="1036" name="Rectangle 12"/>
          <p:cNvSpPr>
            <a:spLocks noGrp="1" noChangeArrowheads="1"/>
          </p:cNvSpPr>
          <p:nvPr>
            <p:ph type="sldNum" sz="quarter" idx="4"/>
          </p:nvPr>
        </p:nvSpPr>
        <p:spPr bwMode="auto">
          <a:xfrm>
            <a:off x="11198483" y="6492875"/>
            <a:ext cx="49940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600">
                <a:solidFill>
                  <a:srgbClr val="FFFFFF"/>
                </a:solidFill>
                <a:latin typeface="Arial" pitchFamily="34" charset="0"/>
              </a:defRPr>
            </a:lvl1pPr>
          </a:lstStyle>
          <a:p>
            <a:fld id="{5F8B553C-8550-444A-88B8-CE61CCA1146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435" r:id="rId1"/>
    <p:sldLayoutId id="2147484436" r:id="rId2"/>
    <p:sldLayoutId id="2147484437" r:id="rId3"/>
  </p:sldLayoutIdLst>
  <p:hf hdr="0" dt="0"/>
  <p:txStyles>
    <p:titleStyle>
      <a:lvl1pPr algn="l" rtl="0" eaLnBrk="0" fontAlgn="base" hangingPunct="0">
        <a:spcBef>
          <a:spcPct val="0"/>
        </a:spcBef>
        <a:spcAft>
          <a:spcPct val="0"/>
        </a:spcAft>
        <a:defRPr sz="3200" b="1">
          <a:solidFill>
            <a:srgbClr val="FFFFFF"/>
          </a:solidFill>
          <a:latin typeface="+mj-lt"/>
          <a:ea typeface="ヒラギノ角ゴ Pro W3" charset="0"/>
          <a:cs typeface="ヒラギノ角ゴ Pro W3" charset="0"/>
        </a:defRPr>
      </a:lvl1pPr>
      <a:lvl2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5pPr>
      <a:lvl6pPr marL="457200" algn="ctr" rtl="0" fontAlgn="base">
        <a:spcBef>
          <a:spcPct val="0"/>
        </a:spcBef>
        <a:spcAft>
          <a:spcPct val="0"/>
        </a:spcAft>
        <a:defRPr sz="4000" b="1">
          <a:solidFill>
            <a:schemeClr val="bg1"/>
          </a:solidFill>
          <a:latin typeface="Arial" pitchFamily="34" charset="0"/>
        </a:defRPr>
      </a:lvl6pPr>
      <a:lvl7pPr marL="914400" algn="ctr" rtl="0" fontAlgn="base">
        <a:spcBef>
          <a:spcPct val="0"/>
        </a:spcBef>
        <a:spcAft>
          <a:spcPct val="0"/>
        </a:spcAft>
        <a:defRPr sz="4000" b="1">
          <a:solidFill>
            <a:schemeClr val="bg1"/>
          </a:solidFill>
          <a:latin typeface="Arial" pitchFamily="34" charset="0"/>
        </a:defRPr>
      </a:lvl7pPr>
      <a:lvl8pPr marL="1371600" algn="ctr" rtl="0" fontAlgn="base">
        <a:spcBef>
          <a:spcPct val="0"/>
        </a:spcBef>
        <a:spcAft>
          <a:spcPct val="0"/>
        </a:spcAft>
        <a:defRPr sz="4000" b="1">
          <a:solidFill>
            <a:schemeClr val="bg1"/>
          </a:solidFill>
          <a:latin typeface="Arial" pitchFamily="34" charset="0"/>
        </a:defRPr>
      </a:lvl8pPr>
      <a:lvl9pPr marL="1828800" algn="ctr" rtl="0" fontAlgn="base">
        <a:spcBef>
          <a:spcPct val="0"/>
        </a:spcBef>
        <a:spcAft>
          <a:spcPct val="0"/>
        </a:spcAft>
        <a:defRPr sz="40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chemeClr val="bg1"/>
        </a:buClr>
        <a:defRPr sz="2800">
          <a:solidFill>
            <a:srgbClr val="FFFFFF"/>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lr>
          <a:schemeClr val="bg1"/>
        </a:buClr>
        <a:buSzPct val="90000"/>
        <a:buFont typeface="Times New Roman" pitchFamily="18" charset="0"/>
        <a:buChar char="–"/>
        <a:defRPr sz="2400">
          <a:solidFill>
            <a:srgbClr val="FFFFFF"/>
          </a:solidFill>
          <a:latin typeface="+mn-lt"/>
          <a:ea typeface="ヒラギノ角ゴ Pro W3" charset="0"/>
          <a:cs typeface="ヒラギノ角ゴ Pro W3" charset="0"/>
        </a:defRPr>
      </a:lvl2pPr>
      <a:lvl3pPr marL="1143000" indent="-228600" algn="l" rtl="0" eaLnBrk="0" fontAlgn="base" hangingPunct="0">
        <a:spcBef>
          <a:spcPct val="20000"/>
        </a:spcBef>
        <a:spcAft>
          <a:spcPct val="0"/>
        </a:spcAft>
        <a:buClr>
          <a:schemeClr val="bg1"/>
        </a:buClr>
        <a:buSzPct val="90000"/>
        <a:buChar char="•"/>
        <a:defRPr sz="2000">
          <a:solidFill>
            <a:srgbClr val="FFFFFF"/>
          </a:solidFill>
          <a:latin typeface="+mn-lt"/>
          <a:ea typeface="ヒラギノ角ゴ Pro W3" charset="0"/>
          <a:cs typeface="ヒラギノ角ゴ Pro W3" charset="0"/>
        </a:defRPr>
      </a:lvl3pPr>
      <a:lvl4pPr marL="1600200" indent="-228600" algn="l" rtl="0" eaLnBrk="0" fontAlgn="base" hangingPunct="0">
        <a:spcBef>
          <a:spcPct val="20000"/>
        </a:spcBef>
        <a:spcAft>
          <a:spcPct val="0"/>
        </a:spcAft>
        <a:buClr>
          <a:schemeClr val="bg1"/>
        </a:buClr>
        <a:buSzPct val="80000"/>
        <a:buFont typeface="Times New Roman" pitchFamily="18" charset="0"/>
        <a:buChar char="–"/>
        <a:defRPr>
          <a:solidFill>
            <a:srgbClr val="FFFFFF"/>
          </a:solidFill>
          <a:latin typeface="+mn-lt"/>
          <a:ea typeface="ヒラギノ角ゴ Pro W3" charset="0"/>
          <a:cs typeface="ヒラギノ角ゴ Pro W3" charset="0"/>
        </a:defRPr>
      </a:lvl4pPr>
      <a:lvl5pPr marL="2057400" indent="-228600" algn="l" rtl="0" eaLnBrk="0" fontAlgn="base" hangingPunct="0">
        <a:spcBef>
          <a:spcPct val="20000"/>
        </a:spcBef>
        <a:spcAft>
          <a:spcPct val="0"/>
        </a:spcAft>
        <a:buClr>
          <a:schemeClr val="bg1"/>
        </a:buClr>
        <a:buSzPct val="70000"/>
        <a:buChar char="•"/>
        <a:defRPr>
          <a:solidFill>
            <a:srgbClr val="FFFFFF"/>
          </a:solidFill>
          <a:latin typeface="+mn-lt"/>
          <a:ea typeface="ヒラギノ角ゴ Pro W3" charset="0"/>
          <a:cs typeface="ヒラギノ角ゴ Pro W3" charset="0"/>
        </a:defRPr>
      </a:lvl5pPr>
      <a:lvl6pPr marL="2514600" indent="-228600" algn="l" rtl="0" fontAlgn="base">
        <a:spcBef>
          <a:spcPct val="20000"/>
        </a:spcBef>
        <a:spcAft>
          <a:spcPct val="0"/>
        </a:spcAft>
        <a:buClr>
          <a:schemeClr val="bg1"/>
        </a:buClr>
        <a:buSzPct val="70000"/>
        <a:buChar char="•"/>
        <a:defRPr sz="2000">
          <a:solidFill>
            <a:schemeClr val="bg1"/>
          </a:solidFill>
          <a:latin typeface="+mn-lt"/>
        </a:defRPr>
      </a:lvl6pPr>
      <a:lvl7pPr marL="2971800" indent="-228600" algn="l" rtl="0" fontAlgn="base">
        <a:spcBef>
          <a:spcPct val="20000"/>
        </a:spcBef>
        <a:spcAft>
          <a:spcPct val="0"/>
        </a:spcAft>
        <a:buClr>
          <a:schemeClr val="bg1"/>
        </a:buClr>
        <a:buSzPct val="70000"/>
        <a:buChar char="•"/>
        <a:defRPr sz="2000">
          <a:solidFill>
            <a:schemeClr val="bg1"/>
          </a:solidFill>
          <a:latin typeface="+mn-lt"/>
        </a:defRPr>
      </a:lvl7pPr>
      <a:lvl8pPr marL="3429000" indent="-228600" algn="l" rtl="0" fontAlgn="base">
        <a:spcBef>
          <a:spcPct val="20000"/>
        </a:spcBef>
        <a:spcAft>
          <a:spcPct val="0"/>
        </a:spcAft>
        <a:buClr>
          <a:schemeClr val="bg1"/>
        </a:buClr>
        <a:buSzPct val="70000"/>
        <a:buChar char="•"/>
        <a:defRPr sz="2000">
          <a:solidFill>
            <a:schemeClr val="bg1"/>
          </a:solidFill>
          <a:latin typeface="+mn-lt"/>
        </a:defRPr>
      </a:lvl8pPr>
      <a:lvl9pPr marL="3886200" indent="-228600"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1D30"/>
        </a:solidFill>
        <a:effectLst/>
      </p:bgPr>
    </p:bg>
    <p:spTree>
      <p:nvGrpSpPr>
        <p:cNvPr id="1" name=""/>
        <p:cNvGrpSpPr/>
        <p:nvPr/>
      </p:nvGrpSpPr>
      <p:grpSpPr>
        <a:xfrm>
          <a:off x="0" y="0"/>
          <a:ext cx="0" cy="0"/>
          <a:chOff x="0" y="0"/>
          <a:chExt cx="0" cy="0"/>
        </a:xfrm>
      </p:grpSpPr>
      <p:sp>
        <p:nvSpPr>
          <p:cNvPr id="2050" name="Rectangle 8"/>
          <p:cNvSpPr>
            <a:spLocks noGrp="1" noChangeArrowheads="1"/>
          </p:cNvSpPr>
          <p:nvPr>
            <p:ph type="title"/>
          </p:nvPr>
        </p:nvSpPr>
        <p:spPr bwMode="auto">
          <a:xfrm>
            <a:off x="611559" y="141288"/>
            <a:ext cx="109635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2051" name="Rectangle 9"/>
          <p:cNvSpPr>
            <a:spLocks noGrp="1" noChangeArrowheads="1"/>
          </p:cNvSpPr>
          <p:nvPr>
            <p:ph type="body" idx="1"/>
          </p:nvPr>
        </p:nvSpPr>
        <p:spPr bwMode="auto">
          <a:xfrm>
            <a:off x="611559" y="1323975"/>
            <a:ext cx="10963593"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35" name="Rectangle 11"/>
          <p:cNvSpPr>
            <a:spLocks noGrp="1" noChangeArrowheads="1"/>
          </p:cNvSpPr>
          <p:nvPr>
            <p:ph type="ftr" sz="quarter" idx="3"/>
          </p:nvPr>
        </p:nvSpPr>
        <p:spPr bwMode="auto">
          <a:xfrm>
            <a:off x="7857138" y="6492875"/>
            <a:ext cx="3409061"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algn="r" eaLnBrk="1" hangingPunct="1">
              <a:defRPr sz="600" smtClean="0">
                <a:solidFill>
                  <a:schemeClr val="accent6"/>
                </a:solidFill>
                <a:latin typeface="Arial" panose="020B0604020202020204" pitchFamily="34" charset="0"/>
              </a:defRPr>
            </a:lvl1pPr>
          </a:lstStyle>
          <a:p>
            <a:pPr>
              <a:defRPr/>
            </a:pPr>
            <a:r>
              <a:rPr lang="en-US" altLang="en-US"/>
              <a:t>© Fred Hutchinson Cancer Research Center </a:t>
            </a:r>
          </a:p>
        </p:txBody>
      </p:sp>
      <p:sp>
        <p:nvSpPr>
          <p:cNvPr id="1036" name="Rectangle 12"/>
          <p:cNvSpPr>
            <a:spLocks noGrp="1" noChangeArrowheads="1"/>
          </p:cNvSpPr>
          <p:nvPr>
            <p:ph type="sldNum" sz="quarter" idx="4"/>
          </p:nvPr>
        </p:nvSpPr>
        <p:spPr bwMode="auto">
          <a:xfrm>
            <a:off x="11198483" y="6492875"/>
            <a:ext cx="49940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600">
                <a:solidFill>
                  <a:srgbClr val="FFFFFF"/>
                </a:solidFill>
                <a:latin typeface="Arial" pitchFamily="34" charset="0"/>
              </a:defRPr>
            </a:lvl1pPr>
          </a:lstStyle>
          <a:p>
            <a:fld id="{1518DF96-C176-4A23-9F8B-058519931D8E}" type="slidenum">
              <a:rPr lang="en-US" altLang="en-US"/>
              <a:pPr/>
              <a:t>‹#›</a:t>
            </a:fld>
            <a:endParaRPr lang="en-US" altLang="en-US"/>
          </a:p>
        </p:txBody>
      </p:sp>
      <p:pic>
        <p:nvPicPr>
          <p:cNvPr id="2054" name="Picture 6"/>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4271" y="6115050"/>
            <a:ext cx="1857984" cy="73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38" r:id="rId1"/>
    <p:sldLayoutId id="2147484446" r:id="rId2"/>
  </p:sldLayoutIdLst>
  <p:hf hdr="0" dt="0"/>
  <p:txStyles>
    <p:titleStyle>
      <a:lvl1pPr algn="l" rtl="0" eaLnBrk="0" fontAlgn="base" hangingPunct="0">
        <a:spcBef>
          <a:spcPct val="0"/>
        </a:spcBef>
        <a:spcAft>
          <a:spcPct val="0"/>
        </a:spcAft>
        <a:defRPr sz="3200" b="1">
          <a:solidFill>
            <a:srgbClr val="FFFFFF"/>
          </a:solidFill>
          <a:latin typeface="+mj-lt"/>
          <a:ea typeface="ヒラギノ角ゴ Pro W3" charset="0"/>
          <a:cs typeface="ヒラギノ角ゴ Pro W3" charset="0"/>
        </a:defRPr>
      </a:lvl1pPr>
      <a:lvl2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5pPr>
      <a:lvl6pPr marL="457200" algn="ctr" rtl="0" fontAlgn="base">
        <a:spcBef>
          <a:spcPct val="0"/>
        </a:spcBef>
        <a:spcAft>
          <a:spcPct val="0"/>
        </a:spcAft>
        <a:defRPr sz="4000" b="1">
          <a:solidFill>
            <a:schemeClr val="bg1"/>
          </a:solidFill>
          <a:latin typeface="Arial" pitchFamily="34" charset="0"/>
        </a:defRPr>
      </a:lvl6pPr>
      <a:lvl7pPr marL="914400" algn="ctr" rtl="0" fontAlgn="base">
        <a:spcBef>
          <a:spcPct val="0"/>
        </a:spcBef>
        <a:spcAft>
          <a:spcPct val="0"/>
        </a:spcAft>
        <a:defRPr sz="4000" b="1">
          <a:solidFill>
            <a:schemeClr val="bg1"/>
          </a:solidFill>
          <a:latin typeface="Arial" pitchFamily="34" charset="0"/>
        </a:defRPr>
      </a:lvl7pPr>
      <a:lvl8pPr marL="1371600" algn="ctr" rtl="0" fontAlgn="base">
        <a:spcBef>
          <a:spcPct val="0"/>
        </a:spcBef>
        <a:spcAft>
          <a:spcPct val="0"/>
        </a:spcAft>
        <a:defRPr sz="4000" b="1">
          <a:solidFill>
            <a:schemeClr val="bg1"/>
          </a:solidFill>
          <a:latin typeface="Arial" pitchFamily="34" charset="0"/>
        </a:defRPr>
      </a:lvl8pPr>
      <a:lvl9pPr marL="1828800" algn="ctr" rtl="0" fontAlgn="base">
        <a:spcBef>
          <a:spcPct val="0"/>
        </a:spcBef>
        <a:spcAft>
          <a:spcPct val="0"/>
        </a:spcAft>
        <a:defRPr sz="40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chemeClr val="bg1"/>
        </a:buClr>
        <a:defRPr sz="2800">
          <a:solidFill>
            <a:srgbClr val="FFFFFF"/>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lr>
          <a:schemeClr val="bg1"/>
        </a:buClr>
        <a:buSzPct val="90000"/>
        <a:buFont typeface="Times New Roman" pitchFamily="18" charset="0"/>
        <a:buChar char="–"/>
        <a:defRPr sz="2400">
          <a:solidFill>
            <a:srgbClr val="FFFFFF"/>
          </a:solidFill>
          <a:latin typeface="+mn-lt"/>
          <a:ea typeface="ヒラギノ角ゴ Pro W3" charset="0"/>
          <a:cs typeface="ヒラギノ角ゴ Pro W3" charset="0"/>
        </a:defRPr>
      </a:lvl2pPr>
      <a:lvl3pPr marL="1143000" indent="-228600" algn="l" rtl="0" eaLnBrk="0" fontAlgn="base" hangingPunct="0">
        <a:spcBef>
          <a:spcPct val="20000"/>
        </a:spcBef>
        <a:spcAft>
          <a:spcPct val="0"/>
        </a:spcAft>
        <a:buClr>
          <a:schemeClr val="bg1"/>
        </a:buClr>
        <a:buSzPct val="90000"/>
        <a:buChar char="•"/>
        <a:defRPr sz="2000">
          <a:solidFill>
            <a:srgbClr val="FFFFFF"/>
          </a:solidFill>
          <a:latin typeface="+mn-lt"/>
          <a:ea typeface="ヒラギノ角ゴ Pro W3" charset="0"/>
          <a:cs typeface="ヒラギノ角ゴ Pro W3" charset="0"/>
        </a:defRPr>
      </a:lvl3pPr>
      <a:lvl4pPr marL="1600200" indent="-228600" algn="l" rtl="0" eaLnBrk="0" fontAlgn="base" hangingPunct="0">
        <a:spcBef>
          <a:spcPct val="20000"/>
        </a:spcBef>
        <a:spcAft>
          <a:spcPct val="0"/>
        </a:spcAft>
        <a:buClr>
          <a:schemeClr val="bg1"/>
        </a:buClr>
        <a:buSzPct val="80000"/>
        <a:buFont typeface="Times New Roman" pitchFamily="18" charset="0"/>
        <a:buChar char="–"/>
        <a:defRPr>
          <a:solidFill>
            <a:srgbClr val="1C3B61"/>
          </a:solidFill>
          <a:latin typeface="+mn-lt"/>
          <a:ea typeface="ヒラギノ角ゴ Pro W3" charset="0"/>
          <a:cs typeface="ヒラギノ角ゴ Pro W3" charset="0"/>
        </a:defRPr>
      </a:lvl4pPr>
      <a:lvl5pPr marL="2057400" indent="-228600" algn="l" rtl="0" eaLnBrk="0" fontAlgn="base" hangingPunct="0">
        <a:spcBef>
          <a:spcPct val="20000"/>
        </a:spcBef>
        <a:spcAft>
          <a:spcPct val="0"/>
        </a:spcAft>
        <a:buClr>
          <a:schemeClr val="bg1"/>
        </a:buClr>
        <a:buSzPct val="70000"/>
        <a:buChar char="•"/>
        <a:defRPr>
          <a:solidFill>
            <a:srgbClr val="1C3B61"/>
          </a:solidFill>
          <a:latin typeface="+mn-lt"/>
          <a:ea typeface="ヒラギノ角ゴ Pro W3" charset="0"/>
          <a:cs typeface="ヒラギノ角ゴ Pro W3" charset="0"/>
        </a:defRPr>
      </a:lvl5pPr>
      <a:lvl6pPr marL="2514600" indent="-228600" algn="l" rtl="0" fontAlgn="base">
        <a:spcBef>
          <a:spcPct val="20000"/>
        </a:spcBef>
        <a:spcAft>
          <a:spcPct val="0"/>
        </a:spcAft>
        <a:buClr>
          <a:schemeClr val="bg1"/>
        </a:buClr>
        <a:buSzPct val="70000"/>
        <a:buChar char="•"/>
        <a:defRPr sz="2000">
          <a:solidFill>
            <a:schemeClr val="bg1"/>
          </a:solidFill>
          <a:latin typeface="+mn-lt"/>
        </a:defRPr>
      </a:lvl6pPr>
      <a:lvl7pPr marL="2971800" indent="-228600" algn="l" rtl="0" fontAlgn="base">
        <a:spcBef>
          <a:spcPct val="20000"/>
        </a:spcBef>
        <a:spcAft>
          <a:spcPct val="0"/>
        </a:spcAft>
        <a:buClr>
          <a:schemeClr val="bg1"/>
        </a:buClr>
        <a:buSzPct val="70000"/>
        <a:buChar char="•"/>
        <a:defRPr sz="2000">
          <a:solidFill>
            <a:schemeClr val="bg1"/>
          </a:solidFill>
          <a:latin typeface="+mn-lt"/>
        </a:defRPr>
      </a:lvl7pPr>
      <a:lvl8pPr marL="3429000" indent="-228600" algn="l" rtl="0" fontAlgn="base">
        <a:spcBef>
          <a:spcPct val="20000"/>
        </a:spcBef>
        <a:spcAft>
          <a:spcPct val="0"/>
        </a:spcAft>
        <a:buClr>
          <a:schemeClr val="bg1"/>
        </a:buClr>
        <a:buSzPct val="70000"/>
        <a:buChar char="•"/>
        <a:defRPr sz="2000">
          <a:solidFill>
            <a:schemeClr val="bg1"/>
          </a:solidFill>
          <a:latin typeface="+mn-lt"/>
        </a:defRPr>
      </a:lvl8pPr>
      <a:lvl9pPr marL="3886200" indent="-228600"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1D30"/>
        </a:solidFill>
        <a:effectLst/>
      </p:bgPr>
    </p:bg>
    <p:spTree>
      <p:nvGrpSpPr>
        <p:cNvPr id="1" name=""/>
        <p:cNvGrpSpPr/>
        <p:nvPr/>
      </p:nvGrpSpPr>
      <p:grpSpPr>
        <a:xfrm>
          <a:off x="0" y="0"/>
          <a:ext cx="0" cy="0"/>
          <a:chOff x="0" y="0"/>
          <a:chExt cx="0" cy="0"/>
        </a:xfrm>
      </p:grpSpPr>
      <p:sp>
        <p:nvSpPr>
          <p:cNvPr id="3074" name="Rectangle 8"/>
          <p:cNvSpPr>
            <a:spLocks noGrp="1" noChangeArrowheads="1"/>
          </p:cNvSpPr>
          <p:nvPr>
            <p:ph type="title"/>
          </p:nvPr>
        </p:nvSpPr>
        <p:spPr bwMode="auto">
          <a:xfrm>
            <a:off x="611559" y="141288"/>
            <a:ext cx="109635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Slide Header</a:t>
            </a:r>
          </a:p>
        </p:txBody>
      </p:sp>
      <p:sp>
        <p:nvSpPr>
          <p:cNvPr id="3075" name="Rectangle 9"/>
          <p:cNvSpPr>
            <a:spLocks noGrp="1" noChangeArrowheads="1"/>
          </p:cNvSpPr>
          <p:nvPr>
            <p:ph type="body" idx="1"/>
          </p:nvPr>
        </p:nvSpPr>
        <p:spPr bwMode="auto">
          <a:xfrm>
            <a:off x="609441" y="1262063"/>
            <a:ext cx="10969943"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Large Body</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5" name="Rectangle 11"/>
          <p:cNvSpPr>
            <a:spLocks noGrp="1" noChangeArrowheads="1"/>
          </p:cNvSpPr>
          <p:nvPr>
            <p:ph type="ftr" sz="quarter" idx="3"/>
          </p:nvPr>
        </p:nvSpPr>
        <p:spPr bwMode="auto">
          <a:xfrm>
            <a:off x="7857138" y="6492875"/>
            <a:ext cx="3409061"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algn="r" eaLnBrk="1" hangingPunct="1">
              <a:defRPr sz="600" smtClean="0">
                <a:solidFill>
                  <a:schemeClr val="accent6"/>
                </a:solidFill>
                <a:latin typeface="Arial" panose="020B0604020202020204" pitchFamily="34" charset="0"/>
              </a:defRPr>
            </a:lvl1pPr>
          </a:lstStyle>
          <a:p>
            <a:pPr>
              <a:defRPr/>
            </a:pPr>
            <a:r>
              <a:rPr lang="en-US" altLang="en-US"/>
              <a:t>© Fred Hutchinson Cancer Research Center </a:t>
            </a:r>
            <a:endParaRPr lang="en-US" altLang="en-US" dirty="0"/>
          </a:p>
        </p:txBody>
      </p:sp>
      <p:sp>
        <p:nvSpPr>
          <p:cNvPr id="1036" name="Rectangle 12"/>
          <p:cNvSpPr>
            <a:spLocks noGrp="1" noChangeArrowheads="1"/>
          </p:cNvSpPr>
          <p:nvPr>
            <p:ph type="sldNum" sz="quarter" idx="4"/>
          </p:nvPr>
        </p:nvSpPr>
        <p:spPr bwMode="auto">
          <a:xfrm>
            <a:off x="11198483" y="6492875"/>
            <a:ext cx="49940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600">
                <a:solidFill>
                  <a:srgbClr val="FFFFFF"/>
                </a:solidFill>
                <a:latin typeface="Arial" pitchFamily="34" charset="0"/>
              </a:defRPr>
            </a:lvl1pPr>
          </a:lstStyle>
          <a:p>
            <a:fld id="{5F57E562-9046-4853-8CE0-DDDD626B5896}" type="slidenum">
              <a:rPr lang="en-US" altLang="en-US"/>
              <a:pPr/>
              <a:t>‹#›</a:t>
            </a:fld>
            <a:endParaRPr lang="en-US" altLang="en-US"/>
          </a:p>
        </p:txBody>
      </p:sp>
      <p:sp>
        <p:nvSpPr>
          <p:cNvPr id="5" name="Rectangle 4"/>
          <p:cNvSpPr/>
          <p:nvPr userDrawn="1"/>
        </p:nvSpPr>
        <p:spPr bwMode="auto">
          <a:xfrm>
            <a:off x="594630" y="952501"/>
            <a:ext cx="10980522" cy="55563"/>
          </a:xfrm>
          <a:prstGeom prst="rect">
            <a:avLst/>
          </a:prstGeom>
          <a:gradFill flip="none" rotWithShape="1">
            <a:gsLst>
              <a:gs pos="0">
                <a:schemeClr val="tx1"/>
              </a:gs>
              <a:gs pos="100000">
                <a:schemeClr val="bg1"/>
              </a:gs>
              <a:gs pos="50000">
                <a:schemeClr val="accent1"/>
              </a:gs>
            </a:gsLst>
            <a:lin ang="0" scaled="1"/>
            <a:tileRect/>
          </a:gradFill>
          <a:ln w="9525" cap="flat" cmpd="sng" algn="ctr">
            <a:noFill/>
            <a:prstDash val="solid"/>
            <a:round/>
            <a:headEnd type="none" w="med" len="med"/>
            <a:tailEnd type="none" w="med" len="med"/>
          </a:ln>
          <a:effectLst/>
        </p:spPr>
        <p:txBody>
          <a:bodyPr wrap="none"/>
          <a:lstStyle/>
          <a:p>
            <a:pPr eaLnBrk="1" hangingPunct="1">
              <a:defRPr/>
            </a:pPr>
            <a:endParaRPr lang="en-US">
              <a:ea typeface="ヒラギノ角ゴ Pro W3" charset="0"/>
              <a:cs typeface="ヒラギノ角ゴ Pro W3" charset="0"/>
            </a:endParaRPr>
          </a:p>
        </p:txBody>
      </p:sp>
      <p:pic>
        <p:nvPicPr>
          <p:cNvPr id="3079" name="Picture 7"/>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14271" y="6115050"/>
            <a:ext cx="1857984" cy="739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39" r:id="rId1"/>
    <p:sldLayoutId id="2147484440" r:id="rId2"/>
    <p:sldLayoutId id="2147484441" r:id="rId3"/>
    <p:sldLayoutId id="2147484442" r:id="rId4"/>
    <p:sldLayoutId id="2147484445" r:id="rId5"/>
    <p:sldLayoutId id="2147484433" r:id="rId6"/>
    <p:sldLayoutId id="2147484434" r:id="rId7"/>
  </p:sldLayoutIdLst>
  <p:hf hdr="0" dt="0"/>
  <p:txStyles>
    <p:titleStyle>
      <a:lvl1pPr algn="l" rtl="0" eaLnBrk="0" fontAlgn="base" hangingPunct="0">
        <a:spcBef>
          <a:spcPct val="0"/>
        </a:spcBef>
        <a:spcAft>
          <a:spcPct val="0"/>
        </a:spcAft>
        <a:defRPr sz="3200" b="1">
          <a:solidFill>
            <a:srgbClr val="FFFFFF"/>
          </a:solidFill>
          <a:latin typeface="+mj-lt"/>
          <a:ea typeface="ヒラギノ角ゴ Pro W3" charset="0"/>
          <a:cs typeface="ヒラギノ角ゴ Pro W3" charset="0"/>
        </a:defRPr>
      </a:lvl1pPr>
      <a:lvl2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3200" b="1">
          <a:solidFill>
            <a:srgbClr val="FFFFFF"/>
          </a:solidFill>
          <a:latin typeface="Arial" pitchFamily="34" charset="0"/>
          <a:ea typeface="ヒラギノ角ゴ Pro W3" charset="0"/>
          <a:cs typeface="ヒラギノ角ゴ Pro W3" charset="0"/>
        </a:defRPr>
      </a:lvl5pPr>
      <a:lvl6pPr marL="457200" algn="ctr" rtl="0" fontAlgn="base">
        <a:spcBef>
          <a:spcPct val="0"/>
        </a:spcBef>
        <a:spcAft>
          <a:spcPct val="0"/>
        </a:spcAft>
        <a:defRPr sz="4000" b="1">
          <a:solidFill>
            <a:schemeClr val="bg1"/>
          </a:solidFill>
          <a:latin typeface="Arial" pitchFamily="34" charset="0"/>
        </a:defRPr>
      </a:lvl6pPr>
      <a:lvl7pPr marL="914400" algn="ctr" rtl="0" fontAlgn="base">
        <a:spcBef>
          <a:spcPct val="0"/>
        </a:spcBef>
        <a:spcAft>
          <a:spcPct val="0"/>
        </a:spcAft>
        <a:defRPr sz="4000" b="1">
          <a:solidFill>
            <a:schemeClr val="bg1"/>
          </a:solidFill>
          <a:latin typeface="Arial" pitchFamily="34" charset="0"/>
        </a:defRPr>
      </a:lvl7pPr>
      <a:lvl8pPr marL="1371600" algn="ctr" rtl="0" fontAlgn="base">
        <a:spcBef>
          <a:spcPct val="0"/>
        </a:spcBef>
        <a:spcAft>
          <a:spcPct val="0"/>
        </a:spcAft>
        <a:defRPr sz="4000" b="1">
          <a:solidFill>
            <a:schemeClr val="bg1"/>
          </a:solidFill>
          <a:latin typeface="Arial" pitchFamily="34" charset="0"/>
        </a:defRPr>
      </a:lvl8pPr>
      <a:lvl9pPr marL="1828800" algn="ctr" rtl="0" fontAlgn="base">
        <a:spcBef>
          <a:spcPct val="0"/>
        </a:spcBef>
        <a:spcAft>
          <a:spcPct val="0"/>
        </a:spcAft>
        <a:defRPr sz="4000" b="1">
          <a:solidFill>
            <a:schemeClr val="bg1"/>
          </a:solidFill>
          <a:latin typeface="Arial" pitchFamily="34" charset="0"/>
        </a:defRPr>
      </a:lvl9pPr>
    </p:titleStyle>
    <p:bodyStyle>
      <a:lvl1pPr marL="342900" indent="-342900" algn="l" rtl="0" eaLnBrk="0" fontAlgn="base" hangingPunct="0">
        <a:lnSpc>
          <a:spcPts val="3600"/>
        </a:lnSpc>
        <a:spcBef>
          <a:spcPct val="20000"/>
        </a:spcBef>
        <a:spcAft>
          <a:spcPct val="0"/>
        </a:spcAft>
        <a:buClr>
          <a:schemeClr val="bg1"/>
        </a:buClr>
        <a:defRPr sz="2800">
          <a:solidFill>
            <a:srgbClr val="FFFFFF"/>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lr>
          <a:schemeClr val="bg1"/>
        </a:buClr>
        <a:buSzPct val="90000"/>
        <a:buFont typeface="Times New Roman" pitchFamily="18" charset="0"/>
        <a:buChar char="–"/>
        <a:defRPr sz="2400">
          <a:solidFill>
            <a:srgbClr val="FFFFFF"/>
          </a:solidFill>
          <a:latin typeface="+mn-lt"/>
          <a:ea typeface="ヒラギノ角ゴ Pro W3" charset="0"/>
          <a:cs typeface="ヒラギノ角ゴ Pro W3" charset="0"/>
        </a:defRPr>
      </a:lvl2pPr>
      <a:lvl3pPr marL="1143000" indent="-228600" algn="l" rtl="0" eaLnBrk="0" fontAlgn="base" hangingPunct="0">
        <a:spcBef>
          <a:spcPct val="20000"/>
        </a:spcBef>
        <a:spcAft>
          <a:spcPct val="0"/>
        </a:spcAft>
        <a:buClr>
          <a:schemeClr val="bg1"/>
        </a:buClr>
        <a:buSzPct val="90000"/>
        <a:buChar char="•"/>
        <a:defRPr sz="2000">
          <a:solidFill>
            <a:srgbClr val="FFFFFF"/>
          </a:solidFill>
          <a:latin typeface="+mn-lt"/>
          <a:ea typeface="ヒラギノ角ゴ Pro W3" charset="0"/>
          <a:cs typeface="ヒラギノ角ゴ Pro W3" charset="0"/>
        </a:defRPr>
      </a:lvl3pPr>
      <a:lvl4pPr marL="1600200" indent="-228600" algn="l" rtl="0" eaLnBrk="0" fontAlgn="base" hangingPunct="0">
        <a:spcBef>
          <a:spcPct val="20000"/>
        </a:spcBef>
        <a:spcAft>
          <a:spcPct val="0"/>
        </a:spcAft>
        <a:buClr>
          <a:schemeClr val="bg1"/>
        </a:buClr>
        <a:buSzPct val="80000"/>
        <a:buFont typeface="Times New Roman" pitchFamily="18" charset="0"/>
        <a:buChar char="–"/>
        <a:defRPr>
          <a:solidFill>
            <a:srgbClr val="FFFFFF"/>
          </a:solidFill>
          <a:latin typeface="+mn-lt"/>
          <a:ea typeface="ヒラギノ角ゴ Pro W3" charset="0"/>
          <a:cs typeface="ヒラギノ角ゴ Pro W3" charset="0"/>
        </a:defRPr>
      </a:lvl4pPr>
      <a:lvl5pPr marL="2057400" indent="-228600" algn="l" rtl="0" eaLnBrk="0" fontAlgn="base" hangingPunct="0">
        <a:spcBef>
          <a:spcPct val="20000"/>
        </a:spcBef>
        <a:spcAft>
          <a:spcPct val="0"/>
        </a:spcAft>
        <a:buClr>
          <a:schemeClr val="bg1"/>
        </a:buClr>
        <a:buSzPct val="70000"/>
        <a:buChar char="•"/>
        <a:defRPr>
          <a:solidFill>
            <a:srgbClr val="FFFFFF"/>
          </a:solidFill>
          <a:latin typeface="+mn-lt"/>
          <a:ea typeface="ヒラギノ角ゴ Pro W3" charset="0"/>
          <a:cs typeface="ヒラギノ角ゴ Pro W3" charset="0"/>
        </a:defRPr>
      </a:lvl5pPr>
      <a:lvl6pPr marL="2514600" indent="-228600" algn="l" rtl="0" fontAlgn="base">
        <a:spcBef>
          <a:spcPct val="20000"/>
        </a:spcBef>
        <a:spcAft>
          <a:spcPct val="0"/>
        </a:spcAft>
        <a:buClr>
          <a:schemeClr val="bg1"/>
        </a:buClr>
        <a:buSzPct val="70000"/>
        <a:buChar char="•"/>
        <a:defRPr sz="2000">
          <a:solidFill>
            <a:schemeClr val="bg1"/>
          </a:solidFill>
          <a:latin typeface="+mn-lt"/>
        </a:defRPr>
      </a:lvl6pPr>
      <a:lvl7pPr marL="2971800" indent="-228600" algn="l" rtl="0" fontAlgn="base">
        <a:spcBef>
          <a:spcPct val="20000"/>
        </a:spcBef>
        <a:spcAft>
          <a:spcPct val="0"/>
        </a:spcAft>
        <a:buClr>
          <a:schemeClr val="bg1"/>
        </a:buClr>
        <a:buSzPct val="70000"/>
        <a:buChar char="•"/>
        <a:defRPr sz="2000">
          <a:solidFill>
            <a:schemeClr val="bg1"/>
          </a:solidFill>
          <a:latin typeface="+mn-lt"/>
        </a:defRPr>
      </a:lvl7pPr>
      <a:lvl8pPr marL="3429000" indent="-228600" algn="l" rtl="0" fontAlgn="base">
        <a:spcBef>
          <a:spcPct val="20000"/>
        </a:spcBef>
        <a:spcAft>
          <a:spcPct val="0"/>
        </a:spcAft>
        <a:buClr>
          <a:schemeClr val="bg1"/>
        </a:buClr>
        <a:buSzPct val="70000"/>
        <a:buChar char="•"/>
        <a:defRPr sz="2000">
          <a:solidFill>
            <a:schemeClr val="bg1"/>
          </a:solidFill>
          <a:latin typeface="+mn-lt"/>
        </a:defRPr>
      </a:lvl8pPr>
      <a:lvl9pPr marL="3886200" indent="-228600"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bwMode="auto">
          <a:xfrm>
            <a:off x="611559" y="3084513"/>
            <a:ext cx="1096359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Edit Section Break</a:t>
            </a:r>
          </a:p>
        </p:txBody>
      </p:sp>
      <p:sp>
        <p:nvSpPr>
          <p:cNvPr id="1035" name="Rectangle 11"/>
          <p:cNvSpPr>
            <a:spLocks noGrp="1" noChangeArrowheads="1"/>
          </p:cNvSpPr>
          <p:nvPr>
            <p:ph type="ftr" sz="quarter" idx="3"/>
          </p:nvPr>
        </p:nvSpPr>
        <p:spPr bwMode="auto">
          <a:xfrm>
            <a:off x="7857138" y="6492875"/>
            <a:ext cx="3409061"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lvl1pPr algn="r" eaLnBrk="1" hangingPunct="1">
              <a:defRPr sz="600">
                <a:solidFill>
                  <a:srgbClr val="FFFFFF"/>
                </a:solidFill>
                <a:latin typeface="Arial" panose="020B0604020202020204" pitchFamily="34" charset="0"/>
              </a:defRPr>
            </a:lvl1pPr>
          </a:lstStyle>
          <a:p>
            <a:pPr>
              <a:defRPr/>
            </a:pPr>
            <a:r>
              <a:rPr lang="en-US" altLang="en-US"/>
              <a:t>© Fred Hutchinson Cancer Research Center </a:t>
            </a:r>
          </a:p>
        </p:txBody>
      </p:sp>
      <p:sp>
        <p:nvSpPr>
          <p:cNvPr id="1036" name="Rectangle 12"/>
          <p:cNvSpPr>
            <a:spLocks noGrp="1" noChangeArrowheads="1"/>
          </p:cNvSpPr>
          <p:nvPr>
            <p:ph type="sldNum" sz="quarter" idx="4"/>
          </p:nvPr>
        </p:nvSpPr>
        <p:spPr bwMode="auto">
          <a:xfrm>
            <a:off x="11198483" y="6492875"/>
            <a:ext cx="49940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600">
                <a:solidFill>
                  <a:srgbClr val="FFFFFF"/>
                </a:solidFill>
                <a:latin typeface="Arial" pitchFamily="34" charset="0"/>
              </a:defRPr>
            </a:lvl1pPr>
          </a:lstStyle>
          <a:p>
            <a:fld id="{81073F30-2FE9-40C7-B1EA-AC1F0A71E93E}" type="slidenum">
              <a:rPr lang="en-US" altLang="en-US"/>
              <a:pPr/>
              <a:t>‹#›</a:t>
            </a:fld>
            <a:endParaRPr lang="en-US" altLang="en-US"/>
          </a:p>
        </p:txBody>
      </p:sp>
      <p:pic>
        <p:nvPicPr>
          <p:cNvPr id="4101" name="Picture 5"/>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8748" y="6007100"/>
            <a:ext cx="1691722" cy="67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43" r:id="rId1"/>
    <p:sldLayoutId id="2147484444" r:id="rId2"/>
  </p:sldLayoutIdLst>
  <p:hf hdr="0" dt="0"/>
  <p:txStyles>
    <p:titleStyle>
      <a:lvl1pPr algn="l" rtl="0" eaLnBrk="0" fontAlgn="base" hangingPunct="0">
        <a:spcBef>
          <a:spcPct val="0"/>
        </a:spcBef>
        <a:spcAft>
          <a:spcPct val="0"/>
        </a:spcAft>
        <a:defRPr sz="6000" b="1">
          <a:solidFill>
            <a:srgbClr val="FFFFFF"/>
          </a:solidFill>
          <a:latin typeface="+mj-lt"/>
          <a:ea typeface="ヒラギノ角ゴ Pro W3" charset="0"/>
          <a:cs typeface="ヒラギノ角ゴ Pro W3" charset="0"/>
        </a:defRPr>
      </a:lvl1pPr>
      <a:lvl2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2pPr>
      <a:lvl3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3pPr>
      <a:lvl4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4pPr>
      <a:lvl5pPr algn="l" rtl="0" eaLnBrk="0" fontAlgn="base" hangingPunct="0">
        <a:spcBef>
          <a:spcPct val="0"/>
        </a:spcBef>
        <a:spcAft>
          <a:spcPct val="0"/>
        </a:spcAft>
        <a:defRPr sz="6000" b="1">
          <a:solidFill>
            <a:srgbClr val="FFFFFF"/>
          </a:solidFill>
          <a:latin typeface="Arial" pitchFamily="34" charset="0"/>
          <a:ea typeface="ヒラギノ角ゴ Pro W3" charset="0"/>
          <a:cs typeface="ヒラギノ角ゴ Pro W3" charset="0"/>
        </a:defRPr>
      </a:lvl5pPr>
      <a:lvl6pPr marL="457200" algn="ctr" rtl="0" fontAlgn="base">
        <a:spcBef>
          <a:spcPct val="0"/>
        </a:spcBef>
        <a:spcAft>
          <a:spcPct val="0"/>
        </a:spcAft>
        <a:defRPr sz="4000" b="1">
          <a:solidFill>
            <a:schemeClr val="bg1"/>
          </a:solidFill>
          <a:latin typeface="Arial" pitchFamily="34" charset="0"/>
        </a:defRPr>
      </a:lvl6pPr>
      <a:lvl7pPr marL="914400" algn="ctr" rtl="0" fontAlgn="base">
        <a:spcBef>
          <a:spcPct val="0"/>
        </a:spcBef>
        <a:spcAft>
          <a:spcPct val="0"/>
        </a:spcAft>
        <a:defRPr sz="4000" b="1">
          <a:solidFill>
            <a:schemeClr val="bg1"/>
          </a:solidFill>
          <a:latin typeface="Arial" pitchFamily="34" charset="0"/>
        </a:defRPr>
      </a:lvl7pPr>
      <a:lvl8pPr marL="1371600" algn="ctr" rtl="0" fontAlgn="base">
        <a:spcBef>
          <a:spcPct val="0"/>
        </a:spcBef>
        <a:spcAft>
          <a:spcPct val="0"/>
        </a:spcAft>
        <a:defRPr sz="4000" b="1">
          <a:solidFill>
            <a:schemeClr val="bg1"/>
          </a:solidFill>
          <a:latin typeface="Arial" pitchFamily="34" charset="0"/>
        </a:defRPr>
      </a:lvl8pPr>
      <a:lvl9pPr marL="1828800" algn="ctr" rtl="0" fontAlgn="base">
        <a:spcBef>
          <a:spcPct val="0"/>
        </a:spcBef>
        <a:spcAft>
          <a:spcPct val="0"/>
        </a:spcAft>
        <a:defRPr sz="40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chemeClr val="bg1"/>
        </a:buClr>
        <a:defRPr sz="2800">
          <a:solidFill>
            <a:schemeClr val="tx1"/>
          </a:solidFill>
          <a:latin typeface="+mn-lt"/>
          <a:ea typeface="ヒラギノ角ゴ Pro W3" charset="0"/>
          <a:cs typeface="ヒラギノ角ゴ Pro W3" charset="0"/>
        </a:defRPr>
      </a:lvl1pPr>
      <a:lvl2pPr marL="742950" indent="-285750" algn="l" rtl="0" eaLnBrk="0" fontAlgn="base" hangingPunct="0">
        <a:spcBef>
          <a:spcPct val="20000"/>
        </a:spcBef>
        <a:spcAft>
          <a:spcPct val="0"/>
        </a:spcAft>
        <a:buClr>
          <a:schemeClr val="bg1"/>
        </a:buClr>
        <a:buSzPct val="90000"/>
        <a:buFont typeface="Times New Roman" pitchFamily="18" charset="0"/>
        <a:buChar char="–"/>
        <a:defRPr sz="2400">
          <a:solidFill>
            <a:schemeClr val="tx1"/>
          </a:solidFill>
          <a:latin typeface="+mn-lt"/>
          <a:ea typeface="ヒラギノ角ゴ Pro W3" charset="0"/>
          <a:cs typeface="ヒラギノ角ゴ Pro W3" charset="0"/>
        </a:defRPr>
      </a:lvl2pPr>
      <a:lvl3pPr marL="1143000" indent="-228600" algn="l" rtl="0" eaLnBrk="0" fontAlgn="base" hangingPunct="0">
        <a:spcBef>
          <a:spcPct val="20000"/>
        </a:spcBef>
        <a:spcAft>
          <a:spcPct val="0"/>
        </a:spcAft>
        <a:buClr>
          <a:schemeClr val="bg1"/>
        </a:buClr>
        <a:buSzPct val="90000"/>
        <a:buChar char="•"/>
        <a:defRPr sz="2000">
          <a:solidFill>
            <a:schemeClr val="tx1"/>
          </a:solidFill>
          <a:latin typeface="+mn-lt"/>
          <a:ea typeface="ヒラギノ角ゴ Pro W3" charset="0"/>
          <a:cs typeface="ヒラギノ角ゴ Pro W3" charset="0"/>
        </a:defRPr>
      </a:lvl3pPr>
      <a:lvl4pPr marL="1600200" indent="-228600" algn="l" rtl="0" eaLnBrk="0" fontAlgn="base" hangingPunct="0">
        <a:spcBef>
          <a:spcPct val="20000"/>
        </a:spcBef>
        <a:spcAft>
          <a:spcPct val="0"/>
        </a:spcAft>
        <a:buClr>
          <a:schemeClr val="bg1"/>
        </a:buClr>
        <a:buSzPct val="80000"/>
        <a:buFont typeface="Times New Roman" pitchFamily="18" charset="0"/>
        <a:buChar char="–"/>
        <a:defRPr>
          <a:solidFill>
            <a:schemeClr val="tx1"/>
          </a:solidFill>
          <a:latin typeface="+mn-lt"/>
          <a:ea typeface="ヒラギノ角ゴ Pro W3" charset="0"/>
          <a:cs typeface="ヒラギノ角ゴ Pro W3" charset="0"/>
        </a:defRPr>
      </a:lvl4pPr>
      <a:lvl5pPr marL="2057400" indent="-228600" algn="l" rtl="0" eaLnBrk="0" fontAlgn="base" hangingPunct="0">
        <a:spcBef>
          <a:spcPct val="20000"/>
        </a:spcBef>
        <a:spcAft>
          <a:spcPct val="0"/>
        </a:spcAft>
        <a:buClr>
          <a:schemeClr val="bg1"/>
        </a:buClr>
        <a:buSzPct val="70000"/>
        <a:buChar char="•"/>
        <a:defRPr>
          <a:solidFill>
            <a:schemeClr val="tx1"/>
          </a:solidFill>
          <a:latin typeface="+mn-lt"/>
          <a:ea typeface="ヒラギノ角ゴ Pro W3" charset="0"/>
          <a:cs typeface="ヒラギノ角ゴ Pro W3" charset="0"/>
        </a:defRPr>
      </a:lvl5pPr>
      <a:lvl6pPr marL="2514600" indent="-228600" algn="l" rtl="0" fontAlgn="base">
        <a:spcBef>
          <a:spcPct val="20000"/>
        </a:spcBef>
        <a:spcAft>
          <a:spcPct val="0"/>
        </a:spcAft>
        <a:buClr>
          <a:schemeClr val="bg1"/>
        </a:buClr>
        <a:buSzPct val="70000"/>
        <a:buChar char="•"/>
        <a:defRPr sz="2000">
          <a:solidFill>
            <a:schemeClr val="bg1"/>
          </a:solidFill>
          <a:latin typeface="+mn-lt"/>
        </a:defRPr>
      </a:lvl6pPr>
      <a:lvl7pPr marL="2971800" indent="-228600" algn="l" rtl="0" fontAlgn="base">
        <a:spcBef>
          <a:spcPct val="20000"/>
        </a:spcBef>
        <a:spcAft>
          <a:spcPct val="0"/>
        </a:spcAft>
        <a:buClr>
          <a:schemeClr val="bg1"/>
        </a:buClr>
        <a:buSzPct val="70000"/>
        <a:buChar char="•"/>
        <a:defRPr sz="2000">
          <a:solidFill>
            <a:schemeClr val="bg1"/>
          </a:solidFill>
          <a:latin typeface="+mn-lt"/>
        </a:defRPr>
      </a:lvl7pPr>
      <a:lvl8pPr marL="3429000" indent="-228600" algn="l" rtl="0" fontAlgn="base">
        <a:spcBef>
          <a:spcPct val="20000"/>
        </a:spcBef>
        <a:spcAft>
          <a:spcPct val="0"/>
        </a:spcAft>
        <a:buClr>
          <a:schemeClr val="bg1"/>
        </a:buClr>
        <a:buSzPct val="70000"/>
        <a:buChar char="•"/>
        <a:defRPr sz="2000">
          <a:solidFill>
            <a:schemeClr val="bg1"/>
          </a:solidFill>
          <a:latin typeface="+mn-lt"/>
        </a:defRPr>
      </a:lvl8pPr>
      <a:lvl9pPr marL="3886200" indent="-228600" algn="l" rtl="0" fontAlgn="base">
        <a:spcBef>
          <a:spcPct val="20000"/>
        </a:spcBef>
        <a:spcAft>
          <a:spcPct val="0"/>
        </a:spcAft>
        <a:buClr>
          <a:schemeClr val="bg1"/>
        </a:buClr>
        <a:buSzPct val="70000"/>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87789" y="646114"/>
            <a:ext cx="5407533" cy="540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1" y="6143625"/>
            <a:ext cx="12188825" cy="461665"/>
          </a:xfrm>
          <a:prstGeom prst="rect">
            <a:avLst/>
          </a:prstGeom>
          <a:noFill/>
        </p:spPr>
        <p:txBody>
          <a:bodyPr wrap="square" rtlCol="0">
            <a:spAutoFit/>
          </a:bodyPr>
          <a:lstStyle/>
          <a:p>
            <a:pPr algn="ctr"/>
            <a:r>
              <a:rPr lang="en-US" dirty="0">
                <a:solidFill>
                  <a:srgbClr val="FFFF00"/>
                </a:solidFill>
              </a:rPr>
              <a:t>http://Lloyd.TheAlbins.com/ShadowTablesVersPGAudit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Adding the Trigger</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9</a:t>
            </a:fld>
            <a:endParaRPr lang="en-US" altLang="en-US"/>
          </a:p>
        </p:txBody>
      </p:sp>
      <p:sp>
        <p:nvSpPr>
          <p:cNvPr id="8" name="Text Placeholder 7"/>
          <p:cNvSpPr>
            <a:spLocks noGrp="1"/>
          </p:cNvSpPr>
          <p:nvPr>
            <p:ph type="body" sz="quarter" idx="16"/>
          </p:nvPr>
        </p:nvSpPr>
        <p:spPr>
          <a:xfrm>
            <a:off x="607326" y="1261872"/>
            <a:ext cx="4933503" cy="4846320"/>
          </a:xfrm>
        </p:spPr>
        <p:txBody>
          <a:bodyPr/>
          <a:lstStyle/>
          <a:p>
            <a:pPr marL="457200" indent="-457200">
              <a:spcBef>
                <a:spcPts val="0"/>
              </a:spcBef>
              <a:buFont typeface="Arial" panose="020B0604020202020204" pitchFamily="34" charset="0"/>
              <a:buChar char="•"/>
            </a:pPr>
            <a:r>
              <a:rPr lang="en-US" dirty="0"/>
              <a:t>Because we have written this trigger as FOR EACH ROW, we can’t do TRUNCATE. TRUNCATE needs to be STATEMENT based. This means that you would need to add a second trigger for TRUNCATE and using STATEMENT.</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a:xfrm>
            <a:off x="5693230" y="1261872"/>
            <a:ext cx="5884040" cy="4846320"/>
          </a:xfrm>
        </p:spPr>
        <p:txBody>
          <a:bodyPr/>
          <a:lstStyle/>
          <a:p>
            <a:pPr>
              <a:lnSpc>
                <a:spcPct val="100000"/>
              </a:lnSpc>
            </a:pPr>
            <a:r>
              <a:rPr lang="en-US" dirty="0">
                <a:solidFill>
                  <a:srgbClr val="7BC22F"/>
                </a:solidFill>
                <a:latin typeface="Courier New" panose="02070309020205020404" pitchFamily="49" charset="0"/>
              </a:rPr>
              <a:t>CREATE</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TRIGGER</a:t>
            </a:r>
            <a:r>
              <a:rPr lang="en-US" dirty="0">
                <a:solidFill>
                  <a:srgbClr val="FFFFFF"/>
                </a:solidFill>
                <a:latin typeface="Courier New" panose="02070309020205020404" pitchFamily="49" charset="0"/>
              </a:rPr>
              <a:t> table1_tr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BEFORE</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INSERT</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OR</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UPDATE</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OR</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DELETE</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ON</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public</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table1 </a:t>
            </a:r>
            <a:r>
              <a:rPr lang="en-US" dirty="0">
                <a:solidFill>
                  <a:srgbClr val="7BC22F"/>
                </a:solidFill>
                <a:latin typeface="Courier New" panose="02070309020205020404" pitchFamily="49" charset="0"/>
              </a:rPr>
              <a:t>FOR</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EACH</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ROW</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EXECUTE</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PROCEDURE</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public</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shadow_table1</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179636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What it looks like when used</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10</a:t>
            </a:fld>
            <a:endParaRPr lang="en-US" altLang="en-US"/>
          </a:p>
        </p:txBody>
      </p:sp>
      <p:sp>
        <p:nvSpPr>
          <p:cNvPr id="8" name="Text Placeholder 7"/>
          <p:cNvSpPr>
            <a:spLocks noGrp="1"/>
          </p:cNvSpPr>
          <p:nvPr>
            <p:ph type="body" sz="quarter" idx="16"/>
          </p:nvPr>
        </p:nvSpPr>
        <p:spPr>
          <a:xfrm>
            <a:off x="607326" y="2775856"/>
            <a:ext cx="10967826" cy="3332335"/>
          </a:xfrm>
        </p:spPr>
        <p:txBody>
          <a:bodyPr/>
          <a:lstStyle/>
          <a:p>
            <a:pPr marL="457200" indent="-457200">
              <a:spcBef>
                <a:spcPts val="0"/>
              </a:spcBef>
              <a:buFont typeface="Arial" panose="020B0604020202020204" pitchFamily="34" charset="0"/>
              <a:buChar char="•"/>
            </a:pPr>
            <a:r>
              <a:rPr lang="en-US" dirty="0"/>
              <a:t>Table 1</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Table 2 (The Shadow Table)</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I will show you later on how using a SELECT DISTINCT ON (key) … WHERE </a:t>
            </a:r>
            <a:r>
              <a:rPr lang="en-US" dirty="0" err="1"/>
              <a:t>action_time</a:t>
            </a:r>
            <a:r>
              <a:rPr lang="en-US" dirty="0"/>
              <a:t> &lt;= </a:t>
            </a:r>
            <a:r>
              <a:rPr lang="en-US" dirty="0" err="1"/>
              <a:t>selection_time</a:t>
            </a:r>
            <a:r>
              <a:rPr lang="en-US" dirty="0"/>
              <a:t> will allow you to time travel the shadow table.</a:t>
            </a:r>
          </a:p>
        </p:txBody>
      </p:sp>
      <p:sp>
        <p:nvSpPr>
          <p:cNvPr id="2" name="Text Placeholder 1"/>
          <p:cNvSpPr>
            <a:spLocks noGrp="1"/>
          </p:cNvSpPr>
          <p:nvPr>
            <p:ph type="body" sz="quarter" idx="12"/>
          </p:nvPr>
        </p:nvSpPr>
        <p:spPr>
          <a:xfrm>
            <a:off x="1817914" y="1261872"/>
            <a:ext cx="9759356" cy="1513982"/>
          </a:xfrm>
        </p:spPr>
        <p:txBody>
          <a:bodyPr/>
          <a:lstStyle/>
          <a:p>
            <a:pPr>
              <a:lnSpc>
                <a:spcPct val="100000"/>
              </a:lnSpc>
            </a:pPr>
            <a:r>
              <a:rPr lang="en-US" dirty="0">
                <a:solidFill>
                  <a:srgbClr val="7BC22F"/>
                </a:solidFill>
                <a:latin typeface="Courier New" panose="02070309020205020404" pitchFamily="49" charset="0"/>
              </a:rPr>
              <a:t>INSERT</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INTO</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public</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table1 </a:t>
            </a:r>
            <a:r>
              <a:rPr lang="en-US" dirty="0">
                <a:solidFill>
                  <a:srgbClr val="F08047"/>
                </a:solidFill>
                <a:latin typeface="Courier New" panose="02070309020205020404" pitchFamily="49" charset="0"/>
              </a:rPr>
              <a:t>(</a:t>
            </a:r>
            <a:r>
              <a:rPr lang="en-US" dirty="0">
                <a:solidFill>
                  <a:srgbClr val="7BC22F"/>
                </a:solidFill>
                <a:latin typeface="Courier New" panose="02070309020205020404" pitchFamily="49" charset="0"/>
              </a:rPr>
              <a:t>value</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value_type</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VALUES</a:t>
            </a:r>
            <a:r>
              <a:rPr lang="en-US" dirty="0">
                <a:solidFill>
                  <a:srgbClr val="FFFFFF"/>
                </a:solidFill>
                <a:latin typeface="Courier New" panose="02070309020205020404" pitchFamily="49" charset="0"/>
              </a:rPr>
              <a:t> </a:t>
            </a:r>
            <a:r>
              <a:rPr lang="en-US" dirty="0">
                <a:solidFill>
                  <a:srgbClr val="F08047"/>
                </a:solidFill>
                <a:latin typeface="Courier New" panose="02070309020205020404" pitchFamily="49" charset="0"/>
              </a:rPr>
              <a:t>(</a:t>
            </a:r>
            <a:r>
              <a:rPr lang="en-US" dirty="0">
                <a:solidFill>
                  <a:srgbClr val="8DB0D3"/>
                </a:solidFill>
                <a:latin typeface="Courier New" panose="02070309020205020404" pitchFamily="49" charset="0"/>
              </a:rPr>
              <a:t>'30'</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8DB0D3"/>
                </a:solidFill>
                <a:latin typeface="Courier New" panose="02070309020205020404" pitchFamily="49" charset="0"/>
              </a:rPr>
              <a:t>'meters'</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7BC22F"/>
                </a:solidFill>
                <a:latin typeface="Courier New" panose="02070309020205020404" pitchFamily="49" charset="0"/>
              </a:rPr>
              <a:t>INSERT</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INTO</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public</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table1 </a:t>
            </a:r>
            <a:r>
              <a:rPr lang="en-US" dirty="0">
                <a:solidFill>
                  <a:srgbClr val="F08047"/>
                </a:solidFill>
                <a:latin typeface="Courier New" panose="02070309020205020404" pitchFamily="49" charset="0"/>
              </a:rPr>
              <a:t>(</a:t>
            </a:r>
            <a:r>
              <a:rPr lang="en-US" dirty="0">
                <a:solidFill>
                  <a:srgbClr val="7BC22F"/>
                </a:solidFill>
                <a:latin typeface="Courier New" panose="02070309020205020404" pitchFamily="49" charset="0"/>
              </a:rPr>
              <a:t>value</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value_type</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VALUES</a:t>
            </a:r>
            <a:r>
              <a:rPr lang="en-US" dirty="0">
                <a:solidFill>
                  <a:srgbClr val="FFFFFF"/>
                </a:solidFill>
                <a:latin typeface="Courier New" panose="02070309020205020404" pitchFamily="49" charset="0"/>
              </a:rPr>
              <a:t> </a:t>
            </a:r>
            <a:r>
              <a:rPr lang="en-US" dirty="0">
                <a:solidFill>
                  <a:srgbClr val="F08047"/>
                </a:solidFill>
                <a:latin typeface="Courier New" panose="02070309020205020404" pitchFamily="49" charset="0"/>
              </a:rPr>
              <a:t>(</a:t>
            </a:r>
            <a:r>
              <a:rPr lang="en-US" dirty="0">
                <a:solidFill>
                  <a:srgbClr val="8DB0D3"/>
                </a:solidFill>
                <a:latin typeface="Courier New" panose="02070309020205020404" pitchFamily="49" charset="0"/>
              </a:rPr>
              <a:t>'10'</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8DB0D3"/>
                </a:solidFill>
                <a:latin typeface="Courier New" panose="02070309020205020404" pitchFamily="49" charset="0"/>
              </a:rPr>
              <a:t>'inches'</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7BC22F"/>
                </a:solidFill>
                <a:latin typeface="Courier New" panose="02070309020205020404" pitchFamily="49" charset="0"/>
              </a:rPr>
              <a:t>UPDATE</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public</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table1 </a:t>
            </a:r>
            <a:r>
              <a:rPr lang="en-US" dirty="0">
                <a:solidFill>
                  <a:srgbClr val="7BC22F"/>
                </a:solidFill>
                <a:latin typeface="Courier New" panose="02070309020205020404" pitchFamily="49" charset="0"/>
              </a:rPr>
              <a:t>SET</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value</a:t>
            </a:r>
            <a:r>
              <a:rPr lang="en-US" dirty="0">
                <a:solidFill>
                  <a:srgbClr val="FFFFFF"/>
                </a:solidFill>
                <a:latin typeface="Courier New" panose="02070309020205020404" pitchFamily="49" charset="0"/>
              </a:rPr>
              <a:t> </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8DB0D3"/>
                </a:solidFill>
                <a:latin typeface="Courier New" panose="02070309020205020404" pitchFamily="49" charset="0"/>
              </a:rPr>
              <a:t>'20'</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WHERE</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value_type</a:t>
            </a:r>
            <a:r>
              <a:rPr lang="en-US" dirty="0">
                <a:solidFill>
                  <a:srgbClr val="FFFFFF"/>
                </a:solidFill>
                <a:latin typeface="Courier New" panose="02070309020205020404" pitchFamily="49" charset="0"/>
              </a:rPr>
              <a:t> </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8DB0D3"/>
                </a:solidFill>
                <a:latin typeface="Courier New" panose="02070309020205020404" pitchFamily="49" charset="0"/>
              </a:rPr>
              <a:t>'inches'</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7BC22F"/>
                </a:solidFill>
                <a:latin typeface="Courier New" panose="02070309020205020404" pitchFamily="49" charset="0"/>
              </a:rPr>
              <a:t>DELETE</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FROM</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public</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table1 </a:t>
            </a:r>
            <a:r>
              <a:rPr lang="en-US" dirty="0">
                <a:solidFill>
                  <a:srgbClr val="7BC22F"/>
                </a:solidFill>
                <a:latin typeface="Courier New" panose="02070309020205020404" pitchFamily="49" charset="0"/>
              </a:rPr>
              <a:t>WHERE</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value_type</a:t>
            </a:r>
            <a:r>
              <a:rPr lang="en-US" dirty="0">
                <a:solidFill>
                  <a:srgbClr val="FFFFFF"/>
                </a:solidFill>
                <a:latin typeface="Courier New" panose="02070309020205020404" pitchFamily="49" charset="0"/>
              </a:rPr>
              <a:t> </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8DB0D3"/>
                </a:solidFill>
                <a:latin typeface="Courier New" panose="02070309020205020404" pitchFamily="49" charset="0"/>
              </a:rPr>
              <a:t>'inches'</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br>
              <a:rPr lang="en-US" dirty="0">
                <a:solidFill>
                  <a:srgbClr val="FFFFFF"/>
                </a:solidFill>
                <a:latin typeface="Courier New" panose="02070309020205020404" pitchFamily="49" charset="0"/>
              </a:rPr>
            </a:br>
            <a:r>
              <a:rPr lang="en-US" dirty="0">
                <a:solidFill>
                  <a:srgbClr val="7BC22F"/>
                </a:solidFill>
                <a:latin typeface="Courier New" panose="02070309020205020404" pitchFamily="49" charset="0"/>
              </a:rPr>
              <a:t>INSERT</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INTO</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public</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table1 </a:t>
            </a:r>
            <a:r>
              <a:rPr lang="en-US" dirty="0">
                <a:solidFill>
                  <a:srgbClr val="F08047"/>
                </a:solidFill>
                <a:latin typeface="Courier New" panose="02070309020205020404" pitchFamily="49" charset="0"/>
              </a:rPr>
              <a:t>(</a:t>
            </a:r>
            <a:r>
              <a:rPr lang="en-US" dirty="0">
                <a:solidFill>
                  <a:srgbClr val="7BC22F"/>
                </a:solidFill>
                <a:latin typeface="Courier New" panose="02070309020205020404" pitchFamily="49" charset="0"/>
              </a:rPr>
              <a:t>value</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value_type</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7BC22F"/>
                </a:solidFill>
                <a:latin typeface="Courier New" panose="02070309020205020404" pitchFamily="49" charset="0"/>
              </a:rPr>
              <a:t>VALUES</a:t>
            </a:r>
            <a:r>
              <a:rPr lang="en-US" dirty="0">
                <a:solidFill>
                  <a:srgbClr val="FFFFFF"/>
                </a:solidFill>
                <a:latin typeface="Courier New" panose="02070309020205020404" pitchFamily="49" charset="0"/>
              </a:rPr>
              <a:t> </a:t>
            </a:r>
            <a:r>
              <a:rPr lang="en-US" dirty="0">
                <a:solidFill>
                  <a:srgbClr val="F08047"/>
                </a:solidFill>
                <a:latin typeface="Courier New" panose="02070309020205020404" pitchFamily="49" charset="0"/>
              </a:rPr>
              <a:t>(</a:t>
            </a:r>
            <a:r>
              <a:rPr lang="en-US" dirty="0">
                <a:solidFill>
                  <a:srgbClr val="8DB0D3"/>
                </a:solidFill>
                <a:latin typeface="Courier New" panose="02070309020205020404" pitchFamily="49" charset="0"/>
              </a:rPr>
              <a:t>'50'</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8DB0D3"/>
                </a:solidFill>
                <a:latin typeface="Courier New" panose="02070309020205020404" pitchFamily="49" charset="0"/>
              </a:rPr>
              <a:t>'inches'</a:t>
            </a:r>
            <a:r>
              <a:rPr lang="en-US" dirty="0">
                <a:solidFill>
                  <a:srgbClr val="F08047"/>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graphicFrame>
        <p:nvGraphicFramePr>
          <p:cNvPr id="11" name="Content Placeholder 7"/>
          <p:cNvGraphicFramePr>
            <a:graphicFrameLocks/>
          </p:cNvGraphicFramePr>
          <p:nvPr>
            <p:extLst>
              <p:ext uri="{D42A27DB-BD31-4B8C-83A1-F6EECF244321}">
                <p14:modId xmlns:p14="http://schemas.microsoft.com/office/powerpoint/2010/main" val="2792617515"/>
              </p:ext>
            </p:extLst>
          </p:nvPr>
        </p:nvGraphicFramePr>
        <p:xfrm>
          <a:off x="1966611" y="2775855"/>
          <a:ext cx="1905000" cy="792480"/>
        </p:xfrm>
        <a:graphic>
          <a:graphicData uri="http://schemas.openxmlformats.org/drawingml/2006/table">
            <a:tbl>
              <a:tblPr firstRow="1" bandRow="1">
                <a:tableStyleId>{5C22544A-7EE6-4342-B048-85BDC9FD1C3A}</a:tableStyleId>
              </a:tblPr>
              <a:tblGrid>
                <a:gridCol w="457201">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914399">
                  <a:extLst>
                    <a:ext uri="{9D8B030D-6E8A-4147-A177-3AD203B41FA5}">
                      <a16:colId xmlns:a16="http://schemas.microsoft.com/office/drawing/2014/main" val="20002"/>
                    </a:ext>
                  </a:extLst>
                </a:gridCol>
              </a:tblGrid>
              <a:tr h="133350">
                <a:tc>
                  <a:txBody>
                    <a:bodyPr/>
                    <a:lstStyle/>
                    <a:p>
                      <a:r>
                        <a:rPr lang="en-US" sz="1000" dirty="0">
                          <a:solidFill>
                            <a:schemeClr val="tx1"/>
                          </a:solidFill>
                        </a:rPr>
                        <a:t>key</a:t>
                      </a:r>
                    </a:p>
                  </a:txBody>
                  <a:tcPr/>
                </a:tc>
                <a:tc>
                  <a:txBody>
                    <a:bodyPr/>
                    <a:lstStyle/>
                    <a:p>
                      <a:r>
                        <a:rPr lang="en-US" sz="1000" dirty="0">
                          <a:solidFill>
                            <a:schemeClr val="tx1"/>
                          </a:solidFill>
                        </a:rPr>
                        <a:t>value</a:t>
                      </a:r>
                    </a:p>
                  </a:txBody>
                  <a:tcPr/>
                </a:tc>
                <a:tc>
                  <a:txBody>
                    <a:bodyPr/>
                    <a:lstStyle/>
                    <a:p>
                      <a:r>
                        <a:rPr lang="en-US" sz="1000" dirty="0" err="1">
                          <a:solidFill>
                            <a:schemeClr val="tx1"/>
                          </a:solidFill>
                        </a:rPr>
                        <a:t>value_type</a:t>
                      </a:r>
                      <a:endParaRPr lang="en-US" sz="1000" dirty="0">
                        <a:solidFill>
                          <a:schemeClr val="tx1"/>
                        </a:solidFill>
                      </a:endParaRPr>
                    </a:p>
                  </a:txBody>
                  <a:tcPr/>
                </a:tc>
                <a:extLst>
                  <a:ext uri="{0D108BD9-81ED-4DB2-BD59-A6C34878D82A}">
                    <a16:rowId xmlns:a16="http://schemas.microsoft.com/office/drawing/2014/main" val="10000"/>
                  </a:ext>
                </a:extLst>
              </a:tr>
              <a:tr h="118110">
                <a:tc>
                  <a:txBody>
                    <a:bodyPr/>
                    <a:lstStyle/>
                    <a:p>
                      <a:r>
                        <a:rPr lang="en-US" sz="1200" dirty="0"/>
                        <a:t>1</a:t>
                      </a:r>
                    </a:p>
                  </a:txBody>
                  <a:tcPr/>
                </a:tc>
                <a:tc>
                  <a:txBody>
                    <a:bodyPr/>
                    <a:lstStyle/>
                    <a:p>
                      <a:r>
                        <a:rPr lang="en-US" sz="1200" dirty="0"/>
                        <a:t>30</a:t>
                      </a:r>
                    </a:p>
                  </a:txBody>
                  <a:tcPr/>
                </a:tc>
                <a:tc>
                  <a:txBody>
                    <a:bodyPr/>
                    <a:lstStyle/>
                    <a:p>
                      <a:r>
                        <a:rPr lang="en-US" sz="1200" dirty="0"/>
                        <a:t>meters</a:t>
                      </a:r>
                    </a:p>
                  </a:txBody>
                  <a:tcPr/>
                </a:tc>
                <a:extLst>
                  <a:ext uri="{0D108BD9-81ED-4DB2-BD59-A6C34878D82A}">
                    <a16:rowId xmlns:a16="http://schemas.microsoft.com/office/drawing/2014/main" val="10001"/>
                  </a:ext>
                </a:extLst>
              </a:tr>
              <a:tr h="148590">
                <a:tc>
                  <a:txBody>
                    <a:bodyPr/>
                    <a:lstStyle/>
                    <a:p>
                      <a:r>
                        <a:rPr lang="en-US" sz="1200" dirty="0"/>
                        <a:t>3</a:t>
                      </a:r>
                    </a:p>
                  </a:txBody>
                  <a:tcPr/>
                </a:tc>
                <a:tc>
                  <a:txBody>
                    <a:bodyPr/>
                    <a:lstStyle/>
                    <a:p>
                      <a:r>
                        <a:rPr lang="en-US" sz="1200" dirty="0"/>
                        <a:t>50</a:t>
                      </a:r>
                    </a:p>
                  </a:txBody>
                  <a:tcPr/>
                </a:tc>
                <a:tc>
                  <a:txBody>
                    <a:bodyPr/>
                    <a:lstStyle/>
                    <a:p>
                      <a:r>
                        <a:rPr lang="en-US" sz="1200" dirty="0"/>
                        <a:t>inches</a:t>
                      </a:r>
                    </a:p>
                  </a:txBody>
                  <a:tcPr/>
                </a:tc>
                <a:extLst>
                  <a:ext uri="{0D108BD9-81ED-4DB2-BD59-A6C34878D82A}">
                    <a16:rowId xmlns:a16="http://schemas.microsoft.com/office/drawing/2014/main" val="10002"/>
                  </a:ext>
                </a:extLst>
              </a:tr>
            </a:tbl>
          </a:graphicData>
        </a:graphic>
      </p:graphicFrame>
      <p:graphicFrame>
        <p:nvGraphicFramePr>
          <p:cNvPr id="12" name="Content Placeholder 8"/>
          <p:cNvGraphicFramePr>
            <a:graphicFrameLocks/>
          </p:cNvGraphicFramePr>
          <p:nvPr>
            <p:extLst>
              <p:ext uri="{D42A27DB-BD31-4B8C-83A1-F6EECF244321}">
                <p14:modId xmlns:p14="http://schemas.microsoft.com/office/powerpoint/2010/main" val="3108825297"/>
              </p:ext>
            </p:extLst>
          </p:nvPr>
        </p:nvGraphicFramePr>
        <p:xfrm>
          <a:off x="4125686" y="3877373"/>
          <a:ext cx="5546583" cy="1615440"/>
        </p:xfrm>
        <a:graphic>
          <a:graphicData uri="http://schemas.openxmlformats.org/drawingml/2006/table">
            <a:tbl>
              <a:tblPr firstRow="1" bandRow="1">
                <a:tableStyleId>{5C22544A-7EE6-4342-B048-85BDC9FD1C3A}</a:tableStyleId>
              </a:tblPr>
              <a:tblGrid>
                <a:gridCol w="450739">
                  <a:extLst>
                    <a:ext uri="{9D8B030D-6E8A-4147-A177-3AD203B41FA5}">
                      <a16:colId xmlns:a16="http://schemas.microsoft.com/office/drawing/2014/main" val="20000"/>
                    </a:ext>
                  </a:extLst>
                </a:gridCol>
                <a:gridCol w="600984">
                  <a:extLst>
                    <a:ext uri="{9D8B030D-6E8A-4147-A177-3AD203B41FA5}">
                      <a16:colId xmlns:a16="http://schemas.microsoft.com/office/drawing/2014/main" val="20001"/>
                    </a:ext>
                  </a:extLst>
                </a:gridCol>
                <a:gridCol w="901476">
                  <a:extLst>
                    <a:ext uri="{9D8B030D-6E8A-4147-A177-3AD203B41FA5}">
                      <a16:colId xmlns:a16="http://schemas.microsoft.com/office/drawing/2014/main" val="20002"/>
                    </a:ext>
                  </a:extLst>
                </a:gridCol>
                <a:gridCol w="901476">
                  <a:extLst>
                    <a:ext uri="{9D8B030D-6E8A-4147-A177-3AD203B41FA5}">
                      <a16:colId xmlns:a16="http://schemas.microsoft.com/office/drawing/2014/main" val="20003"/>
                    </a:ext>
                  </a:extLst>
                </a:gridCol>
                <a:gridCol w="897426">
                  <a:extLst>
                    <a:ext uri="{9D8B030D-6E8A-4147-A177-3AD203B41FA5}">
                      <a16:colId xmlns:a16="http://schemas.microsoft.com/office/drawing/2014/main" val="20004"/>
                    </a:ext>
                  </a:extLst>
                </a:gridCol>
                <a:gridCol w="1794482">
                  <a:extLst>
                    <a:ext uri="{9D8B030D-6E8A-4147-A177-3AD203B41FA5}">
                      <a16:colId xmlns:a16="http://schemas.microsoft.com/office/drawing/2014/main" val="20005"/>
                    </a:ext>
                  </a:extLst>
                </a:gridCol>
              </a:tblGrid>
              <a:tr h="167640">
                <a:tc>
                  <a:txBody>
                    <a:bodyPr/>
                    <a:lstStyle/>
                    <a:p>
                      <a:r>
                        <a:rPr lang="en-US" sz="1000" dirty="0">
                          <a:solidFill>
                            <a:schemeClr val="tx1"/>
                          </a:solidFill>
                        </a:rPr>
                        <a:t>key</a:t>
                      </a:r>
                    </a:p>
                  </a:txBody>
                  <a:tcPr/>
                </a:tc>
                <a:tc>
                  <a:txBody>
                    <a:bodyPr/>
                    <a:lstStyle/>
                    <a:p>
                      <a:r>
                        <a:rPr lang="en-US" sz="1000" dirty="0">
                          <a:solidFill>
                            <a:schemeClr val="tx1"/>
                          </a:solidFill>
                        </a:rPr>
                        <a:t>value</a:t>
                      </a:r>
                    </a:p>
                  </a:txBody>
                  <a:tcPr/>
                </a:tc>
                <a:tc>
                  <a:txBody>
                    <a:bodyPr/>
                    <a:lstStyle/>
                    <a:p>
                      <a:r>
                        <a:rPr lang="en-US" sz="1000" dirty="0" err="1">
                          <a:solidFill>
                            <a:schemeClr val="tx1"/>
                          </a:solidFill>
                        </a:rPr>
                        <a:t>value_type</a:t>
                      </a:r>
                      <a:endParaRPr lang="en-US" sz="1000" dirty="0">
                        <a:solidFill>
                          <a:schemeClr val="tx1"/>
                        </a:solidFill>
                      </a:endParaRPr>
                    </a:p>
                  </a:txBody>
                  <a:tcPr/>
                </a:tc>
                <a:tc>
                  <a:txBody>
                    <a:bodyPr/>
                    <a:lstStyle/>
                    <a:p>
                      <a:r>
                        <a:rPr lang="en-US" sz="1000" dirty="0" err="1">
                          <a:solidFill>
                            <a:schemeClr val="tx1"/>
                          </a:solidFill>
                        </a:rPr>
                        <a:t>user_name</a:t>
                      </a:r>
                      <a:endParaRPr lang="en-US" sz="1000" dirty="0">
                        <a:solidFill>
                          <a:schemeClr val="tx1"/>
                        </a:solidFill>
                      </a:endParaRPr>
                    </a:p>
                  </a:txBody>
                  <a:tcPr/>
                </a:tc>
                <a:tc>
                  <a:txBody>
                    <a:bodyPr/>
                    <a:lstStyle/>
                    <a:p>
                      <a:r>
                        <a:rPr lang="en-US" sz="1000" dirty="0">
                          <a:solidFill>
                            <a:schemeClr val="tx1"/>
                          </a:solidFill>
                        </a:rPr>
                        <a:t>action</a:t>
                      </a:r>
                    </a:p>
                  </a:txBody>
                  <a:tcPr/>
                </a:tc>
                <a:tc>
                  <a:txBody>
                    <a:bodyPr/>
                    <a:lstStyle/>
                    <a:p>
                      <a:r>
                        <a:rPr lang="en-US" sz="1000" dirty="0" err="1">
                          <a:solidFill>
                            <a:schemeClr val="tx1"/>
                          </a:solidFill>
                        </a:rPr>
                        <a:t>action_time</a:t>
                      </a:r>
                      <a:endParaRPr lang="en-US" sz="1000" dirty="0">
                        <a:solidFill>
                          <a:schemeClr val="tx1"/>
                        </a:solidFill>
                      </a:endParaRPr>
                    </a:p>
                  </a:txBody>
                  <a:tcPr/>
                </a:tc>
                <a:extLst>
                  <a:ext uri="{0D108BD9-81ED-4DB2-BD59-A6C34878D82A}">
                    <a16:rowId xmlns:a16="http://schemas.microsoft.com/office/drawing/2014/main" val="10000"/>
                  </a:ext>
                </a:extLst>
              </a:tr>
              <a:tr h="0">
                <a:tc>
                  <a:txBody>
                    <a:bodyPr/>
                    <a:lstStyle/>
                    <a:p>
                      <a:r>
                        <a:rPr lang="en-US" sz="1200" dirty="0"/>
                        <a:t>1</a:t>
                      </a:r>
                    </a:p>
                  </a:txBody>
                  <a:tcPr/>
                </a:tc>
                <a:tc>
                  <a:txBody>
                    <a:bodyPr/>
                    <a:lstStyle/>
                    <a:p>
                      <a:r>
                        <a:rPr lang="en-US" sz="1200" dirty="0"/>
                        <a:t>30</a:t>
                      </a:r>
                    </a:p>
                  </a:txBody>
                  <a:tcPr/>
                </a:tc>
                <a:tc>
                  <a:txBody>
                    <a:bodyPr/>
                    <a:lstStyle/>
                    <a:p>
                      <a:r>
                        <a:rPr lang="en-US" sz="1200" dirty="0"/>
                        <a:t>meters</a:t>
                      </a:r>
                    </a:p>
                  </a:txBody>
                  <a:tcPr/>
                </a:tc>
                <a:tc>
                  <a:txBody>
                    <a:bodyPr/>
                    <a:lstStyle/>
                    <a:p>
                      <a:r>
                        <a:rPr lang="en-US" sz="1200" dirty="0" err="1"/>
                        <a:t>postgres</a:t>
                      </a:r>
                      <a:endParaRPr lang="en-US" sz="1200" dirty="0"/>
                    </a:p>
                  </a:txBody>
                  <a:tcPr/>
                </a:tc>
                <a:tc>
                  <a:txBody>
                    <a:bodyPr/>
                    <a:lstStyle/>
                    <a:p>
                      <a:r>
                        <a:rPr lang="en-US" sz="1200" dirty="0"/>
                        <a:t>INSERT</a:t>
                      </a:r>
                    </a:p>
                  </a:txBody>
                  <a:tcPr/>
                </a:tc>
                <a:tc>
                  <a:txBody>
                    <a:bodyPr/>
                    <a:lstStyle/>
                    <a:p>
                      <a:r>
                        <a:rPr lang="en-US" sz="1200" dirty="0"/>
                        <a:t>12/3/2013 4:58:04 PM</a:t>
                      </a:r>
                    </a:p>
                  </a:txBody>
                  <a:tcPr/>
                </a:tc>
                <a:extLst>
                  <a:ext uri="{0D108BD9-81ED-4DB2-BD59-A6C34878D82A}">
                    <a16:rowId xmlns:a16="http://schemas.microsoft.com/office/drawing/2014/main" val="10001"/>
                  </a:ext>
                </a:extLst>
              </a:tr>
              <a:tr h="0">
                <a:tc>
                  <a:txBody>
                    <a:bodyPr/>
                    <a:lstStyle/>
                    <a:p>
                      <a:r>
                        <a:rPr lang="en-US" sz="1200" dirty="0"/>
                        <a:t>2</a:t>
                      </a:r>
                    </a:p>
                  </a:txBody>
                  <a:tcPr/>
                </a:tc>
                <a:tc>
                  <a:txBody>
                    <a:bodyPr/>
                    <a:lstStyle/>
                    <a:p>
                      <a:r>
                        <a:rPr lang="en-US" sz="1200" dirty="0"/>
                        <a:t>10</a:t>
                      </a:r>
                    </a:p>
                  </a:txBody>
                  <a:tcPr/>
                </a:tc>
                <a:tc>
                  <a:txBody>
                    <a:bodyPr/>
                    <a:lstStyle/>
                    <a:p>
                      <a:r>
                        <a:rPr lang="en-US" sz="1200" dirty="0"/>
                        <a:t>inches</a:t>
                      </a:r>
                    </a:p>
                  </a:txBody>
                  <a:tcPr/>
                </a:tc>
                <a:tc>
                  <a:txBody>
                    <a:bodyPr/>
                    <a:lstStyle/>
                    <a:p>
                      <a:r>
                        <a:rPr lang="en-US" sz="1200" dirty="0" err="1"/>
                        <a:t>postgres</a:t>
                      </a:r>
                      <a:endParaRPr lang="en-US" sz="1200" dirty="0"/>
                    </a:p>
                  </a:txBody>
                  <a:tcPr/>
                </a:tc>
                <a:tc>
                  <a:txBody>
                    <a:bodyPr/>
                    <a:lstStyle/>
                    <a:p>
                      <a:r>
                        <a:rPr lang="en-US" sz="1200" dirty="0"/>
                        <a:t>INSERT</a:t>
                      </a:r>
                    </a:p>
                  </a:txBody>
                  <a:tcPr/>
                </a:tc>
                <a:tc>
                  <a:txBody>
                    <a:bodyPr/>
                    <a:lstStyle/>
                    <a:p>
                      <a:r>
                        <a:rPr lang="en-US" sz="1200" dirty="0"/>
                        <a:t>12/3/2013 4:58:05 PM</a:t>
                      </a:r>
                    </a:p>
                  </a:txBody>
                  <a:tcPr/>
                </a:tc>
                <a:extLst>
                  <a:ext uri="{0D108BD9-81ED-4DB2-BD59-A6C34878D82A}">
                    <a16:rowId xmlns:a16="http://schemas.microsoft.com/office/drawing/2014/main" val="10002"/>
                  </a:ext>
                </a:extLst>
              </a:tr>
              <a:tr h="0">
                <a:tc>
                  <a:txBody>
                    <a:bodyPr/>
                    <a:lstStyle/>
                    <a:p>
                      <a:r>
                        <a:rPr lang="en-US" sz="1200" dirty="0"/>
                        <a:t>2</a:t>
                      </a:r>
                    </a:p>
                  </a:txBody>
                  <a:tcPr/>
                </a:tc>
                <a:tc>
                  <a:txBody>
                    <a:bodyPr/>
                    <a:lstStyle/>
                    <a:p>
                      <a:r>
                        <a:rPr lang="en-US" sz="1200" dirty="0"/>
                        <a:t>20</a:t>
                      </a:r>
                    </a:p>
                  </a:txBody>
                  <a:tcPr/>
                </a:tc>
                <a:tc>
                  <a:txBody>
                    <a:bodyPr/>
                    <a:lstStyle/>
                    <a:p>
                      <a:r>
                        <a:rPr lang="en-US" sz="1200" dirty="0"/>
                        <a:t>inches</a:t>
                      </a:r>
                    </a:p>
                  </a:txBody>
                  <a:tcPr/>
                </a:tc>
                <a:tc>
                  <a:txBody>
                    <a:bodyPr/>
                    <a:lstStyle/>
                    <a:p>
                      <a:r>
                        <a:rPr lang="en-US" sz="1200" dirty="0" err="1"/>
                        <a:t>postgres</a:t>
                      </a:r>
                      <a:endParaRPr lang="en-US" sz="1200" dirty="0"/>
                    </a:p>
                  </a:txBody>
                  <a:tcPr/>
                </a:tc>
                <a:tc>
                  <a:txBody>
                    <a:bodyPr/>
                    <a:lstStyle/>
                    <a:p>
                      <a:r>
                        <a:rPr lang="en-US" sz="1200" dirty="0"/>
                        <a:t>UPDATE</a:t>
                      </a:r>
                    </a:p>
                  </a:txBody>
                  <a:tcPr/>
                </a:tc>
                <a:tc>
                  <a:txBody>
                    <a:bodyPr/>
                    <a:lstStyle/>
                    <a:p>
                      <a:r>
                        <a:rPr lang="en-US" sz="1200" dirty="0"/>
                        <a:t>12/3/2013 4:58:06 PM</a:t>
                      </a:r>
                    </a:p>
                  </a:txBody>
                  <a:tcPr/>
                </a:tc>
                <a:extLst>
                  <a:ext uri="{0D108BD9-81ED-4DB2-BD59-A6C34878D82A}">
                    <a16:rowId xmlns:a16="http://schemas.microsoft.com/office/drawing/2014/main" val="10003"/>
                  </a:ext>
                </a:extLst>
              </a:tr>
              <a:tr h="0">
                <a:tc>
                  <a:txBody>
                    <a:bodyPr/>
                    <a:lstStyle/>
                    <a:p>
                      <a:r>
                        <a:rPr lang="en-US" sz="1200" dirty="0"/>
                        <a:t>2</a:t>
                      </a:r>
                    </a:p>
                  </a:txBody>
                  <a:tcPr/>
                </a:tc>
                <a:tc>
                  <a:txBody>
                    <a:bodyPr/>
                    <a:lstStyle/>
                    <a:p>
                      <a:r>
                        <a:rPr lang="en-US" sz="1200" dirty="0"/>
                        <a:t>20</a:t>
                      </a:r>
                    </a:p>
                  </a:txBody>
                  <a:tcPr/>
                </a:tc>
                <a:tc>
                  <a:txBody>
                    <a:bodyPr/>
                    <a:lstStyle/>
                    <a:p>
                      <a:r>
                        <a:rPr lang="en-US" sz="1200" dirty="0"/>
                        <a:t>inches</a:t>
                      </a:r>
                    </a:p>
                  </a:txBody>
                  <a:tcPr/>
                </a:tc>
                <a:tc>
                  <a:txBody>
                    <a:bodyPr/>
                    <a:lstStyle/>
                    <a:p>
                      <a:r>
                        <a:rPr lang="en-US" sz="1200" dirty="0" err="1"/>
                        <a:t>postgres</a:t>
                      </a:r>
                      <a:endParaRPr lang="en-US" sz="1200" dirty="0"/>
                    </a:p>
                  </a:txBody>
                  <a:tcPr/>
                </a:tc>
                <a:tc>
                  <a:txBody>
                    <a:bodyPr/>
                    <a:lstStyle/>
                    <a:p>
                      <a:r>
                        <a:rPr lang="en-US" sz="1200" dirty="0"/>
                        <a:t>DELETE</a:t>
                      </a:r>
                    </a:p>
                  </a:txBody>
                  <a:tcPr/>
                </a:tc>
                <a:tc>
                  <a:txBody>
                    <a:bodyPr/>
                    <a:lstStyle/>
                    <a:p>
                      <a:r>
                        <a:rPr lang="en-US" sz="1200" dirty="0"/>
                        <a:t>12/3/2013 4:58:07 PM</a:t>
                      </a:r>
                    </a:p>
                  </a:txBody>
                  <a:tcPr/>
                </a:tc>
                <a:extLst>
                  <a:ext uri="{0D108BD9-81ED-4DB2-BD59-A6C34878D82A}">
                    <a16:rowId xmlns:a16="http://schemas.microsoft.com/office/drawing/2014/main" val="10004"/>
                  </a:ext>
                </a:extLst>
              </a:tr>
              <a:tr h="127000">
                <a:tc>
                  <a:txBody>
                    <a:bodyPr/>
                    <a:lstStyle/>
                    <a:p>
                      <a:r>
                        <a:rPr lang="en-US" sz="1200" dirty="0"/>
                        <a:t>3</a:t>
                      </a:r>
                    </a:p>
                  </a:txBody>
                  <a:tcPr/>
                </a:tc>
                <a:tc>
                  <a:txBody>
                    <a:bodyPr/>
                    <a:lstStyle/>
                    <a:p>
                      <a:r>
                        <a:rPr lang="en-US" sz="1200" dirty="0"/>
                        <a:t>50</a:t>
                      </a:r>
                    </a:p>
                  </a:txBody>
                  <a:tcPr/>
                </a:tc>
                <a:tc>
                  <a:txBody>
                    <a:bodyPr/>
                    <a:lstStyle/>
                    <a:p>
                      <a:r>
                        <a:rPr lang="en-US" sz="1200" dirty="0"/>
                        <a:t>inches</a:t>
                      </a:r>
                    </a:p>
                  </a:txBody>
                  <a:tcPr/>
                </a:tc>
                <a:tc>
                  <a:txBody>
                    <a:bodyPr/>
                    <a:lstStyle/>
                    <a:p>
                      <a:r>
                        <a:rPr lang="en-US" sz="1200" dirty="0" err="1"/>
                        <a:t>postgres</a:t>
                      </a:r>
                      <a:endParaRPr lang="en-US" sz="1200" dirty="0"/>
                    </a:p>
                  </a:txBody>
                  <a:tcPr/>
                </a:tc>
                <a:tc>
                  <a:txBody>
                    <a:bodyPr/>
                    <a:lstStyle/>
                    <a:p>
                      <a:r>
                        <a:rPr lang="en-US" sz="1200" dirty="0"/>
                        <a:t>INSERT</a:t>
                      </a:r>
                    </a:p>
                  </a:txBody>
                  <a:tcPr/>
                </a:tc>
                <a:tc>
                  <a:txBody>
                    <a:bodyPr/>
                    <a:lstStyle/>
                    <a:p>
                      <a:r>
                        <a:rPr lang="en-US" sz="1200" dirty="0"/>
                        <a:t>12/3/2013 4:58:08 PM</a:t>
                      </a:r>
                    </a:p>
                  </a:txBody>
                  <a:tcPr/>
                </a:tc>
                <a:extLst>
                  <a:ext uri="{0D108BD9-81ED-4DB2-BD59-A6C34878D82A}">
                    <a16:rowId xmlns:a16="http://schemas.microsoft.com/office/drawing/2014/main" val="10005"/>
                  </a:ext>
                </a:extLst>
              </a:tr>
            </a:tbl>
          </a:graphicData>
        </a:graphic>
      </p:graphicFrame>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Tree>
    <p:extLst>
      <p:ext uri="{BB962C8B-B14F-4D97-AF65-F5344CB8AC3E}">
        <p14:creationId xmlns:p14="http://schemas.microsoft.com/office/powerpoint/2010/main" val="235604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a:ea typeface="ヒラギノ角ゴ Pro W3" charset="-128"/>
              </a:rPr>
              <a:t>Shadow Function</a:t>
            </a:r>
          </a:p>
          <a:p>
            <a:pPr marL="90488" lvl="1">
              <a:spcBef>
                <a:spcPct val="0"/>
              </a:spcBef>
            </a:pPr>
            <a:r>
              <a:rPr lang="en-US" altLang="en-US" dirty="0">
                <a:ea typeface="ヒラギノ角ゴ Pro W3" charset="-128"/>
              </a:rPr>
              <a:t>New Shadow Function</a:t>
            </a:r>
          </a:p>
        </p:txBody>
      </p:sp>
    </p:spTree>
    <p:extLst>
      <p:ext uri="{BB962C8B-B14F-4D97-AF65-F5344CB8AC3E}">
        <p14:creationId xmlns:p14="http://schemas.microsoft.com/office/powerpoint/2010/main" val="418532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Updating the function – Row Expansion</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12</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We can update the function to not have to explicitly know the field names by using row expansion by </a:t>
            </a:r>
            <a:r>
              <a:rPr lang="en-US" dirty="0" err="1"/>
              <a:t>wraping</a:t>
            </a:r>
            <a:r>
              <a:rPr lang="en-US" dirty="0"/>
              <a:t> a ROW variable in () and then use .* to retrieve all the fields and field names.</a:t>
            </a:r>
          </a:p>
          <a:p>
            <a:pPr marL="573088" lvl="1" indent="-457200">
              <a:spcBef>
                <a:spcPts val="0"/>
              </a:spcBef>
              <a:buFont typeface="Arial" panose="020B0604020202020204" pitchFamily="34" charset="0"/>
              <a:buChar char="•"/>
            </a:pPr>
            <a:r>
              <a:rPr lang="en-US" dirty="0"/>
              <a:t>(NEW).*</a:t>
            </a:r>
          </a:p>
          <a:p>
            <a:pPr marL="573088" lvl="1" indent="-457200">
              <a:spcBef>
                <a:spcPts val="0"/>
              </a:spcBef>
              <a:buFont typeface="Arial" panose="020B0604020202020204" pitchFamily="34" charset="0"/>
              <a:buChar char="•"/>
            </a:pPr>
            <a:r>
              <a:rPr lang="en-US" dirty="0"/>
              <a:t>(OLD).*</a:t>
            </a:r>
          </a:p>
          <a:p>
            <a:pPr marL="573088" lvl="1"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Now we don’t need to know the field names and the function is more generic.</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BUT this still is one function per shadow table, so we need to do more improvement.</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7BC22F"/>
                </a:solidFill>
                <a:latin typeface="Courier New" panose="02070309020205020404" pitchFamily="49" charset="0"/>
              </a:rPr>
              <a:t>CREATE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FUNCTION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shadow_table1 </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7BC22F"/>
                </a:solidFill>
                <a:latin typeface="Courier New" panose="02070309020205020404" pitchFamily="49" charset="0"/>
              </a:rPr>
              <a:t>RETURNS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a:t>
            </a:r>
            <a:r>
              <a:rPr lang="en-US" sz="1200" dirty="0">
                <a:solidFill>
                  <a:srgbClr val="7BC22F"/>
                </a:solidFill>
                <a:latin typeface="Courier New" panose="02070309020205020404" pitchFamily="49" charset="0"/>
              </a:rPr>
              <a:t>body</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BEGIN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table2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current_user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now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'UPDATE'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table2</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current_user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now</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table2</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OLD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current_user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now</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OLD</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a:t>
            </a:r>
            <a:r>
              <a:rPr lang="en-US" sz="1200" dirty="0">
                <a:solidFill>
                  <a:srgbClr val="7BC22F"/>
                </a:solidFill>
                <a:latin typeface="Courier New" panose="02070309020205020404" pitchFamily="49" charset="0"/>
              </a:rPr>
              <a:t>body</a:t>
            </a:r>
            <a:r>
              <a:rPr lang="en-US" sz="1200" dirty="0">
                <a:solidFill>
                  <a:srgbClr val="FFFFFF"/>
                </a:solidFill>
                <a:latin typeface="Courier New" panose="02070309020205020404" pitchFamily="49" charset="0"/>
              </a:rPr>
              <a:t>$</a:t>
            </a:r>
          </a:p>
          <a:p>
            <a:pPr>
              <a:lnSpc>
                <a:spcPct val="100000"/>
              </a:lnSpc>
              <a:spcBef>
                <a:spcPts val="0"/>
              </a:spcBef>
            </a:pPr>
            <a:r>
              <a:rPr lang="en-US" sz="1200" dirty="0">
                <a:solidFill>
                  <a:srgbClr val="7BC22F"/>
                </a:solidFill>
                <a:latin typeface="Courier New" panose="02070309020205020404" pitchFamily="49" charset="0"/>
              </a:rPr>
              <a:t>LANGUAGE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err="1">
                <a:solidFill>
                  <a:srgbClr val="8DB0D3"/>
                </a:solidFill>
                <a:latin typeface="Courier New" panose="02070309020205020404" pitchFamily="49" charset="0"/>
              </a:rPr>
              <a:t>plpgsql</a:t>
            </a:r>
            <a:r>
              <a:rPr lang="en-US" sz="1200" dirty="0">
                <a:solidFill>
                  <a:srgbClr val="8DB0D3"/>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VOLATILE</a:t>
            </a:r>
          </a:p>
          <a:p>
            <a:pPr>
              <a:lnSpc>
                <a:spcPct val="100000"/>
              </a:lnSpc>
              <a:spcBef>
                <a:spcPts val="0"/>
              </a:spcBef>
            </a:pPr>
            <a:r>
              <a:rPr lang="en-US" sz="1200" dirty="0">
                <a:solidFill>
                  <a:srgbClr val="FFFFFF"/>
                </a:solidFill>
                <a:latin typeface="Courier New" panose="02070309020205020404" pitchFamily="49" charset="0"/>
              </a:rPr>
              <a:t>CALLED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INPUT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SECURITY DEFINER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endParaRPr lang="en-US" sz="1200" dirty="0">
              <a:effectLst/>
            </a:endParaRPr>
          </a:p>
        </p:txBody>
      </p:sp>
    </p:spTree>
    <p:extLst>
      <p:ext uri="{BB962C8B-B14F-4D97-AF65-F5344CB8AC3E}">
        <p14:creationId xmlns:p14="http://schemas.microsoft.com/office/powerpoint/2010/main" val="1902224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Writing the function - Start</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13</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The last thing to make this universal is to pass in the name of the shadow table to write.</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We pass in both the schema and name of the shadow table.</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Because trigger functions can’t have inbound arguments, we need to use TG_NARGS and TG_ARGV.</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a:xfrm>
            <a:off x="5954486" y="1261872"/>
            <a:ext cx="5622784" cy="4846320"/>
          </a:xfrm>
        </p:spPr>
        <p:txBody>
          <a:bodyPr/>
          <a:lstStyle/>
          <a:p>
            <a:pPr>
              <a:lnSpc>
                <a:spcPct val="100000"/>
              </a:lnSpc>
              <a:spcBef>
                <a:spcPts val="0"/>
              </a:spcBef>
            </a:pPr>
            <a:r>
              <a:rPr lang="en-US" sz="1200" dirty="0">
                <a:solidFill>
                  <a:srgbClr val="7BC22F"/>
                </a:solidFill>
                <a:latin typeface="Courier New" panose="02070309020205020404" pitchFamily="49" charset="0"/>
              </a:rPr>
              <a:t>CREATE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REPLACE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FUNCTION</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public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RETURNS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a:t>
            </a:r>
            <a:r>
              <a:rPr lang="en-US" sz="1200" dirty="0">
                <a:solidFill>
                  <a:srgbClr val="7BC22F"/>
                </a:solidFill>
                <a:latin typeface="Courier New" panose="02070309020205020404" pitchFamily="49" charset="0"/>
              </a:rPr>
              <a:t>body</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DECLARE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shadow_schema</a:t>
            </a:r>
            <a:r>
              <a:rPr lang="en-US" sz="1200" dirty="0">
                <a:solidFill>
                  <a:srgbClr val="FFFFFF"/>
                </a:solidFill>
                <a:latin typeface="Courier New" panose="02070309020205020404" pitchFamily="49" charset="0"/>
              </a:rPr>
              <a:t> TEXT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shadow_table</a:t>
            </a:r>
            <a:r>
              <a:rPr lang="en-US" sz="1200" dirty="0">
                <a:solidFill>
                  <a:srgbClr val="FFFFFF"/>
                </a:solidFill>
                <a:latin typeface="Courier New" panose="02070309020205020404" pitchFamily="49" charset="0"/>
              </a:rPr>
              <a:t> TEXT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BEGIN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TG_NARGS </a:t>
            </a:r>
            <a:r>
              <a:rPr lang="en-US" sz="1200" dirty="0">
                <a:solidFill>
                  <a:srgbClr val="F08047"/>
                </a:solidFill>
                <a:latin typeface="Courier New" panose="02070309020205020404" pitchFamily="49" charset="0"/>
              </a:rPr>
              <a:t>&lt;&gt;</a:t>
            </a:r>
            <a:r>
              <a:rPr lang="en-US" sz="1200" dirty="0">
                <a:solidFill>
                  <a:srgbClr val="FFFFFF"/>
                </a:solidFill>
                <a:latin typeface="Courier New" panose="02070309020205020404" pitchFamily="49" charset="0"/>
              </a:rPr>
              <a:t> </a:t>
            </a:r>
            <a:r>
              <a:rPr lang="en-US" sz="1200" dirty="0">
                <a:solidFill>
                  <a:srgbClr val="F4DD0B"/>
                </a:solidFill>
                <a:latin typeface="Courier New" panose="02070309020205020404" pitchFamily="49" charset="0"/>
              </a:rPr>
              <a:t>2</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'Incorrect number of arguments for </a:t>
            </a:r>
            <a:r>
              <a:rPr lang="en-US" sz="1200" dirty="0" err="1">
                <a:solidFill>
                  <a:srgbClr val="8DB0D3"/>
                </a:solidFill>
                <a:latin typeface="Courier New" panose="02070309020205020404" pitchFamily="49" charset="0"/>
              </a:rPr>
              <a:t>shadow_function</a:t>
            </a:r>
            <a:r>
              <a:rPr lang="en-US" sz="1200" dirty="0">
                <a:solidFill>
                  <a:srgbClr val="8DB0D3"/>
                </a:solidFill>
                <a:latin typeface="Courier New" panose="02070309020205020404" pitchFamily="49" charset="0"/>
              </a:rPr>
              <a:t>(schema, table):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TG_NARGS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TG_ARGV</a:t>
            </a:r>
            <a:r>
              <a:rPr lang="en-US" sz="1200" dirty="0">
                <a:solidFill>
                  <a:srgbClr val="F08047"/>
                </a:solidFill>
                <a:latin typeface="Courier New" panose="02070309020205020404" pitchFamily="49" charset="0"/>
              </a:rPr>
              <a:t>[</a:t>
            </a:r>
            <a:r>
              <a:rPr lang="en-US" sz="1200" dirty="0">
                <a:solidFill>
                  <a:srgbClr val="F4DD0B"/>
                </a:solidFill>
                <a:latin typeface="Courier New" panose="02070309020205020404" pitchFamily="49" charset="0"/>
              </a:rPr>
              <a:t>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shadow_table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TG_ARGV</a:t>
            </a:r>
            <a:r>
              <a:rPr lang="en-US" sz="1200" dirty="0">
                <a:solidFill>
                  <a:srgbClr val="F08047"/>
                </a:solidFill>
                <a:latin typeface="Courier New" panose="02070309020205020404" pitchFamily="49" charset="0"/>
              </a:rPr>
              <a:t>[</a:t>
            </a:r>
            <a:r>
              <a:rPr lang="en-US" sz="1200" dirty="0">
                <a:solidFill>
                  <a:srgbClr val="F4DD0B"/>
                </a:solidFill>
                <a:latin typeface="Courier New" panose="02070309020205020404" pitchFamily="49" charset="0"/>
              </a:rPr>
              <a:t>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endParaRPr lang="en-US" sz="1200" dirty="0">
              <a:effectLst/>
            </a:endParaRPr>
          </a:p>
        </p:txBody>
      </p:sp>
    </p:spTree>
    <p:extLst>
      <p:ext uri="{BB962C8B-B14F-4D97-AF65-F5344CB8AC3E}">
        <p14:creationId xmlns:p14="http://schemas.microsoft.com/office/powerpoint/2010/main" val="193090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Writing the function – Middle Version 1</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14</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Here we have added a truncate that will write one row for every row removed by the truncate command.</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This will make the shadow table larger, and faster to query. But also slower if you are truncating a large amount of data.</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a:xfrm>
            <a:off x="5954486" y="1261872"/>
            <a:ext cx="5622784" cy="4846320"/>
          </a:xfrm>
        </p:spPr>
        <p:txBody>
          <a:bodyPr/>
          <a:lstStyle/>
          <a:p>
            <a:pPr>
              <a:lnSpc>
                <a:spcPct val="100000"/>
              </a:lnSpc>
              <a:spcBef>
                <a:spcPts val="0"/>
              </a:spcBef>
            </a:pPr>
            <a:r>
              <a:rPr lang="en-US" sz="1200" dirty="0">
                <a:solidFill>
                  <a:srgbClr val="7BC22F"/>
                </a:solidFill>
                <a:latin typeface="Courier New" panose="02070309020205020404" pitchFamily="49" charset="0"/>
              </a:rPr>
              <a:t>   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$1.*,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$2 , now()'</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USING</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ELSIF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'UPDATE'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$1.*,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$2 , now()'</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USING</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ELSIF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$1.*,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$2 , now()'</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USING</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OLD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OLD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ELSIF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'TRUNCATE'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a.*,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$1, now() FROM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TG_TABLE_SCHEMA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TG_TABLE_NAME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a:t>
            </a:r>
            <a:r>
              <a:rPr lang="en-US" sz="1200" dirty="0" err="1">
                <a:solidFill>
                  <a:srgbClr val="8DB0D3"/>
                </a:solidFill>
                <a:latin typeface="Courier New" panose="02070309020205020404" pitchFamily="49" charset="0"/>
              </a:rPr>
              <a:t>a'</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USING</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p:txBody>
      </p:sp>
    </p:spTree>
    <p:extLst>
      <p:ext uri="{BB962C8B-B14F-4D97-AF65-F5344CB8AC3E}">
        <p14:creationId xmlns:p14="http://schemas.microsoft.com/office/powerpoint/2010/main" val="3982850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Writing the function – Middle Version 2</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15</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This will make the shadow table smaller but slower to query if you do a lot of truncates.</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It will also not slow down the truncate command.</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a:xfrm>
            <a:off x="5954486" y="1261872"/>
            <a:ext cx="5622784" cy="4846320"/>
          </a:xfrm>
        </p:spPr>
        <p:txBody>
          <a:bodyPr/>
          <a:lstStyle/>
          <a:p>
            <a:pPr>
              <a:lnSpc>
                <a:spcPct val="100000"/>
              </a:lnSpc>
              <a:spcBef>
                <a:spcPts val="0"/>
              </a:spcBef>
            </a:pPr>
            <a:r>
              <a:rPr lang="en-US" sz="1200" dirty="0">
                <a:solidFill>
                  <a:srgbClr val="7BC22F"/>
                </a:solidFill>
                <a:latin typeface="Courier New" panose="02070309020205020404" pitchFamily="49" charset="0"/>
              </a:rPr>
              <a:t>   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$1.*,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$2 , now()'</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USING</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ELSIF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'UPDATE'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$1.*,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$2 , now()'</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USING</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ELSIF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$1.*,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$2 , now()'</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USING</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OLD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OLD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ELSIF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'TRUNCATE'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a:t>
            </a:r>
            <a:r>
              <a:rPr lang="en-US" sz="1200" dirty="0" err="1">
                <a:solidFill>
                  <a:srgbClr val="8DB0D3"/>
                </a:solidFill>
                <a:latin typeface="Courier New" panose="02070309020205020404" pitchFamily="49" charset="0"/>
              </a:rPr>
              <a:t>user_name</a:t>
            </a:r>
            <a:r>
              <a:rPr lang="en-US" sz="1200" dirty="0">
                <a:solidFill>
                  <a:srgbClr val="8DB0D3"/>
                </a:solidFill>
                <a:latin typeface="Courier New" panose="02070309020205020404" pitchFamily="49" charset="0"/>
              </a:rPr>
              <a:t>, action, </a:t>
            </a:r>
            <a:r>
              <a:rPr lang="en-US" sz="1200" dirty="0" err="1">
                <a:solidFill>
                  <a:srgbClr val="8DB0D3"/>
                </a:solidFill>
                <a:latin typeface="Courier New" panose="02070309020205020404" pitchFamily="49" charset="0"/>
              </a:rPr>
              <a:t>action_time</a:t>
            </a:r>
            <a:r>
              <a:rPr lang="en-US" sz="1200" dirty="0">
                <a:solidFill>
                  <a:srgbClr val="8DB0D3"/>
                </a:solidFill>
                <a:latin typeface="Courier New" panose="02070309020205020404" pitchFamily="49" charset="0"/>
              </a:rPr>
              <a:t>) VALUES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$1 , now())'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p:txBody>
      </p:sp>
    </p:spTree>
    <p:extLst>
      <p:ext uri="{BB962C8B-B14F-4D97-AF65-F5344CB8AC3E}">
        <p14:creationId xmlns:p14="http://schemas.microsoft.com/office/powerpoint/2010/main" val="1684254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Writing the function – End</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16</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The end of the function</a:t>
            </a:r>
          </a:p>
          <a:p>
            <a:endParaRPr lang="en-US" dirty="0"/>
          </a:p>
        </p:txBody>
      </p:sp>
      <p:sp>
        <p:nvSpPr>
          <p:cNvPr id="2" name="Text Placeholder 1"/>
          <p:cNvSpPr>
            <a:spLocks noGrp="1"/>
          </p:cNvSpPr>
          <p:nvPr>
            <p:ph type="body" sz="quarter" idx="12"/>
          </p:nvPr>
        </p:nvSpPr>
        <p:spPr>
          <a:xfrm>
            <a:off x="5954486" y="1261872"/>
            <a:ext cx="5622784" cy="4846320"/>
          </a:xfrm>
        </p:spPr>
        <p:txBody>
          <a:bodyPr/>
          <a:lstStyle/>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a:t>
            </a:r>
            <a:r>
              <a:rPr lang="en-US" sz="1200" dirty="0">
                <a:solidFill>
                  <a:srgbClr val="7BC22F"/>
                </a:solidFill>
                <a:latin typeface="Courier New" panose="02070309020205020404" pitchFamily="49" charset="0"/>
              </a:rPr>
              <a:t>body</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LANGUAGE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err="1">
                <a:solidFill>
                  <a:srgbClr val="8DB0D3"/>
                </a:solidFill>
                <a:latin typeface="Courier New" panose="02070309020205020404" pitchFamily="49" charset="0"/>
              </a:rPr>
              <a:t>plpgsql</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VOLATILE </a:t>
            </a:r>
          </a:p>
          <a:p>
            <a:pPr>
              <a:lnSpc>
                <a:spcPct val="100000"/>
              </a:lnSpc>
              <a:spcBef>
                <a:spcPts val="0"/>
              </a:spcBef>
            </a:pPr>
            <a:r>
              <a:rPr lang="en-US" sz="1200" dirty="0">
                <a:solidFill>
                  <a:srgbClr val="FFFFFF"/>
                </a:solidFill>
                <a:latin typeface="Courier New" panose="02070309020205020404" pitchFamily="49" charset="0"/>
              </a:rPr>
              <a:t>CALLED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INPUT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SECURITY DEFINER</a:t>
            </a:r>
            <a:r>
              <a:rPr lang="en-US" sz="1200" dirty="0">
                <a:solidFill>
                  <a:srgbClr val="F08047"/>
                </a:solidFill>
                <a:latin typeface="Courier New" panose="02070309020205020404" pitchFamily="49" charset="0"/>
              </a:rPr>
              <a:t>;</a:t>
            </a:r>
            <a:endParaRPr lang="en-US" sz="1200" dirty="0">
              <a:effectLst/>
            </a:endParaRPr>
          </a:p>
        </p:txBody>
      </p:sp>
    </p:spTree>
    <p:extLst>
      <p:ext uri="{BB962C8B-B14F-4D97-AF65-F5344CB8AC3E}">
        <p14:creationId xmlns:p14="http://schemas.microsoft.com/office/powerpoint/2010/main" val="327433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The new triggers</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17</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For this new function we need a two trigger instead of one.</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The second trigger is to handle the truncates.</a:t>
            </a:r>
          </a:p>
          <a:p>
            <a:endParaRPr lang="en-US" dirty="0"/>
          </a:p>
        </p:txBody>
      </p:sp>
      <p:sp>
        <p:nvSpPr>
          <p:cNvPr id="2" name="Text Placeholder 1"/>
          <p:cNvSpPr>
            <a:spLocks noGrp="1"/>
          </p:cNvSpPr>
          <p:nvPr>
            <p:ph type="body" sz="quarter" idx="12"/>
          </p:nvPr>
        </p:nvSpPr>
        <p:spPr>
          <a:xfrm>
            <a:off x="5954486" y="1261872"/>
            <a:ext cx="5622784" cy="4846320"/>
          </a:xfrm>
        </p:spPr>
        <p:txBody>
          <a:bodyPr/>
          <a:lstStyle/>
          <a:p>
            <a:pPr>
              <a:lnSpc>
                <a:spcPct val="100000"/>
              </a:lnSpc>
              <a:spcBef>
                <a:spcPts val="0"/>
              </a:spcBef>
            </a:pPr>
            <a:r>
              <a:rPr lang="en-US" sz="1200" dirty="0">
                <a:solidFill>
                  <a:srgbClr val="7BC22F"/>
                </a:solidFill>
                <a:latin typeface="Courier New" panose="02070309020205020404" pitchFamily="49" charset="0"/>
              </a:rPr>
              <a:t>CREATE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table1_tr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BEFORE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UPDATE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DELETE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7BC22F"/>
                </a:solidFill>
                <a:latin typeface="Courier New" panose="02070309020205020404" pitchFamily="49" charset="0"/>
              </a:rPr>
              <a:t>FOR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EACH</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ROW</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PROCEDURE</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public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'table2'</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7BC22F"/>
                </a:solidFill>
                <a:latin typeface="Courier New" panose="02070309020205020404" pitchFamily="49" charset="0"/>
              </a:rPr>
              <a:t>CREATE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table1_tr1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BEFORE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TRUNCATE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7BC22F"/>
                </a:solidFill>
                <a:latin typeface="Courier New" panose="02070309020205020404" pitchFamily="49" charset="0"/>
              </a:rPr>
              <a:t>FOR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EACH</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STATEMENT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PROCEDURE</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public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'table2'</a:t>
            </a:r>
            <a:r>
              <a:rPr lang="en-US" sz="1200" dirty="0">
                <a:solidFill>
                  <a:srgbClr val="F08047"/>
                </a:solidFill>
                <a:latin typeface="Courier New" panose="02070309020205020404" pitchFamily="49" charset="0"/>
              </a:rPr>
              <a:t>);</a:t>
            </a:r>
            <a:endParaRPr lang="en-US" sz="1200" dirty="0">
              <a:effectLst/>
            </a:endParaRPr>
          </a:p>
        </p:txBody>
      </p:sp>
    </p:spTree>
    <p:extLst>
      <p:ext uri="{BB962C8B-B14F-4D97-AF65-F5344CB8AC3E}">
        <p14:creationId xmlns:p14="http://schemas.microsoft.com/office/powerpoint/2010/main" val="336235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Removing all data</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18</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If you wish to truncate table1 and get ride of the historical data in the shadow table (table2) you can perform this as a single truncate command.</a:t>
            </a:r>
          </a:p>
          <a:p>
            <a:endParaRPr lang="en-US" dirty="0"/>
          </a:p>
        </p:txBody>
      </p:sp>
      <p:sp>
        <p:nvSpPr>
          <p:cNvPr id="2" name="Text Placeholder 1"/>
          <p:cNvSpPr>
            <a:spLocks noGrp="1"/>
          </p:cNvSpPr>
          <p:nvPr>
            <p:ph type="body" sz="quarter" idx="12"/>
          </p:nvPr>
        </p:nvSpPr>
        <p:spPr>
          <a:xfrm>
            <a:off x="5954486" y="1261872"/>
            <a:ext cx="5622784" cy="4846320"/>
          </a:xfrm>
        </p:spPr>
        <p:txBody>
          <a:bodyPr/>
          <a:lstStyle/>
          <a:p>
            <a:r>
              <a:rPr lang="en-US" sz="1200" dirty="0">
                <a:solidFill>
                  <a:srgbClr val="7BC22F"/>
                </a:solidFill>
                <a:latin typeface="Courier New" panose="02070309020205020404" pitchFamily="49" charset="0"/>
              </a:rPr>
              <a:t>TRUNCATE</a:t>
            </a:r>
            <a:r>
              <a:rPr lang="en-US" sz="1200" dirty="0">
                <a:solidFill>
                  <a:srgbClr val="FFFFFF"/>
                </a:solidFill>
                <a:latin typeface="Courier New" panose="02070309020205020404" pitchFamily="49" charset="0"/>
              </a:rPr>
              <a:t> table1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table2</a:t>
            </a:r>
            <a:r>
              <a:rPr lang="en-US" sz="1200" dirty="0">
                <a:solidFill>
                  <a:srgbClr val="F08047"/>
                </a:solidFill>
                <a:latin typeface="Courier New" panose="02070309020205020404" pitchFamily="49" charset="0"/>
              </a:rPr>
              <a:t>;</a:t>
            </a:r>
            <a:endParaRPr lang="en-US" sz="1200" dirty="0">
              <a:effectLst/>
            </a:endParaRPr>
          </a:p>
        </p:txBody>
      </p:sp>
    </p:spTree>
    <p:extLst>
      <p:ext uri="{BB962C8B-B14F-4D97-AF65-F5344CB8AC3E}">
        <p14:creationId xmlns:p14="http://schemas.microsoft.com/office/powerpoint/2010/main" val="314885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6C75CB-C70D-4527-B4D2-32C0FB850EFA}"/>
              </a:ext>
            </a:extLst>
          </p:cNvPr>
          <p:cNvSpPr>
            <a:spLocks noGrp="1"/>
          </p:cNvSpPr>
          <p:nvPr>
            <p:ph type="title"/>
          </p:nvPr>
        </p:nvSpPr>
        <p:spPr/>
        <p:txBody>
          <a:bodyPr/>
          <a:lstStyle/>
          <a:p>
            <a:r>
              <a:rPr lang="en-US" dirty="0"/>
              <a:t>Lloyd Albin</a:t>
            </a:r>
          </a:p>
        </p:txBody>
      </p:sp>
      <p:sp>
        <p:nvSpPr>
          <p:cNvPr id="5" name="Text Placeholder 4">
            <a:extLst>
              <a:ext uri="{FF2B5EF4-FFF2-40B4-BE49-F238E27FC236}">
                <a16:creationId xmlns:a16="http://schemas.microsoft.com/office/drawing/2014/main" id="{0488AEEF-96DC-4D9D-B39C-58EC3CB18134}"/>
              </a:ext>
            </a:extLst>
          </p:cNvPr>
          <p:cNvSpPr>
            <a:spLocks noGrp="1"/>
          </p:cNvSpPr>
          <p:nvPr>
            <p:ph type="body" sz="quarter" idx="13"/>
          </p:nvPr>
        </p:nvSpPr>
        <p:spPr>
          <a:xfrm>
            <a:off x="610498" y="1261872"/>
            <a:ext cx="10963593" cy="5029200"/>
          </a:xfrm>
        </p:spPr>
        <p:txBody>
          <a:bodyPr/>
          <a:lstStyle/>
          <a:p>
            <a:pPr marL="457200" indent="-457200">
              <a:buFont typeface="Arial" panose="020B0604020202020204" pitchFamily="34" charset="0"/>
              <a:buChar char="•"/>
            </a:pPr>
            <a:r>
              <a:rPr lang="en-US" sz="2400" dirty="0"/>
              <a:t>Fred Hutchinson Cancer Research Center – </a:t>
            </a:r>
            <a:r>
              <a:rPr lang="en-US" sz="2400" i="1" dirty="0"/>
              <a:t>Principal Database Administrator</a:t>
            </a:r>
          </a:p>
          <a:p>
            <a:pPr marL="457200" indent="-457200">
              <a:buFont typeface="Arial" panose="020B0604020202020204" pitchFamily="34" charset="0"/>
              <a:buChar char="•"/>
            </a:pPr>
            <a:r>
              <a:rPr lang="en-US" sz="2400" dirty="0"/>
              <a:t>PostgresConf.org – </a:t>
            </a:r>
            <a:r>
              <a:rPr lang="en-US" sz="2400" i="1" dirty="0"/>
              <a:t>United States Organizer &amp; Presenter</a:t>
            </a:r>
          </a:p>
          <a:p>
            <a:pPr marL="457200" indent="-457200">
              <a:buFont typeface="Arial" panose="020B0604020202020204" pitchFamily="34" charset="0"/>
              <a:buChar char="•"/>
            </a:pPr>
            <a:r>
              <a:rPr lang="en-US" sz="2400" dirty="0"/>
              <a:t>Postgres Track at </a:t>
            </a:r>
            <a:r>
              <a:rPr lang="en-US" sz="2400" dirty="0" err="1"/>
              <a:t>LinuxFest</a:t>
            </a:r>
            <a:r>
              <a:rPr lang="en-US" sz="2400" dirty="0"/>
              <a:t> Northwest – </a:t>
            </a:r>
            <a:r>
              <a:rPr lang="en-US" sz="2400" i="1" dirty="0"/>
              <a:t>Organizer &amp; Presenter</a:t>
            </a:r>
          </a:p>
          <a:p>
            <a:pPr marL="457200" indent="-457200">
              <a:buFont typeface="Arial" panose="020B0604020202020204" pitchFamily="34" charset="0"/>
              <a:buChar char="•"/>
            </a:pPr>
            <a:r>
              <a:rPr lang="en-US" sz="2400" dirty="0"/>
              <a:t>Seattle Postgres Users Group – </a:t>
            </a:r>
            <a:r>
              <a:rPr lang="en-US" sz="2400" i="1" dirty="0"/>
              <a:t>Host &amp; Presenter</a:t>
            </a:r>
          </a:p>
          <a:p>
            <a:pPr marL="457200" indent="-457200">
              <a:buFont typeface="Arial" panose="020B0604020202020204" pitchFamily="34" charset="0"/>
              <a:buChar char="•"/>
            </a:pPr>
            <a:r>
              <a:rPr lang="en-US" sz="2400" dirty="0"/>
              <a:t>PostgreSQL.org – </a:t>
            </a:r>
            <a:r>
              <a:rPr lang="en-US" sz="2400" i="1" dirty="0"/>
              <a:t>Contributor</a:t>
            </a:r>
          </a:p>
          <a:p>
            <a:pPr marL="574675" lvl="1" indent="-457200">
              <a:buFont typeface="Arial" panose="020B0604020202020204" pitchFamily="34" charset="0"/>
              <a:buChar char="•"/>
            </a:pPr>
            <a:r>
              <a:rPr lang="en-US" dirty="0"/>
              <a:t>Postgres 11</a:t>
            </a:r>
          </a:p>
          <a:p>
            <a:pPr marL="1600200" lvl="2" indent="-457200">
              <a:buFont typeface="Arial" panose="020B0604020202020204" pitchFamily="34" charset="0"/>
              <a:buChar char="•"/>
            </a:pPr>
            <a:r>
              <a:rPr lang="en-US" sz="1600" dirty="0" err="1"/>
              <a:t>pg_dump</a:t>
            </a:r>
            <a:r>
              <a:rPr lang="en-US" sz="1600" dirty="0"/>
              <a:t>/</a:t>
            </a:r>
            <a:r>
              <a:rPr lang="en-US" sz="1600" dirty="0" err="1"/>
              <a:t>pg_restore</a:t>
            </a:r>
            <a:r>
              <a:rPr lang="en-US" sz="1600" dirty="0"/>
              <a:t> of database level grants</a:t>
            </a:r>
          </a:p>
          <a:p>
            <a:pPr marL="1600200" lvl="2" indent="-457200">
              <a:buFont typeface="Arial" panose="020B0604020202020204" pitchFamily="34" charset="0"/>
              <a:buChar char="•"/>
            </a:pPr>
            <a:r>
              <a:rPr lang="en-US" sz="1600" dirty="0"/>
              <a:t>Security Fix Part 1</a:t>
            </a:r>
            <a:endParaRPr lang="en-US" sz="1200" dirty="0"/>
          </a:p>
          <a:p>
            <a:pPr marL="574675" lvl="1" indent="-457200">
              <a:buFont typeface="Arial" panose="020B0604020202020204" pitchFamily="34" charset="0"/>
              <a:buChar char="•"/>
            </a:pPr>
            <a:r>
              <a:rPr lang="en-US" dirty="0"/>
              <a:t>Postgres 12</a:t>
            </a:r>
          </a:p>
          <a:p>
            <a:pPr marL="1600200" lvl="2" indent="-457200">
              <a:buFont typeface="Arial" panose="020B0604020202020204" pitchFamily="34" charset="0"/>
              <a:buChar char="•"/>
            </a:pPr>
            <a:r>
              <a:rPr lang="en-US" sz="1600" dirty="0"/>
              <a:t>Security Fix Part 2</a:t>
            </a:r>
            <a:endParaRPr lang="en-US" dirty="0"/>
          </a:p>
        </p:txBody>
      </p:sp>
    </p:spTree>
    <p:extLst>
      <p:ext uri="{BB962C8B-B14F-4D97-AF65-F5344CB8AC3E}">
        <p14:creationId xmlns:p14="http://schemas.microsoft.com/office/powerpoint/2010/main" val="327679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What it looks like when used – Version 1</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19</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Table 1</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endParaRPr lang="en-US" dirty="0"/>
          </a:p>
          <a:p>
            <a:pPr>
              <a:spcBef>
                <a:spcPts val="0"/>
              </a:spcBef>
            </a:pPr>
            <a:endParaRPr lang="en-US" dirty="0"/>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Table 2 (The Shadow Table)</a:t>
            </a:r>
          </a:p>
          <a:p>
            <a:endParaRPr lang="en-US" dirty="0"/>
          </a:p>
        </p:txBody>
      </p:sp>
      <p:sp>
        <p:nvSpPr>
          <p:cNvPr id="2" name="Text Placeholder 1"/>
          <p:cNvSpPr>
            <a:spLocks noGrp="1"/>
          </p:cNvSpPr>
          <p:nvPr>
            <p:ph type="body" sz="quarter" idx="12"/>
          </p:nvPr>
        </p:nvSpPr>
        <p:spPr>
          <a:xfrm>
            <a:off x="5050971" y="1261872"/>
            <a:ext cx="6526299" cy="4846320"/>
          </a:xfrm>
        </p:spPr>
        <p:txBody>
          <a:bodyPr/>
          <a:lstStyle/>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'30'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'meters'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'10'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UPDATE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7BC22F"/>
                </a:solidFill>
                <a:latin typeface="Courier New" panose="02070309020205020404" pitchFamily="49" charset="0"/>
              </a:rPr>
              <a:t>SET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'20'</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'50'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TRUNCATE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'50'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'30'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'meters'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endParaRPr lang="en-US" sz="1200" dirty="0">
              <a:effectLst/>
            </a:endParaRPr>
          </a:p>
        </p:txBody>
      </p:sp>
      <p:graphicFrame>
        <p:nvGraphicFramePr>
          <p:cNvPr id="7" name="Content Placeholder 7"/>
          <p:cNvGraphicFramePr>
            <a:graphicFrameLocks/>
          </p:cNvGraphicFramePr>
          <p:nvPr>
            <p:extLst>
              <p:ext uri="{D42A27DB-BD31-4B8C-83A1-F6EECF244321}">
                <p14:modId xmlns:p14="http://schemas.microsoft.com/office/powerpoint/2010/main" val="1906408601"/>
              </p:ext>
            </p:extLst>
          </p:nvPr>
        </p:nvGraphicFramePr>
        <p:xfrm>
          <a:off x="1055863" y="1592035"/>
          <a:ext cx="1905000" cy="457200"/>
        </p:xfrm>
        <a:graphic>
          <a:graphicData uri="http://schemas.openxmlformats.org/drawingml/2006/table">
            <a:tbl>
              <a:tblPr firstRow="1" bandRow="1">
                <a:tableStyleId>{5C22544A-7EE6-4342-B048-85BDC9FD1C3A}</a:tableStyleId>
              </a:tblPr>
              <a:tblGrid>
                <a:gridCol w="457201">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914399">
                  <a:extLst>
                    <a:ext uri="{9D8B030D-6E8A-4147-A177-3AD203B41FA5}">
                      <a16:colId xmlns:a16="http://schemas.microsoft.com/office/drawing/2014/main" val="20002"/>
                    </a:ext>
                  </a:extLst>
                </a:gridCol>
              </a:tblGrid>
              <a:tr h="152400">
                <a:tc>
                  <a:txBody>
                    <a:bodyPr/>
                    <a:lstStyle/>
                    <a:p>
                      <a:r>
                        <a:rPr lang="en-US" sz="900" dirty="0">
                          <a:solidFill>
                            <a:schemeClr val="tx1"/>
                          </a:solidFill>
                        </a:rPr>
                        <a:t>key</a:t>
                      </a:r>
                    </a:p>
                  </a:txBody>
                  <a:tcPr/>
                </a:tc>
                <a:tc>
                  <a:txBody>
                    <a:bodyPr/>
                    <a:lstStyle/>
                    <a:p>
                      <a:r>
                        <a:rPr lang="en-US" sz="900" dirty="0">
                          <a:solidFill>
                            <a:schemeClr val="tx1"/>
                          </a:solidFill>
                        </a:rPr>
                        <a:t>value</a:t>
                      </a:r>
                    </a:p>
                  </a:txBody>
                  <a:tcPr/>
                </a:tc>
                <a:tc>
                  <a:txBody>
                    <a:bodyPr/>
                    <a:lstStyle/>
                    <a:p>
                      <a:r>
                        <a:rPr lang="en-US" sz="900" dirty="0" err="1">
                          <a:solidFill>
                            <a:schemeClr val="tx1"/>
                          </a:solidFill>
                        </a:rPr>
                        <a:t>value_type</a:t>
                      </a:r>
                      <a:endParaRPr lang="en-US" sz="900" dirty="0">
                        <a:solidFill>
                          <a:schemeClr val="tx1"/>
                        </a:solidFill>
                      </a:endParaRPr>
                    </a:p>
                  </a:txBody>
                  <a:tcPr/>
                </a:tc>
                <a:extLst>
                  <a:ext uri="{0D108BD9-81ED-4DB2-BD59-A6C34878D82A}">
                    <a16:rowId xmlns:a16="http://schemas.microsoft.com/office/drawing/2014/main" val="10000"/>
                  </a:ext>
                </a:extLst>
              </a:tr>
              <a:tr h="118110">
                <a:tc>
                  <a:txBody>
                    <a:bodyPr/>
                    <a:lstStyle/>
                    <a:p>
                      <a:r>
                        <a:rPr lang="en-US" sz="900" dirty="0"/>
                        <a:t>52</a:t>
                      </a:r>
                    </a:p>
                  </a:txBody>
                  <a:tcPr/>
                </a:tc>
                <a:tc>
                  <a:txBody>
                    <a:bodyPr/>
                    <a:lstStyle/>
                    <a:p>
                      <a:r>
                        <a:rPr lang="en-US" sz="900" dirty="0"/>
                        <a:t>30</a:t>
                      </a:r>
                    </a:p>
                  </a:txBody>
                  <a:tcPr/>
                </a:tc>
                <a:tc>
                  <a:txBody>
                    <a:bodyPr/>
                    <a:lstStyle/>
                    <a:p>
                      <a:r>
                        <a:rPr lang="en-US" sz="900" dirty="0"/>
                        <a:t>meters</a:t>
                      </a:r>
                    </a:p>
                  </a:txBody>
                  <a:tcPr/>
                </a:tc>
                <a:extLst>
                  <a:ext uri="{0D108BD9-81ED-4DB2-BD59-A6C34878D82A}">
                    <a16:rowId xmlns:a16="http://schemas.microsoft.com/office/drawing/2014/main" val="10001"/>
                  </a:ext>
                </a:extLst>
              </a:tr>
            </a:tbl>
          </a:graphicData>
        </a:graphic>
      </p:graphicFrame>
      <p:graphicFrame>
        <p:nvGraphicFramePr>
          <p:cNvPr id="9" name="Content Placeholder 8"/>
          <p:cNvGraphicFramePr>
            <a:graphicFrameLocks/>
          </p:cNvGraphicFramePr>
          <p:nvPr>
            <p:extLst>
              <p:ext uri="{D42A27DB-BD31-4B8C-83A1-F6EECF244321}">
                <p14:modId xmlns:p14="http://schemas.microsoft.com/office/powerpoint/2010/main" val="2125592131"/>
              </p:ext>
            </p:extLst>
          </p:nvPr>
        </p:nvGraphicFramePr>
        <p:xfrm>
          <a:off x="1055863" y="3094264"/>
          <a:ext cx="4719320" cy="25146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506730">
                  <a:extLst>
                    <a:ext uri="{9D8B030D-6E8A-4147-A177-3AD203B41FA5}">
                      <a16:colId xmlns:a16="http://schemas.microsoft.com/office/drawing/2014/main" val="20001"/>
                    </a:ext>
                  </a:extLst>
                </a:gridCol>
                <a:gridCol w="8051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3693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152400">
                <a:tc>
                  <a:txBody>
                    <a:bodyPr/>
                    <a:lstStyle/>
                    <a:p>
                      <a:r>
                        <a:rPr lang="en-US" sz="900" dirty="0">
                          <a:solidFill>
                            <a:schemeClr val="tx1"/>
                          </a:solidFill>
                        </a:rPr>
                        <a:t>key</a:t>
                      </a:r>
                    </a:p>
                  </a:txBody>
                  <a:tcPr/>
                </a:tc>
                <a:tc>
                  <a:txBody>
                    <a:bodyPr/>
                    <a:lstStyle/>
                    <a:p>
                      <a:r>
                        <a:rPr lang="en-US" sz="900" dirty="0">
                          <a:solidFill>
                            <a:schemeClr val="tx1"/>
                          </a:solidFill>
                        </a:rPr>
                        <a:t>value</a:t>
                      </a:r>
                    </a:p>
                  </a:txBody>
                  <a:tcPr/>
                </a:tc>
                <a:tc>
                  <a:txBody>
                    <a:bodyPr/>
                    <a:lstStyle/>
                    <a:p>
                      <a:r>
                        <a:rPr lang="en-US" sz="900" dirty="0" err="1">
                          <a:solidFill>
                            <a:schemeClr val="tx1"/>
                          </a:solidFill>
                        </a:rPr>
                        <a:t>value_type</a:t>
                      </a:r>
                      <a:endParaRPr lang="en-US" sz="900" dirty="0">
                        <a:solidFill>
                          <a:schemeClr val="tx1"/>
                        </a:solidFill>
                      </a:endParaRPr>
                    </a:p>
                  </a:txBody>
                  <a:tcPr/>
                </a:tc>
                <a:tc>
                  <a:txBody>
                    <a:bodyPr/>
                    <a:lstStyle/>
                    <a:p>
                      <a:r>
                        <a:rPr lang="en-US" sz="900" dirty="0" err="1">
                          <a:solidFill>
                            <a:schemeClr val="tx1"/>
                          </a:solidFill>
                        </a:rPr>
                        <a:t>user_name</a:t>
                      </a:r>
                      <a:endParaRPr lang="en-US" sz="900" dirty="0">
                        <a:solidFill>
                          <a:schemeClr val="tx1"/>
                        </a:solidFill>
                      </a:endParaRPr>
                    </a:p>
                  </a:txBody>
                  <a:tcPr/>
                </a:tc>
                <a:tc>
                  <a:txBody>
                    <a:bodyPr/>
                    <a:lstStyle/>
                    <a:p>
                      <a:r>
                        <a:rPr lang="en-US" sz="900" dirty="0">
                          <a:solidFill>
                            <a:schemeClr val="tx1"/>
                          </a:solidFill>
                        </a:rPr>
                        <a:t>action</a:t>
                      </a:r>
                    </a:p>
                  </a:txBody>
                  <a:tcPr/>
                </a:tc>
                <a:tc>
                  <a:txBody>
                    <a:bodyPr/>
                    <a:lstStyle/>
                    <a:p>
                      <a:r>
                        <a:rPr lang="en-US" sz="900" dirty="0" err="1">
                          <a:solidFill>
                            <a:schemeClr val="tx1"/>
                          </a:solidFill>
                        </a:rPr>
                        <a:t>action_time</a:t>
                      </a:r>
                      <a:endParaRPr lang="en-US" sz="900" dirty="0">
                        <a:solidFill>
                          <a:schemeClr val="tx1"/>
                        </a:solidFill>
                      </a:endParaRPr>
                    </a:p>
                  </a:txBody>
                  <a:tcPr/>
                </a:tc>
                <a:extLst>
                  <a:ext uri="{0D108BD9-81ED-4DB2-BD59-A6C34878D82A}">
                    <a16:rowId xmlns:a16="http://schemas.microsoft.com/office/drawing/2014/main" val="10000"/>
                  </a:ext>
                </a:extLst>
              </a:tr>
              <a:tr h="0">
                <a:tc>
                  <a:txBody>
                    <a:bodyPr/>
                    <a:lstStyle/>
                    <a:p>
                      <a:r>
                        <a:rPr lang="en-US" sz="900" dirty="0"/>
                        <a:t>45</a:t>
                      </a:r>
                    </a:p>
                  </a:txBody>
                  <a:tcPr/>
                </a:tc>
                <a:tc>
                  <a:txBody>
                    <a:bodyPr/>
                    <a:lstStyle/>
                    <a:p>
                      <a:r>
                        <a:rPr lang="en-US" sz="900" dirty="0"/>
                        <a:t>30</a:t>
                      </a:r>
                    </a:p>
                  </a:txBody>
                  <a:tcPr/>
                </a:tc>
                <a:tc>
                  <a:txBody>
                    <a:bodyPr/>
                    <a:lstStyle/>
                    <a:p>
                      <a:r>
                        <a:rPr lang="en-US" sz="900" dirty="0"/>
                        <a:t>meters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11:46:19 AM</a:t>
                      </a:r>
                    </a:p>
                  </a:txBody>
                  <a:tcPr/>
                </a:tc>
                <a:extLst>
                  <a:ext uri="{0D108BD9-81ED-4DB2-BD59-A6C34878D82A}">
                    <a16:rowId xmlns:a16="http://schemas.microsoft.com/office/drawing/2014/main" val="10001"/>
                  </a:ext>
                </a:extLst>
              </a:tr>
              <a:tr h="0">
                <a:tc>
                  <a:txBody>
                    <a:bodyPr/>
                    <a:lstStyle/>
                    <a:p>
                      <a:r>
                        <a:rPr lang="en-US" sz="900" dirty="0"/>
                        <a:t>46</a:t>
                      </a:r>
                    </a:p>
                  </a:txBody>
                  <a:tcPr/>
                </a:tc>
                <a:tc>
                  <a:txBody>
                    <a:bodyPr/>
                    <a:lstStyle/>
                    <a:p>
                      <a:r>
                        <a:rPr lang="en-US" sz="900" dirty="0"/>
                        <a:t>10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11:46:23 AM</a:t>
                      </a:r>
                    </a:p>
                  </a:txBody>
                  <a:tcPr/>
                </a:tc>
                <a:extLst>
                  <a:ext uri="{0D108BD9-81ED-4DB2-BD59-A6C34878D82A}">
                    <a16:rowId xmlns:a16="http://schemas.microsoft.com/office/drawing/2014/main" val="10002"/>
                  </a:ext>
                </a:extLst>
              </a:tr>
              <a:tr h="0">
                <a:tc>
                  <a:txBody>
                    <a:bodyPr/>
                    <a:lstStyle/>
                    <a:p>
                      <a:r>
                        <a:rPr lang="en-US" sz="900" dirty="0"/>
                        <a:t>46</a:t>
                      </a:r>
                    </a:p>
                  </a:txBody>
                  <a:tcPr/>
                </a:tc>
                <a:tc>
                  <a:txBody>
                    <a:bodyPr/>
                    <a:lstStyle/>
                    <a:p>
                      <a:r>
                        <a:rPr lang="en-US" sz="900" dirty="0"/>
                        <a:t>20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UPDATE</a:t>
                      </a:r>
                    </a:p>
                  </a:txBody>
                  <a:tcPr/>
                </a:tc>
                <a:tc>
                  <a:txBody>
                    <a:bodyPr/>
                    <a:lstStyle/>
                    <a:p>
                      <a:r>
                        <a:rPr lang="en-US" sz="900" dirty="0"/>
                        <a:t>12/4/2015 11:46:27 AM</a:t>
                      </a:r>
                    </a:p>
                  </a:txBody>
                  <a:tcPr/>
                </a:tc>
                <a:extLst>
                  <a:ext uri="{0D108BD9-81ED-4DB2-BD59-A6C34878D82A}">
                    <a16:rowId xmlns:a16="http://schemas.microsoft.com/office/drawing/2014/main" val="10003"/>
                  </a:ext>
                </a:extLst>
              </a:tr>
              <a:tr h="0">
                <a:tc>
                  <a:txBody>
                    <a:bodyPr/>
                    <a:lstStyle/>
                    <a:p>
                      <a:r>
                        <a:rPr lang="en-US" sz="900" dirty="0"/>
                        <a:t>46</a:t>
                      </a:r>
                    </a:p>
                  </a:txBody>
                  <a:tcPr/>
                </a:tc>
                <a:tc>
                  <a:txBody>
                    <a:bodyPr/>
                    <a:lstStyle/>
                    <a:p>
                      <a:r>
                        <a:rPr lang="en-US" sz="900" dirty="0"/>
                        <a:t>20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DELETE</a:t>
                      </a:r>
                    </a:p>
                  </a:txBody>
                  <a:tcPr/>
                </a:tc>
                <a:tc>
                  <a:txBody>
                    <a:bodyPr/>
                    <a:lstStyle/>
                    <a:p>
                      <a:r>
                        <a:rPr lang="en-US" sz="900" dirty="0"/>
                        <a:t>12/4/2015 11:46:31 AM</a:t>
                      </a:r>
                    </a:p>
                  </a:txBody>
                  <a:tcPr/>
                </a:tc>
                <a:extLst>
                  <a:ext uri="{0D108BD9-81ED-4DB2-BD59-A6C34878D82A}">
                    <a16:rowId xmlns:a16="http://schemas.microsoft.com/office/drawing/2014/main" val="10004"/>
                  </a:ext>
                </a:extLst>
              </a:tr>
              <a:tr h="127000">
                <a:tc>
                  <a:txBody>
                    <a:bodyPr/>
                    <a:lstStyle/>
                    <a:p>
                      <a:r>
                        <a:rPr lang="en-US" sz="900" dirty="0"/>
                        <a:t>47</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11:46:35 AM</a:t>
                      </a:r>
                    </a:p>
                  </a:txBody>
                  <a:tcPr/>
                </a:tc>
                <a:extLst>
                  <a:ext uri="{0D108BD9-81ED-4DB2-BD59-A6C34878D82A}">
                    <a16:rowId xmlns:a16="http://schemas.microsoft.com/office/drawing/2014/main" val="10005"/>
                  </a:ext>
                </a:extLst>
              </a:tr>
              <a:tr h="127000">
                <a:tc>
                  <a:txBody>
                    <a:bodyPr/>
                    <a:lstStyle/>
                    <a:p>
                      <a:r>
                        <a:rPr lang="en-US" sz="900" dirty="0"/>
                        <a:t>45</a:t>
                      </a:r>
                    </a:p>
                  </a:txBody>
                  <a:tcPr/>
                </a:tc>
                <a:tc>
                  <a:txBody>
                    <a:bodyPr/>
                    <a:lstStyle/>
                    <a:p>
                      <a:r>
                        <a:rPr lang="en-US" sz="900" dirty="0"/>
                        <a:t>30</a:t>
                      </a:r>
                    </a:p>
                  </a:txBody>
                  <a:tcPr/>
                </a:tc>
                <a:tc>
                  <a:txBody>
                    <a:bodyPr/>
                    <a:lstStyle/>
                    <a:p>
                      <a:r>
                        <a:rPr lang="en-US" sz="900" dirty="0"/>
                        <a:t>meters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err="1"/>
                        <a:t>postgres</a:t>
                      </a:r>
                      <a:endParaRPr lang="en-US" sz="900" dirty="0"/>
                    </a:p>
                  </a:txBody>
                  <a:tcPr/>
                </a:tc>
                <a:tc>
                  <a:txBody>
                    <a:bodyPr/>
                    <a:lstStyle/>
                    <a:p>
                      <a:r>
                        <a:rPr lang="en-US" sz="900" dirty="0"/>
                        <a:t>TRUNCATE</a:t>
                      </a:r>
                    </a:p>
                  </a:txBody>
                  <a:tcPr/>
                </a:tc>
                <a:tc>
                  <a:txBody>
                    <a:bodyPr/>
                    <a:lstStyle/>
                    <a:p>
                      <a:r>
                        <a:rPr lang="en-US" sz="900" dirty="0"/>
                        <a:t>12/4/2015 2:11:31 PM</a:t>
                      </a:r>
                    </a:p>
                  </a:txBody>
                  <a:tcPr/>
                </a:tc>
                <a:extLst>
                  <a:ext uri="{0D108BD9-81ED-4DB2-BD59-A6C34878D82A}">
                    <a16:rowId xmlns:a16="http://schemas.microsoft.com/office/drawing/2014/main" val="10006"/>
                  </a:ext>
                </a:extLst>
              </a:tr>
              <a:tr h="127000">
                <a:tc>
                  <a:txBody>
                    <a:bodyPr/>
                    <a:lstStyle/>
                    <a:p>
                      <a:r>
                        <a:rPr lang="en-US" sz="900" dirty="0"/>
                        <a:t>47</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TRUNCATE</a:t>
                      </a:r>
                    </a:p>
                  </a:txBody>
                  <a:tcPr/>
                </a:tc>
                <a:tc>
                  <a:txBody>
                    <a:bodyPr/>
                    <a:lstStyle/>
                    <a:p>
                      <a:r>
                        <a:rPr lang="en-US" sz="900" dirty="0"/>
                        <a:t>12/4/2015 2:11:31 PM</a:t>
                      </a:r>
                    </a:p>
                  </a:txBody>
                  <a:tcPr/>
                </a:tc>
                <a:extLst>
                  <a:ext uri="{0D108BD9-81ED-4DB2-BD59-A6C34878D82A}">
                    <a16:rowId xmlns:a16="http://schemas.microsoft.com/office/drawing/2014/main" val="10007"/>
                  </a:ext>
                </a:extLst>
              </a:tr>
              <a:tr h="127000">
                <a:tc>
                  <a:txBody>
                    <a:bodyPr/>
                    <a:lstStyle/>
                    <a:p>
                      <a:r>
                        <a:rPr lang="en-US" sz="900" dirty="0"/>
                        <a:t>51</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2:11:42 PM</a:t>
                      </a:r>
                    </a:p>
                  </a:txBody>
                  <a:tcPr/>
                </a:tc>
                <a:extLst>
                  <a:ext uri="{0D108BD9-81ED-4DB2-BD59-A6C34878D82A}">
                    <a16:rowId xmlns:a16="http://schemas.microsoft.com/office/drawing/2014/main" val="10008"/>
                  </a:ext>
                </a:extLst>
              </a:tr>
              <a:tr h="127000">
                <a:tc>
                  <a:txBody>
                    <a:bodyPr/>
                    <a:lstStyle/>
                    <a:p>
                      <a:r>
                        <a:rPr lang="en-US" sz="900" dirty="0"/>
                        <a:t>51</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DELETE</a:t>
                      </a:r>
                    </a:p>
                  </a:txBody>
                  <a:tcPr/>
                </a:tc>
                <a:tc>
                  <a:txBody>
                    <a:bodyPr/>
                    <a:lstStyle/>
                    <a:p>
                      <a:r>
                        <a:rPr lang="en-US" sz="900" dirty="0"/>
                        <a:t>12/4/2015 2:11:50 PM</a:t>
                      </a:r>
                    </a:p>
                  </a:txBody>
                  <a:tcPr/>
                </a:tc>
                <a:extLst>
                  <a:ext uri="{0D108BD9-81ED-4DB2-BD59-A6C34878D82A}">
                    <a16:rowId xmlns:a16="http://schemas.microsoft.com/office/drawing/2014/main" val="10009"/>
                  </a:ext>
                </a:extLst>
              </a:tr>
              <a:tr h="152400">
                <a:tc>
                  <a:txBody>
                    <a:bodyPr/>
                    <a:lstStyle/>
                    <a:p>
                      <a:r>
                        <a:rPr lang="en-US" sz="900" dirty="0"/>
                        <a:t>52</a:t>
                      </a:r>
                    </a:p>
                  </a:txBody>
                  <a:tcPr/>
                </a:tc>
                <a:tc>
                  <a:txBody>
                    <a:bodyPr/>
                    <a:lstStyle/>
                    <a:p>
                      <a:r>
                        <a:rPr lang="en-US" sz="900" dirty="0"/>
                        <a:t>30</a:t>
                      </a:r>
                    </a:p>
                  </a:txBody>
                  <a:tcPr/>
                </a:tc>
                <a:tc>
                  <a:txBody>
                    <a:bodyPr/>
                    <a:lstStyle/>
                    <a:p>
                      <a:r>
                        <a:rPr lang="en-US" sz="900" dirty="0"/>
                        <a:t>meters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2:11:57 PM</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097889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What it looks like when used – Version 2</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20</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Table 1</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endParaRPr lang="en-US" dirty="0"/>
          </a:p>
          <a:p>
            <a:pPr>
              <a:spcBef>
                <a:spcPts val="0"/>
              </a:spcBef>
            </a:pPr>
            <a:endParaRPr lang="en-US" dirty="0"/>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Table 2 (The Shadow Table)</a:t>
            </a:r>
          </a:p>
          <a:p>
            <a:endParaRPr lang="en-US" dirty="0"/>
          </a:p>
        </p:txBody>
      </p:sp>
      <p:sp>
        <p:nvSpPr>
          <p:cNvPr id="2" name="Text Placeholder 1"/>
          <p:cNvSpPr>
            <a:spLocks noGrp="1"/>
          </p:cNvSpPr>
          <p:nvPr>
            <p:ph type="body" sz="quarter" idx="12"/>
          </p:nvPr>
        </p:nvSpPr>
        <p:spPr>
          <a:xfrm>
            <a:off x="5050971" y="1261872"/>
            <a:ext cx="6526299" cy="4846320"/>
          </a:xfrm>
        </p:spPr>
        <p:txBody>
          <a:bodyPr/>
          <a:lstStyle/>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'30'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'meters'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'10'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UPDATE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7BC22F"/>
                </a:solidFill>
                <a:latin typeface="Courier New" panose="02070309020205020404" pitchFamily="49" charset="0"/>
              </a:rPr>
              <a:t>SET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'20'</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'50'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TRUNCATE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'50'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'inches'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'30'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'meters'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endParaRPr lang="en-US" sz="1200" dirty="0">
              <a:effectLst/>
            </a:endParaRPr>
          </a:p>
        </p:txBody>
      </p:sp>
      <p:graphicFrame>
        <p:nvGraphicFramePr>
          <p:cNvPr id="7" name="Content Placeholder 7"/>
          <p:cNvGraphicFramePr>
            <a:graphicFrameLocks/>
          </p:cNvGraphicFramePr>
          <p:nvPr>
            <p:extLst>
              <p:ext uri="{D42A27DB-BD31-4B8C-83A1-F6EECF244321}">
                <p14:modId xmlns:p14="http://schemas.microsoft.com/office/powerpoint/2010/main" val="1906408601"/>
              </p:ext>
            </p:extLst>
          </p:nvPr>
        </p:nvGraphicFramePr>
        <p:xfrm>
          <a:off x="1055863" y="1592035"/>
          <a:ext cx="1905000" cy="457200"/>
        </p:xfrm>
        <a:graphic>
          <a:graphicData uri="http://schemas.openxmlformats.org/drawingml/2006/table">
            <a:tbl>
              <a:tblPr firstRow="1" bandRow="1">
                <a:tableStyleId>{5C22544A-7EE6-4342-B048-85BDC9FD1C3A}</a:tableStyleId>
              </a:tblPr>
              <a:tblGrid>
                <a:gridCol w="457201">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914399">
                  <a:extLst>
                    <a:ext uri="{9D8B030D-6E8A-4147-A177-3AD203B41FA5}">
                      <a16:colId xmlns:a16="http://schemas.microsoft.com/office/drawing/2014/main" val="20002"/>
                    </a:ext>
                  </a:extLst>
                </a:gridCol>
              </a:tblGrid>
              <a:tr h="152400">
                <a:tc>
                  <a:txBody>
                    <a:bodyPr/>
                    <a:lstStyle/>
                    <a:p>
                      <a:r>
                        <a:rPr lang="en-US" sz="900" dirty="0">
                          <a:solidFill>
                            <a:schemeClr val="tx1"/>
                          </a:solidFill>
                        </a:rPr>
                        <a:t>key</a:t>
                      </a:r>
                    </a:p>
                  </a:txBody>
                  <a:tcPr/>
                </a:tc>
                <a:tc>
                  <a:txBody>
                    <a:bodyPr/>
                    <a:lstStyle/>
                    <a:p>
                      <a:r>
                        <a:rPr lang="en-US" sz="900" dirty="0">
                          <a:solidFill>
                            <a:schemeClr val="tx1"/>
                          </a:solidFill>
                        </a:rPr>
                        <a:t>value</a:t>
                      </a:r>
                    </a:p>
                  </a:txBody>
                  <a:tcPr/>
                </a:tc>
                <a:tc>
                  <a:txBody>
                    <a:bodyPr/>
                    <a:lstStyle/>
                    <a:p>
                      <a:r>
                        <a:rPr lang="en-US" sz="900" dirty="0" err="1">
                          <a:solidFill>
                            <a:schemeClr val="tx1"/>
                          </a:solidFill>
                        </a:rPr>
                        <a:t>value_type</a:t>
                      </a:r>
                      <a:endParaRPr lang="en-US" sz="900" dirty="0">
                        <a:solidFill>
                          <a:schemeClr val="tx1"/>
                        </a:solidFill>
                      </a:endParaRPr>
                    </a:p>
                  </a:txBody>
                  <a:tcPr/>
                </a:tc>
                <a:extLst>
                  <a:ext uri="{0D108BD9-81ED-4DB2-BD59-A6C34878D82A}">
                    <a16:rowId xmlns:a16="http://schemas.microsoft.com/office/drawing/2014/main" val="10000"/>
                  </a:ext>
                </a:extLst>
              </a:tr>
              <a:tr h="118110">
                <a:tc>
                  <a:txBody>
                    <a:bodyPr/>
                    <a:lstStyle/>
                    <a:p>
                      <a:r>
                        <a:rPr lang="en-US" sz="900" dirty="0"/>
                        <a:t>52</a:t>
                      </a:r>
                    </a:p>
                  </a:txBody>
                  <a:tcPr/>
                </a:tc>
                <a:tc>
                  <a:txBody>
                    <a:bodyPr/>
                    <a:lstStyle/>
                    <a:p>
                      <a:r>
                        <a:rPr lang="en-US" sz="900" dirty="0"/>
                        <a:t>30</a:t>
                      </a:r>
                    </a:p>
                  </a:txBody>
                  <a:tcPr/>
                </a:tc>
                <a:tc>
                  <a:txBody>
                    <a:bodyPr/>
                    <a:lstStyle/>
                    <a:p>
                      <a:r>
                        <a:rPr lang="en-US" sz="900" dirty="0"/>
                        <a:t>meters</a:t>
                      </a:r>
                    </a:p>
                  </a:txBody>
                  <a:tcPr/>
                </a:tc>
                <a:extLst>
                  <a:ext uri="{0D108BD9-81ED-4DB2-BD59-A6C34878D82A}">
                    <a16:rowId xmlns:a16="http://schemas.microsoft.com/office/drawing/2014/main" val="10001"/>
                  </a:ext>
                </a:extLst>
              </a:tr>
            </a:tbl>
          </a:graphicData>
        </a:graphic>
      </p:graphicFrame>
      <p:graphicFrame>
        <p:nvGraphicFramePr>
          <p:cNvPr id="9" name="Content Placeholder 8"/>
          <p:cNvGraphicFramePr>
            <a:graphicFrameLocks/>
          </p:cNvGraphicFramePr>
          <p:nvPr>
            <p:extLst>
              <p:ext uri="{D42A27DB-BD31-4B8C-83A1-F6EECF244321}">
                <p14:modId xmlns:p14="http://schemas.microsoft.com/office/powerpoint/2010/main" val="19484104"/>
              </p:ext>
            </p:extLst>
          </p:nvPr>
        </p:nvGraphicFramePr>
        <p:xfrm>
          <a:off x="1055863" y="3094264"/>
          <a:ext cx="4719320" cy="22860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506730">
                  <a:extLst>
                    <a:ext uri="{9D8B030D-6E8A-4147-A177-3AD203B41FA5}">
                      <a16:colId xmlns:a16="http://schemas.microsoft.com/office/drawing/2014/main" val="20001"/>
                    </a:ext>
                  </a:extLst>
                </a:gridCol>
                <a:gridCol w="8051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3693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152400">
                <a:tc>
                  <a:txBody>
                    <a:bodyPr/>
                    <a:lstStyle/>
                    <a:p>
                      <a:r>
                        <a:rPr lang="en-US" sz="900" dirty="0">
                          <a:solidFill>
                            <a:schemeClr val="tx1"/>
                          </a:solidFill>
                        </a:rPr>
                        <a:t>key</a:t>
                      </a:r>
                    </a:p>
                  </a:txBody>
                  <a:tcPr/>
                </a:tc>
                <a:tc>
                  <a:txBody>
                    <a:bodyPr/>
                    <a:lstStyle/>
                    <a:p>
                      <a:r>
                        <a:rPr lang="en-US" sz="900" dirty="0">
                          <a:solidFill>
                            <a:schemeClr val="tx1"/>
                          </a:solidFill>
                        </a:rPr>
                        <a:t>value</a:t>
                      </a:r>
                    </a:p>
                  </a:txBody>
                  <a:tcPr/>
                </a:tc>
                <a:tc>
                  <a:txBody>
                    <a:bodyPr/>
                    <a:lstStyle/>
                    <a:p>
                      <a:r>
                        <a:rPr lang="en-US" sz="900" dirty="0" err="1">
                          <a:solidFill>
                            <a:schemeClr val="tx1"/>
                          </a:solidFill>
                        </a:rPr>
                        <a:t>value_type</a:t>
                      </a:r>
                      <a:endParaRPr lang="en-US" sz="900" dirty="0">
                        <a:solidFill>
                          <a:schemeClr val="tx1"/>
                        </a:solidFill>
                      </a:endParaRPr>
                    </a:p>
                  </a:txBody>
                  <a:tcPr/>
                </a:tc>
                <a:tc>
                  <a:txBody>
                    <a:bodyPr/>
                    <a:lstStyle/>
                    <a:p>
                      <a:r>
                        <a:rPr lang="en-US" sz="900" dirty="0" err="1">
                          <a:solidFill>
                            <a:schemeClr val="tx1"/>
                          </a:solidFill>
                        </a:rPr>
                        <a:t>user_name</a:t>
                      </a:r>
                      <a:endParaRPr lang="en-US" sz="900" dirty="0">
                        <a:solidFill>
                          <a:schemeClr val="tx1"/>
                        </a:solidFill>
                      </a:endParaRPr>
                    </a:p>
                  </a:txBody>
                  <a:tcPr/>
                </a:tc>
                <a:tc>
                  <a:txBody>
                    <a:bodyPr/>
                    <a:lstStyle/>
                    <a:p>
                      <a:r>
                        <a:rPr lang="en-US" sz="900" dirty="0">
                          <a:solidFill>
                            <a:schemeClr val="tx1"/>
                          </a:solidFill>
                        </a:rPr>
                        <a:t>action</a:t>
                      </a:r>
                    </a:p>
                  </a:txBody>
                  <a:tcPr/>
                </a:tc>
                <a:tc>
                  <a:txBody>
                    <a:bodyPr/>
                    <a:lstStyle/>
                    <a:p>
                      <a:r>
                        <a:rPr lang="en-US" sz="900" dirty="0" err="1">
                          <a:solidFill>
                            <a:schemeClr val="tx1"/>
                          </a:solidFill>
                        </a:rPr>
                        <a:t>action_time</a:t>
                      </a:r>
                      <a:endParaRPr lang="en-US" sz="900" dirty="0">
                        <a:solidFill>
                          <a:schemeClr val="tx1"/>
                        </a:solidFill>
                      </a:endParaRPr>
                    </a:p>
                  </a:txBody>
                  <a:tcPr/>
                </a:tc>
                <a:extLst>
                  <a:ext uri="{0D108BD9-81ED-4DB2-BD59-A6C34878D82A}">
                    <a16:rowId xmlns:a16="http://schemas.microsoft.com/office/drawing/2014/main" val="10000"/>
                  </a:ext>
                </a:extLst>
              </a:tr>
              <a:tr h="0">
                <a:tc>
                  <a:txBody>
                    <a:bodyPr/>
                    <a:lstStyle/>
                    <a:p>
                      <a:r>
                        <a:rPr lang="en-US" sz="900" dirty="0"/>
                        <a:t>45</a:t>
                      </a:r>
                    </a:p>
                  </a:txBody>
                  <a:tcPr/>
                </a:tc>
                <a:tc>
                  <a:txBody>
                    <a:bodyPr/>
                    <a:lstStyle/>
                    <a:p>
                      <a:r>
                        <a:rPr lang="en-US" sz="900" dirty="0"/>
                        <a:t>30</a:t>
                      </a:r>
                    </a:p>
                  </a:txBody>
                  <a:tcPr/>
                </a:tc>
                <a:tc>
                  <a:txBody>
                    <a:bodyPr/>
                    <a:lstStyle/>
                    <a:p>
                      <a:r>
                        <a:rPr lang="en-US" sz="900" dirty="0"/>
                        <a:t>meters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11:46:19 AM</a:t>
                      </a:r>
                    </a:p>
                  </a:txBody>
                  <a:tcPr/>
                </a:tc>
                <a:extLst>
                  <a:ext uri="{0D108BD9-81ED-4DB2-BD59-A6C34878D82A}">
                    <a16:rowId xmlns:a16="http://schemas.microsoft.com/office/drawing/2014/main" val="10001"/>
                  </a:ext>
                </a:extLst>
              </a:tr>
              <a:tr h="0">
                <a:tc>
                  <a:txBody>
                    <a:bodyPr/>
                    <a:lstStyle/>
                    <a:p>
                      <a:r>
                        <a:rPr lang="en-US" sz="900" dirty="0"/>
                        <a:t>46</a:t>
                      </a:r>
                    </a:p>
                  </a:txBody>
                  <a:tcPr/>
                </a:tc>
                <a:tc>
                  <a:txBody>
                    <a:bodyPr/>
                    <a:lstStyle/>
                    <a:p>
                      <a:r>
                        <a:rPr lang="en-US" sz="900" dirty="0"/>
                        <a:t>10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11:46:23 AM</a:t>
                      </a:r>
                    </a:p>
                  </a:txBody>
                  <a:tcPr/>
                </a:tc>
                <a:extLst>
                  <a:ext uri="{0D108BD9-81ED-4DB2-BD59-A6C34878D82A}">
                    <a16:rowId xmlns:a16="http://schemas.microsoft.com/office/drawing/2014/main" val="10002"/>
                  </a:ext>
                </a:extLst>
              </a:tr>
              <a:tr h="0">
                <a:tc>
                  <a:txBody>
                    <a:bodyPr/>
                    <a:lstStyle/>
                    <a:p>
                      <a:r>
                        <a:rPr lang="en-US" sz="900" dirty="0"/>
                        <a:t>46</a:t>
                      </a:r>
                    </a:p>
                  </a:txBody>
                  <a:tcPr/>
                </a:tc>
                <a:tc>
                  <a:txBody>
                    <a:bodyPr/>
                    <a:lstStyle/>
                    <a:p>
                      <a:r>
                        <a:rPr lang="en-US" sz="900" dirty="0"/>
                        <a:t>20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UPDATE</a:t>
                      </a:r>
                    </a:p>
                  </a:txBody>
                  <a:tcPr/>
                </a:tc>
                <a:tc>
                  <a:txBody>
                    <a:bodyPr/>
                    <a:lstStyle/>
                    <a:p>
                      <a:r>
                        <a:rPr lang="en-US" sz="900" dirty="0"/>
                        <a:t>12/4/2015 11:46:27 AM</a:t>
                      </a:r>
                    </a:p>
                  </a:txBody>
                  <a:tcPr/>
                </a:tc>
                <a:extLst>
                  <a:ext uri="{0D108BD9-81ED-4DB2-BD59-A6C34878D82A}">
                    <a16:rowId xmlns:a16="http://schemas.microsoft.com/office/drawing/2014/main" val="10003"/>
                  </a:ext>
                </a:extLst>
              </a:tr>
              <a:tr h="0">
                <a:tc>
                  <a:txBody>
                    <a:bodyPr/>
                    <a:lstStyle/>
                    <a:p>
                      <a:r>
                        <a:rPr lang="en-US" sz="900" dirty="0"/>
                        <a:t>46</a:t>
                      </a:r>
                    </a:p>
                  </a:txBody>
                  <a:tcPr/>
                </a:tc>
                <a:tc>
                  <a:txBody>
                    <a:bodyPr/>
                    <a:lstStyle/>
                    <a:p>
                      <a:r>
                        <a:rPr lang="en-US" sz="900" dirty="0"/>
                        <a:t>20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DELETE</a:t>
                      </a:r>
                    </a:p>
                  </a:txBody>
                  <a:tcPr/>
                </a:tc>
                <a:tc>
                  <a:txBody>
                    <a:bodyPr/>
                    <a:lstStyle/>
                    <a:p>
                      <a:r>
                        <a:rPr lang="en-US" sz="900" dirty="0"/>
                        <a:t>12/4/2015 11:46:31 AM</a:t>
                      </a:r>
                    </a:p>
                  </a:txBody>
                  <a:tcPr/>
                </a:tc>
                <a:extLst>
                  <a:ext uri="{0D108BD9-81ED-4DB2-BD59-A6C34878D82A}">
                    <a16:rowId xmlns:a16="http://schemas.microsoft.com/office/drawing/2014/main" val="10004"/>
                  </a:ext>
                </a:extLst>
              </a:tr>
              <a:tr h="127000">
                <a:tc>
                  <a:txBody>
                    <a:bodyPr/>
                    <a:lstStyle/>
                    <a:p>
                      <a:r>
                        <a:rPr lang="en-US" sz="900" dirty="0"/>
                        <a:t>47</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11:46:35 AM</a:t>
                      </a:r>
                    </a:p>
                  </a:txBody>
                  <a:tcPr/>
                </a:tc>
                <a:extLst>
                  <a:ext uri="{0D108BD9-81ED-4DB2-BD59-A6C34878D82A}">
                    <a16:rowId xmlns:a16="http://schemas.microsoft.com/office/drawing/2014/main" val="10005"/>
                  </a:ext>
                </a:extLst>
              </a:tr>
              <a:tr h="127000">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err="1"/>
                        <a:t>postgres</a:t>
                      </a:r>
                      <a:endParaRPr lang="en-US" sz="900" dirty="0"/>
                    </a:p>
                  </a:txBody>
                  <a:tcPr/>
                </a:tc>
                <a:tc>
                  <a:txBody>
                    <a:bodyPr/>
                    <a:lstStyle/>
                    <a:p>
                      <a:r>
                        <a:rPr lang="en-US" sz="900" dirty="0"/>
                        <a:t>TRUNCATE</a:t>
                      </a:r>
                    </a:p>
                  </a:txBody>
                  <a:tcPr/>
                </a:tc>
                <a:tc>
                  <a:txBody>
                    <a:bodyPr/>
                    <a:lstStyle/>
                    <a:p>
                      <a:r>
                        <a:rPr lang="en-US" sz="900" dirty="0"/>
                        <a:t>12/4/2015 2:11:31 PM</a:t>
                      </a:r>
                    </a:p>
                  </a:txBody>
                  <a:tcPr/>
                </a:tc>
                <a:extLst>
                  <a:ext uri="{0D108BD9-81ED-4DB2-BD59-A6C34878D82A}">
                    <a16:rowId xmlns:a16="http://schemas.microsoft.com/office/drawing/2014/main" val="10006"/>
                  </a:ext>
                </a:extLst>
              </a:tr>
              <a:tr h="127000">
                <a:tc>
                  <a:txBody>
                    <a:bodyPr/>
                    <a:lstStyle/>
                    <a:p>
                      <a:r>
                        <a:rPr lang="en-US" sz="900" dirty="0"/>
                        <a:t>51</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2:11:42 PM</a:t>
                      </a:r>
                    </a:p>
                  </a:txBody>
                  <a:tcPr/>
                </a:tc>
                <a:extLst>
                  <a:ext uri="{0D108BD9-81ED-4DB2-BD59-A6C34878D82A}">
                    <a16:rowId xmlns:a16="http://schemas.microsoft.com/office/drawing/2014/main" val="10007"/>
                  </a:ext>
                </a:extLst>
              </a:tr>
              <a:tr h="127000">
                <a:tc>
                  <a:txBody>
                    <a:bodyPr/>
                    <a:lstStyle/>
                    <a:p>
                      <a:r>
                        <a:rPr lang="en-US" sz="900" dirty="0"/>
                        <a:t>51</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DELETE</a:t>
                      </a:r>
                    </a:p>
                  </a:txBody>
                  <a:tcPr/>
                </a:tc>
                <a:tc>
                  <a:txBody>
                    <a:bodyPr/>
                    <a:lstStyle/>
                    <a:p>
                      <a:r>
                        <a:rPr lang="en-US" sz="900" dirty="0"/>
                        <a:t>12/4/2015 2:11:50 PM</a:t>
                      </a:r>
                    </a:p>
                  </a:txBody>
                  <a:tcPr/>
                </a:tc>
                <a:extLst>
                  <a:ext uri="{0D108BD9-81ED-4DB2-BD59-A6C34878D82A}">
                    <a16:rowId xmlns:a16="http://schemas.microsoft.com/office/drawing/2014/main" val="10008"/>
                  </a:ext>
                </a:extLst>
              </a:tr>
              <a:tr h="152400">
                <a:tc>
                  <a:txBody>
                    <a:bodyPr/>
                    <a:lstStyle/>
                    <a:p>
                      <a:r>
                        <a:rPr lang="en-US" sz="900" dirty="0"/>
                        <a:t>52</a:t>
                      </a:r>
                    </a:p>
                  </a:txBody>
                  <a:tcPr/>
                </a:tc>
                <a:tc>
                  <a:txBody>
                    <a:bodyPr/>
                    <a:lstStyle/>
                    <a:p>
                      <a:r>
                        <a:rPr lang="en-US" sz="900" dirty="0"/>
                        <a:t>30</a:t>
                      </a:r>
                    </a:p>
                  </a:txBody>
                  <a:tcPr/>
                </a:tc>
                <a:tc>
                  <a:txBody>
                    <a:bodyPr/>
                    <a:lstStyle/>
                    <a:p>
                      <a:r>
                        <a:rPr lang="en-US" sz="900" dirty="0"/>
                        <a:t>meters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2:11:57 PM</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6600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a:ea typeface="ヒラギノ角ゴ Pro W3" charset="-128"/>
              </a:rPr>
              <a:t>Time Travel</a:t>
            </a:r>
          </a:p>
          <a:p>
            <a:pPr marL="90488" lvl="1">
              <a:spcBef>
                <a:spcPct val="0"/>
              </a:spcBef>
            </a:pPr>
            <a:r>
              <a:rPr lang="en-US" altLang="en-US" dirty="0">
                <a:ea typeface="ヒラギノ角ゴ Pro W3" charset="-128"/>
              </a:rPr>
              <a:t>Writing the Tardis Query</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514" y="577850"/>
            <a:ext cx="5339755" cy="556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0597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Time Travel the Shadow Table – Version 1</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22</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We only want the UPDATE or INSERT actions in the final results.</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It would also be wise to create an index on key, </a:t>
            </a:r>
            <a:r>
              <a:rPr lang="en-US" dirty="0" err="1"/>
              <a:t>action_time</a:t>
            </a:r>
            <a:r>
              <a:rPr lang="en-US" dirty="0"/>
              <a:t> and action if this table is going to be large or queried a lot.</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Table 2 (The Shadow Table)</a:t>
            </a:r>
          </a:p>
        </p:txBody>
      </p:sp>
      <p:sp>
        <p:nvSpPr>
          <p:cNvPr id="2" name="Text Placeholder 1"/>
          <p:cNvSpPr>
            <a:spLocks noGrp="1"/>
          </p:cNvSpPr>
          <p:nvPr>
            <p:ph type="body" sz="quarter" idx="12"/>
          </p:nvPr>
        </p:nvSpPr>
        <p:spPr>
          <a:xfrm>
            <a:off x="6092296" y="1261872"/>
            <a:ext cx="5484973" cy="1700178"/>
          </a:xfrm>
        </p:spPr>
        <p:txBody>
          <a:bodyPr/>
          <a:lstStyle/>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DISTINCT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table2</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&lt;=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'12/4/2015 11:46:36 AM'</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ORDER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BY</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DESC</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 </a:t>
            </a:r>
          </a:p>
          <a:p>
            <a:pPr>
              <a:lnSpc>
                <a:spcPct val="100000"/>
              </a:lnSpc>
              <a:spcBef>
                <a:spcPts val="0"/>
              </a:spcBef>
            </a:pP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action </a:t>
            </a:r>
            <a:r>
              <a:rPr lang="en-US" sz="1200" dirty="0">
                <a:solidFill>
                  <a:srgbClr val="7BC22F"/>
                </a:solidFill>
                <a:latin typeface="Courier New" panose="02070309020205020404" pitchFamily="49" charset="0"/>
              </a:rPr>
              <a:t>IN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'UPDATE'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a:t>
            </a:r>
            <a:r>
              <a:rPr lang="en-US" sz="1200" dirty="0">
                <a:solidFill>
                  <a:srgbClr val="F08047"/>
                </a:solidFill>
                <a:latin typeface="Courier New" panose="02070309020205020404" pitchFamily="49" charset="0"/>
              </a:rPr>
              <a:t>);</a:t>
            </a:r>
            <a:endParaRPr lang="en-US" sz="1200" dirty="0">
              <a:effectLst/>
            </a:endParaRPr>
          </a:p>
        </p:txBody>
      </p:sp>
      <p:graphicFrame>
        <p:nvGraphicFramePr>
          <p:cNvPr id="10" name="Content Placeholder 8"/>
          <p:cNvGraphicFramePr>
            <a:graphicFrameLocks/>
          </p:cNvGraphicFramePr>
          <p:nvPr>
            <p:extLst>
              <p:ext uri="{D42A27DB-BD31-4B8C-83A1-F6EECF244321}">
                <p14:modId xmlns:p14="http://schemas.microsoft.com/office/powerpoint/2010/main" val="9342127"/>
              </p:ext>
            </p:extLst>
          </p:nvPr>
        </p:nvGraphicFramePr>
        <p:xfrm>
          <a:off x="1055860" y="3593592"/>
          <a:ext cx="4719320" cy="25146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506730">
                  <a:extLst>
                    <a:ext uri="{9D8B030D-6E8A-4147-A177-3AD203B41FA5}">
                      <a16:colId xmlns:a16="http://schemas.microsoft.com/office/drawing/2014/main" val="20001"/>
                    </a:ext>
                  </a:extLst>
                </a:gridCol>
                <a:gridCol w="8051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3693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152400">
                <a:tc>
                  <a:txBody>
                    <a:bodyPr/>
                    <a:lstStyle/>
                    <a:p>
                      <a:r>
                        <a:rPr lang="en-US" sz="900" dirty="0">
                          <a:solidFill>
                            <a:schemeClr val="tx1"/>
                          </a:solidFill>
                        </a:rPr>
                        <a:t>key</a:t>
                      </a:r>
                    </a:p>
                  </a:txBody>
                  <a:tcPr/>
                </a:tc>
                <a:tc>
                  <a:txBody>
                    <a:bodyPr/>
                    <a:lstStyle/>
                    <a:p>
                      <a:r>
                        <a:rPr lang="en-US" sz="900" dirty="0">
                          <a:solidFill>
                            <a:schemeClr val="tx1"/>
                          </a:solidFill>
                        </a:rPr>
                        <a:t>value</a:t>
                      </a:r>
                    </a:p>
                  </a:txBody>
                  <a:tcPr/>
                </a:tc>
                <a:tc>
                  <a:txBody>
                    <a:bodyPr/>
                    <a:lstStyle/>
                    <a:p>
                      <a:r>
                        <a:rPr lang="en-US" sz="900" dirty="0" err="1">
                          <a:solidFill>
                            <a:schemeClr val="tx1"/>
                          </a:solidFill>
                        </a:rPr>
                        <a:t>value_type</a:t>
                      </a:r>
                      <a:endParaRPr lang="en-US" sz="900" dirty="0">
                        <a:solidFill>
                          <a:schemeClr val="tx1"/>
                        </a:solidFill>
                      </a:endParaRPr>
                    </a:p>
                  </a:txBody>
                  <a:tcPr/>
                </a:tc>
                <a:tc>
                  <a:txBody>
                    <a:bodyPr/>
                    <a:lstStyle/>
                    <a:p>
                      <a:r>
                        <a:rPr lang="en-US" sz="900" dirty="0" err="1">
                          <a:solidFill>
                            <a:schemeClr val="tx1"/>
                          </a:solidFill>
                        </a:rPr>
                        <a:t>user_name</a:t>
                      </a:r>
                      <a:endParaRPr lang="en-US" sz="900" dirty="0">
                        <a:solidFill>
                          <a:schemeClr val="tx1"/>
                        </a:solidFill>
                      </a:endParaRPr>
                    </a:p>
                  </a:txBody>
                  <a:tcPr/>
                </a:tc>
                <a:tc>
                  <a:txBody>
                    <a:bodyPr/>
                    <a:lstStyle/>
                    <a:p>
                      <a:r>
                        <a:rPr lang="en-US" sz="900" dirty="0">
                          <a:solidFill>
                            <a:schemeClr val="tx1"/>
                          </a:solidFill>
                        </a:rPr>
                        <a:t>action</a:t>
                      </a:r>
                    </a:p>
                  </a:txBody>
                  <a:tcPr/>
                </a:tc>
                <a:tc>
                  <a:txBody>
                    <a:bodyPr/>
                    <a:lstStyle/>
                    <a:p>
                      <a:r>
                        <a:rPr lang="en-US" sz="900" dirty="0" err="1">
                          <a:solidFill>
                            <a:schemeClr val="tx1"/>
                          </a:solidFill>
                        </a:rPr>
                        <a:t>action_time</a:t>
                      </a:r>
                      <a:endParaRPr lang="en-US" sz="900" dirty="0">
                        <a:solidFill>
                          <a:schemeClr val="tx1"/>
                        </a:solidFill>
                      </a:endParaRPr>
                    </a:p>
                  </a:txBody>
                  <a:tcPr/>
                </a:tc>
                <a:extLst>
                  <a:ext uri="{0D108BD9-81ED-4DB2-BD59-A6C34878D82A}">
                    <a16:rowId xmlns:a16="http://schemas.microsoft.com/office/drawing/2014/main" val="10000"/>
                  </a:ext>
                </a:extLst>
              </a:tr>
              <a:tr h="0">
                <a:tc>
                  <a:txBody>
                    <a:bodyPr/>
                    <a:lstStyle/>
                    <a:p>
                      <a:r>
                        <a:rPr lang="en-US" sz="900" dirty="0"/>
                        <a:t>45</a:t>
                      </a:r>
                    </a:p>
                  </a:txBody>
                  <a:tcPr/>
                </a:tc>
                <a:tc>
                  <a:txBody>
                    <a:bodyPr/>
                    <a:lstStyle/>
                    <a:p>
                      <a:r>
                        <a:rPr lang="en-US" sz="900" dirty="0"/>
                        <a:t>30</a:t>
                      </a:r>
                    </a:p>
                  </a:txBody>
                  <a:tcPr/>
                </a:tc>
                <a:tc>
                  <a:txBody>
                    <a:bodyPr/>
                    <a:lstStyle/>
                    <a:p>
                      <a:r>
                        <a:rPr lang="en-US" sz="900" dirty="0"/>
                        <a:t>meters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11:46:19 AM</a:t>
                      </a:r>
                    </a:p>
                  </a:txBody>
                  <a:tcPr/>
                </a:tc>
                <a:extLst>
                  <a:ext uri="{0D108BD9-81ED-4DB2-BD59-A6C34878D82A}">
                    <a16:rowId xmlns:a16="http://schemas.microsoft.com/office/drawing/2014/main" val="10001"/>
                  </a:ext>
                </a:extLst>
              </a:tr>
              <a:tr h="0">
                <a:tc>
                  <a:txBody>
                    <a:bodyPr/>
                    <a:lstStyle/>
                    <a:p>
                      <a:r>
                        <a:rPr lang="en-US" sz="900" dirty="0"/>
                        <a:t>46</a:t>
                      </a:r>
                    </a:p>
                  </a:txBody>
                  <a:tcPr/>
                </a:tc>
                <a:tc>
                  <a:txBody>
                    <a:bodyPr/>
                    <a:lstStyle/>
                    <a:p>
                      <a:r>
                        <a:rPr lang="en-US" sz="900" dirty="0"/>
                        <a:t>10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11:46:23 AM</a:t>
                      </a:r>
                    </a:p>
                  </a:txBody>
                  <a:tcPr/>
                </a:tc>
                <a:extLst>
                  <a:ext uri="{0D108BD9-81ED-4DB2-BD59-A6C34878D82A}">
                    <a16:rowId xmlns:a16="http://schemas.microsoft.com/office/drawing/2014/main" val="10002"/>
                  </a:ext>
                </a:extLst>
              </a:tr>
              <a:tr h="0">
                <a:tc>
                  <a:txBody>
                    <a:bodyPr/>
                    <a:lstStyle/>
                    <a:p>
                      <a:r>
                        <a:rPr lang="en-US" sz="900" dirty="0"/>
                        <a:t>46</a:t>
                      </a:r>
                    </a:p>
                  </a:txBody>
                  <a:tcPr/>
                </a:tc>
                <a:tc>
                  <a:txBody>
                    <a:bodyPr/>
                    <a:lstStyle/>
                    <a:p>
                      <a:r>
                        <a:rPr lang="en-US" sz="900" dirty="0"/>
                        <a:t>20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UPDATE</a:t>
                      </a:r>
                    </a:p>
                  </a:txBody>
                  <a:tcPr/>
                </a:tc>
                <a:tc>
                  <a:txBody>
                    <a:bodyPr/>
                    <a:lstStyle/>
                    <a:p>
                      <a:r>
                        <a:rPr lang="en-US" sz="900" dirty="0"/>
                        <a:t>12/4/2015 11:46:27 AM</a:t>
                      </a:r>
                    </a:p>
                  </a:txBody>
                  <a:tcPr/>
                </a:tc>
                <a:extLst>
                  <a:ext uri="{0D108BD9-81ED-4DB2-BD59-A6C34878D82A}">
                    <a16:rowId xmlns:a16="http://schemas.microsoft.com/office/drawing/2014/main" val="10003"/>
                  </a:ext>
                </a:extLst>
              </a:tr>
              <a:tr h="0">
                <a:tc>
                  <a:txBody>
                    <a:bodyPr/>
                    <a:lstStyle/>
                    <a:p>
                      <a:r>
                        <a:rPr lang="en-US" sz="900" dirty="0"/>
                        <a:t>46</a:t>
                      </a:r>
                    </a:p>
                  </a:txBody>
                  <a:tcPr/>
                </a:tc>
                <a:tc>
                  <a:txBody>
                    <a:bodyPr/>
                    <a:lstStyle/>
                    <a:p>
                      <a:r>
                        <a:rPr lang="en-US" sz="900" dirty="0"/>
                        <a:t>20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DELETE</a:t>
                      </a:r>
                    </a:p>
                  </a:txBody>
                  <a:tcPr/>
                </a:tc>
                <a:tc>
                  <a:txBody>
                    <a:bodyPr/>
                    <a:lstStyle/>
                    <a:p>
                      <a:r>
                        <a:rPr lang="en-US" sz="900" dirty="0"/>
                        <a:t>12/4/2015 11:46:31 AM</a:t>
                      </a:r>
                    </a:p>
                  </a:txBody>
                  <a:tcPr/>
                </a:tc>
                <a:extLst>
                  <a:ext uri="{0D108BD9-81ED-4DB2-BD59-A6C34878D82A}">
                    <a16:rowId xmlns:a16="http://schemas.microsoft.com/office/drawing/2014/main" val="10004"/>
                  </a:ext>
                </a:extLst>
              </a:tr>
              <a:tr h="127000">
                <a:tc>
                  <a:txBody>
                    <a:bodyPr/>
                    <a:lstStyle/>
                    <a:p>
                      <a:r>
                        <a:rPr lang="en-US" sz="900" dirty="0"/>
                        <a:t>47</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11:46:35 AM</a:t>
                      </a:r>
                    </a:p>
                  </a:txBody>
                  <a:tcPr/>
                </a:tc>
                <a:extLst>
                  <a:ext uri="{0D108BD9-81ED-4DB2-BD59-A6C34878D82A}">
                    <a16:rowId xmlns:a16="http://schemas.microsoft.com/office/drawing/2014/main" val="10005"/>
                  </a:ext>
                </a:extLst>
              </a:tr>
              <a:tr h="127000">
                <a:tc>
                  <a:txBody>
                    <a:bodyPr/>
                    <a:lstStyle/>
                    <a:p>
                      <a:r>
                        <a:rPr lang="en-US" sz="900" dirty="0"/>
                        <a:t>45</a:t>
                      </a:r>
                    </a:p>
                  </a:txBody>
                  <a:tcPr/>
                </a:tc>
                <a:tc>
                  <a:txBody>
                    <a:bodyPr/>
                    <a:lstStyle/>
                    <a:p>
                      <a:r>
                        <a:rPr lang="en-US" sz="900" dirty="0"/>
                        <a:t>30</a:t>
                      </a:r>
                    </a:p>
                  </a:txBody>
                  <a:tcPr/>
                </a:tc>
                <a:tc>
                  <a:txBody>
                    <a:bodyPr/>
                    <a:lstStyle/>
                    <a:p>
                      <a:r>
                        <a:rPr lang="en-US" sz="900" dirty="0"/>
                        <a:t>meters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err="1"/>
                        <a:t>postgres</a:t>
                      </a:r>
                      <a:endParaRPr lang="en-US" sz="900" dirty="0"/>
                    </a:p>
                  </a:txBody>
                  <a:tcPr/>
                </a:tc>
                <a:tc>
                  <a:txBody>
                    <a:bodyPr/>
                    <a:lstStyle/>
                    <a:p>
                      <a:r>
                        <a:rPr lang="en-US" sz="900" dirty="0"/>
                        <a:t>TRUNCATE</a:t>
                      </a:r>
                    </a:p>
                  </a:txBody>
                  <a:tcPr/>
                </a:tc>
                <a:tc>
                  <a:txBody>
                    <a:bodyPr/>
                    <a:lstStyle/>
                    <a:p>
                      <a:r>
                        <a:rPr lang="en-US" sz="900" dirty="0"/>
                        <a:t>12/4/2015 2:11:31 PM</a:t>
                      </a:r>
                    </a:p>
                  </a:txBody>
                  <a:tcPr/>
                </a:tc>
                <a:extLst>
                  <a:ext uri="{0D108BD9-81ED-4DB2-BD59-A6C34878D82A}">
                    <a16:rowId xmlns:a16="http://schemas.microsoft.com/office/drawing/2014/main" val="10006"/>
                  </a:ext>
                </a:extLst>
              </a:tr>
              <a:tr h="127000">
                <a:tc>
                  <a:txBody>
                    <a:bodyPr/>
                    <a:lstStyle/>
                    <a:p>
                      <a:r>
                        <a:rPr lang="en-US" sz="900" dirty="0"/>
                        <a:t>47</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TRUNCATE</a:t>
                      </a:r>
                    </a:p>
                  </a:txBody>
                  <a:tcPr/>
                </a:tc>
                <a:tc>
                  <a:txBody>
                    <a:bodyPr/>
                    <a:lstStyle/>
                    <a:p>
                      <a:r>
                        <a:rPr lang="en-US" sz="900" dirty="0"/>
                        <a:t>12/4/2015 2:11:31 PM</a:t>
                      </a:r>
                    </a:p>
                  </a:txBody>
                  <a:tcPr/>
                </a:tc>
                <a:extLst>
                  <a:ext uri="{0D108BD9-81ED-4DB2-BD59-A6C34878D82A}">
                    <a16:rowId xmlns:a16="http://schemas.microsoft.com/office/drawing/2014/main" val="10007"/>
                  </a:ext>
                </a:extLst>
              </a:tr>
              <a:tr h="127000">
                <a:tc>
                  <a:txBody>
                    <a:bodyPr/>
                    <a:lstStyle/>
                    <a:p>
                      <a:r>
                        <a:rPr lang="en-US" sz="900" dirty="0"/>
                        <a:t>51</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2:11:42 PM</a:t>
                      </a:r>
                    </a:p>
                  </a:txBody>
                  <a:tcPr/>
                </a:tc>
                <a:extLst>
                  <a:ext uri="{0D108BD9-81ED-4DB2-BD59-A6C34878D82A}">
                    <a16:rowId xmlns:a16="http://schemas.microsoft.com/office/drawing/2014/main" val="10008"/>
                  </a:ext>
                </a:extLst>
              </a:tr>
              <a:tr h="127000">
                <a:tc>
                  <a:txBody>
                    <a:bodyPr/>
                    <a:lstStyle/>
                    <a:p>
                      <a:r>
                        <a:rPr lang="en-US" sz="900" dirty="0"/>
                        <a:t>51</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DELETE</a:t>
                      </a:r>
                    </a:p>
                  </a:txBody>
                  <a:tcPr/>
                </a:tc>
                <a:tc>
                  <a:txBody>
                    <a:bodyPr/>
                    <a:lstStyle/>
                    <a:p>
                      <a:r>
                        <a:rPr lang="en-US" sz="900" dirty="0"/>
                        <a:t>12/4/2015 2:11:50 PM</a:t>
                      </a:r>
                    </a:p>
                  </a:txBody>
                  <a:tcPr/>
                </a:tc>
                <a:extLst>
                  <a:ext uri="{0D108BD9-81ED-4DB2-BD59-A6C34878D82A}">
                    <a16:rowId xmlns:a16="http://schemas.microsoft.com/office/drawing/2014/main" val="10009"/>
                  </a:ext>
                </a:extLst>
              </a:tr>
              <a:tr h="152400">
                <a:tc>
                  <a:txBody>
                    <a:bodyPr/>
                    <a:lstStyle/>
                    <a:p>
                      <a:r>
                        <a:rPr lang="en-US" sz="900" dirty="0"/>
                        <a:t>52</a:t>
                      </a:r>
                    </a:p>
                  </a:txBody>
                  <a:tcPr/>
                </a:tc>
                <a:tc>
                  <a:txBody>
                    <a:bodyPr/>
                    <a:lstStyle/>
                    <a:p>
                      <a:r>
                        <a:rPr lang="en-US" sz="900" dirty="0"/>
                        <a:t>30</a:t>
                      </a:r>
                    </a:p>
                  </a:txBody>
                  <a:tcPr/>
                </a:tc>
                <a:tc>
                  <a:txBody>
                    <a:bodyPr/>
                    <a:lstStyle/>
                    <a:p>
                      <a:r>
                        <a:rPr lang="en-US" sz="900" dirty="0"/>
                        <a:t>meters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2:11:57 PM</a:t>
                      </a:r>
                    </a:p>
                  </a:txBody>
                  <a:tcPr/>
                </a:tc>
                <a:extLst>
                  <a:ext uri="{0D108BD9-81ED-4DB2-BD59-A6C34878D82A}">
                    <a16:rowId xmlns:a16="http://schemas.microsoft.com/office/drawing/2014/main" val="10010"/>
                  </a:ext>
                </a:extLst>
              </a:tr>
            </a:tbl>
          </a:graphicData>
        </a:graphic>
      </p:graphicFrame>
      <p:graphicFrame>
        <p:nvGraphicFramePr>
          <p:cNvPr id="11" name="Content Placeholder 8"/>
          <p:cNvGraphicFramePr>
            <a:graphicFrameLocks/>
          </p:cNvGraphicFramePr>
          <p:nvPr>
            <p:extLst>
              <p:ext uri="{D42A27DB-BD31-4B8C-83A1-F6EECF244321}">
                <p14:modId xmlns:p14="http://schemas.microsoft.com/office/powerpoint/2010/main" val="811779784"/>
              </p:ext>
            </p:extLst>
          </p:nvPr>
        </p:nvGraphicFramePr>
        <p:xfrm>
          <a:off x="6092296" y="3281590"/>
          <a:ext cx="4570730" cy="685800"/>
        </p:xfrm>
        <a:graphic>
          <a:graphicData uri="http://schemas.openxmlformats.org/drawingml/2006/table">
            <a:tbl>
              <a:tblPr firstRow="1" bandRow="1">
                <a:tableStyleId>{5C22544A-7EE6-4342-B048-85BDC9FD1C3A}</a:tableStyleId>
              </a:tblPr>
              <a:tblGrid>
                <a:gridCol w="405130">
                  <a:extLst>
                    <a:ext uri="{9D8B030D-6E8A-4147-A177-3AD203B41FA5}">
                      <a16:colId xmlns:a16="http://schemas.microsoft.com/office/drawing/2014/main" val="20000"/>
                    </a:ext>
                  </a:extLst>
                </a:gridCol>
                <a:gridCol w="506730">
                  <a:extLst>
                    <a:ext uri="{9D8B030D-6E8A-4147-A177-3AD203B41FA5}">
                      <a16:colId xmlns:a16="http://schemas.microsoft.com/office/drawing/2014/main" val="20001"/>
                    </a:ext>
                  </a:extLst>
                </a:gridCol>
                <a:gridCol w="8051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633730">
                  <a:extLst>
                    <a:ext uri="{9D8B030D-6E8A-4147-A177-3AD203B41FA5}">
                      <a16:colId xmlns:a16="http://schemas.microsoft.com/office/drawing/2014/main" val="20004"/>
                    </a:ext>
                  </a:extLst>
                </a:gridCol>
                <a:gridCol w="1402080">
                  <a:extLst>
                    <a:ext uri="{9D8B030D-6E8A-4147-A177-3AD203B41FA5}">
                      <a16:colId xmlns:a16="http://schemas.microsoft.com/office/drawing/2014/main" val="20005"/>
                    </a:ext>
                  </a:extLst>
                </a:gridCol>
              </a:tblGrid>
              <a:tr h="152400">
                <a:tc>
                  <a:txBody>
                    <a:bodyPr/>
                    <a:lstStyle/>
                    <a:p>
                      <a:r>
                        <a:rPr lang="en-US" sz="900" dirty="0">
                          <a:solidFill>
                            <a:schemeClr val="tx1"/>
                          </a:solidFill>
                        </a:rPr>
                        <a:t>key</a:t>
                      </a:r>
                    </a:p>
                  </a:txBody>
                  <a:tcPr/>
                </a:tc>
                <a:tc>
                  <a:txBody>
                    <a:bodyPr/>
                    <a:lstStyle/>
                    <a:p>
                      <a:r>
                        <a:rPr lang="en-US" sz="900" dirty="0">
                          <a:solidFill>
                            <a:schemeClr val="tx1"/>
                          </a:solidFill>
                        </a:rPr>
                        <a:t>value</a:t>
                      </a:r>
                    </a:p>
                  </a:txBody>
                  <a:tcPr/>
                </a:tc>
                <a:tc>
                  <a:txBody>
                    <a:bodyPr/>
                    <a:lstStyle/>
                    <a:p>
                      <a:r>
                        <a:rPr lang="en-US" sz="900" dirty="0" err="1">
                          <a:solidFill>
                            <a:schemeClr val="tx1"/>
                          </a:solidFill>
                        </a:rPr>
                        <a:t>value_type</a:t>
                      </a:r>
                      <a:endParaRPr lang="en-US" sz="900" dirty="0">
                        <a:solidFill>
                          <a:schemeClr val="tx1"/>
                        </a:solidFill>
                      </a:endParaRPr>
                    </a:p>
                  </a:txBody>
                  <a:tcPr/>
                </a:tc>
                <a:tc>
                  <a:txBody>
                    <a:bodyPr/>
                    <a:lstStyle/>
                    <a:p>
                      <a:r>
                        <a:rPr lang="en-US" sz="900" dirty="0" err="1">
                          <a:solidFill>
                            <a:schemeClr val="tx1"/>
                          </a:solidFill>
                        </a:rPr>
                        <a:t>user_name</a:t>
                      </a:r>
                      <a:endParaRPr lang="en-US" sz="900" dirty="0">
                        <a:solidFill>
                          <a:schemeClr val="tx1"/>
                        </a:solidFill>
                      </a:endParaRPr>
                    </a:p>
                  </a:txBody>
                  <a:tcPr/>
                </a:tc>
                <a:tc>
                  <a:txBody>
                    <a:bodyPr/>
                    <a:lstStyle/>
                    <a:p>
                      <a:r>
                        <a:rPr lang="en-US" sz="900" dirty="0">
                          <a:solidFill>
                            <a:schemeClr val="tx1"/>
                          </a:solidFill>
                        </a:rPr>
                        <a:t>action</a:t>
                      </a:r>
                    </a:p>
                  </a:txBody>
                  <a:tcPr/>
                </a:tc>
                <a:tc>
                  <a:txBody>
                    <a:bodyPr/>
                    <a:lstStyle/>
                    <a:p>
                      <a:r>
                        <a:rPr lang="en-US" sz="900" dirty="0" err="1">
                          <a:solidFill>
                            <a:schemeClr val="tx1"/>
                          </a:solidFill>
                        </a:rPr>
                        <a:t>action_time</a:t>
                      </a:r>
                      <a:endParaRPr lang="en-US" sz="900" dirty="0">
                        <a:solidFill>
                          <a:schemeClr val="tx1"/>
                        </a:solidFill>
                      </a:endParaRPr>
                    </a:p>
                  </a:txBody>
                  <a:tcPr/>
                </a:tc>
                <a:extLst>
                  <a:ext uri="{0D108BD9-81ED-4DB2-BD59-A6C34878D82A}">
                    <a16:rowId xmlns:a16="http://schemas.microsoft.com/office/drawing/2014/main" val="10000"/>
                  </a:ext>
                </a:extLst>
              </a:tr>
              <a:tr h="0">
                <a:tc>
                  <a:txBody>
                    <a:bodyPr/>
                    <a:lstStyle/>
                    <a:p>
                      <a:r>
                        <a:rPr lang="en-US" sz="900" dirty="0"/>
                        <a:t>45</a:t>
                      </a:r>
                    </a:p>
                  </a:txBody>
                  <a:tcPr/>
                </a:tc>
                <a:tc>
                  <a:txBody>
                    <a:bodyPr/>
                    <a:lstStyle/>
                    <a:p>
                      <a:r>
                        <a:rPr lang="en-US" sz="900" dirty="0"/>
                        <a:t>30</a:t>
                      </a:r>
                    </a:p>
                  </a:txBody>
                  <a:tcPr/>
                </a:tc>
                <a:tc>
                  <a:txBody>
                    <a:bodyPr/>
                    <a:lstStyle/>
                    <a:p>
                      <a:r>
                        <a:rPr lang="en-US" sz="900" dirty="0"/>
                        <a:t>meters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11:46:19 AM</a:t>
                      </a:r>
                    </a:p>
                  </a:txBody>
                  <a:tcPr/>
                </a:tc>
                <a:extLst>
                  <a:ext uri="{0D108BD9-81ED-4DB2-BD59-A6C34878D82A}">
                    <a16:rowId xmlns:a16="http://schemas.microsoft.com/office/drawing/2014/main" val="10001"/>
                  </a:ext>
                </a:extLst>
              </a:tr>
              <a:tr h="127000">
                <a:tc>
                  <a:txBody>
                    <a:bodyPr/>
                    <a:lstStyle/>
                    <a:p>
                      <a:r>
                        <a:rPr lang="en-US" sz="900" dirty="0"/>
                        <a:t>47</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11:46:35 AM</a:t>
                      </a:r>
                    </a:p>
                  </a:txBody>
                  <a:tcPr/>
                </a:tc>
                <a:extLst>
                  <a:ext uri="{0D108BD9-81ED-4DB2-BD59-A6C34878D82A}">
                    <a16:rowId xmlns:a16="http://schemas.microsoft.com/office/drawing/2014/main" val="10002"/>
                  </a:ext>
                </a:extLst>
              </a:tr>
            </a:tbl>
          </a:graphicData>
        </a:graphic>
      </p:graphicFrame>
      <p:sp>
        <p:nvSpPr>
          <p:cNvPr id="12" name="Text Placeholder 7"/>
          <p:cNvSpPr txBox="1">
            <a:spLocks/>
          </p:cNvSpPr>
          <p:nvPr/>
        </p:nvSpPr>
        <p:spPr bwMode="auto">
          <a:xfrm>
            <a:off x="6092296" y="2949576"/>
            <a:ext cx="5167857"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spcCol="0" anchor="t" anchorCtr="0" compatLnSpc="1">
            <a:prstTxWarp prst="textNoShape">
              <a:avLst/>
            </a:prstTxWarp>
          </a:bodyPr>
          <a:lstStyle>
            <a:lvl1pPr marL="0" indent="0" algn="l" rtl="0" eaLnBrk="0" fontAlgn="base" hangingPunct="0">
              <a:lnSpc>
                <a:spcPct val="100000"/>
              </a:lnSpc>
              <a:spcBef>
                <a:spcPts val="900"/>
              </a:spcBef>
              <a:spcAft>
                <a:spcPct val="0"/>
              </a:spcAft>
              <a:buClr>
                <a:schemeClr val="bg1"/>
              </a:buClr>
              <a:defRPr sz="1800" baseline="0">
                <a:solidFill>
                  <a:schemeClr val="accent6"/>
                </a:solidFill>
                <a:latin typeface="+mn-lt"/>
                <a:ea typeface="ヒラギノ角ゴ Pro W3" charset="0"/>
                <a:cs typeface="ヒラギノ角ゴ Pro W3" charset="0"/>
              </a:defRPr>
            </a:lvl1pPr>
            <a:lvl2pPr marL="115888" indent="-118872" algn="l" rtl="0" eaLnBrk="0" fontAlgn="base" hangingPunct="0">
              <a:lnSpc>
                <a:spcPct val="100000"/>
              </a:lnSpc>
              <a:spcBef>
                <a:spcPts val="900"/>
              </a:spcBef>
              <a:spcAft>
                <a:spcPct val="0"/>
              </a:spcAft>
              <a:buClr>
                <a:schemeClr val="bg1"/>
              </a:buClr>
              <a:buSzPct val="100000"/>
              <a:buFont typeface="Lucida Grande"/>
              <a:buChar char="-"/>
              <a:defRPr sz="1400">
                <a:solidFill>
                  <a:schemeClr val="accent6"/>
                </a:solidFill>
                <a:latin typeface="+mn-lt"/>
                <a:ea typeface="ヒラギノ角ゴ Pro W3" charset="0"/>
                <a:cs typeface="ヒラギノ角ゴ Pro W3" charset="0"/>
              </a:defRPr>
            </a:lvl2pPr>
            <a:lvl3pPr marL="222250" indent="-222250" algn="l" rtl="0" eaLnBrk="0" fontAlgn="base" hangingPunct="0">
              <a:spcBef>
                <a:spcPct val="20000"/>
              </a:spcBef>
              <a:spcAft>
                <a:spcPct val="0"/>
              </a:spcAft>
              <a:buClr>
                <a:schemeClr val="bg1"/>
              </a:buClr>
              <a:buSzPct val="90000"/>
              <a:buFont typeface="Lucida Grande"/>
              <a:buChar char="-"/>
              <a:defRPr sz="1400" baseline="0">
                <a:solidFill>
                  <a:srgbClr val="FFFFFF"/>
                </a:solidFill>
                <a:latin typeface="+mn-lt"/>
                <a:ea typeface="ヒラギノ角ゴ Pro W3" charset="0"/>
                <a:cs typeface="ヒラギノ角ゴ Pro W3" charset="0"/>
              </a:defRPr>
            </a:lvl3pPr>
            <a:lvl4pPr marL="1600200" indent="-228600" algn="l" rtl="0" eaLnBrk="0" fontAlgn="base" hangingPunct="0">
              <a:spcBef>
                <a:spcPct val="20000"/>
              </a:spcBef>
              <a:spcAft>
                <a:spcPct val="0"/>
              </a:spcAft>
              <a:buClr>
                <a:schemeClr val="bg1"/>
              </a:buClr>
              <a:buSzPct val="80000"/>
              <a:buFont typeface="Times New Roman" pitchFamily="18" charset="0"/>
              <a:buChar char="–"/>
              <a:defRPr>
                <a:solidFill>
                  <a:srgbClr val="FFFFFF"/>
                </a:solidFill>
                <a:latin typeface="+mn-lt"/>
                <a:ea typeface="ヒラギノ角ゴ Pro W3" charset="0"/>
                <a:cs typeface="ヒラギノ角ゴ Pro W3" charset="0"/>
              </a:defRPr>
            </a:lvl4pPr>
            <a:lvl5pPr marL="2057400" indent="-228600" algn="l" rtl="0" eaLnBrk="0" fontAlgn="base" hangingPunct="0">
              <a:spcBef>
                <a:spcPct val="20000"/>
              </a:spcBef>
              <a:spcAft>
                <a:spcPct val="0"/>
              </a:spcAft>
              <a:buClr>
                <a:schemeClr val="bg1"/>
              </a:buClr>
              <a:buSzPct val="70000"/>
              <a:buChar char="•"/>
              <a:defRPr>
                <a:solidFill>
                  <a:srgbClr val="FFFFFF"/>
                </a:solidFill>
                <a:latin typeface="+mn-lt"/>
                <a:ea typeface="ヒラギノ角ゴ Pro W3" charset="0"/>
                <a:cs typeface="ヒラギノ角ゴ Pro W3" charset="0"/>
              </a:defRPr>
            </a:lvl5pPr>
            <a:lvl6pPr marL="2514600" indent="-228600" algn="l" rtl="0" fontAlgn="base">
              <a:spcBef>
                <a:spcPct val="20000"/>
              </a:spcBef>
              <a:spcAft>
                <a:spcPct val="0"/>
              </a:spcAft>
              <a:buClr>
                <a:schemeClr val="bg1"/>
              </a:buClr>
              <a:buSzPct val="70000"/>
              <a:buChar char="•"/>
              <a:defRPr sz="2000">
                <a:solidFill>
                  <a:schemeClr val="bg1"/>
                </a:solidFill>
                <a:latin typeface="+mn-lt"/>
              </a:defRPr>
            </a:lvl6pPr>
            <a:lvl7pPr marL="2971800" indent="-228600" algn="l" rtl="0" fontAlgn="base">
              <a:spcBef>
                <a:spcPct val="20000"/>
              </a:spcBef>
              <a:spcAft>
                <a:spcPct val="0"/>
              </a:spcAft>
              <a:buClr>
                <a:schemeClr val="bg1"/>
              </a:buClr>
              <a:buSzPct val="70000"/>
              <a:buChar char="•"/>
              <a:defRPr sz="2000">
                <a:solidFill>
                  <a:schemeClr val="bg1"/>
                </a:solidFill>
                <a:latin typeface="+mn-lt"/>
              </a:defRPr>
            </a:lvl7pPr>
            <a:lvl8pPr marL="3429000" indent="-228600" algn="l" rtl="0" fontAlgn="base">
              <a:spcBef>
                <a:spcPct val="20000"/>
              </a:spcBef>
              <a:spcAft>
                <a:spcPct val="0"/>
              </a:spcAft>
              <a:buClr>
                <a:schemeClr val="bg1"/>
              </a:buClr>
              <a:buSzPct val="70000"/>
              <a:buChar char="•"/>
              <a:defRPr sz="2000">
                <a:solidFill>
                  <a:schemeClr val="bg1"/>
                </a:solidFill>
                <a:latin typeface="+mn-lt"/>
              </a:defRPr>
            </a:lvl8pPr>
            <a:lvl9pPr marL="3886200" indent="-228600" algn="l" rtl="0" fontAlgn="base">
              <a:spcBef>
                <a:spcPct val="20000"/>
              </a:spcBef>
              <a:spcAft>
                <a:spcPct val="0"/>
              </a:spcAft>
              <a:buClr>
                <a:schemeClr val="bg1"/>
              </a:buClr>
              <a:buSzPct val="70000"/>
              <a:buChar char="•"/>
              <a:defRPr sz="2000">
                <a:solidFill>
                  <a:schemeClr val="bg1"/>
                </a:solidFill>
                <a:latin typeface="+mn-lt"/>
              </a:defRPr>
            </a:lvl9pPr>
          </a:lstStyle>
          <a:p>
            <a:pPr marL="457200" indent="-457200">
              <a:spcBef>
                <a:spcPts val="0"/>
              </a:spcBef>
              <a:buFont typeface="Arial" panose="020B0604020202020204" pitchFamily="34" charset="0"/>
              <a:buChar char="•"/>
            </a:pPr>
            <a:r>
              <a:rPr lang="en-US" kern="0" dirty="0"/>
              <a:t>Query Results</a:t>
            </a:r>
          </a:p>
          <a:p>
            <a:endParaRPr lang="en-US" kern="0" dirty="0"/>
          </a:p>
        </p:txBody>
      </p:sp>
    </p:spTree>
    <p:extLst>
      <p:ext uri="{BB962C8B-B14F-4D97-AF65-F5344CB8AC3E}">
        <p14:creationId xmlns:p14="http://schemas.microsoft.com/office/powerpoint/2010/main" val="3444206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Time Travel the Shadow Table – Version 2</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23</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We only want the UPDATE or INSERT actions in the final results.</a:t>
            </a:r>
          </a:p>
          <a:p>
            <a:pPr marL="457200" indent="-457200">
              <a:spcBef>
                <a:spcPts val="0"/>
              </a:spcBef>
              <a:buFont typeface="Arial" panose="020B0604020202020204" pitchFamily="34" charset="0"/>
              <a:buChar char="•"/>
            </a:pPr>
            <a:r>
              <a:rPr lang="en-US" dirty="0"/>
              <a:t>It would also be wise to create an index on key, </a:t>
            </a:r>
            <a:r>
              <a:rPr lang="en-US" dirty="0" err="1"/>
              <a:t>action_time</a:t>
            </a:r>
            <a:r>
              <a:rPr lang="en-US" dirty="0"/>
              <a:t> and action if this table is going to be large or queried a lot.</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Table 2 (The Shadow Table)</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Query Results</a:t>
            </a:r>
          </a:p>
          <a:p>
            <a:endParaRPr lang="en-US" dirty="0"/>
          </a:p>
        </p:txBody>
      </p:sp>
      <p:sp>
        <p:nvSpPr>
          <p:cNvPr id="2" name="Text Placeholder 1"/>
          <p:cNvSpPr>
            <a:spLocks noGrp="1"/>
          </p:cNvSpPr>
          <p:nvPr>
            <p:ph type="body" sz="quarter" idx="12"/>
          </p:nvPr>
        </p:nvSpPr>
        <p:spPr>
          <a:xfrm>
            <a:off x="6092296" y="1261871"/>
            <a:ext cx="5484973" cy="3986303"/>
          </a:xfrm>
        </p:spPr>
        <p:txBody>
          <a:bodyPr/>
          <a:lstStyle/>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DISTINCT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table2</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&lt;=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'12/4/2015 2:11:43 PM'</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ORDER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BY</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DESC</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 </a:t>
            </a:r>
          </a:p>
          <a:p>
            <a:pPr>
              <a:lnSpc>
                <a:spcPct val="100000"/>
              </a:lnSpc>
              <a:spcBef>
                <a:spcPts val="0"/>
              </a:spcBef>
            </a:pPr>
            <a:r>
              <a:rPr lang="en-US" sz="1200" dirty="0">
                <a:solidFill>
                  <a:srgbClr val="7BC22F"/>
                </a:solidFill>
                <a:latin typeface="Courier New" panose="02070309020205020404" pitchFamily="49" charset="0"/>
              </a:rPr>
              <a:t>LEFT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JOIN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DISTINCT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action</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table2</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&lt;=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'12/4/2015 2:11:43 PM'</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action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'TRUNCATE'</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ORDER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BY</a:t>
            </a:r>
            <a:r>
              <a:rPr lang="en-US" sz="1200" dirty="0">
                <a:solidFill>
                  <a:srgbClr val="FFFFFF"/>
                </a:solidFill>
                <a:latin typeface="Courier New" panose="02070309020205020404" pitchFamily="49" charset="0"/>
              </a:rPr>
              <a:t> action</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DESC</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b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TRUE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08047"/>
                </a:solidFill>
                <a:latin typeface="Courier New" panose="02070309020205020404" pitchFamily="49" charset="0"/>
              </a:rPr>
              <a:t>      </a:t>
            </a:r>
            <a:r>
              <a:rPr lang="en-US" sz="1200" dirty="0" err="1">
                <a:solidFill>
                  <a:srgbClr val="FFFFFF"/>
                </a:solidFill>
                <a:latin typeface="Courier New" panose="02070309020205020404" pitchFamily="49" charset="0"/>
              </a:rPr>
              <a:t>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&gt;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b</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OR</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b</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p>
          <a:p>
            <a:pPr>
              <a:lnSpc>
                <a:spcPct val="100000"/>
              </a:lnSpc>
              <a:spcBef>
                <a:spcPts val="0"/>
              </a:spcBef>
            </a:pPr>
            <a:r>
              <a:rPr lang="en-US" sz="1200" dirty="0">
                <a:solidFill>
                  <a:srgbClr val="7BC22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action </a:t>
            </a:r>
            <a:r>
              <a:rPr lang="en-US" sz="1200" dirty="0">
                <a:solidFill>
                  <a:srgbClr val="7BC22F"/>
                </a:solidFill>
                <a:latin typeface="Courier New" panose="02070309020205020404" pitchFamily="49" charset="0"/>
              </a:rPr>
              <a:t>IN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'UPDATE'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a:t>
            </a:r>
            <a:r>
              <a:rPr lang="en-US" sz="1200" dirty="0">
                <a:solidFill>
                  <a:srgbClr val="F08047"/>
                </a:solidFill>
                <a:latin typeface="Courier New" panose="02070309020205020404" pitchFamily="49" charset="0"/>
              </a:rPr>
              <a:t>);</a:t>
            </a:r>
            <a:endParaRPr lang="en-US" sz="1200" dirty="0">
              <a:effectLst/>
            </a:endParaRPr>
          </a:p>
        </p:txBody>
      </p:sp>
      <p:graphicFrame>
        <p:nvGraphicFramePr>
          <p:cNvPr id="10" name="Content Placeholder 8"/>
          <p:cNvGraphicFramePr>
            <a:graphicFrameLocks/>
          </p:cNvGraphicFramePr>
          <p:nvPr>
            <p:extLst>
              <p:ext uri="{D42A27DB-BD31-4B8C-83A1-F6EECF244321}">
                <p14:modId xmlns:p14="http://schemas.microsoft.com/office/powerpoint/2010/main" val="1403153187"/>
              </p:ext>
            </p:extLst>
          </p:nvPr>
        </p:nvGraphicFramePr>
        <p:xfrm>
          <a:off x="1055863" y="3281590"/>
          <a:ext cx="4719320" cy="228600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506730">
                  <a:extLst>
                    <a:ext uri="{9D8B030D-6E8A-4147-A177-3AD203B41FA5}">
                      <a16:colId xmlns:a16="http://schemas.microsoft.com/office/drawing/2014/main" val="20001"/>
                    </a:ext>
                  </a:extLst>
                </a:gridCol>
                <a:gridCol w="8051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3693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152400">
                <a:tc>
                  <a:txBody>
                    <a:bodyPr/>
                    <a:lstStyle/>
                    <a:p>
                      <a:r>
                        <a:rPr lang="en-US" sz="900" dirty="0">
                          <a:solidFill>
                            <a:schemeClr val="tx1"/>
                          </a:solidFill>
                        </a:rPr>
                        <a:t>key</a:t>
                      </a:r>
                    </a:p>
                  </a:txBody>
                  <a:tcPr/>
                </a:tc>
                <a:tc>
                  <a:txBody>
                    <a:bodyPr/>
                    <a:lstStyle/>
                    <a:p>
                      <a:r>
                        <a:rPr lang="en-US" sz="900" dirty="0">
                          <a:solidFill>
                            <a:schemeClr val="tx1"/>
                          </a:solidFill>
                        </a:rPr>
                        <a:t>value</a:t>
                      </a:r>
                    </a:p>
                  </a:txBody>
                  <a:tcPr/>
                </a:tc>
                <a:tc>
                  <a:txBody>
                    <a:bodyPr/>
                    <a:lstStyle/>
                    <a:p>
                      <a:r>
                        <a:rPr lang="en-US" sz="900" dirty="0" err="1">
                          <a:solidFill>
                            <a:schemeClr val="tx1"/>
                          </a:solidFill>
                        </a:rPr>
                        <a:t>value_type</a:t>
                      </a:r>
                      <a:endParaRPr lang="en-US" sz="900" dirty="0">
                        <a:solidFill>
                          <a:schemeClr val="tx1"/>
                        </a:solidFill>
                      </a:endParaRPr>
                    </a:p>
                  </a:txBody>
                  <a:tcPr/>
                </a:tc>
                <a:tc>
                  <a:txBody>
                    <a:bodyPr/>
                    <a:lstStyle/>
                    <a:p>
                      <a:r>
                        <a:rPr lang="en-US" sz="900" dirty="0" err="1">
                          <a:solidFill>
                            <a:schemeClr val="tx1"/>
                          </a:solidFill>
                        </a:rPr>
                        <a:t>user_name</a:t>
                      </a:r>
                      <a:endParaRPr lang="en-US" sz="900" dirty="0">
                        <a:solidFill>
                          <a:schemeClr val="tx1"/>
                        </a:solidFill>
                      </a:endParaRPr>
                    </a:p>
                  </a:txBody>
                  <a:tcPr/>
                </a:tc>
                <a:tc>
                  <a:txBody>
                    <a:bodyPr/>
                    <a:lstStyle/>
                    <a:p>
                      <a:r>
                        <a:rPr lang="en-US" sz="900" dirty="0">
                          <a:solidFill>
                            <a:schemeClr val="tx1"/>
                          </a:solidFill>
                        </a:rPr>
                        <a:t>action</a:t>
                      </a:r>
                    </a:p>
                  </a:txBody>
                  <a:tcPr/>
                </a:tc>
                <a:tc>
                  <a:txBody>
                    <a:bodyPr/>
                    <a:lstStyle/>
                    <a:p>
                      <a:r>
                        <a:rPr lang="en-US" sz="900" dirty="0" err="1">
                          <a:solidFill>
                            <a:schemeClr val="tx1"/>
                          </a:solidFill>
                        </a:rPr>
                        <a:t>action_time</a:t>
                      </a:r>
                      <a:endParaRPr lang="en-US" sz="900" dirty="0">
                        <a:solidFill>
                          <a:schemeClr val="tx1"/>
                        </a:solidFill>
                      </a:endParaRPr>
                    </a:p>
                  </a:txBody>
                  <a:tcPr/>
                </a:tc>
                <a:extLst>
                  <a:ext uri="{0D108BD9-81ED-4DB2-BD59-A6C34878D82A}">
                    <a16:rowId xmlns:a16="http://schemas.microsoft.com/office/drawing/2014/main" val="10000"/>
                  </a:ext>
                </a:extLst>
              </a:tr>
              <a:tr h="0">
                <a:tc>
                  <a:txBody>
                    <a:bodyPr/>
                    <a:lstStyle/>
                    <a:p>
                      <a:r>
                        <a:rPr lang="en-US" sz="900" dirty="0"/>
                        <a:t>45</a:t>
                      </a:r>
                    </a:p>
                  </a:txBody>
                  <a:tcPr/>
                </a:tc>
                <a:tc>
                  <a:txBody>
                    <a:bodyPr/>
                    <a:lstStyle/>
                    <a:p>
                      <a:r>
                        <a:rPr lang="en-US" sz="900" dirty="0"/>
                        <a:t>30</a:t>
                      </a:r>
                    </a:p>
                  </a:txBody>
                  <a:tcPr/>
                </a:tc>
                <a:tc>
                  <a:txBody>
                    <a:bodyPr/>
                    <a:lstStyle/>
                    <a:p>
                      <a:r>
                        <a:rPr lang="en-US" sz="900" dirty="0"/>
                        <a:t>meters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11:46:19 AM</a:t>
                      </a:r>
                    </a:p>
                  </a:txBody>
                  <a:tcPr/>
                </a:tc>
                <a:extLst>
                  <a:ext uri="{0D108BD9-81ED-4DB2-BD59-A6C34878D82A}">
                    <a16:rowId xmlns:a16="http://schemas.microsoft.com/office/drawing/2014/main" val="10001"/>
                  </a:ext>
                </a:extLst>
              </a:tr>
              <a:tr h="0">
                <a:tc>
                  <a:txBody>
                    <a:bodyPr/>
                    <a:lstStyle/>
                    <a:p>
                      <a:r>
                        <a:rPr lang="en-US" sz="900" dirty="0"/>
                        <a:t>46</a:t>
                      </a:r>
                    </a:p>
                  </a:txBody>
                  <a:tcPr/>
                </a:tc>
                <a:tc>
                  <a:txBody>
                    <a:bodyPr/>
                    <a:lstStyle/>
                    <a:p>
                      <a:r>
                        <a:rPr lang="en-US" sz="900" dirty="0"/>
                        <a:t>10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11:46:23 AM</a:t>
                      </a:r>
                    </a:p>
                  </a:txBody>
                  <a:tcPr/>
                </a:tc>
                <a:extLst>
                  <a:ext uri="{0D108BD9-81ED-4DB2-BD59-A6C34878D82A}">
                    <a16:rowId xmlns:a16="http://schemas.microsoft.com/office/drawing/2014/main" val="10002"/>
                  </a:ext>
                </a:extLst>
              </a:tr>
              <a:tr h="0">
                <a:tc>
                  <a:txBody>
                    <a:bodyPr/>
                    <a:lstStyle/>
                    <a:p>
                      <a:r>
                        <a:rPr lang="en-US" sz="900" dirty="0"/>
                        <a:t>46</a:t>
                      </a:r>
                    </a:p>
                  </a:txBody>
                  <a:tcPr/>
                </a:tc>
                <a:tc>
                  <a:txBody>
                    <a:bodyPr/>
                    <a:lstStyle/>
                    <a:p>
                      <a:r>
                        <a:rPr lang="en-US" sz="900" dirty="0"/>
                        <a:t>20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UPDATE</a:t>
                      </a:r>
                    </a:p>
                  </a:txBody>
                  <a:tcPr/>
                </a:tc>
                <a:tc>
                  <a:txBody>
                    <a:bodyPr/>
                    <a:lstStyle/>
                    <a:p>
                      <a:r>
                        <a:rPr lang="en-US" sz="900" dirty="0"/>
                        <a:t>12/4/2015 11:46:27 AM</a:t>
                      </a:r>
                    </a:p>
                  </a:txBody>
                  <a:tcPr/>
                </a:tc>
                <a:extLst>
                  <a:ext uri="{0D108BD9-81ED-4DB2-BD59-A6C34878D82A}">
                    <a16:rowId xmlns:a16="http://schemas.microsoft.com/office/drawing/2014/main" val="10003"/>
                  </a:ext>
                </a:extLst>
              </a:tr>
              <a:tr h="0">
                <a:tc>
                  <a:txBody>
                    <a:bodyPr/>
                    <a:lstStyle/>
                    <a:p>
                      <a:r>
                        <a:rPr lang="en-US" sz="900" dirty="0"/>
                        <a:t>46</a:t>
                      </a:r>
                    </a:p>
                  </a:txBody>
                  <a:tcPr/>
                </a:tc>
                <a:tc>
                  <a:txBody>
                    <a:bodyPr/>
                    <a:lstStyle/>
                    <a:p>
                      <a:r>
                        <a:rPr lang="en-US" sz="900" dirty="0"/>
                        <a:t>20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DELETE</a:t>
                      </a:r>
                    </a:p>
                  </a:txBody>
                  <a:tcPr/>
                </a:tc>
                <a:tc>
                  <a:txBody>
                    <a:bodyPr/>
                    <a:lstStyle/>
                    <a:p>
                      <a:r>
                        <a:rPr lang="en-US" sz="900" dirty="0"/>
                        <a:t>12/4/2015 11:46:31 AM</a:t>
                      </a:r>
                    </a:p>
                  </a:txBody>
                  <a:tcPr/>
                </a:tc>
                <a:extLst>
                  <a:ext uri="{0D108BD9-81ED-4DB2-BD59-A6C34878D82A}">
                    <a16:rowId xmlns:a16="http://schemas.microsoft.com/office/drawing/2014/main" val="10004"/>
                  </a:ext>
                </a:extLst>
              </a:tr>
              <a:tr h="127000">
                <a:tc>
                  <a:txBody>
                    <a:bodyPr/>
                    <a:lstStyle/>
                    <a:p>
                      <a:r>
                        <a:rPr lang="en-US" sz="900" dirty="0"/>
                        <a:t>47</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11:46:35 AM</a:t>
                      </a:r>
                    </a:p>
                  </a:txBody>
                  <a:tcPr/>
                </a:tc>
                <a:extLst>
                  <a:ext uri="{0D108BD9-81ED-4DB2-BD59-A6C34878D82A}">
                    <a16:rowId xmlns:a16="http://schemas.microsoft.com/office/drawing/2014/main" val="10005"/>
                  </a:ext>
                </a:extLst>
              </a:tr>
              <a:tr h="127000">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err="1"/>
                        <a:t>postgres</a:t>
                      </a:r>
                      <a:endParaRPr lang="en-US" sz="900" dirty="0"/>
                    </a:p>
                  </a:txBody>
                  <a:tcPr/>
                </a:tc>
                <a:tc>
                  <a:txBody>
                    <a:bodyPr/>
                    <a:lstStyle/>
                    <a:p>
                      <a:r>
                        <a:rPr lang="en-US" sz="900" dirty="0"/>
                        <a:t>TRUNCATE</a:t>
                      </a:r>
                    </a:p>
                  </a:txBody>
                  <a:tcPr/>
                </a:tc>
                <a:tc>
                  <a:txBody>
                    <a:bodyPr/>
                    <a:lstStyle/>
                    <a:p>
                      <a:r>
                        <a:rPr lang="en-US" sz="900" dirty="0"/>
                        <a:t>12/4/2015 2:11:31 PM</a:t>
                      </a:r>
                    </a:p>
                  </a:txBody>
                  <a:tcPr/>
                </a:tc>
                <a:extLst>
                  <a:ext uri="{0D108BD9-81ED-4DB2-BD59-A6C34878D82A}">
                    <a16:rowId xmlns:a16="http://schemas.microsoft.com/office/drawing/2014/main" val="10006"/>
                  </a:ext>
                </a:extLst>
              </a:tr>
              <a:tr h="127000">
                <a:tc>
                  <a:txBody>
                    <a:bodyPr/>
                    <a:lstStyle/>
                    <a:p>
                      <a:r>
                        <a:rPr lang="en-US" sz="900" dirty="0"/>
                        <a:t>51</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2:11:42 PM</a:t>
                      </a:r>
                    </a:p>
                  </a:txBody>
                  <a:tcPr/>
                </a:tc>
                <a:extLst>
                  <a:ext uri="{0D108BD9-81ED-4DB2-BD59-A6C34878D82A}">
                    <a16:rowId xmlns:a16="http://schemas.microsoft.com/office/drawing/2014/main" val="10007"/>
                  </a:ext>
                </a:extLst>
              </a:tr>
              <a:tr h="127000">
                <a:tc>
                  <a:txBody>
                    <a:bodyPr/>
                    <a:lstStyle/>
                    <a:p>
                      <a:r>
                        <a:rPr lang="en-US" sz="900" dirty="0"/>
                        <a:t>51</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DELETE</a:t>
                      </a:r>
                    </a:p>
                  </a:txBody>
                  <a:tcPr/>
                </a:tc>
                <a:tc>
                  <a:txBody>
                    <a:bodyPr/>
                    <a:lstStyle/>
                    <a:p>
                      <a:r>
                        <a:rPr lang="en-US" sz="900" dirty="0"/>
                        <a:t>12/4/2015 2:11:50 PM</a:t>
                      </a:r>
                    </a:p>
                  </a:txBody>
                  <a:tcPr/>
                </a:tc>
                <a:extLst>
                  <a:ext uri="{0D108BD9-81ED-4DB2-BD59-A6C34878D82A}">
                    <a16:rowId xmlns:a16="http://schemas.microsoft.com/office/drawing/2014/main" val="10008"/>
                  </a:ext>
                </a:extLst>
              </a:tr>
              <a:tr h="152400">
                <a:tc>
                  <a:txBody>
                    <a:bodyPr/>
                    <a:lstStyle/>
                    <a:p>
                      <a:r>
                        <a:rPr lang="en-US" sz="900" dirty="0"/>
                        <a:t>52</a:t>
                      </a:r>
                    </a:p>
                  </a:txBody>
                  <a:tcPr/>
                </a:tc>
                <a:tc>
                  <a:txBody>
                    <a:bodyPr/>
                    <a:lstStyle/>
                    <a:p>
                      <a:r>
                        <a:rPr lang="en-US" sz="900" dirty="0"/>
                        <a:t>30</a:t>
                      </a:r>
                    </a:p>
                  </a:txBody>
                  <a:tcPr/>
                </a:tc>
                <a:tc>
                  <a:txBody>
                    <a:bodyPr/>
                    <a:lstStyle/>
                    <a:p>
                      <a:r>
                        <a:rPr lang="en-US" sz="900" dirty="0"/>
                        <a:t>meters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2:11:57 PM</a:t>
                      </a:r>
                    </a:p>
                  </a:txBody>
                  <a:tcPr/>
                </a:tc>
                <a:extLst>
                  <a:ext uri="{0D108BD9-81ED-4DB2-BD59-A6C34878D82A}">
                    <a16:rowId xmlns:a16="http://schemas.microsoft.com/office/drawing/2014/main" val="10009"/>
                  </a:ext>
                </a:extLst>
              </a:tr>
            </a:tbl>
          </a:graphicData>
        </a:graphic>
      </p:graphicFrame>
      <p:graphicFrame>
        <p:nvGraphicFramePr>
          <p:cNvPr id="11" name="Content Placeholder 8"/>
          <p:cNvGraphicFramePr>
            <a:graphicFrameLocks/>
          </p:cNvGraphicFramePr>
          <p:nvPr>
            <p:extLst>
              <p:ext uri="{D42A27DB-BD31-4B8C-83A1-F6EECF244321}">
                <p14:modId xmlns:p14="http://schemas.microsoft.com/office/powerpoint/2010/main" val="4017342841"/>
              </p:ext>
            </p:extLst>
          </p:nvPr>
        </p:nvGraphicFramePr>
        <p:xfrm>
          <a:off x="6098342" y="5641925"/>
          <a:ext cx="4570730" cy="457200"/>
        </p:xfrm>
        <a:graphic>
          <a:graphicData uri="http://schemas.openxmlformats.org/drawingml/2006/table">
            <a:tbl>
              <a:tblPr firstRow="1" bandRow="1">
                <a:tableStyleId>{5C22544A-7EE6-4342-B048-85BDC9FD1C3A}</a:tableStyleId>
              </a:tblPr>
              <a:tblGrid>
                <a:gridCol w="405130">
                  <a:extLst>
                    <a:ext uri="{9D8B030D-6E8A-4147-A177-3AD203B41FA5}">
                      <a16:colId xmlns:a16="http://schemas.microsoft.com/office/drawing/2014/main" val="20000"/>
                    </a:ext>
                  </a:extLst>
                </a:gridCol>
                <a:gridCol w="506730">
                  <a:extLst>
                    <a:ext uri="{9D8B030D-6E8A-4147-A177-3AD203B41FA5}">
                      <a16:colId xmlns:a16="http://schemas.microsoft.com/office/drawing/2014/main" val="20001"/>
                    </a:ext>
                  </a:extLst>
                </a:gridCol>
                <a:gridCol w="8051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633730">
                  <a:extLst>
                    <a:ext uri="{9D8B030D-6E8A-4147-A177-3AD203B41FA5}">
                      <a16:colId xmlns:a16="http://schemas.microsoft.com/office/drawing/2014/main" val="20004"/>
                    </a:ext>
                  </a:extLst>
                </a:gridCol>
                <a:gridCol w="1402080">
                  <a:extLst>
                    <a:ext uri="{9D8B030D-6E8A-4147-A177-3AD203B41FA5}">
                      <a16:colId xmlns:a16="http://schemas.microsoft.com/office/drawing/2014/main" val="20005"/>
                    </a:ext>
                  </a:extLst>
                </a:gridCol>
              </a:tblGrid>
              <a:tr h="152400">
                <a:tc>
                  <a:txBody>
                    <a:bodyPr/>
                    <a:lstStyle/>
                    <a:p>
                      <a:r>
                        <a:rPr lang="en-US" sz="900" dirty="0">
                          <a:solidFill>
                            <a:schemeClr val="tx1"/>
                          </a:solidFill>
                        </a:rPr>
                        <a:t>key</a:t>
                      </a:r>
                    </a:p>
                  </a:txBody>
                  <a:tcPr/>
                </a:tc>
                <a:tc>
                  <a:txBody>
                    <a:bodyPr/>
                    <a:lstStyle/>
                    <a:p>
                      <a:r>
                        <a:rPr lang="en-US" sz="900" dirty="0">
                          <a:solidFill>
                            <a:schemeClr val="tx1"/>
                          </a:solidFill>
                        </a:rPr>
                        <a:t>value</a:t>
                      </a:r>
                    </a:p>
                  </a:txBody>
                  <a:tcPr/>
                </a:tc>
                <a:tc>
                  <a:txBody>
                    <a:bodyPr/>
                    <a:lstStyle/>
                    <a:p>
                      <a:r>
                        <a:rPr lang="en-US" sz="900" dirty="0" err="1">
                          <a:solidFill>
                            <a:schemeClr val="tx1"/>
                          </a:solidFill>
                        </a:rPr>
                        <a:t>value_type</a:t>
                      </a:r>
                      <a:endParaRPr lang="en-US" sz="900" dirty="0">
                        <a:solidFill>
                          <a:schemeClr val="tx1"/>
                        </a:solidFill>
                      </a:endParaRPr>
                    </a:p>
                  </a:txBody>
                  <a:tcPr/>
                </a:tc>
                <a:tc>
                  <a:txBody>
                    <a:bodyPr/>
                    <a:lstStyle/>
                    <a:p>
                      <a:r>
                        <a:rPr lang="en-US" sz="900" dirty="0" err="1">
                          <a:solidFill>
                            <a:schemeClr val="tx1"/>
                          </a:solidFill>
                        </a:rPr>
                        <a:t>user_name</a:t>
                      </a:r>
                      <a:endParaRPr lang="en-US" sz="900" dirty="0">
                        <a:solidFill>
                          <a:schemeClr val="tx1"/>
                        </a:solidFill>
                      </a:endParaRPr>
                    </a:p>
                  </a:txBody>
                  <a:tcPr/>
                </a:tc>
                <a:tc>
                  <a:txBody>
                    <a:bodyPr/>
                    <a:lstStyle/>
                    <a:p>
                      <a:r>
                        <a:rPr lang="en-US" sz="900" dirty="0">
                          <a:solidFill>
                            <a:schemeClr val="tx1"/>
                          </a:solidFill>
                        </a:rPr>
                        <a:t>action</a:t>
                      </a:r>
                    </a:p>
                  </a:txBody>
                  <a:tcPr/>
                </a:tc>
                <a:tc>
                  <a:txBody>
                    <a:bodyPr/>
                    <a:lstStyle/>
                    <a:p>
                      <a:r>
                        <a:rPr lang="en-US" sz="900" dirty="0" err="1">
                          <a:solidFill>
                            <a:schemeClr val="tx1"/>
                          </a:solidFill>
                        </a:rPr>
                        <a:t>action_time</a:t>
                      </a:r>
                      <a:endParaRPr lang="en-US" sz="900" dirty="0">
                        <a:solidFill>
                          <a:schemeClr val="tx1"/>
                        </a:solidFill>
                      </a:endParaRPr>
                    </a:p>
                  </a:txBody>
                  <a:tcPr/>
                </a:tc>
                <a:extLst>
                  <a:ext uri="{0D108BD9-81ED-4DB2-BD59-A6C34878D82A}">
                    <a16:rowId xmlns:a16="http://schemas.microsoft.com/office/drawing/2014/main" val="10000"/>
                  </a:ext>
                </a:extLst>
              </a:tr>
              <a:tr h="0">
                <a:tc>
                  <a:txBody>
                    <a:bodyPr/>
                    <a:lstStyle/>
                    <a:p>
                      <a:r>
                        <a:rPr lang="en-US" sz="900" dirty="0"/>
                        <a:t>51</a:t>
                      </a:r>
                    </a:p>
                  </a:txBody>
                  <a:tcPr/>
                </a:tc>
                <a:tc>
                  <a:txBody>
                    <a:bodyPr/>
                    <a:lstStyle/>
                    <a:p>
                      <a:r>
                        <a:rPr lang="en-US" sz="900" dirty="0"/>
                        <a:t>50</a:t>
                      </a:r>
                    </a:p>
                  </a:txBody>
                  <a:tcPr/>
                </a:tc>
                <a:tc>
                  <a:txBody>
                    <a:bodyPr/>
                    <a:lstStyle/>
                    <a:p>
                      <a:r>
                        <a:rPr lang="en-US" sz="900" dirty="0"/>
                        <a:t>inches</a:t>
                      </a:r>
                    </a:p>
                  </a:txBody>
                  <a:tcPr/>
                </a:tc>
                <a:tc>
                  <a:txBody>
                    <a:bodyPr/>
                    <a:lstStyle/>
                    <a:p>
                      <a:r>
                        <a:rPr lang="en-US" sz="900" dirty="0" err="1"/>
                        <a:t>postgres</a:t>
                      </a:r>
                      <a:endParaRPr lang="en-US" sz="900" dirty="0"/>
                    </a:p>
                  </a:txBody>
                  <a:tcPr/>
                </a:tc>
                <a:tc>
                  <a:txBody>
                    <a:bodyPr/>
                    <a:lstStyle/>
                    <a:p>
                      <a:r>
                        <a:rPr lang="en-US" sz="900" dirty="0"/>
                        <a:t>INSERT</a:t>
                      </a:r>
                    </a:p>
                  </a:txBody>
                  <a:tcPr/>
                </a:tc>
                <a:tc>
                  <a:txBody>
                    <a:bodyPr/>
                    <a:lstStyle/>
                    <a:p>
                      <a:r>
                        <a:rPr lang="en-US" sz="900" dirty="0"/>
                        <a:t>12/4/2015 2:11:42 PM</a:t>
                      </a:r>
                    </a:p>
                  </a:txBody>
                  <a:tcPr/>
                </a:tc>
                <a:extLst>
                  <a:ext uri="{0D108BD9-81ED-4DB2-BD59-A6C34878D82A}">
                    <a16:rowId xmlns:a16="http://schemas.microsoft.com/office/drawing/2014/main" val="10001"/>
                  </a:ext>
                </a:extLst>
              </a:tr>
            </a:tbl>
          </a:graphicData>
        </a:graphic>
      </p:graphicFrame>
      <p:sp>
        <p:nvSpPr>
          <p:cNvPr id="12" name="Text Placeholder 7"/>
          <p:cNvSpPr txBox="1">
            <a:spLocks/>
          </p:cNvSpPr>
          <p:nvPr/>
        </p:nvSpPr>
        <p:spPr bwMode="auto">
          <a:xfrm>
            <a:off x="6098342" y="5309911"/>
            <a:ext cx="5167857" cy="332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spcCol="0" anchor="t" anchorCtr="0" compatLnSpc="1">
            <a:prstTxWarp prst="textNoShape">
              <a:avLst/>
            </a:prstTxWarp>
          </a:bodyPr>
          <a:lstStyle>
            <a:lvl1pPr marL="0" indent="0" algn="l" rtl="0" eaLnBrk="0" fontAlgn="base" hangingPunct="0">
              <a:lnSpc>
                <a:spcPct val="100000"/>
              </a:lnSpc>
              <a:spcBef>
                <a:spcPts val="900"/>
              </a:spcBef>
              <a:spcAft>
                <a:spcPct val="0"/>
              </a:spcAft>
              <a:buClr>
                <a:schemeClr val="bg1"/>
              </a:buClr>
              <a:defRPr sz="1800" baseline="0">
                <a:solidFill>
                  <a:schemeClr val="accent6"/>
                </a:solidFill>
                <a:latin typeface="+mn-lt"/>
                <a:ea typeface="ヒラギノ角ゴ Pro W3" charset="0"/>
                <a:cs typeface="ヒラギノ角ゴ Pro W3" charset="0"/>
              </a:defRPr>
            </a:lvl1pPr>
            <a:lvl2pPr marL="115888" indent="-118872" algn="l" rtl="0" eaLnBrk="0" fontAlgn="base" hangingPunct="0">
              <a:lnSpc>
                <a:spcPct val="100000"/>
              </a:lnSpc>
              <a:spcBef>
                <a:spcPts val="900"/>
              </a:spcBef>
              <a:spcAft>
                <a:spcPct val="0"/>
              </a:spcAft>
              <a:buClr>
                <a:schemeClr val="bg1"/>
              </a:buClr>
              <a:buSzPct val="100000"/>
              <a:buFont typeface="Lucida Grande"/>
              <a:buChar char="-"/>
              <a:defRPr sz="1400">
                <a:solidFill>
                  <a:schemeClr val="accent6"/>
                </a:solidFill>
                <a:latin typeface="+mn-lt"/>
                <a:ea typeface="ヒラギノ角ゴ Pro W3" charset="0"/>
                <a:cs typeface="ヒラギノ角ゴ Pro W3" charset="0"/>
              </a:defRPr>
            </a:lvl2pPr>
            <a:lvl3pPr marL="222250" indent="-222250" algn="l" rtl="0" eaLnBrk="0" fontAlgn="base" hangingPunct="0">
              <a:spcBef>
                <a:spcPct val="20000"/>
              </a:spcBef>
              <a:spcAft>
                <a:spcPct val="0"/>
              </a:spcAft>
              <a:buClr>
                <a:schemeClr val="bg1"/>
              </a:buClr>
              <a:buSzPct val="90000"/>
              <a:buFont typeface="Lucida Grande"/>
              <a:buChar char="-"/>
              <a:defRPr sz="1400" baseline="0">
                <a:solidFill>
                  <a:srgbClr val="FFFFFF"/>
                </a:solidFill>
                <a:latin typeface="+mn-lt"/>
                <a:ea typeface="ヒラギノ角ゴ Pro W3" charset="0"/>
                <a:cs typeface="ヒラギノ角ゴ Pro W3" charset="0"/>
              </a:defRPr>
            </a:lvl3pPr>
            <a:lvl4pPr marL="1600200" indent="-228600" algn="l" rtl="0" eaLnBrk="0" fontAlgn="base" hangingPunct="0">
              <a:spcBef>
                <a:spcPct val="20000"/>
              </a:spcBef>
              <a:spcAft>
                <a:spcPct val="0"/>
              </a:spcAft>
              <a:buClr>
                <a:schemeClr val="bg1"/>
              </a:buClr>
              <a:buSzPct val="80000"/>
              <a:buFont typeface="Times New Roman" pitchFamily="18" charset="0"/>
              <a:buChar char="–"/>
              <a:defRPr>
                <a:solidFill>
                  <a:srgbClr val="FFFFFF"/>
                </a:solidFill>
                <a:latin typeface="+mn-lt"/>
                <a:ea typeface="ヒラギノ角ゴ Pro W3" charset="0"/>
                <a:cs typeface="ヒラギノ角ゴ Pro W3" charset="0"/>
              </a:defRPr>
            </a:lvl4pPr>
            <a:lvl5pPr marL="2057400" indent="-228600" algn="l" rtl="0" eaLnBrk="0" fontAlgn="base" hangingPunct="0">
              <a:spcBef>
                <a:spcPct val="20000"/>
              </a:spcBef>
              <a:spcAft>
                <a:spcPct val="0"/>
              </a:spcAft>
              <a:buClr>
                <a:schemeClr val="bg1"/>
              </a:buClr>
              <a:buSzPct val="70000"/>
              <a:buChar char="•"/>
              <a:defRPr>
                <a:solidFill>
                  <a:srgbClr val="FFFFFF"/>
                </a:solidFill>
                <a:latin typeface="+mn-lt"/>
                <a:ea typeface="ヒラギノ角ゴ Pro W3" charset="0"/>
                <a:cs typeface="ヒラギノ角ゴ Pro W3" charset="0"/>
              </a:defRPr>
            </a:lvl5pPr>
            <a:lvl6pPr marL="2514600" indent="-228600" algn="l" rtl="0" fontAlgn="base">
              <a:spcBef>
                <a:spcPct val="20000"/>
              </a:spcBef>
              <a:spcAft>
                <a:spcPct val="0"/>
              </a:spcAft>
              <a:buClr>
                <a:schemeClr val="bg1"/>
              </a:buClr>
              <a:buSzPct val="70000"/>
              <a:buChar char="•"/>
              <a:defRPr sz="2000">
                <a:solidFill>
                  <a:schemeClr val="bg1"/>
                </a:solidFill>
                <a:latin typeface="+mn-lt"/>
              </a:defRPr>
            </a:lvl6pPr>
            <a:lvl7pPr marL="2971800" indent="-228600" algn="l" rtl="0" fontAlgn="base">
              <a:spcBef>
                <a:spcPct val="20000"/>
              </a:spcBef>
              <a:spcAft>
                <a:spcPct val="0"/>
              </a:spcAft>
              <a:buClr>
                <a:schemeClr val="bg1"/>
              </a:buClr>
              <a:buSzPct val="70000"/>
              <a:buChar char="•"/>
              <a:defRPr sz="2000">
                <a:solidFill>
                  <a:schemeClr val="bg1"/>
                </a:solidFill>
                <a:latin typeface="+mn-lt"/>
              </a:defRPr>
            </a:lvl7pPr>
            <a:lvl8pPr marL="3429000" indent="-228600" algn="l" rtl="0" fontAlgn="base">
              <a:spcBef>
                <a:spcPct val="20000"/>
              </a:spcBef>
              <a:spcAft>
                <a:spcPct val="0"/>
              </a:spcAft>
              <a:buClr>
                <a:schemeClr val="bg1"/>
              </a:buClr>
              <a:buSzPct val="70000"/>
              <a:buChar char="•"/>
              <a:defRPr sz="2000">
                <a:solidFill>
                  <a:schemeClr val="bg1"/>
                </a:solidFill>
                <a:latin typeface="+mn-lt"/>
              </a:defRPr>
            </a:lvl8pPr>
            <a:lvl9pPr marL="3886200" indent="-228600" algn="l" rtl="0" fontAlgn="base">
              <a:spcBef>
                <a:spcPct val="20000"/>
              </a:spcBef>
              <a:spcAft>
                <a:spcPct val="0"/>
              </a:spcAft>
              <a:buClr>
                <a:schemeClr val="bg1"/>
              </a:buClr>
              <a:buSzPct val="70000"/>
              <a:buChar char="•"/>
              <a:defRPr sz="2000">
                <a:solidFill>
                  <a:schemeClr val="bg1"/>
                </a:solidFill>
                <a:latin typeface="+mn-lt"/>
              </a:defRPr>
            </a:lvl9pPr>
          </a:lstStyle>
          <a:p>
            <a:pPr marL="457200" indent="-457200">
              <a:spcBef>
                <a:spcPts val="0"/>
              </a:spcBef>
              <a:buFont typeface="Arial" panose="020B0604020202020204" pitchFamily="34" charset="0"/>
              <a:buChar char="•"/>
            </a:pPr>
            <a:r>
              <a:rPr lang="en-US" kern="0" dirty="0"/>
              <a:t>Query Results</a:t>
            </a:r>
          </a:p>
          <a:p>
            <a:endParaRPr lang="en-US" kern="0" dirty="0"/>
          </a:p>
        </p:txBody>
      </p:sp>
    </p:spTree>
    <p:extLst>
      <p:ext uri="{BB962C8B-B14F-4D97-AF65-F5344CB8AC3E}">
        <p14:creationId xmlns:p14="http://schemas.microsoft.com/office/powerpoint/2010/main" val="2743451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a:latin typeface="Arial Narrow" panose="020B0606020202030204" pitchFamily="34" charset="0"/>
                <a:ea typeface="ヒラギノ角ゴ Pro W3" charset="-128"/>
              </a:rPr>
              <a:t>Doing Comparisons Over Time</a:t>
            </a:r>
          </a:p>
        </p:txBody>
      </p:sp>
    </p:spTree>
    <p:extLst>
      <p:ext uri="{BB962C8B-B14F-4D97-AF65-F5344CB8AC3E}">
        <p14:creationId xmlns:p14="http://schemas.microsoft.com/office/powerpoint/2010/main" val="1916055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Comparison 1 – Version 1</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25</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This will tell you what is in the old data that has been changed in the new data.</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You may optionally use the HAVING statement instead of the WHERE clause.</a:t>
            </a:r>
          </a:p>
        </p:txBody>
      </p:sp>
      <p:sp>
        <p:nvSpPr>
          <p:cNvPr id="2" name="Text Placeholder 1"/>
          <p:cNvSpPr>
            <a:spLocks noGrp="1"/>
          </p:cNvSpPr>
          <p:nvPr>
            <p:ph type="body" sz="quarter" idx="12"/>
          </p:nvPr>
        </p:nvSpPr>
        <p:spPr>
          <a:xfrm>
            <a:off x="6092296" y="1261871"/>
            <a:ext cx="5484973" cy="4846321"/>
          </a:xfrm>
        </p:spPr>
        <p:txBody>
          <a:bodyPr/>
          <a:lstStyle/>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DISTINCT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table2</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&lt;=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'12/4/2015 11:46:36 AM'</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3A8BDA"/>
                </a:solidFill>
                <a:latin typeface="Courier New" panose="02070309020205020404" pitchFamily="49" charset="0"/>
              </a:rPr>
              <a:t>--HAVING action IN ('SELECT', 'INSERT')</a:t>
            </a:r>
          </a:p>
          <a:p>
            <a:pPr>
              <a:lnSpc>
                <a:spcPct val="100000"/>
              </a:lnSpc>
              <a:spcBef>
                <a:spcPts val="0"/>
              </a:spcBef>
            </a:pPr>
            <a:r>
              <a:rPr lang="en-US" sz="1200" dirty="0">
                <a:solidFill>
                  <a:srgbClr val="3A8BDA"/>
                </a:solidFill>
                <a:latin typeface="Courier New" panose="02070309020205020404" pitchFamily="49" charset="0"/>
              </a:rPr>
              <a:t>   </a:t>
            </a:r>
            <a:r>
              <a:rPr lang="en-US" sz="1200" dirty="0">
                <a:solidFill>
                  <a:srgbClr val="7BC22F"/>
                </a:solidFill>
                <a:latin typeface="Courier New" panose="02070309020205020404" pitchFamily="49" charset="0"/>
              </a:rPr>
              <a:t>ORDER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BY</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DESC</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 </a:t>
            </a:r>
          </a:p>
          <a:p>
            <a:pPr>
              <a:lnSpc>
                <a:spcPct val="100000"/>
              </a:lnSpc>
              <a:spcBef>
                <a:spcPts val="0"/>
              </a:spcBef>
            </a:pP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action </a:t>
            </a:r>
            <a:r>
              <a:rPr lang="en-US" sz="1200" dirty="0">
                <a:solidFill>
                  <a:srgbClr val="7BC22F"/>
                </a:solidFill>
                <a:latin typeface="Courier New" panose="02070309020205020404" pitchFamily="49" charset="0"/>
              </a:rPr>
              <a:t>IN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'UPDATE'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EXCEPT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table1</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p:txBody>
      </p:sp>
    </p:spTree>
    <p:extLst>
      <p:ext uri="{BB962C8B-B14F-4D97-AF65-F5344CB8AC3E}">
        <p14:creationId xmlns:p14="http://schemas.microsoft.com/office/powerpoint/2010/main" val="213234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Comparison 2 – Version 1</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26</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This will tell you what is in the new data that has been changed in the old data.</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This is the inverse of the last query by simply swapping the two sides of the EXCEPT.</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You may optionally use the HAVING statement instead of the WHERE clause.</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You can also compare two point in time this same way. Point 1 EXCEPT Point 2.</a:t>
            </a:r>
          </a:p>
        </p:txBody>
      </p:sp>
      <p:sp>
        <p:nvSpPr>
          <p:cNvPr id="2" name="Text Placeholder 1"/>
          <p:cNvSpPr>
            <a:spLocks noGrp="1"/>
          </p:cNvSpPr>
          <p:nvPr>
            <p:ph type="body" sz="quarter" idx="12"/>
          </p:nvPr>
        </p:nvSpPr>
        <p:spPr>
          <a:xfrm>
            <a:off x="6092296" y="1261871"/>
            <a:ext cx="5484973" cy="4846321"/>
          </a:xfrm>
        </p:spPr>
        <p:txBody>
          <a:bodyPr/>
          <a:lstStyle/>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table1 </a:t>
            </a:r>
          </a:p>
          <a:p>
            <a:pPr>
              <a:lnSpc>
                <a:spcPct val="100000"/>
              </a:lnSpc>
              <a:spcBef>
                <a:spcPts val="0"/>
              </a:spcBef>
            </a:pPr>
            <a:r>
              <a:rPr lang="en-US" sz="1200" dirty="0">
                <a:solidFill>
                  <a:srgbClr val="7BC22F"/>
                </a:solidFill>
                <a:latin typeface="Courier New" panose="02070309020205020404" pitchFamily="49" charset="0"/>
              </a:rPr>
              <a:t>EXCEPT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DISTINCT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table2</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&lt;=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'12/4/2015 11:46:36 AM'</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3A8BDA"/>
                </a:solidFill>
                <a:latin typeface="Courier New" panose="02070309020205020404" pitchFamily="49" charset="0"/>
              </a:rPr>
              <a:t>--HAVING action IN ('SELECT', 'INSERT')</a:t>
            </a:r>
          </a:p>
          <a:p>
            <a:pPr>
              <a:lnSpc>
                <a:spcPct val="100000"/>
              </a:lnSpc>
              <a:spcBef>
                <a:spcPts val="0"/>
              </a:spcBef>
            </a:pPr>
            <a:r>
              <a:rPr lang="en-US" sz="1200" dirty="0">
                <a:solidFill>
                  <a:srgbClr val="3A8BDA"/>
                </a:solidFill>
                <a:latin typeface="Courier New" panose="02070309020205020404" pitchFamily="49" charset="0"/>
              </a:rPr>
              <a:t>   </a:t>
            </a:r>
            <a:r>
              <a:rPr lang="en-US" sz="1200" dirty="0">
                <a:solidFill>
                  <a:srgbClr val="7BC22F"/>
                </a:solidFill>
                <a:latin typeface="Courier New" panose="02070309020205020404" pitchFamily="49" charset="0"/>
              </a:rPr>
              <a:t>ORDER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BY</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DESC</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 </a:t>
            </a:r>
          </a:p>
          <a:p>
            <a:pPr>
              <a:lnSpc>
                <a:spcPct val="100000"/>
              </a:lnSpc>
              <a:spcBef>
                <a:spcPts val="0"/>
              </a:spcBef>
            </a:pP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action </a:t>
            </a:r>
            <a:r>
              <a:rPr lang="en-US" sz="1200" dirty="0">
                <a:solidFill>
                  <a:srgbClr val="7BC22F"/>
                </a:solidFill>
                <a:latin typeface="Courier New" panose="02070309020205020404" pitchFamily="49" charset="0"/>
              </a:rPr>
              <a:t>IN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'UPDATE'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p:txBody>
      </p:sp>
    </p:spTree>
    <p:extLst>
      <p:ext uri="{BB962C8B-B14F-4D97-AF65-F5344CB8AC3E}">
        <p14:creationId xmlns:p14="http://schemas.microsoft.com/office/powerpoint/2010/main" val="3088609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a:ea typeface="ヒラギノ角ゴ Pro W3" charset="-128"/>
              </a:rPr>
              <a:t>Re-Setting Table 1</a:t>
            </a:r>
          </a:p>
          <a:p>
            <a:pPr marL="90488" lvl="1">
              <a:spcBef>
                <a:spcPct val="0"/>
              </a:spcBef>
            </a:pPr>
            <a:r>
              <a:rPr lang="en-US" altLang="en-US" dirty="0">
                <a:ea typeface="ヒラギノ角ゴ Pro W3" charset="-128"/>
              </a:rPr>
              <a:t>Writing a Time Snapshot back into Table 1</a:t>
            </a:r>
          </a:p>
        </p:txBody>
      </p:sp>
    </p:spTree>
    <p:extLst>
      <p:ext uri="{BB962C8B-B14F-4D97-AF65-F5344CB8AC3E}">
        <p14:creationId xmlns:p14="http://schemas.microsoft.com/office/powerpoint/2010/main" val="2375753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Re-Setting Data – Version 1</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28</a:t>
            </a:fld>
            <a:endParaRPr lang="en-US" altLang="en-US"/>
          </a:p>
        </p:txBody>
      </p:sp>
      <p:sp>
        <p:nvSpPr>
          <p:cNvPr id="8" name="Text Placeholder 7"/>
          <p:cNvSpPr>
            <a:spLocks noGrp="1"/>
          </p:cNvSpPr>
          <p:nvPr>
            <p:ph type="body" sz="quarter" idx="16"/>
          </p:nvPr>
        </p:nvSpPr>
        <p:spPr>
          <a:xfrm>
            <a:off x="607327" y="1261872"/>
            <a:ext cx="4791988" cy="4846320"/>
          </a:xfrm>
        </p:spPr>
        <p:txBody>
          <a:bodyPr/>
          <a:lstStyle/>
          <a:p>
            <a:pPr marL="457200" indent="-457200">
              <a:spcBef>
                <a:spcPts val="0"/>
              </a:spcBef>
              <a:buFont typeface="Arial" panose="020B0604020202020204" pitchFamily="34" charset="0"/>
              <a:buChar char="•"/>
            </a:pPr>
            <a:r>
              <a:rPr lang="en-US" dirty="0"/>
              <a:t>Use this query if you are using the truncate that adds one row per row truncated.</a:t>
            </a:r>
          </a:p>
        </p:txBody>
      </p:sp>
      <p:sp>
        <p:nvSpPr>
          <p:cNvPr id="2" name="Text Placeholder 1"/>
          <p:cNvSpPr>
            <a:spLocks noGrp="1"/>
          </p:cNvSpPr>
          <p:nvPr>
            <p:ph type="body" sz="quarter" idx="12"/>
          </p:nvPr>
        </p:nvSpPr>
        <p:spPr>
          <a:xfrm>
            <a:off x="5627914" y="1261871"/>
            <a:ext cx="5949355" cy="4846321"/>
          </a:xfrm>
        </p:spPr>
        <p:txBody>
          <a:bodyPr/>
          <a:lstStyle/>
          <a:p>
            <a:pPr>
              <a:lnSpc>
                <a:spcPct val="100000"/>
              </a:lnSpc>
              <a:spcBef>
                <a:spcPts val="0"/>
              </a:spcBef>
            </a:pPr>
            <a:r>
              <a:rPr lang="en-US" sz="1200" dirty="0">
                <a:solidFill>
                  <a:srgbClr val="7BC22F"/>
                </a:solidFill>
                <a:latin typeface="Courier New" panose="02070309020205020404" pitchFamily="49" charset="0"/>
              </a:rPr>
              <a:t>BEGIN</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ALTER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TABLE</a:t>
            </a:r>
            <a:r>
              <a:rPr lang="en-US" sz="1200" dirty="0">
                <a:solidFill>
                  <a:srgbClr val="FFFFFF"/>
                </a:solidFill>
                <a:latin typeface="Courier New" panose="02070309020205020404" pitchFamily="49" charset="0"/>
              </a:rPr>
              <a:t> table1 DISABLE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TRUNCATE</a:t>
            </a:r>
            <a:r>
              <a:rPr lang="en-US" sz="1200" dirty="0">
                <a:solidFill>
                  <a:srgbClr val="FFFFFF"/>
                </a:solidFill>
                <a:latin typeface="Courier New" panose="02070309020205020404" pitchFamily="49" charset="0"/>
              </a:rPr>
              <a:t> table1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table1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DISTINCT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table2</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&lt;=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'12/4/2015 11:46:36 AM'</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3A8BDA"/>
                </a:solidFill>
                <a:latin typeface="Courier New" panose="02070309020205020404" pitchFamily="49" charset="0"/>
              </a:rPr>
              <a:t>--HAVING action IN ('SELECT', 'INSERT')</a:t>
            </a:r>
          </a:p>
          <a:p>
            <a:pPr>
              <a:lnSpc>
                <a:spcPct val="100000"/>
              </a:lnSpc>
              <a:spcBef>
                <a:spcPts val="0"/>
              </a:spcBef>
            </a:pPr>
            <a:r>
              <a:rPr lang="en-US" sz="1200" dirty="0">
                <a:solidFill>
                  <a:srgbClr val="3A8BDA"/>
                </a:solidFill>
                <a:latin typeface="Courier New" panose="02070309020205020404" pitchFamily="49" charset="0"/>
              </a:rPr>
              <a:t>   </a:t>
            </a:r>
            <a:r>
              <a:rPr lang="en-US" sz="1200" dirty="0">
                <a:solidFill>
                  <a:srgbClr val="7BC22F"/>
                </a:solidFill>
                <a:latin typeface="Courier New" panose="02070309020205020404" pitchFamily="49" charset="0"/>
              </a:rPr>
              <a:t>ORDER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BY</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DESC</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 </a:t>
            </a:r>
          </a:p>
          <a:p>
            <a:pPr>
              <a:lnSpc>
                <a:spcPct val="100000"/>
              </a:lnSpc>
              <a:spcBef>
                <a:spcPts val="0"/>
              </a:spcBef>
            </a:pP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action </a:t>
            </a:r>
            <a:r>
              <a:rPr lang="en-US" sz="1200" dirty="0">
                <a:solidFill>
                  <a:srgbClr val="7BC22F"/>
                </a:solidFill>
                <a:latin typeface="Courier New" panose="02070309020205020404" pitchFamily="49" charset="0"/>
              </a:rPr>
              <a:t>IN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'UPDATE'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ALTER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TABLE</a:t>
            </a:r>
            <a:r>
              <a:rPr lang="en-US" sz="1200" dirty="0">
                <a:solidFill>
                  <a:srgbClr val="FFFFFF"/>
                </a:solidFill>
                <a:latin typeface="Courier New" panose="02070309020205020404" pitchFamily="49" charset="0"/>
              </a:rPr>
              <a:t> table1 ENABLE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3A8BDA"/>
                </a:solidFill>
                <a:latin typeface="Courier New" panose="02070309020205020404" pitchFamily="49" charset="0"/>
              </a:rPr>
              <a:t>-- Optional trim of the shadow table for anything after the time </a:t>
            </a:r>
          </a:p>
          <a:p>
            <a:pPr>
              <a:lnSpc>
                <a:spcPct val="100000"/>
              </a:lnSpc>
              <a:spcBef>
                <a:spcPts val="0"/>
              </a:spcBef>
            </a:pPr>
            <a:r>
              <a:rPr lang="en-US" sz="1200" dirty="0">
                <a:solidFill>
                  <a:srgbClr val="7BC22F"/>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table2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&gt;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'12/4/2015 11:46:36 AM'</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08047"/>
                </a:solidFill>
                <a:latin typeface="Courier New" panose="02070309020205020404" pitchFamily="49" charset="0"/>
              </a:rPr>
              <a:t>;</a:t>
            </a:r>
            <a:endParaRPr lang="en-US" sz="1200" dirty="0">
              <a:effectLst/>
            </a:endParaRPr>
          </a:p>
        </p:txBody>
      </p:sp>
    </p:spTree>
    <p:extLst>
      <p:ext uri="{BB962C8B-B14F-4D97-AF65-F5344CB8AC3E}">
        <p14:creationId xmlns:p14="http://schemas.microsoft.com/office/powerpoint/2010/main" val="307110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3"/>
          <p:cNvSpPr>
            <a:spLocks noGrp="1"/>
          </p:cNvSpPr>
          <p:nvPr>
            <p:ph type="body" sz="quarter" idx="10"/>
          </p:nvPr>
        </p:nvSpPr>
        <p:spPr>
          <a:xfrm>
            <a:off x="609442" y="577850"/>
            <a:ext cx="10967827" cy="1938338"/>
          </a:xfrm>
        </p:spPr>
        <p:txBody>
          <a:bodyPr/>
          <a:lstStyle/>
          <a:p>
            <a:r>
              <a:rPr lang="en-US" altLang="en-US" sz="4400" dirty="0">
                <a:ea typeface="ヒラギノ角ゴ Pro W3" charset="-128"/>
              </a:rPr>
              <a:t>Shadow Tables </a:t>
            </a:r>
            <a:r>
              <a:rPr lang="en-US" altLang="en-US" sz="4400" dirty="0" err="1">
                <a:ea typeface="ヒラギノ角ゴ Pro W3" charset="-128"/>
              </a:rPr>
              <a:t>vers</a:t>
            </a:r>
            <a:r>
              <a:rPr lang="en-US" altLang="en-US" sz="4400" dirty="0">
                <a:ea typeface="ヒラギノ角ゴ Pro W3" charset="-128"/>
              </a:rPr>
              <a:t> </a:t>
            </a:r>
            <a:r>
              <a:rPr lang="en-US" altLang="en-US" sz="4400" dirty="0" err="1">
                <a:ea typeface="ヒラギノ角ゴ Pro W3" charset="-128"/>
              </a:rPr>
              <a:t>PGAudit</a:t>
            </a:r>
            <a:endParaRPr lang="en-US" altLang="en-US" sz="3600" dirty="0">
              <a:ea typeface="ヒラギノ角ゴ Pro W3" charset="-128"/>
            </a:endParaRPr>
          </a:p>
          <a:p>
            <a:pPr marL="90488" lvl="1">
              <a:spcBef>
                <a:spcPct val="0"/>
              </a:spcBef>
            </a:pPr>
            <a:r>
              <a:rPr lang="en-US" altLang="en-US" dirty="0">
                <a:ea typeface="ヒラギノ角ゴ Pro W3" charset="-128"/>
              </a:rPr>
              <a:t>By Lloyd Albin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Re-Setting Data – Version 2</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29</a:t>
            </a:fld>
            <a:endParaRPr lang="en-US" altLang="en-US"/>
          </a:p>
        </p:txBody>
      </p:sp>
      <p:sp>
        <p:nvSpPr>
          <p:cNvPr id="8" name="Text Placeholder 7"/>
          <p:cNvSpPr>
            <a:spLocks noGrp="1"/>
          </p:cNvSpPr>
          <p:nvPr>
            <p:ph type="body" sz="quarter" idx="16"/>
          </p:nvPr>
        </p:nvSpPr>
        <p:spPr>
          <a:xfrm>
            <a:off x="607327" y="1261872"/>
            <a:ext cx="4791988" cy="4846320"/>
          </a:xfrm>
        </p:spPr>
        <p:txBody>
          <a:bodyPr/>
          <a:lstStyle/>
          <a:p>
            <a:pPr marL="457200" indent="-457200">
              <a:spcBef>
                <a:spcPts val="0"/>
              </a:spcBef>
              <a:buFont typeface="Arial" panose="020B0604020202020204" pitchFamily="34" charset="0"/>
              <a:buChar char="•"/>
            </a:pPr>
            <a:r>
              <a:rPr lang="en-US" dirty="0"/>
              <a:t>Use this query if you are using the truncate that adds one row per truncate.</a:t>
            </a:r>
          </a:p>
        </p:txBody>
      </p:sp>
      <p:sp>
        <p:nvSpPr>
          <p:cNvPr id="2" name="Text Placeholder 1"/>
          <p:cNvSpPr>
            <a:spLocks noGrp="1"/>
          </p:cNvSpPr>
          <p:nvPr>
            <p:ph type="body" sz="quarter" idx="12"/>
          </p:nvPr>
        </p:nvSpPr>
        <p:spPr>
          <a:xfrm>
            <a:off x="5627914" y="1261871"/>
            <a:ext cx="5949355" cy="4846321"/>
          </a:xfrm>
        </p:spPr>
        <p:txBody>
          <a:bodyPr/>
          <a:lstStyle/>
          <a:p>
            <a:pPr>
              <a:lnSpc>
                <a:spcPct val="100000"/>
              </a:lnSpc>
              <a:spcBef>
                <a:spcPts val="0"/>
              </a:spcBef>
            </a:pPr>
            <a:r>
              <a:rPr lang="en-US" sz="1200" dirty="0">
                <a:solidFill>
                  <a:srgbClr val="7BC22F"/>
                </a:solidFill>
                <a:latin typeface="Courier New" panose="02070309020205020404" pitchFamily="49" charset="0"/>
              </a:rPr>
              <a:t>BEGIN</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ALTER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TABLE</a:t>
            </a:r>
            <a:r>
              <a:rPr lang="en-US" sz="1200" dirty="0">
                <a:solidFill>
                  <a:srgbClr val="FFFFFF"/>
                </a:solidFill>
                <a:latin typeface="Courier New" panose="02070309020205020404" pitchFamily="49" charset="0"/>
              </a:rPr>
              <a:t> table1 DISABLE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TRUNCATE</a:t>
            </a:r>
            <a:r>
              <a:rPr lang="en-US" sz="1200" dirty="0">
                <a:solidFill>
                  <a:srgbClr val="FFFFFF"/>
                </a:solidFill>
                <a:latin typeface="Courier New" panose="02070309020205020404" pitchFamily="49" charset="0"/>
              </a:rPr>
              <a:t> table1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table1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value_type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DISTINCT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table2</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&lt;=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'12/4/2015 2:11:43 PM'</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ORDER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BY</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DESC</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 </a:t>
            </a:r>
            <a:r>
              <a:rPr lang="en-US" sz="1200" dirty="0">
                <a:solidFill>
                  <a:srgbClr val="7BC22F"/>
                </a:solidFill>
                <a:latin typeface="Courier New" panose="02070309020205020404" pitchFamily="49" charset="0"/>
              </a:rPr>
              <a:t>LEFT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JOIN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DISTINCT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action</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table2</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&lt;=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'12/4/2015 2:11:43 PM'</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action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'TRUNCATE'</a:t>
            </a: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ORDER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BY</a:t>
            </a:r>
            <a:r>
              <a:rPr lang="en-US" sz="1200" dirty="0">
                <a:solidFill>
                  <a:srgbClr val="FFFFFF"/>
                </a:solidFill>
                <a:latin typeface="Courier New" panose="02070309020205020404" pitchFamily="49" charset="0"/>
              </a:rPr>
              <a:t> action</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DESC</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b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TRUE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&gt;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b</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OR</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b</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p>
          <a:p>
            <a:pPr>
              <a:lnSpc>
                <a:spcPct val="100000"/>
              </a:lnSpc>
              <a:spcBef>
                <a:spcPts val="0"/>
              </a:spcBef>
            </a:pPr>
            <a:r>
              <a:rPr lang="en-US" sz="1200" dirty="0">
                <a:solidFill>
                  <a:srgbClr val="7BC22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action </a:t>
            </a:r>
            <a:r>
              <a:rPr lang="en-US" sz="1200" dirty="0">
                <a:solidFill>
                  <a:srgbClr val="7BC22F"/>
                </a:solidFill>
                <a:latin typeface="Courier New" panose="02070309020205020404" pitchFamily="49" charset="0"/>
              </a:rPr>
              <a:t>IN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'UPDATE'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ALTER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TABLE</a:t>
            </a:r>
            <a:r>
              <a:rPr lang="en-US" sz="1200" dirty="0">
                <a:solidFill>
                  <a:srgbClr val="FFFFFF"/>
                </a:solidFill>
                <a:latin typeface="Courier New" panose="02070309020205020404" pitchFamily="49" charset="0"/>
              </a:rPr>
              <a:t> table1 ENABLE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3A8BDA"/>
                </a:solidFill>
                <a:latin typeface="Courier New" panose="02070309020205020404" pitchFamily="49" charset="0"/>
              </a:rPr>
              <a:t>-- Optional trim of the shadow table for anything after the time</a:t>
            </a:r>
          </a:p>
          <a:p>
            <a:pPr>
              <a:lnSpc>
                <a:spcPct val="100000"/>
              </a:lnSpc>
              <a:spcBef>
                <a:spcPts val="0"/>
              </a:spcBef>
            </a:pPr>
            <a:r>
              <a:rPr lang="en-US" sz="1200" dirty="0">
                <a:solidFill>
                  <a:srgbClr val="7BC22F"/>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table2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action_time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&gt;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'12/4/2015 2:11:43 PM'</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endParaRPr lang="en-US" sz="1200" dirty="0">
              <a:effectLst/>
            </a:endParaRPr>
          </a:p>
        </p:txBody>
      </p:sp>
    </p:spTree>
    <p:extLst>
      <p:ext uri="{BB962C8B-B14F-4D97-AF65-F5344CB8AC3E}">
        <p14:creationId xmlns:p14="http://schemas.microsoft.com/office/powerpoint/2010/main" val="4264416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a:ea typeface="ヒラギノ角ゴ Pro W3" charset="-128"/>
              </a:rPr>
              <a:t>Adding Shadow Tables</a:t>
            </a:r>
          </a:p>
          <a:p>
            <a:pPr marL="90488" lvl="1">
              <a:spcBef>
                <a:spcPct val="0"/>
              </a:spcBef>
            </a:pPr>
            <a:r>
              <a:rPr lang="en-US" altLang="en-US" dirty="0">
                <a:ea typeface="ヒラギノ角ゴ Pro W3" charset="-128"/>
              </a:rPr>
              <a:t>How to give developers the ability to add Shadow Tables</a:t>
            </a:r>
          </a:p>
        </p:txBody>
      </p:sp>
    </p:spTree>
    <p:extLst>
      <p:ext uri="{BB962C8B-B14F-4D97-AF65-F5344CB8AC3E}">
        <p14:creationId xmlns:p14="http://schemas.microsoft.com/office/powerpoint/2010/main" val="4098807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Creating the </a:t>
            </a:r>
            <a:r>
              <a:rPr lang="en-US" altLang="en-US" dirty="0" err="1">
                <a:solidFill>
                  <a:srgbClr val="FFFFFF"/>
                </a:solidFill>
                <a:ea typeface="ヒラギノ角ゴ Pro W3" charset="-128"/>
              </a:rPr>
              <a:t>add_shadow</a:t>
            </a:r>
            <a:r>
              <a:rPr lang="en-US" altLang="en-US" dirty="0">
                <a:solidFill>
                  <a:srgbClr val="FFFFFF"/>
                </a:solidFill>
                <a:ea typeface="ヒラギノ角ゴ Pro W3" charset="-128"/>
              </a:rPr>
              <a:t> function</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31</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We will use this function to add the shadow table to any normal table.</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The names of the shadow schema and table will be optional.</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NOTE: The shadow table will be owned by the owner of this function, not the user who called this function.</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7BC22F"/>
                </a:solidFill>
                <a:latin typeface="Courier New" panose="02070309020205020404" pitchFamily="49" charset="0"/>
              </a:rPr>
              <a:t>CREATE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REPLACE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FUNCTION</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public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add_shadow</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source_table</a:t>
            </a:r>
            <a:r>
              <a:rPr lang="en-US" sz="1200" dirty="0">
                <a:solidFill>
                  <a:srgbClr val="FFFFFF"/>
                </a:solidFill>
                <a:latin typeface="Courier New" panose="02070309020205020404" pitchFamily="49" charset="0"/>
              </a:rPr>
              <a:t> 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shadow_schema</a:t>
            </a:r>
            <a:r>
              <a:rPr lang="en-US" sz="1200" dirty="0">
                <a:solidFill>
                  <a:srgbClr val="FFFFFF"/>
                </a:solidFill>
                <a:latin typeface="Courier New" panose="02070309020205020404" pitchFamily="49" charset="0"/>
              </a:rPr>
              <a:t> name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shadow_table</a:t>
            </a:r>
            <a:r>
              <a:rPr lang="en-US" sz="1200" dirty="0">
                <a:solidFill>
                  <a:srgbClr val="FFFFFF"/>
                </a:solidFill>
                <a:latin typeface="Courier New" panose="02070309020205020404" pitchFamily="49" charset="0"/>
              </a:rPr>
              <a:t> name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name </a:t>
            </a:r>
          </a:p>
          <a:p>
            <a:pPr>
              <a:lnSpc>
                <a:spcPct val="100000"/>
              </a:lnSpc>
              <a:spcBef>
                <a:spcPts val="0"/>
              </a:spcBef>
            </a:pP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RETURNS</a:t>
            </a:r>
            <a:r>
              <a:rPr lang="en-US" sz="1200" dirty="0">
                <a:solidFill>
                  <a:srgbClr val="FFFFFF"/>
                </a:solidFill>
                <a:latin typeface="Courier New" panose="02070309020205020404" pitchFamily="49" charset="0"/>
              </a:rPr>
              <a:t> void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a:t>
            </a:r>
            <a:r>
              <a:rPr lang="en-US" sz="1200" dirty="0">
                <a:solidFill>
                  <a:srgbClr val="7BC22F"/>
                </a:solidFill>
                <a:latin typeface="Courier New" panose="02070309020205020404" pitchFamily="49" charset="0"/>
              </a:rPr>
              <a:t>body</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DECLARE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r </a:t>
            </a:r>
            <a:r>
              <a:rPr lang="en-US" sz="1200" dirty="0">
                <a:solidFill>
                  <a:srgbClr val="7BC22F"/>
                </a:solidFill>
                <a:latin typeface="Courier New" panose="02070309020205020404" pitchFamily="49" charset="0"/>
              </a:rPr>
              <a:t>RECORD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version </a:t>
            </a:r>
            <a:r>
              <a:rPr lang="en-US" sz="1200" dirty="0">
                <a:solidFill>
                  <a:srgbClr val="7BC22F"/>
                </a:solidFill>
                <a:latin typeface="Courier New" panose="02070309020205020404" pitchFamily="49" charset="0"/>
              </a:rPr>
              <a:t>RECORD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trigger_def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RECORD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BEGIN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08047"/>
                </a:solidFill>
                <a:latin typeface="Courier New" panose="02070309020205020404" pitchFamily="49" charset="0"/>
              </a:rPr>
              <a:t>......</a:t>
            </a:r>
            <a:endParaRPr lang="en-US" sz="1200" dirty="0"/>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a:t>
            </a:r>
            <a:r>
              <a:rPr lang="en-US" sz="1200" dirty="0">
                <a:solidFill>
                  <a:srgbClr val="7BC22F"/>
                </a:solidFill>
                <a:latin typeface="Courier New" panose="02070309020205020404" pitchFamily="49" charset="0"/>
              </a:rPr>
              <a:t>body</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LANGUAGE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err="1">
                <a:solidFill>
                  <a:srgbClr val="8DB0D3"/>
                </a:solidFill>
                <a:latin typeface="Courier New" panose="02070309020205020404" pitchFamily="49" charset="0"/>
              </a:rPr>
              <a:t>plpgsql</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VOLATILE </a:t>
            </a:r>
          </a:p>
          <a:p>
            <a:pPr>
              <a:lnSpc>
                <a:spcPct val="100000"/>
              </a:lnSpc>
              <a:spcBef>
                <a:spcPts val="0"/>
              </a:spcBef>
            </a:pPr>
            <a:r>
              <a:rPr lang="en-US" sz="1200" dirty="0">
                <a:solidFill>
                  <a:srgbClr val="FFFFFF"/>
                </a:solidFill>
                <a:latin typeface="Courier New" panose="02070309020205020404" pitchFamily="49" charset="0"/>
              </a:rPr>
              <a:t>CALLED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INPUT</a:t>
            </a:r>
          </a:p>
          <a:p>
            <a:pPr>
              <a:lnSpc>
                <a:spcPct val="100000"/>
              </a:lnSpc>
              <a:spcBef>
                <a:spcPts val="0"/>
              </a:spcBef>
            </a:pPr>
            <a:r>
              <a:rPr lang="en-US" sz="1200" dirty="0">
                <a:solidFill>
                  <a:srgbClr val="FFFFFF"/>
                </a:solidFill>
                <a:latin typeface="Courier New" panose="02070309020205020404" pitchFamily="49" charset="0"/>
              </a:rPr>
              <a:t>SECURITY DEFINER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endParaRPr lang="en-US" sz="1200" dirty="0"/>
          </a:p>
          <a:p>
            <a:endParaRPr lang="en-US" sz="1200" dirty="0">
              <a:effectLst/>
            </a:endParaRPr>
          </a:p>
        </p:txBody>
      </p:sp>
    </p:spTree>
    <p:extLst>
      <p:ext uri="{BB962C8B-B14F-4D97-AF65-F5344CB8AC3E}">
        <p14:creationId xmlns:p14="http://schemas.microsoft.com/office/powerpoint/2010/main" val="3876240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Checking for Conflicts</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32</a:t>
            </a:fld>
            <a:endParaRPr lang="en-US" altLang="en-US"/>
          </a:p>
        </p:txBody>
      </p:sp>
      <p:sp>
        <p:nvSpPr>
          <p:cNvPr id="8" name="Text Placeholder 7"/>
          <p:cNvSpPr>
            <a:spLocks noGrp="1"/>
          </p:cNvSpPr>
          <p:nvPr>
            <p:ph type="body" sz="quarter" idx="16"/>
          </p:nvPr>
        </p:nvSpPr>
        <p:spPr>
          <a:xfrm>
            <a:off x="607327" y="1261872"/>
            <a:ext cx="3496588" cy="4846320"/>
          </a:xfrm>
        </p:spPr>
        <p:txBody>
          <a:bodyPr/>
          <a:lstStyle/>
          <a:p>
            <a:pPr marL="457200" indent="-457200">
              <a:spcBef>
                <a:spcPts val="0"/>
              </a:spcBef>
              <a:buFont typeface="Arial" panose="020B0604020202020204" pitchFamily="34" charset="0"/>
              <a:buChar char="•"/>
            </a:pPr>
            <a:r>
              <a:rPr lang="en-US" dirty="0"/>
              <a:t>We check to make sure the source schema and table are not null and that they exist.</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If the shadow schema/table are not supplied we fill them out with our new defaults.</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We check to make sure that the shadow table does not exist.</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a:xfrm>
            <a:off x="4321629" y="1261872"/>
            <a:ext cx="7255640" cy="4846320"/>
          </a:xfrm>
        </p:spPr>
        <p:txBody>
          <a:bodyPr/>
          <a:lstStyle/>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'Must specify source schema: </a:t>
            </a:r>
            <a:r>
              <a:rPr lang="en-US" sz="1200" dirty="0" err="1">
                <a:solidFill>
                  <a:srgbClr val="8DB0D3"/>
                </a:solidFill>
                <a:latin typeface="Courier New" panose="02070309020205020404" pitchFamily="49" charset="0"/>
              </a:rPr>
              <a:t>add_shadow</a:t>
            </a:r>
            <a:r>
              <a:rPr lang="en-US" sz="1200" dirty="0">
                <a:solidFill>
                  <a:srgbClr val="8DB0D3"/>
                </a:solidFill>
                <a:latin typeface="Courier New" panose="02070309020205020404" pitchFamily="49" charset="0"/>
              </a:rPr>
              <a:t>(</a:t>
            </a:r>
            <a:r>
              <a:rPr lang="en-US" sz="1200" dirty="0" err="1">
                <a:solidFill>
                  <a:srgbClr val="8DB0D3"/>
                </a:solidFill>
                <a:latin typeface="Courier New" panose="02070309020205020404" pitchFamily="49" charset="0"/>
              </a:rPr>
              <a:t>source_schema</a:t>
            </a:r>
            <a:r>
              <a:rPr lang="en-US" sz="1200" dirty="0">
                <a:solidFill>
                  <a:srgbClr val="8DB0D3"/>
                </a:solidFill>
                <a:latin typeface="Courier New" panose="02070309020205020404" pitchFamily="49" charset="0"/>
              </a:rPr>
              <a:t>, </a:t>
            </a:r>
            <a:r>
              <a:rPr lang="en-US" sz="1200" dirty="0" err="1">
                <a:solidFill>
                  <a:srgbClr val="8DB0D3"/>
                </a:solidFill>
                <a:latin typeface="Courier New" panose="02070309020205020404" pitchFamily="49" charset="0"/>
              </a:rPr>
              <a:t>source_table</a:t>
            </a:r>
            <a:r>
              <a:rPr lang="en-US" sz="1200" dirty="0">
                <a:solidFill>
                  <a:srgbClr val="8DB0D3"/>
                </a:solidFill>
                <a:latin typeface="Courier New" panose="02070309020205020404" pitchFamily="49" charset="0"/>
              </a:rPr>
              <a:t>, </a:t>
            </a:r>
            <a:r>
              <a:rPr lang="en-US" sz="1200" dirty="0" err="1">
                <a:solidFill>
                  <a:srgbClr val="8DB0D3"/>
                </a:solidFill>
                <a:latin typeface="Courier New" panose="02070309020205020404" pitchFamily="49" charset="0"/>
              </a:rPr>
              <a:t>shadow_schema</a:t>
            </a:r>
            <a:r>
              <a:rPr lang="en-US" sz="1200" dirty="0">
                <a:solidFill>
                  <a:srgbClr val="8DB0D3"/>
                </a:solidFill>
                <a:latin typeface="Courier New" panose="02070309020205020404" pitchFamily="49" charset="0"/>
              </a:rPr>
              <a:t>, </a:t>
            </a:r>
            <a:r>
              <a:rPr lang="en-US" sz="1200" dirty="0" err="1">
                <a:solidFill>
                  <a:srgbClr val="8DB0D3"/>
                </a:solidFill>
                <a:latin typeface="Courier New" panose="02070309020205020404" pitchFamily="49" charset="0"/>
              </a:rPr>
              <a:t>shadow_table</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source_table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'Must specify source table: </a:t>
            </a:r>
            <a:r>
              <a:rPr lang="en-US" sz="1200" dirty="0" err="1">
                <a:solidFill>
                  <a:srgbClr val="8DB0D3"/>
                </a:solidFill>
                <a:latin typeface="Courier New" panose="02070309020205020404" pitchFamily="49" charset="0"/>
              </a:rPr>
              <a:t>add_shadow</a:t>
            </a:r>
            <a:r>
              <a:rPr lang="en-US" sz="1200" dirty="0">
                <a:solidFill>
                  <a:srgbClr val="8DB0D3"/>
                </a:solidFill>
                <a:latin typeface="Courier New" panose="02070309020205020404" pitchFamily="49" charset="0"/>
              </a:rPr>
              <a:t>(</a:t>
            </a:r>
            <a:r>
              <a:rPr lang="en-US" sz="1200" dirty="0" err="1">
                <a:solidFill>
                  <a:srgbClr val="8DB0D3"/>
                </a:solidFill>
                <a:latin typeface="Courier New" panose="02070309020205020404" pitchFamily="49" charset="0"/>
              </a:rPr>
              <a:t>source_schema</a:t>
            </a:r>
            <a:r>
              <a:rPr lang="en-US" sz="1200" dirty="0">
                <a:solidFill>
                  <a:srgbClr val="8DB0D3"/>
                </a:solidFill>
                <a:latin typeface="Courier New" panose="02070309020205020404" pitchFamily="49" charset="0"/>
              </a:rPr>
              <a:t>, </a:t>
            </a:r>
            <a:r>
              <a:rPr lang="en-US" sz="1200" dirty="0" err="1">
                <a:solidFill>
                  <a:srgbClr val="8DB0D3"/>
                </a:solidFill>
                <a:latin typeface="Courier New" panose="02070309020205020404" pitchFamily="49" charset="0"/>
              </a:rPr>
              <a:t>source_table</a:t>
            </a:r>
            <a:r>
              <a:rPr lang="en-US" sz="1200" dirty="0">
                <a:solidFill>
                  <a:srgbClr val="8DB0D3"/>
                </a:solidFill>
                <a:latin typeface="Courier New" panose="02070309020205020404" pitchFamily="49" charset="0"/>
              </a:rPr>
              <a:t>, </a:t>
            </a:r>
            <a:r>
              <a:rPr lang="en-US" sz="1200" dirty="0" err="1">
                <a:solidFill>
                  <a:srgbClr val="8DB0D3"/>
                </a:solidFill>
                <a:latin typeface="Courier New" panose="02070309020205020404" pitchFamily="49" charset="0"/>
              </a:rPr>
              <a:t>shadow_schema</a:t>
            </a:r>
            <a:r>
              <a:rPr lang="en-US" sz="1200" dirty="0">
                <a:solidFill>
                  <a:srgbClr val="8DB0D3"/>
                </a:solidFill>
                <a:latin typeface="Courier New" panose="02070309020205020404" pitchFamily="49" charset="0"/>
              </a:rPr>
              <a:t>, </a:t>
            </a:r>
            <a:r>
              <a:rPr lang="en-US" sz="1200" dirty="0" err="1">
                <a:solidFill>
                  <a:srgbClr val="8DB0D3"/>
                </a:solidFill>
                <a:latin typeface="Courier New" panose="02070309020205020404" pitchFamily="49" charset="0"/>
              </a:rPr>
              <a:t>shadow_table</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shadow_schema</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shadow_table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shadow_table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source_table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3A8BDA"/>
                </a:solidFill>
                <a:latin typeface="Courier New" panose="02070309020205020404" pitchFamily="49" charset="0"/>
              </a:rPr>
              <a:t>-- Check to see if source table already exists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table_schema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table_name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r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tables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table_schema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table_name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NOT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FOUND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'Source Table must exist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3A8BDA"/>
                </a:solidFill>
                <a:latin typeface="Courier New" panose="02070309020205020404" pitchFamily="49" charset="0"/>
              </a:rPr>
              <a:t>-- Check to see if shadow table already exists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table_schema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table_name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r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tables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table_schema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shadow_schema</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table_name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FOUND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'Shadow Table already exist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endParaRPr lang="en-US" sz="1200" dirty="0">
              <a:effectLst/>
            </a:endParaRPr>
          </a:p>
        </p:txBody>
      </p:sp>
    </p:spTree>
    <p:extLst>
      <p:ext uri="{BB962C8B-B14F-4D97-AF65-F5344CB8AC3E}">
        <p14:creationId xmlns:p14="http://schemas.microsoft.com/office/powerpoint/2010/main" val="232912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Checking for Triggers</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33</a:t>
            </a:fld>
            <a:endParaRPr lang="en-US" altLang="en-US"/>
          </a:p>
        </p:txBody>
      </p:sp>
      <p:sp>
        <p:nvSpPr>
          <p:cNvPr id="8" name="Text Placeholder 7"/>
          <p:cNvSpPr>
            <a:spLocks noGrp="1"/>
          </p:cNvSpPr>
          <p:nvPr>
            <p:ph type="body" sz="quarter" idx="16"/>
          </p:nvPr>
        </p:nvSpPr>
        <p:spPr>
          <a:xfrm>
            <a:off x="611558" y="1261872"/>
            <a:ext cx="4863955" cy="4846320"/>
          </a:xfrm>
        </p:spPr>
        <p:txBody>
          <a:bodyPr/>
          <a:lstStyle/>
          <a:p>
            <a:pPr marL="457200" indent="-457200">
              <a:spcBef>
                <a:spcPts val="0"/>
              </a:spcBef>
              <a:buFont typeface="Arial" panose="020B0604020202020204" pitchFamily="34" charset="0"/>
              <a:buChar char="•"/>
            </a:pPr>
            <a:r>
              <a:rPr lang="en-US" dirty="0"/>
              <a:t>Check for the insert, update &amp; delete trigger, _</a:t>
            </a:r>
            <a:r>
              <a:rPr lang="en-US" dirty="0" err="1"/>
              <a:t>tsr</a:t>
            </a:r>
            <a:r>
              <a:rPr lang="en-US" dirty="0"/>
              <a:t>.</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Check for the truncate trigger, _</a:t>
            </a:r>
            <a:r>
              <a:rPr lang="en-US" dirty="0" err="1"/>
              <a:t>tss</a:t>
            </a:r>
            <a:r>
              <a:rPr lang="en-US" dirty="0"/>
              <a:t>.</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solidFill>
                  <a:srgbClr val="FF0000"/>
                </a:solidFill>
              </a:rPr>
              <a:t>This will not work on Postgres 9.1-10 as the view does not currently support truncate triggers. </a:t>
            </a:r>
            <a:r>
              <a:rPr lang="en-US" i="1" dirty="0"/>
              <a:t>See additional presentation of how to fix this view.</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b="1" i="1" dirty="0">
                <a:solidFill>
                  <a:srgbClr val="FF0000"/>
                </a:solidFill>
              </a:rPr>
              <a:t>Note: </a:t>
            </a:r>
            <a:r>
              <a:rPr lang="en-US" dirty="0"/>
              <a:t>There a trigger name may appear more than once in a schema applied to different tables, so you must not match only on trigger name.</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a:xfrm>
            <a:off x="5649686" y="1261872"/>
            <a:ext cx="5927582" cy="4846320"/>
          </a:xfrm>
        </p:spPr>
        <p:txBody>
          <a:bodyPr/>
          <a:lstStyle/>
          <a:p>
            <a:pPr>
              <a:lnSpc>
                <a:spcPct val="100000"/>
              </a:lnSpc>
              <a:spcBef>
                <a:spcPts val="0"/>
              </a:spcBef>
            </a:pPr>
            <a:r>
              <a:rPr lang="en-US" sz="1200" dirty="0">
                <a:solidFill>
                  <a:srgbClr val="3A8BDA"/>
                </a:solidFill>
                <a:latin typeface="Courier New" panose="02070309020205020404" pitchFamily="49" charset="0"/>
              </a:rPr>
              <a:t>-- Check to see if triggers already exist </a:t>
            </a:r>
          </a:p>
          <a:p>
            <a:pPr>
              <a:lnSpc>
                <a:spcPct val="100000"/>
              </a:lnSpc>
              <a:spcBef>
                <a:spcPts val="0"/>
              </a:spcBef>
            </a:pPr>
            <a:r>
              <a:rPr lang="en-US" sz="1200" dirty="0">
                <a:solidFill>
                  <a:srgbClr val="3A8BDA"/>
                </a:solidFill>
                <a:latin typeface="Courier New" panose="02070309020205020404" pitchFamily="49" charset="0"/>
              </a:rPr>
              <a:t>-- Need to check the object source because the same trigger name may exist more than once in a schema if applied to different tables.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trigger_name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r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triggers</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tsr</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event_object_table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FOUND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'Trigger already exist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tsr</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trigger_name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r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triggers</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tss</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event_object_table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FOUND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3A8BDA"/>
                </a:solidFill>
                <a:latin typeface="Courier New" panose="02070309020205020404" pitchFamily="49" charset="0"/>
              </a:rPr>
              <a:t>-- BUG: Postgres 9.1 through 10 does not support TRUNCATE triggers in this view. </a:t>
            </a:r>
          </a:p>
          <a:p>
            <a:pPr>
              <a:lnSpc>
                <a:spcPct val="100000"/>
              </a:lnSpc>
              <a:spcBef>
                <a:spcPts val="0"/>
              </a:spcBef>
            </a:pPr>
            <a:r>
              <a:rPr lang="en-US" sz="1200" dirty="0">
                <a:solidFill>
                  <a:srgbClr val="3A8BDA"/>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'Trigger already exist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tss</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p:txBody>
      </p:sp>
    </p:spTree>
    <p:extLst>
      <p:ext uri="{BB962C8B-B14F-4D97-AF65-F5344CB8AC3E}">
        <p14:creationId xmlns:p14="http://schemas.microsoft.com/office/powerpoint/2010/main" val="576945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Checking for Triggers – Fixing the triggers view (1)</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34</a:t>
            </a:fld>
            <a:endParaRPr lang="en-US" altLang="en-US"/>
          </a:p>
        </p:txBody>
      </p:sp>
      <p:sp>
        <p:nvSpPr>
          <p:cNvPr id="8" name="Text Placeholder 7"/>
          <p:cNvSpPr>
            <a:spLocks noGrp="1"/>
          </p:cNvSpPr>
          <p:nvPr>
            <p:ph type="body" sz="quarter" idx="16"/>
          </p:nvPr>
        </p:nvSpPr>
        <p:spPr>
          <a:xfrm>
            <a:off x="611558" y="1261872"/>
            <a:ext cx="4863955" cy="4846320"/>
          </a:xfrm>
        </p:spPr>
        <p:txBody>
          <a:bodyPr/>
          <a:lstStyle/>
          <a:p>
            <a:pPr marL="457200" indent="-457200">
              <a:spcBef>
                <a:spcPts val="0"/>
              </a:spcBef>
              <a:buFont typeface="Arial" panose="020B0604020202020204" pitchFamily="34" charset="0"/>
              <a:buChar char="•"/>
            </a:pPr>
            <a:r>
              <a:rPr lang="en-US" dirty="0"/>
              <a:t>You may fix the triggers view</a:t>
            </a:r>
          </a:p>
          <a:p>
            <a:pPr marL="573088" lvl="1" indent="-457200">
              <a:spcBef>
                <a:spcPts val="0"/>
              </a:spcBef>
              <a:buFont typeface="Arial" panose="020B0604020202020204" pitchFamily="34" charset="0"/>
              <a:buChar char="•"/>
            </a:pPr>
            <a:r>
              <a:rPr lang="en-US" dirty="0">
                <a:solidFill>
                  <a:srgbClr val="FF0000"/>
                </a:solidFill>
              </a:rPr>
              <a:t>Except if are using Postgres 9.3.x which has a bug in it and does not properly display the view source code. This is because of missing line returns. I filed a bug report on this and that is why it is fixed in Postgres 9.4 and newer.</a:t>
            </a:r>
          </a:p>
          <a:p>
            <a:pPr marL="573088" lvl="1"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This will work for non-</a:t>
            </a:r>
            <a:r>
              <a:rPr lang="en-US" dirty="0" err="1"/>
              <a:t>superusers</a:t>
            </a:r>
            <a:r>
              <a:rPr lang="en-US" dirty="0"/>
              <a:t>.</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a:xfrm>
            <a:off x="5649686" y="1261872"/>
            <a:ext cx="5927582" cy="4846320"/>
          </a:xfrm>
        </p:spPr>
        <p:txBody>
          <a:bodyPr/>
          <a:lstStyle/>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substr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setting</a:t>
            </a:r>
            <a:r>
              <a:rPr lang="en-US" sz="1200" dirty="0">
                <a:solidFill>
                  <a:srgbClr val="F08047"/>
                </a:solidFill>
                <a:latin typeface="Courier New" panose="02070309020205020404" pitchFamily="49" charset="0"/>
              </a:rPr>
              <a:t>,</a:t>
            </a:r>
            <a:r>
              <a:rPr lang="en-US" sz="1200" dirty="0">
                <a:solidFill>
                  <a:srgbClr val="F4DD0B"/>
                </a:solidFill>
                <a:latin typeface="Courier New" panose="02070309020205020404" pitchFamily="49" charset="0"/>
              </a:rPr>
              <a:t>1</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length</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setting</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strpos</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reverse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setting</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version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version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pg_settings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err="1">
                <a:solidFill>
                  <a:srgbClr val="8DB0D3"/>
                </a:solidFill>
                <a:latin typeface="Courier New" panose="02070309020205020404" pitchFamily="49" charset="0"/>
              </a:rPr>
              <a:t>server_version</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NOT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FOUND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'Could not figure out the PostgreSQL version'</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ELSE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version</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version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'9.1'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'9.2'</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'9.4'</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'9.5'</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'9.6'</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'10'</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replace</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replace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definition</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'(16,''UPDATE''::text)'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'(16,''UPDATE''::text), (32,''TRUNCATE''::text)'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'(16, ''UPDATE''::text)'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'(16, ''UPDATE''::text), (32, ''TRUNCATE''::text)'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definition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trigger_def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pg_catalog</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pg_views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schemaname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err="1">
                <a:solidFill>
                  <a:srgbClr val="8DB0D3"/>
                </a:solidFill>
                <a:latin typeface="Courier New" panose="02070309020205020404" pitchFamily="49" charset="0"/>
              </a:rPr>
              <a:t>information_schema</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viewname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'triggers'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trigger_def</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definition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FOUND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3A8BDA"/>
                </a:solidFill>
                <a:latin typeface="Courier New" panose="02070309020205020404" pitchFamily="49" charset="0"/>
              </a:rPr>
              <a:t>-- BUG: Postgres 9.1 through 10 does not support TRUNCATE triggers in the triggers view. </a:t>
            </a:r>
          </a:p>
          <a:p>
            <a:pPr>
              <a:lnSpc>
                <a:spcPct val="100000"/>
              </a:lnSpc>
              <a:spcBef>
                <a:spcPts val="0"/>
              </a:spcBef>
            </a:pPr>
            <a:r>
              <a:rPr lang="en-US" sz="1200" dirty="0">
                <a:solidFill>
                  <a:srgbClr val="3A8BDA"/>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'Trigger already exist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tss</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ELSE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3A8BDA"/>
                </a:solidFill>
                <a:latin typeface="Courier New" panose="02070309020205020404" pitchFamily="49" charset="0"/>
              </a:rPr>
              <a:t>-- Postgres 9.3's </a:t>
            </a:r>
            <a:r>
              <a:rPr lang="en-US" sz="1200" dirty="0" err="1">
                <a:solidFill>
                  <a:srgbClr val="3A8BDA"/>
                </a:solidFill>
                <a:latin typeface="Courier New" panose="02070309020205020404" pitchFamily="49" charset="0"/>
              </a:rPr>
              <a:t>pg_views</a:t>
            </a:r>
            <a:r>
              <a:rPr lang="en-US" sz="1200" dirty="0">
                <a:solidFill>
                  <a:srgbClr val="3A8BDA"/>
                </a:solidFill>
                <a:latin typeface="Courier New" panose="02070309020205020404" pitchFamily="49" charset="0"/>
              </a:rPr>
              <a:t> is broken and not compatible. </a:t>
            </a:r>
          </a:p>
          <a:p>
            <a:pPr>
              <a:lnSpc>
                <a:spcPct val="100000"/>
              </a:lnSpc>
              <a:spcBef>
                <a:spcPts val="0"/>
              </a:spcBef>
            </a:pPr>
            <a:r>
              <a:rPr lang="en-US" sz="1200" dirty="0">
                <a:solidFill>
                  <a:srgbClr val="3A8BDA"/>
                </a:solidFill>
                <a:latin typeface="Courier New" panose="02070309020205020404" pitchFamily="49" charset="0"/>
              </a:rPr>
              <a:t>      -- Let Postgres throw an error when trying to create this trigger. </a:t>
            </a:r>
          </a:p>
          <a:p>
            <a:pPr>
              <a:lnSpc>
                <a:spcPct val="100000"/>
              </a:lnSpc>
              <a:spcBef>
                <a:spcPts val="0"/>
              </a:spcBef>
            </a:pPr>
            <a:r>
              <a:rPr lang="en-US" sz="1200" dirty="0">
                <a:solidFill>
                  <a:srgbClr val="3A8BDA"/>
                </a:solidFill>
                <a:latin typeface="Courier New" panose="02070309020205020404" pitchFamily="49" charset="0"/>
              </a:rPr>
              <a:t>   </a:t>
            </a: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p:txBody>
      </p:sp>
    </p:spTree>
    <p:extLst>
      <p:ext uri="{BB962C8B-B14F-4D97-AF65-F5344CB8AC3E}">
        <p14:creationId xmlns:p14="http://schemas.microsoft.com/office/powerpoint/2010/main" val="4059632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Checking for Triggers – Fixing the triggers view (2)</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35</a:t>
            </a:fld>
            <a:endParaRPr lang="en-US" altLang="en-US"/>
          </a:p>
        </p:txBody>
      </p:sp>
      <p:sp>
        <p:nvSpPr>
          <p:cNvPr id="8" name="Text Placeholder 7"/>
          <p:cNvSpPr>
            <a:spLocks noGrp="1"/>
          </p:cNvSpPr>
          <p:nvPr>
            <p:ph type="body" sz="quarter" idx="16"/>
          </p:nvPr>
        </p:nvSpPr>
        <p:spPr>
          <a:xfrm>
            <a:off x="611559" y="1261872"/>
            <a:ext cx="4199928" cy="4846320"/>
          </a:xfrm>
        </p:spPr>
        <p:txBody>
          <a:bodyPr/>
          <a:lstStyle/>
          <a:p>
            <a:pPr marL="457200" indent="-457200">
              <a:spcBef>
                <a:spcPts val="0"/>
              </a:spcBef>
              <a:buFont typeface="Arial" panose="020B0604020202020204" pitchFamily="34" charset="0"/>
              <a:buChar char="•"/>
            </a:pPr>
            <a:r>
              <a:rPr lang="en-US" dirty="0"/>
              <a:t>This will work for any Postgres version.</a:t>
            </a:r>
          </a:p>
          <a:p>
            <a:pPr marL="573088" lvl="1" indent="-457200">
              <a:spcBef>
                <a:spcPts val="0"/>
              </a:spcBef>
              <a:buFont typeface="Arial" panose="020B0604020202020204" pitchFamily="34" charset="0"/>
              <a:buChar char="•"/>
            </a:pPr>
            <a:r>
              <a:rPr lang="en-US" dirty="0">
                <a:solidFill>
                  <a:srgbClr val="FF0000"/>
                </a:solidFill>
              </a:rPr>
              <a:t>Requires the function to run as user </a:t>
            </a:r>
            <a:r>
              <a:rPr lang="en-US" dirty="0" err="1">
                <a:solidFill>
                  <a:srgbClr val="FF0000"/>
                </a:solidFill>
              </a:rPr>
              <a:t>postgres</a:t>
            </a:r>
            <a:r>
              <a:rPr lang="en-US" dirty="0">
                <a:solidFill>
                  <a:srgbClr val="FF0000"/>
                </a:solidFill>
              </a:rPr>
              <a:t> or the function owner to be a </a:t>
            </a:r>
            <a:r>
              <a:rPr lang="en-US" dirty="0" err="1">
                <a:solidFill>
                  <a:srgbClr val="FF0000"/>
                </a:solidFill>
              </a:rPr>
              <a:t>superuser</a:t>
            </a:r>
            <a:r>
              <a:rPr lang="en-US" dirty="0">
                <a:solidFill>
                  <a:srgbClr val="FF0000"/>
                </a:solidFill>
              </a:rPr>
              <a:t>.</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a:xfrm>
            <a:off x="4963886" y="1261872"/>
            <a:ext cx="6613382" cy="4846320"/>
          </a:xfrm>
        </p:spPr>
        <p:txBody>
          <a:bodyPr/>
          <a:lstStyle/>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sql_identifier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tgname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sql_identifier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trigger_name</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sql_identifier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event_object_schema</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08047"/>
                </a:solidFill>
                <a:latin typeface="Courier New" panose="02070309020205020404" pitchFamily="49" charset="0"/>
              </a:rPr>
              <a:t>   </a:t>
            </a:r>
            <a:r>
              <a:rPr lang="en-US" sz="1200" dirty="0" err="1">
                <a:solidFill>
                  <a:srgbClr val="FFFFFF"/>
                </a:solidFill>
                <a:latin typeface="Courier New" panose="02070309020205020404" pitchFamily="49" charset="0"/>
              </a:rPr>
              <a:t>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sql_identifier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event_object_table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r </a:t>
            </a:r>
          </a:p>
          <a:p>
            <a:pPr>
              <a:lnSpc>
                <a:spcPct val="100000"/>
              </a:lnSpc>
              <a:spcBef>
                <a:spcPts val="0"/>
              </a:spcBef>
            </a:pP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pg_namespace</a:t>
            </a:r>
            <a:r>
              <a:rPr lang="en-US" sz="1200" dirty="0">
                <a:solidFill>
                  <a:srgbClr val="FFFFFF"/>
                </a:solidFill>
                <a:latin typeface="Courier New" panose="02070309020205020404" pitchFamily="49" charset="0"/>
              </a:rPr>
              <a:t> n</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pg_class</a:t>
            </a:r>
            <a:r>
              <a:rPr lang="en-US" sz="1200" dirty="0">
                <a:solidFill>
                  <a:srgbClr val="FFFFFF"/>
                </a:solidFill>
                <a:latin typeface="Courier New" panose="02070309020205020404" pitchFamily="49" charset="0"/>
              </a:rPr>
              <a:t> 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pg_trigger</a:t>
            </a:r>
            <a:r>
              <a:rPr lang="en-US" sz="1200" dirty="0">
                <a:solidFill>
                  <a:srgbClr val="FFFFFF"/>
                </a:solidFill>
                <a:latin typeface="Courier New" panose="02070309020205020404" pitchFamily="49" charset="0"/>
              </a:rPr>
              <a:t> t </a:t>
            </a:r>
          </a:p>
          <a:p>
            <a:pPr>
              <a:lnSpc>
                <a:spcPct val="100000"/>
              </a:lnSpc>
              <a:spcBef>
                <a:spcPts val="0"/>
              </a:spcBef>
            </a:pP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oid</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relnamespace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oid</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tgrelid</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NOT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tgisinternal</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tss</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FOUND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'Trigger already exist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tss</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p:txBody>
      </p:sp>
    </p:spTree>
    <p:extLst>
      <p:ext uri="{BB962C8B-B14F-4D97-AF65-F5344CB8AC3E}">
        <p14:creationId xmlns:p14="http://schemas.microsoft.com/office/powerpoint/2010/main" val="1551975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Checking for Triggers – Fixing the triggers view (3)</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36</a:t>
            </a:fld>
            <a:endParaRPr lang="en-US" altLang="en-US"/>
          </a:p>
        </p:txBody>
      </p:sp>
      <p:sp>
        <p:nvSpPr>
          <p:cNvPr id="8" name="Text Placeholder 7"/>
          <p:cNvSpPr>
            <a:spLocks noGrp="1"/>
          </p:cNvSpPr>
          <p:nvPr>
            <p:ph type="body" sz="quarter" idx="16"/>
          </p:nvPr>
        </p:nvSpPr>
        <p:spPr>
          <a:xfrm>
            <a:off x="611559" y="1261872"/>
            <a:ext cx="4199928" cy="4846320"/>
          </a:xfrm>
        </p:spPr>
        <p:txBody>
          <a:bodyPr/>
          <a:lstStyle/>
          <a:p>
            <a:pPr marL="457200" indent="-457200">
              <a:spcBef>
                <a:spcPts val="0"/>
              </a:spcBef>
              <a:buFont typeface="Arial" panose="020B0604020202020204" pitchFamily="34" charset="0"/>
              <a:buChar char="•"/>
            </a:pPr>
            <a:r>
              <a:rPr lang="en-US" dirty="0"/>
              <a:t>The best thing to do is create a modified view of the triggers view that is accessible any anyone.</a:t>
            </a:r>
          </a:p>
          <a:p>
            <a:pPr marL="573088" lvl="1" indent="-457200">
              <a:spcBef>
                <a:spcPts val="0"/>
              </a:spcBef>
              <a:buFont typeface="Arial" panose="020B0604020202020204" pitchFamily="34" charset="0"/>
              <a:buChar char="•"/>
            </a:pPr>
            <a:r>
              <a:rPr lang="en-US" dirty="0">
                <a:solidFill>
                  <a:srgbClr val="FF0000"/>
                </a:solidFill>
              </a:rPr>
              <a:t>Requires the function to run as user </a:t>
            </a:r>
            <a:r>
              <a:rPr lang="en-US" dirty="0" err="1">
                <a:solidFill>
                  <a:srgbClr val="FF0000"/>
                </a:solidFill>
              </a:rPr>
              <a:t>postgres</a:t>
            </a:r>
            <a:r>
              <a:rPr lang="en-US" dirty="0">
                <a:solidFill>
                  <a:srgbClr val="FF0000"/>
                </a:solidFill>
              </a:rPr>
              <a:t> or the function owner to be a </a:t>
            </a:r>
            <a:r>
              <a:rPr lang="en-US" dirty="0" err="1">
                <a:solidFill>
                  <a:srgbClr val="FF0000"/>
                </a:solidFill>
              </a:rPr>
              <a:t>superuser</a:t>
            </a:r>
            <a:r>
              <a:rPr lang="en-US" dirty="0">
                <a:solidFill>
                  <a:srgbClr val="FF0000"/>
                </a:solidFill>
              </a:rPr>
              <a:t>.</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a:xfrm>
            <a:off x="4963886" y="1261872"/>
            <a:ext cx="6613382" cy="4846320"/>
          </a:xfrm>
        </p:spPr>
        <p:txBody>
          <a:bodyPr/>
          <a:lstStyle/>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sql_identifier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tgname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sql_identifier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trigger_name</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sql_identifier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event_object_schema</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08047"/>
                </a:solidFill>
                <a:latin typeface="Courier New" panose="02070309020205020404" pitchFamily="49" charset="0"/>
              </a:rPr>
              <a:t>   </a:t>
            </a:r>
            <a:r>
              <a:rPr lang="en-US" sz="1200" dirty="0" err="1">
                <a:solidFill>
                  <a:srgbClr val="FFFFFF"/>
                </a:solidFill>
                <a:latin typeface="Courier New" panose="02070309020205020404" pitchFamily="49" charset="0"/>
              </a:rPr>
              <a:t>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sql_identifier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event_object_table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r </a:t>
            </a:r>
          </a:p>
          <a:p>
            <a:pPr>
              <a:lnSpc>
                <a:spcPct val="100000"/>
              </a:lnSpc>
              <a:spcBef>
                <a:spcPts val="0"/>
              </a:spcBef>
            </a:pP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pg_namespace</a:t>
            </a:r>
            <a:r>
              <a:rPr lang="en-US" sz="1200" dirty="0">
                <a:solidFill>
                  <a:srgbClr val="FFFFFF"/>
                </a:solidFill>
                <a:latin typeface="Courier New" panose="02070309020205020404" pitchFamily="49" charset="0"/>
              </a:rPr>
              <a:t> n</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pg_class</a:t>
            </a:r>
            <a:r>
              <a:rPr lang="en-US" sz="1200" dirty="0">
                <a:solidFill>
                  <a:srgbClr val="FFFFFF"/>
                </a:solidFill>
                <a:latin typeface="Courier New" panose="02070309020205020404" pitchFamily="49" charset="0"/>
              </a:rPr>
              <a:t> 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pg_trigger</a:t>
            </a:r>
            <a:r>
              <a:rPr lang="en-US" sz="1200" dirty="0">
                <a:solidFill>
                  <a:srgbClr val="FFFFFF"/>
                </a:solidFill>
                <a:latin typeface="Courier New" panose="02070309020205020404" pitchFamily="49" charset="0"/>
              </a:rPr>
              <a:t> t </a:t>
            </a:r>
          </a:p>
          <a:p>
            <a:pPr>
              <a:lnSpc>
                <a:spcPct val="100000"/>
              </a:lnSpc>
              <a:spcBef>
                <a:spcPts val="0"/>
              </a:spcBef>
            </a:pP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oid</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relnamespace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oid</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tgrelid</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NOT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tgisinternal</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tss</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FOUND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'Trigger already exist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tss</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endParaRPr lang="en-US" sz="1200" dirty="0">
              <a:solidFill>
                <a:srgbClr val="FFFFFF"/>
              </a:solidFill>
              <a:latin typeface="Courier New" panose="02070309020205020404" pitchFamily="49" charset="0"/>
            </a:endParaRPr>
          </a:p>
        </p:txBody>
      </p:sp>
    </p:spTree>
    <p:extLst>
      <p:ext uri="{BB962C8B-B14F-4D97-AF65-F5344CB8AC3E}">
        <p14:creationId xmlns:p14="http://schemas.microsoft.com/office/powerpoint/2010/main" val="1289728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Creating the Shadow Table and Triggers</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37</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Create the shadow table.</a:t>
            </a:r>
          </a:p>
          <a:p>
            <a:pPr marL="457200" indent="-457200">
              <a:spcBef>
                <a:spcPts val="0"/>
              </a:spcBef>
              <a:buFont typeface="Arial" panose="020B0604020202020204" pitchFamily="34" charset="0"/>
              <a:buChar char="•"/>
            </a:pPr>
            <a:r>
              <a:rPr lang="en-US" dirty="0"/>
              <a:t>Create the insert, update, and delete trigger.</a:t>
            </a:r>
          </a:p>
          <a:p>
            <a:pPr marL="457200" indent="-457200">
              <a:spcBef>
                <a:spcPts val="0"/>
              </a:spcBef>
              <a:buFont typeface="Arial" panose="020B0604020202020204" pitchFamily="34" charset="0"/>
              <a:buChar char="•"/>
            </a:pPr>
            <a:r>
              <a:rPr lang="en-US" dirty="0"/>
              <a:t>Create the truncate trigger.</a:t>
            </a:r>
          </a:p>
          <a:p>
            <a:pPr marL="457200" indent="-457200">
              <a:spcBef>
                <a:spcPts val="0"/>
              </a:spcBef>
              <a:buFont typeface="Arial" panose="020B0604020202020204" pitchFamily="34" charset="0"/>
              <a:buChar char="•"/>
            </a:pPr>
            <a:r>
              <a:rPr lang="en-US" dirty="0"/>
              <a:t>Naming Notes:</a:t>
            </a:r>
          </a:p>
          <a:p>
            <a:pPr marL="457200" indent="-457200">
              <a:spcBef>
                <a:spcPts val="0"/>
              </a:spcBef>
              <a:buFont typeface="Arial" panose="020B0604020202020204" pitchFamily="34" charset="0"/>
              <a:buChar char="•"/>
            </a:pPr>
            <a:r>
              <a:rPr lang="en-US" dirty="0" err="1"/>
              <a:t>tsr</a:t>
            </a:r>
            <a:r>
              <a:rPr lang="en-US" dirty="0"/>
              <a:t> = Trigger Shadow Row</a:t>
            </a:r>
          </a:p>
          <a:p>
            <a:pPr marL="457200" indent="-457200">
              <a:spcBef>
                <a:spcPts val="0"/>
              </a:spcBef>
              <a:buFont typeface="Arial" panose="020B0604020202020204" pitchFamily="34" charset="0"/>
              <a:buChar char="•"/>
            </a:pPr>
            <a:r>
              <a:rPr lang="en-US" dirty="0" err="1"/>
              <a:t>tss</a:t>
            </a:r>
            <a:r>
              <a:rPr lang="en-US" dirty="0"/>
              <a:t> = Trigger Shadow Statement</a:t>
            </a:r>
          </a:p>
          <a:p>
            <a:endParaRPr lang="en-US" dirty="0"/>
          </a:p>
        </p:txBody>
      </p:sp>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3A8BDA"/>
                </a:solidFill>
                <a:latin typeface="Courier New"/>
              </a:rPr>
              <a:t>-- Create Shadow Table</a:t>
            </a:r>
          </a:p>
          <a:p>
            <a:pPr>
              <a:lnSpc>
                <a:spcPct val="100000"/>
              </a:lnSpc>
              <a:spcBef>
                <a:spcPts val="0"/>
              </a:spcBef>
            </a:pPr>
            <a:r>
              <a:rPr lang="en-US" sz="1200" dirty="0">
                <a:solidFill>
                  <a:srgbClr val="7BC22F"/>
                </a:solidFill>
                <a:latin typeface="Courier New"/>
              </a:rPr>
              <a:t>EXECUTE</a:t>
            </a:r>
            <a:r>
              <a:rPr lang="en-US" sz="1200" dirty="0">
                <a:solidFill>
                  <a:srgbClr val="FFFFFF"/>
                </a:solidFill>
                <a:latin typeface="Courier New"/>
              </a:rPr>
              <a:t> </a:t>
            </a:r>
            <a:r>
              <a:rPr lang="en-US" sz="1200" dirty="0">
                <a:solidFill>
                  <a:srgbClr val="8DB0D3"/>
                </a:solidFill>
                <a:latin typeface="Courier New"/>
              </a:rPr>
              <a:t>'CREATE TABLE '</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shadow_schema</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shadow_table</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 AS SELECT *, </a:t>
            </a:r>
            <a:r>
              <a:rPr lang="en-US" sz="1200" dirty="0" err="1">
                <a:solidFill>
                  <a:srgbClr val="8DB0D3"/>
                </a:solidFill>
                <a:latin typeface="Courier New"/>
              </a:rPr>
              <a:t>current_user</a:t>
            </a:r>
            <a:r>
              <a:rPr lang="en-US" sz="1200" dirty="0">
                <a:solidFill>
                  <a:srgbClr val="8DB0D3"/>
                </a:solidFill>
                <a:latin typeface="Courier New"/>
              </a:rPr>
              <a:t>::name AS </a:t>
            </a:r>
            <a:r>
              <a:rPr lang="en-US" sz="1200" dirty="0" err="1">
                <a:solidFill>
                  <a:srgbClr val="8DB0D3"/>
                </a:solidFill>
                <a:latin typeface="Courier New"/>
              </a:rPr>
              <a:t>user_name</a:t>
            </a:r>
            <a:r>
              <a:rPr lang="en-US" sz="1200" dirty="0">
                <a:solidFill>
                  <a:srgbClr val="8DB0D3"/>
                </a:solidFill>
                <a:latin typeface="Courier New"/>
              </a:rPr>
              <a:t>, ''INSERT''::varchar AS action, now()::timestamp AS </a:t>
            </a:r>
            <a:r>
              <a:rPr lang="en-US" sz="1200" dirty="0" err="1">
                <a:solidFill>
                  <a:srgbClr val="8DB0D3"/>
                </a:solidFill>
                <a:latin typeface="Courier New"/>
              </a:rPr>
              <a:t>action_time</a:t>
            </a:r>
            <a:r>
              <a:rPr lang="en-US" sz="1200" dirty="0">
                <a:solidFill>
                  <a:srgbClr val="8DB0D3"/>
                </a:solidFill>
                <a:latin typeface="Courier New"/>
              </a:rPr>
              <a:t> FROM '</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source_schema</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source_table</a:t>
            </a:r>
            <a:r>
              <a:rPr lang="en-US" sz="1200" dirty="0">
                <a:solidFill>
                  <a:srgbClr val="F08047"/>
                </a:solidFill>
                <a:latin typeface="Courier New"/>
              </a:rPr>
              <a:t>);</a:t>
            </a:r>
            <a:r>
              <a:rPr lang="en-US" sz="1200" dirty="0">
                <a:solidFill>
                  <a:srgbClr val="FFFFFF"/>
                </a:solidFill>
                <a:latin typeface="Courier New"/>
              </a:rPr>
              <a:t> </a:t>
            </a:r>
          </a:p>
          <a:p>
            <a:pPr>
              <a:lnSpc>
                <a:spcPct val="100000"/>
              </a:lnSpc>
              <a:spcBef>
                <a:spcPts val="0"/>
              </a:spcBef>
            </a:pPr>
            <a:r>
              <a:rPr lang="en-US" sz="1200" dirty="0">
                <a:solidFill>
                  <a:srgbClr val="FFFFFF"/>
                </a:solidFill>
                <a:latin typeface="Courier New"/>
              </a:rPr>
              <a:t>    </a:t>
            </a:r>
          </a:p>
          <a:p>
            <a:pPr>
              <a:lnSpc>
                <a:spcPct val="100000"/>
              </a:lnSpc>
              <a:spcBef>
                <a:spcPts val="0"/>
              </a:spcBef>
            </a:pPr>
            <a:r>
              <a:rPr lang="en-US" sz="1200" dirty="0">
                <a:solidFill>
                  <a:srgbClr val="3A8BDA"/>
                </a:solidFill>
                <a:latin typeface="Courier New"/>
              </a:rPr>
              <a:t>-- Add Triggers </a:t>
            </a:r>
            <a:r>
              <a:rPr lang="en-US" sz="1200" dirty="0">
                <a:solidFill>
                  <a:srgbClr val="FFFFFF"/>
                </a:solidFill>
                <a:latin typeface="Courier New"/>
              </a:rPr>
              <a:t>    </a:t>
            </a:r>
          </a:p>
          <a:p>
            <a:pPr>
              <a:lnSpc>
                <a:spcPct val="100000"/>
              </a:lnSpc>
              <a:spcBef>
                <a:spcPts val="0"/>
              </a:spcBef>
            </a:pPr>
            <a:r>
              <a:rPr lang="en-US" sz="1200" dirty="0">
                <a:solidFill>
                  <a:srgbClr val="7BC22F"/>
                </a:solidFill>
                <a:latin typeface="Courier New"/>
              </a:rPr>
              <a:t>EXECUTE</a:t>
            </a:r>
            <a:r>
              <a:rPr lang="en-US" sz="1200" dirty="0">
                <a:solidFill>
                  <a:srgbClr val="FFFFFF"/>
                </a:solidFill>
                <a:latin typeface="Courier New"/>
              </a:rPr>
              <a:t> </a:t>
            </a:r>
            <a:r>
              <a:rPr lang="en-US" sz="1200" dirty="0">
                <a:solidFill>
                  <a:srgbClr val="8DB0D3"/>
                </a:solidFill>
                <a:latin typeface="Courier New"/>
              </a:rPr>
              <a:t>'CREATE TRIGGER '</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7BC22F"/>
                </a:solidFill>
                <a:latin typeface="Courier New"/>
              </a:rPr>
              <a:t>lower</a:t>
            </a:r>
            <a:r>
              <a:rPr lang="en-US" sz="1200" dirty="0">
                <a:solidFill>
                  <a:srgbClr val="F08047"/>
                </a:solidFill>
                <a:latin typeface="Courier New"/>
              </a:rPr>
              <a:t>(</a:t>
            </a:r>
            <a:r>
              <a:rPr lang="en-US" sz="1200" dirty="0" err="1">
                <a:solidFill>
                  <a:srgbClr val="FFFFFF"/>
                </a:solidFill>
                <a:latin typeface="Courier New"/>
              </a:rPr>
              <a:t>source_table</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'_</a:t>
            </a:r>
            <a:r>
              <a:rPr lang="en-US" sz="1200" dirty="0" err="1">
                <a:solidFill>
                  <a:srgbClr val="8DB0D3"/>
                </a:solidFill>
                <a:latin typeface="Courier New"/>
              </a:rPr>
              <a:t>tsr</a:t>
            </a:r>
            <a:r>
              <a:rPr lang="en-US" sz="1200" dirty="0">
                <a:solidFill>
                  <a:srgbClr val="8DB0D3"/>
                </a:solidFill>
                <a:latin typeface="Courier New"/>
              </a:rPr>
              <a:t> BEFORE INSERT OR UPDATE OR DELETE ON '</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source_schema</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source_table</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 FOR EACH ROW EXECUTE PROCEDURE </a:t>
            </a:r>
            <a:r>
              <a:rPr lang="en-US" sz="1200" dirty="0" err="1">
                <a:solidFill>
                  <a:srgbClr val="8DB0D3"/>
                </a:solidFill>
                <a:latin typeface="Courier New"/>
              </a:rPr>
              <a:t>public.shadow</a:t>
            </a:r>
            <a:r>
              <a:rPr lang="en-US" sz="1200" dirty="0">
                <a:solidFill>
                  <a:srgbClr val="8DB0D3"/>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quote_literal</a:t>
            </a:r>
            <a:r>
              <a:rPr lang="en-US" sz="1200" dirty="0">
                <a:solidFill>
                  <a:srgbClr val="F08047"/>
                </a:solidFill>
                <a:latin typeface="Courier New"/>
              </a:rPr>
              <a:t>(</a:t>
            </a:r>
            <a:r>
              <a:rPr lang="en-US" sz="1200" dirty="0" err="1">
                <a:solidFill>
                  <a:srgbClr val="FFFFFF"/>
                </a:solidFill>
                <a:latin typeface="Courier New"/>
              </a:rPr>
              <a:t>shadow_schema</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 '</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quote_literal</a:t>
            </a:r>
            <a:r>
              <a:rPr lang="en-US" sz="1200" dirty="0">
                <a:solidFill>
                  <a:srgbClr val="F08047"/>
                </a:solidFill>
                <a:latin typeface="Courier New"/>
              </a:rPr>
              <a:t>(</a:t>
            </a:r>
            <a:r>
              <a:rPr lang="en-US" sz="1200" dirty="0" err="1">
                <a:solidFill>
                  <a:srgbClr val="FFFFFF"/>
                </a:solidFill>
                <a:latin typeface="Courier New"/>
              </a:rPr>
              <a:t>shadow_table</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a:t>
            </a:r>
            <a:r>
              <a:rPr lang="en-US" sz="1200" dirty="0">
                <a:solidFill>
                  <a:srgbClr val="F08047"/>
                </a:solidFill>
                <a:latin typeface="Courier New"/>
              </a:rPr>
              <a:t>;</a:t>
            </a:r>
            <a:r>
              <a:rPr lang="en-US" sz="1200" dirty="0">
                <a:solidFill>
                  <a:srgbClr val="FFFFFF"/>
                </a:solidFill>
                <a:latin typeface="Courier New"/>
              </a:rPr>
              <a:t>     </a:t>
            </a:r>
          </a:p>
          <a:p>
            <a:pPr>
              <a:lnSpc>
                <a:spcPct val="100000"/>
              </a:lnSpc>
              <a:spcBef>
                <a:spcPts val="0"/>
              </a:spcBef>
            </a:pPr>
            <a:endParaRPr lang="en-US" sz="1200" dirty="0">
              <a:solidFill>
                <a:srgbClr val="7BC22F"/>
              </a:solidFill>
              <a:latin typeface="Courier New"/>
            </a:endParaRPr>
          </a:p>
          <a:p>
            <a:pPr>
              <a:lnSpc>
                <a:spcPct val="100000"/>
              </a:lnSpc>
              <a:spcBef>
                <a:spcPts val="0"/>
              </a:spcBef>
            </a:pPr>
            <a:r>
              <a:rPr lang="en-US" sz="1200" dirty="0">
                <a:solidFill>
                  <a:srgbClr val="7BC22F"/>
                </a:solidFill>
                <a:latin typeface="Courier New"/>
              </a:rPr>
              <a:t>EXECUTE</a:t>
            </a:r>
            <a:r>
              <a:rPr lang="en-US" sz="1200" dirty="0">
                <a:solidFill>
                  <a:srgbClr val="FFFFFF"/>
                </a:solidFill>
                <a:latin typeface="Courier New"/>
              </a:rPr>
              <a:t> </a:t>
            </a:r>
            <a:r>
              <a:rPr lang="en-US" sz="1200" dirty="0">
                <a:solidFill>
                  <a:srgbClr val="8DB0D3"/>
                </a:solidFill>
                <a:latin typeface="Courier New"/>
              </a:rPr>
              <a:t>'CREATE TRIGGER '</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7BC22F"/>
                </a:solidFill>
                <a:latin typeface="Courier New"/>
              </a:rPr>
              <a:t>lower</a:t>
            </a:r>
            <a:r>
              <a:rPr lang="en-US" sz="1200" dirty="0">
                <a:solidFill>
                  <a:srgbClr val="F08047"/>
                </a:solidFill>
                <a:latin typeface="Courier New"/>
              </a:rPr>
              <a:t>(</a:t>
            </a:r>
            <a:r>
              <a:rPr lang="en-US" sz="1200" dirty="0" err="1">
                <a:solidFill>
                  <a:srgbClr val="FFFFFF"/>
                </a:solidFill>
                <a:latin typeface="Courier New"/>
              </a:rPr>
              <a:t>source_table</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'_</a:t>
            </a:r>
            <a:r>
              <a:rPr lang="en-US" sz="1200" dirty="0" err="1">
                <a:solidFill>
                  <a:srgbClr val="8DB0D3"/>
                </a:solidFill>
                <a:latin typeface="Courier New"/>
              </a:rPr>
              <a:t>tss</a:t>
            </a:r>
            <a:r>
              <a:rPr lang="en-US" sz="1200" dirty="0">
                <a:solidFill>
                  <a:srgbClr val="8DB0D3"/>
                </a:solidFill>
                <a:latin typeface="Courier New"/>
              </a:rPr>
              <a:t> BEFORE TRUNCATE ON '</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source_schema</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source_table</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 FOR EACH STATEMENT EXECUTE PROCEDURE </a:t>
            </a:r>
            <a:r>
              <a:rPr lang="en-US" sz="1200" dirty="0" err="1">
                <a:solidFill>
                  <a:srgbClr val="8DB0D3"/>
                </a:solidFill>
                <a:latin typeface="Courier New"/>
              </a:rPr>
              <a:t>public.shadow</a:t>
            </a:r>
            <a:r>
              <a:rPr lang="en-US" sz="1200" dirty="0">
                <a:solidFill>
                  <a:srgbClr val="8DB0D3"/>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quote_literal</a:t>
            </a:r>
            <a:r>
              <a:rPr lang="en-US" sz="1200" dirty="0">
                <a:solidFill>
                  <a:srgbClr val="F08047"/>
                </a:solidFill>
                <a:latin typeface="Courier New"/>
              </a:rPr>
              <a:t>(</a:t>
            </a:r>
            <a:r>
              <a:rPr lang="en-US" sz="1200" dirty="0" err="1">
                <a:solidFill>
                  <a:srgbClr val="FFFFFF"/>
                </a:solidFill>
                <a:latin typeface="Courier New"/>
              </a:rPr>
              <a:t>shadow_schema</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 '</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quote_literal</a:t>
            </a:r>
            <a:r>
              <a:rPr lang="en-US" sz="1200" dirty="0">
                <a:solidFill>
                  <a:srgbClr val="F08047"/>
                </a:solidFill>
                <a:latin typeface="Courier New"/>
              </a:rPr>
              <a:t>(</a:t>
            </a:r>
            <a:r>
              <a:rPr lang="en-US" sz="1200" dirty="0" err="1">
                <a:solidFill>
                  <a:srgbClr val="FFFFFF"/>
                </a:solidFill>
                <a:latin typeface="Courier New"/>
              </a:rPr>
              <a:t>shadow_table</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a:t>
            </a:r>
            <a:r>
              <a:rPr lang="en-US" sz="1200" dirty="0">
                <a:solidFill>
                  <a:srgbClr val="F08047"/>
                </a:solidFill>
                <a:latin typeface="Courier New"/>
              </a:rPr>
              <a:t>;</a:t>
            </a:r>
            <a:r>
              <a:rPr lang="en-US" sz="1200" dirty="0">
                <a:solidFill>
                  <a:srgbClr val="FFFFFF"/>
                </a:solidFill>
                <a:latin typeface="Courier New"/>
              </a:rPr>
              <a:t> </a:t>
            </a:r>
            <a:endParaRPr lang="en-US" sz="1200" dirty="0"/>
          </a:p>
          <a:p>
            <a:pPr>
              <a:lnSpc>
                <a:spcPct val="100000"/>
              </a:lnSpc>
              <a:spcBef>
                <a:spcPts val="0"/>
              </a:spcBef>
            </a:pPr>
            <a:endParaRPr lang="en-US" sz="1200" dirty="0">
              <a:effectLst/>
            </a:endParaRPr>
          </a:p>
        </p:txBody>
      </p:sp>
    </p:spTree>
    <p:extLst>
      <p:ext uri="{BB962C8B-B14F-4D97-AF65-F5344CB8AC3E}">
        <p14:creationId xmlns:p14="http://schemas.microsoft.com/office/powerpoint/2010/main" val="1025482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Creating the Indexes on the Shadow Table</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38</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The first index is always needed.</a:t>
            </a:r>
          </a:p>
          <a:p>
            <a:pPr marL="457200" indent="-457200">
              <a:spcBef>
                <a:spcPts val="0"/>
              </a:spcBef>
              <a:buFont typeface="Arial" panose="020B0604020202020204" pitchFamily="34" charset="0"/>
              <a:buChar char="•"/>
            </a:pPr>
            <a:r>
              <a:rPr lang="en-US" dirty="0"/>
              <a:t>The second index is only needed if you are using Method 2.</a:t>
            </a:r>
          </a:p>
          <a:p>
            <a:pPr marL="457200" indent="-457200">
              <a:spcBef>
                <a:spcPts val="0"/>
              </a:spcBef>
              <a:buFont typeface="Arial" panose="020B0604020202020204" pitchFamily="34" charset="0"/>
              <a:buChar char="•"/>
            </a:pPr>
            <a:r>
              <a:rPr lang="en-US" dirty="0"/>
              <a:t>With my test  queries  and the indexes I was able to query 1.6 Million Shadow records in under 1 second using either method.</a:t>
            </a:r>
          </a:p>
          <a:p>
            <a:endParaRPr lang="en-US" dirty="0"/>
          </a:p>
        </p:txBody>
      </p:sp>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7BC22F"/>
                </a:solidFill>
                <a:latin typeface="Courier New"/>
              </a:rPr>
              <a:t>EXECUTE</a:t>
            </a:r>
            <a:r>
              <a:rPr lang="en-US" sz="1200" dirty="0">
                <a:solidFill>
                  <a:srgbClr val="FFFFFF"/>
                </a:solidFill>
                <a:latin typeface="Courier New"/>
              </a:rPr>
              <a:t> </a:t>
            </a:r>
            <a:r>
              <a:rPr lang="en-US" sz="1200" dirty="0">
                <a:solidFill>
                  <a:srgbClr val="8DB0D3"/>
                </a:solidFill>
                <a:latin typeface="Courier New"/>
              </a:rPr>
              <a:t>'CREATE INDEX ON '</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shadow_schema</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shadow_table</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 USING </a:t>
            </a:r>
            <a:r>
              <a:rPr lang="en-US" sz="1200" dirty="0" err="1">
                <a:solidFill>
                  <a:srgbClr val="8DB0D3"/>
                </a:solidFill>
                <a:latin typeface="Courier New"/>
              </a:rPr>
              <a:t>btree</a:t>
            </a:r>
            <a:r>
              <a:rPr lang="en-US" sz="1200" dirty="0">
                <a:solidFill>
                  <a:srgbClr val="8DB0D3"/>
                </a:solidFill>
                <a:latin typeface="Courier New"/>
              </a:rPr>
              <a:t> (key, </a:t>
            </a:r>
            <a:r>
              <a:rPr lang="en-US" sz="1200" dirty="0" err="1">
                <a:solidFill>
                  <a:srgbClr val="8DB0D3"/>
                </a:solidFill>
                <a:latin typeface="Courier New"/>
              </a:rPr>
              <a:t>action_time</a:t>
            </a:r>
            <a:r>
              <a:rPr lang="en-US" sz="1200" dirty="0">
                <a:solidFill>
                  <a:srgbClr val="8DB0D3"/>
                </a:solidFill>
                <a:latin typeface="Courier New"/>
              </a:rPr>
              <a:t> DESC);'</a:t>
            </a:r>
            <a:r>
              <a:rPr lang="en-US" sz="1200" dirty="0">
                <a:solidFill>
                  <a:srgbClr val="F08047"/>
                </a:solidFill>
                <a:latin typeface="Courier New"/>
              </a:rPr>
              <a:t>;</a:t>
            </a:r>
            <a:r>
              <a:rPr lang="en-US" sz="1200" dirty="0">
                <a:solidFill>
                  <a:srgbClr val="FFFFFF"/>
                </a:solidFill>
                <a:latin typeface="Courier New"/>
              </a:rPr>
              <a:t> </a:t>
            </a:r>
          </a:p>
          <a:p>
            <a:pPr>
              <a:lnSpc>
                <a:spcPct val="100000"/>
              </a:lnSpc>
              <a:spcBef>
                <a:spcPts val="0"/>
              </a:spcBef>
            </a:pPr>
            <a:endParaRPr lang="en-US" sz="1200" dirty="0">
              <a:solidFill>
                <a:srgbClr val="FFFFFF"/>
              </a:solidFill>
              <a:latin typeface="Courier New"/>
            </a:endParaRPr>
          </a:p>
          <a:p>
            <a:pPr>
              <a:lnSpc>
                <a:spcPct val="100000"/>
              </a:lnSpc>
              <a:spcBef>
                <a:spcPts val="0"/>
              </a:spcBef>
            </a:pPr>
            <a:r>
              <a:rPr lang="en-US" sz="1200" dirty="0">
                <a:solidFill>
                  <a:srgbClr val="7BC22F"/>
                </a:solidFill>
                <a:latin typeface="Courier New"/>
              </a:rPr>
              <a:t>EXECUTE</a:t>
            </a:r>
            <a:r>
              <a:rPr lang="en-US" sz="1200" dirty="0">
                <a:solidFill>
                  <a:srgbClr val="FFFFFF"/>
                </a:solidFill>
                <a:latin typeface="Courier New"/>
              </a:rPr>
              <a:t> </a:t>
            </a:r>
            <a:r>
              <a:rPr lang="en-US" sz="1200" dirty="0">
                <a:solidFill>
                  <a:srgbClr val="8DB0D3"/>
                </a:solidFill>
                <a:latin typeface="Courier New"/>
              </a:rPr>
              <a:t>'CREATE INDEX ON '</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shadow_schema</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err="1">
                <a:solidFill>
                  <a:srgbClr val="FFFFFF"/>
                </a:solidFill>
                <a:latin typeface="Courier New"/>
              </a:rPr>
              <a:t>quote_ident</a:t>
            </a:r>
            <a:r>
              <a:rPr lang="en-US" sz="1200" dirty="0">
                <a:solidFill>
                  <a:srgbClr val="F08047"/>
                </a:solidFill>
                <a:latin typeface="Courier New"/>
              </a:rPr>
              <a:t>(</a:t>
            </a:r>
            <a:r>
              <a:rPr lang="en-US" sz="1200" dirty="0" err="1">
                <a:solidFill>
                  <a:srgbClr val="FFFFFF"/>
                </a:solidFill>
                <a:latin typeface="Courier New"/>
              </a:rPr>
              <a:t>shadow_table</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F08047"/>
                </a:solidFill>
                <a:latin typeface="Courier New"/>
              </a:rPr>
              <a:t>||</a:t>
            </a:r>
            <a:r>
              <a:rPr lang="en-US" sz="1200" dirty="0">
                <a:solidFill>
                  <a:srgbClr val="FFFFFF"/>
                </a:solidFill>
                <a:latin typeface="Courier New"/>
              </a:rPr>
              <a:t> </a:t>
            </a:r>
            <a:r>
              <a:rPr lang="en-US" sz="1200" dirty="0">
                <a:solidFill>
                  <a:srgbClr val="8DB0D3"/>
                </a:solidFill>
                <a:latin typeface="Courier New"/>
              </a:rPr>
              <a:t>' USING </a:t>
            </a:r>
            <a:r>
              <a:rPr lang="en-US" sz="1200" dirty="0" err="1">
                <a:solidFill>
                  <a:srgbClr val="8DB0D3"/>
                </a:solidFill>
                <a:latin typeface="Courier New"/>
              </a:rPr>
              <a:t>btree</a:t>
            </a:r>
            <a:r>
              <a:rPr lang="en-US" sz="1200" dirty="0">
                <a:solidFill>
                  <a:srgbClr val="8DB0D3"/>
                </a:solidFill>
                <a:latin typeface="Courier New"/>
              </a:rPr>
              <a:t> (</a:t>
            </a:r>
            <a:r>
              <a:rPr lang="en-US" sz="1200" dirty="0" err="1">
                <a:solidFill>
                  <a:srgbClr val="8DB0D3"/>
                </a:solidFill>
                <a:latin typeface="Courier New"/>
              </a:rPr>
              <a:t>action_time</a:t>
            </a:r>
            <a:r>
              <a:rPr lang="en-US" sz="1200" dirty="0">
                <a:solidFill>
                  <a:srgbClr val="8DB0D3"/>
                </a:solidFill>
                <a:latin typeface="Courier New"/>
              </a:rPr>
              <a:t> DESC) WHERE action = ''TRUNCATE'';'</a:t>
            </a:r>
            <a:r>
              <a:rPr lang="en-US" sz="1200" dirty="0">
                <a:solidFill>
                  <a:srgbClr val="F08047"/>
                </a:solidFill>
                <a:latin typeface="Courier New"/>
              </a:rPr>
              <a:t>;</a:t>
            </a:r>
            <a:r>
              <a:rPr lang="en-US" sz="1200" dirty="0">
                <a:solidFill>
                  <a:srgbClr val="FFFFFF"/>
                </a:solidFill>
                <a:latin typeface="Courier New"/>
              </a:rPr>
              <a:t> </a:t>
            </a:r>
            <a:endParaRPr lang="en-US" sz="1200" dirty="0"/>
          </a:p>
          <a:p>
            <a:endParaRPr lang="en-US" sz="1200" dirty="0">
              <a:effectLst/>
            </a:endParaRPr>
          </a:p>
        </p:txBody>
      </p:sp>
      <p:sp>
        <p:nvSpPr>
          <p:cNvPr id="3" name="Cloud 2"/>
          <p:cNvSpPr/>
          <p:nvPr/>
        </p:nvSpPr>
        <p:spPr bwMode="auto">
          <a:xfrm>
            <a:off x="848299" y="3316077"/>
            <a:ext cx="8317735" cy="2792115"/>
          </a:xfrm>
          <a:prstGeom prst="cloud">
            <a:avLst/>
          </a:prstGeom>
          <a:solidFill>
            <a:srgbClr val="FFFF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1" dirty="0"/>
              <a:t>Update this page:</a:t>
            </a:r>
          </a:p>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The first index has a problem with the key as we </a:t>
            </a:r>
          </a:p>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need to lookup the primary key or unique key for </a:t>
            </a:r>
          </a:p>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this table and then use that key.</a:t>
            </a:r>
          </a:p>
        </p:txBody>
      </p:sp>
    </p:spTree>
    <p:extLst>
      <p:ext uri="{BB962C8B-B14F-4D97-AF65-F5344CB8AC3E}">
        <p14:creationId xmlns:p14="http://schemas.microsoft.com/office/powerpoint/2010/main" val="314430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8"/>
          <p:cNvSpPr>
            <a:spLocks noGrp="1"/>
          </p:cNvSpPr>
          <p:nvPr>
            <p:ph type="title"/>
          </p:nvPr>
        </p:nvSpPr>
        <p:spPr/>
        <p:txBody>
          <a:bodyPr/>
          <a:lstStyle/>
          <a:p>
            <a:r>
              <a:rPr lang="en-US" altLang="en-US" dirty="0">
                <a:solidFill>
                  <a:srgbClr val="FFFFFF"/>
                </a:solidFill>
                <a:ea typeface="ヒラギノ角ゴ Pro W3" charset="-128"/>
              </a:rPr>
              <a:t>What we are going to cover</a:t>
            </a:r>
          </a:p>
        </p:txBody>
      </p:sp>
      <p:sp>
        <p:nvSpPr>
          <p:cNvPr id="21507" name="Text Placeholder 4"/>
          <p:cNvSpPr>
            <a:spLocks noGrp="1"/>
          </p:cNvSpPr>
          <p:nvPr>
            <p:ph type="body" sz="quarter" idx="13"/>
          </p:nvPr>
        </p:nvSpPr>
        <p:spPr>
          <a:xfrm>
            <a:off x="609442" y="1262062"/>
            <a:ext cx="5347254" cy="4879093"/>
          </a:xfrm>
        </p:spPr>
        <p:txBody>
          <a:bodyPr/>
          <a:lstStyle/>
          <a:p>
            <a:pPr marL="457200" indent="-457200">
              <a:lnSpc>
                <a:spcPct val="100000"/>
              </a:lnSpc>
              <a:spcBef>
                <a:spcPts val="0"/>
              </a:spcBef>
              <a:buFont typeface="Arial" panose="020B0604020202020204" pitchFamily="34" charset="0"/>
              <a:buChar char="•"/>
            </a:pPr>
            <a:r>
              <a:rPr lang="en-US" altLang="en-US" sz="2400" dirty="0">
                <a:solidFill>
                  <a:srgbClr val="FFFFFF"/>
                </a:solidFill>
                <a:ea typeface="ヒラギノ角ゴ Pro W3" charset="-128"/>
              </a:rPr>
              <a:t>Shadow Tables</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Writing a Shadow Table Function</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Attaching the Function via a Trigger to a Normal Table</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Time Traveling your Shadow Table</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Comparing current table to point in time from the Shadow Table</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Resetting your primary table to a point in time from the Shadow Table</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Adding Shadow Tables (Easily)</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Capturing DDL Changes</a:t>
            </a:r>
          </a:p>
          <a:p>
            <a:pPr marL="457200" indent="-457200">
              <a:lnSpc>
                <a:spcPct val="100000"/>
              </a:lnSpc>
              <a:spcBef>
                <a:spcPts val="0"/>
              </a:spcBef>
              <a:buFont typeface="Arial" panose="020B0604020202020204" pitchFamily="34" charset="0"/>
              <a:buChar char="•"/>
            </a:pPr>
            <a:r>
              <a:rPr lang="en-US" altLang="en-US" sz="2400" dirty="0" err="1">
                <a:solidFill>
                  <a:srgbClr val="FFFFFF"/>
                </a:solidFill>
                <a:ea typeface="ヒラギノ角ゴ Pro W3" charset="-128"/>
              </a:rPr>
              <a:t>PGAudit</a:t>
            </a:r>
            <a:endParaRPr lang="en-US" altLang="en-US" sz="2400" dirty="0">
              <a:solidFill>
                <a:srgbClr val="FFFFFF"/>
              </a:solidFill>
              <a:ea typeface="ヒラギノ角ゴ Pro W3" charset="-128"/>
            </a:endParaRP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Compiling </a:t>
            </a:r>
            <a:r>
              <a:rPr lang="en-US" altLang="en-US" sz="1200" dirty="0" err="1">
                <a:solidFill>
                  <a:srgbClr val="FFFFFF"/>
                </a:solidFill>
                <a:ea typeface="ヒラギノ角ゴ Pro W3" charset="-128"/>
              </a:rPr>
              <a:t>PGAudit</a:t>
            </a:r>
            <a:endParaRPr lang="en-US" altLang="en-US" sz="1200" dirty="0">
              <a:solidFill>
                <a:srgbClr val="FFFFFF"/>
              </a:solidFill>
              <a:ea typeface="ヒラギノ角ゴ Pro W3" charset="-128"/>
            </a:endParaRP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Auditing Tables</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Auditing DDL</a:t>
            </a:r>
          </a:p>
          <a:p>
            <a:pPr marL="457200" indent="-457200">
              <a:lnSpc>
                <a:spcPct val="100000"/>
              </a:lnSpc>
              <a:spcBef>
                <a:spcPts val="0"/>
              </a:spcBef>
              <a:buFont typeface="Arial" panose="020B0604020202020204" pitchFamily="34" charset="0"/>
              <a:buChar char="•"/>
            </a:pPr>
            <a:r>
              <a:rPr lang="en-US" altLang="en-US" sz="2400" dirty="0">
                <a:solidFill>
                  <a:srgbClr val="FFFFFF"/>
                </a:solidFill>
                <a:ea typeface="ヒラギノ角ゴ Pro W3" charset="-128"/>
              </a:rPr>
              <a:t>Pros &amp; Cons</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Shadow Tables</a:t>
            </a:r>
          </a:p>
          <a:p>
            <a:pPr marL="574675" lvl="1" indent="-457200">
              <a:spcBef>
                <a:spcPts val="0"/>
              </a:spcBef>
              <a:buFont typeface="Arial" panose="020B0604020202020204" pitchFamily="34" charset="0"/>
              <a:buChar char="•"/>
            </a:pPr>
            <a:r>
              <a:rPr lang="en-US" altLang="en-US" sz="1200" dirty="0" err="1">
                <a:solidFill>
                  <a:srgbClr val="FFFFFF"/>
                </a:solidFill>
                <a:ea typeface="ヒラギノ角ゴ Pro W3" charset="-128"/>
              </a:rPr>
              <a:t>PGAudit</a:t>
            </a:r>
            <a:endParaRPr lang="en-US" altLang="en-US" sz="1200" dirty="0">
              <a:solidFill>
                <a:srgbClr val="FFFFFF"/>
              </a:solidFill>
              <a:ea typeface="ヒラギノ角ゴ Pro W3" charset="-128"/>
            </a:endParaRPr>
          </a:p>
          <a:p>
            <a:pPr marL="457200" indent="-457200">
              <a:lnSpc>
                <a:spcPct val="100000"/>
              </a:lnSpc>
              <a:spcBef>
                <a:spcPts val="0"/>
              </a:spcBef>
              <a:buFont typeface="Arial" panose="020B0604020202020204" pitchFamily="34" charset="0"/>
              <a:buChar char="•"/>
            </a:pPr>
            <a:r>
              <a:rPr lang="en-US" altLang="en-US" sz="2400" dirty="0">
                <a:solidFill>
                  <a:srgbClr val="FFFFFF"/>
                </a:solidFill>
                <a:ea typeface="ヒラギノ角ゴ Pro W3" charset="-128"/>
              </a:rPr>
              <a:t>Cloud Providers</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Amazon RDS</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Amazon Aurora</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Microsoft</a:t>
            </a:r>
          </a:p>
          <a:p>
            <a:pPr marL="574675" lvl="1" indent="-457200">
              <a:spcBef>
                <a:spcPts val="0"/>
              </a:spcBef>
              <a:buFont typeface="Arial" panose="020B0604020202020204" pitchFamily="34" charset="0"/>
              <a:buChar char="•"/>
            </a:pPr>
            <a:r>
              <a:rPr lang="en-US" altLang="en-US" sz="1200" dirty="0">
                <a:solidFill>
                  <a:srgbClr val="FFFFFF"/>
                </a:solidFill>
                <a:ea typeface="ヒラギノ角ゴ Pro W3" charset="-128"/>
              </a:rPr>
              <a:t>Google</a:t>
            </a:r>
          </a:p>
        </p:txBody>
      </p:sp>
      <p:sp>
        <p:nvSpPr>
          <p:cNvPr id="15364" name="Footer Placeholder 5"/>
          <p:cNvSpPr>
            <a:spLocks noGrp="1"/>
          </p:cNvSpPr>
          <p:nvPr>
            <p:ph type="ftr" sz="quarter" idx="14"/>
          </p:nvPr>
        </p:nvSpPr>
        <p:spPr/>
        <p:txBody>
          <a:bodyPr/>
          <a:lstStyle>
            <a:lvl1pPr>
              <a:lnSpc>
                <a:spcPts val="3600"/>
              </a:lnSpc>
              <a:spcBef>
                <a:spcPct val="20000"/>
              </a:spcBef>
              <a:buClr>
                <a:schemeClr val="bg1"/>
              </a:buClr>
              <a:defRPr sz="2800">
                <a:solidFill>
                  <a:srgbClr val="1C3B61"/>
                </a:solidFill>
                <a:latin typeface="Arial" panose="020B0604020202020204" pitchFamily="34" charset="0"/>
                <a:ea typeface="ヒラギノ角ゴ Pro W3" charset="-128"/>
              </a:defRPr>
            </a:lvl1pPr>
            <a:lvl2pPr marL="742950" indent="-285750">
              <a:spcBef>
                <a:spcPct val="20000"/>
              </a:spcBef>
              <a:buClr>
                <a:schemeClr val="bg1"/>
              </a:buClr>
              <a:buSzPct val="90000"/>
              <a:buFont typeface="Times New Roman" panose="02020603050405020304" pitchFamily="18" charset="0"/>
              <a:buChar char="–"/>
              <a:defRPr sz="2400">
                <a:solidFill>
                  <a:srgbClr val="1C3B61"/>
                </a:solidFill>
                <a:latin typeface="Arial" panose="020B0604020202020204" pitchFamily="34" charset="0"/>
                <a:ea typeface="ヒラギノ角ゴ Pro W3" charset="-128"/>
              </a:defRPr>
            </a:lvl2pPr>
            <a:lvl3pPr marL="1143000" indent="-228600">
              <a:spcBef>
                <a:spcPct val="20000"/>
              </a:spcBef>
              <a:buClr>
                <a:schemeClr val="bg1"/>
              </a:buClr>
              <a:buSzPct val="90000"/>
              <a:buChar char="•"/>
              <a:defRPr sz="2000">
                <a:solidFill>
                  <a:srgbClr val="1C3B61"/>
                </a:solidFill>
                <a:latin typeface="Arial" panose="020B0604020202020204" pitchFamily="34" charset="0"/>
                <a:ea typeface="ヒラギノ角ゴ Pro W3" charset="-128"/>
              </a:defRPr>
            </a:lvl3pPr>
            <a:lvl4pPr marL="1600200" indent="-228600">
              <a:spcBef>
                <a:spcPct val="20000"/>
              </a:spcBef>
              <a:buClr>
                <a:schemeClr val="bg1"/>
              </a:buClr>
              <a:buSzPct val="80000"/>
              <a:buFont typeface="Times New Roman" panose="02020603050405020304" pitchFamily="18" charset="0"/>
              <a:buChar char="–"/>
              <a:defRPr>
                <a:solidFill>
                  <a:srgbClr val="1C3B61"/>
                </a:solidFill>
                <a:latin typeface="Arial" panose="020B0604020202020204" pitchFamily="34" charset="0"/>
                <a:ea typeface="ヒラギノ角ゴ Pro W3" charset="-128"/>
              </a:defRPr>
            </a:lvl4pPr>
            <a:lvl5pPr marL="2057400" indent="-228600">
              <a:spcBef>
                <a:spcPct val="20000"/>
              </a:spcBef>
              <a:buClr>
                <a:schemeClr val="bg1"/>
              </a:buClr>
              <a:buSzPct val="70000"/>
              <a:buChar char="•"/>
              <a:defRPr>
                <a:solidFill>
                  <a:srgbClr val="1C3B61"/>
                </a:solidFill>
                <a:latin typeface="Arial" panose="020B0604020202020204" pitchFamily="34" charset="0"/>
                <a:ea typeface="ヒラギノ角ゴ Pro W3" charset="-128"/>
              </a:defRPr>
            </a:lvl5pPr>
            <a:lvl6pPr marL="2514600" indent="-228600" eaLnBrk="0" fontAlgn="base" hangingPunct="0">
              <a:spcBef>
                <a:spcPct val="20000"/>
              </a:spcBef>
              <a:spcAft>
                <a:spcPct val="0"/>
              </a:spcAft>
              <a:buClr>
                <a:schemeClr val="bg1"/>
              </a:buClr>
              <a:buSzPct val="70000"/>
              <a:buChar char="•"/>
              <a:defRPr>
                <a:solidFill>
                  <a:srgbClr val="1C3B61"/>
                </a:solidFill>
                <a:latin typeface="Arial" panose="020B0604020202020204" pitchFamily="34" charset="0"/>
                <a:ea typeface="ヒラギノ角ゴ Pro W3" charset="-128"/>
              </a:defRPr>
            </a:lvl6pPr>
            <a:lvl7pPr marL="2971800" indent="-228600" eaLnBrk="0" fontAlgn="base" hangingPunct="0">
              <a:spcBef>
                <a:spcPct val="20000"/>
              </a:spcBef>
              <a:spcAft>
                <a:spcPct val="0"/>
              </a:spcAft>
              <a:buClr>
                <a:schemeClr val="bg1"/>
              </a:buClr>
              <a:buSzPct val="70000"/>
              <a:buChar char="•"/>
              <a:defRPr>
                <a:solidFill>
                  <a:srgbClr val="1C3B61"/>
                </a:solidFill>
                <a:latin typeface="Arial" panose="020B0604020202020204" pitchFamily="34" charset="0"/>
                <a:ea typeface="ヒラギノ角ゴ Pro W3" charset="-128"/>
              </a:defRPr>
            </a:lvl7pPr>
            <a:lvl8pPr marL="3429000" indent="-228600" eaLnBrk="0" fontAlgn="base" hangingPunct="0">
              <a:spcBef>
                <a:spcPct val="20000"/>
              </a:spcBef>
              <a:spcAft>
                <a:spcPct val="0"/>
              </a:spcAft>
              <a:buClr>
                <a:schemeClr val="bg1"/>
              </a:buClr>
              <a:buSzPct val="70000"/>
              <a:buChar char="•"/>
              <a:defRPr>
                <a:solidFill>
                  <a:srgbClr val="1C3B61"/>
                </a:solidFill>
                <a:latin typeface="Arial" panose="020B0604020202020204" pitchFamily="34" charset="0"/>
                <a:ea typeface="ヒラギノ角ゴ Pro W3" charset="-128"/>
              </a:defRPr>
            </a:lvl8pPr>
            <a:lvl9pPr marL="3886200" indent="-228600" eaLnBrk="0" fontAlgn="base" hangingPunct="0">
              <a:spcBef>
                <a:spcPct val="20000"/>
              </a:spcBef>
              <a:spcAft>
                <a:spcPct val="0"/>
              </a:spcAft>
              <a:buClr>
                <a:schemeClr val="bg1"/>
              </a:buClr>
              <a:buSzPct val="70000"/>
              <a:buChar char="•"/>
              <a:defRPr>
                <a:solidFill>
                  <a:srgbClr val="1C3B61"/>
                </a:solidFill>
                <a:latin typeface="Arial" panose="020B0604020202020204" pitchFamily="34" charset="0"/>
                <a:ea typeface="ヒラギノ角ゴ Pro W3" charset="-128"/>
              </a:defRPr>
            </a:lvl9pPr>
          </a:lstStyle>
          <a:p>
            <a:pPr>
              <a:lnSpc>
                <a:spcPct val="100000"/>
              </a:lnSpc>
              <a:spcBef>
                <a:spcPct val="0"/>
              </a:spcBef>
              <a:buClrTx/>
              <a:defRPr/>
            </a:pPr>
            <a:r>
              <a:rPr lang="en-US" altLang="en-US" sz="600">
                <a:solidFill>
                  <a:schemeClr val="accent6"/>
                </a:solidFill>
              </a:rPr>
              <a:t>© Fred Hutchinson Cancer Research Center </a:t>
            </a:r>
          </a:p>
        </p:txBody>
      </p:sp>
      <p:sp>
        <p:nvSpPr>
          <p:cNvPr id="15365" name="Slide Number Placeholder 6"/>
          <p:cNvSpPr>
            <a:spLocks noGrp="1"/>
          </p:cNvSpPr>
          <p:nvPr>
            <p:ph type="sldNum" sz="quarter" idx="15"/>
          </p:nvPr>
        </p:nvSpPr>
        <p:spPr/>
        <p:txBody>
          <a:bodyPr/>
          <a:lstStyle>
            <a:lvl1pPr>
              <a:lnSpc>
                <a:spcPts val="3600"/>
              </a:lnSpc>
              <a:spcBef>
                <a:spcPct val="20000"/>
              </a:spcBef>
              <a:buClr>
                <a:schemeClr val="bg1"/>
              </a:buClr>
              <a:defRPr sz="2800">
                <a:solidFill>
                  <a:srgbClr val="FFFFFF"/>
                </a:solidFill>
                <a:latin typeface="Arial" pitchFamily="34" charset="0"/>
                <a:ea typeface="ヒラギノ角ゴ Pro W3" charset="-128"/>
              </a:defRPr>
            </a:lvl1pPr>
            <a:lvl2pPr marL="742950" indent="-285750">
              <a:spcBef>
                <a:spcPct val="20000"/>
              </a:spcBef>
              <a:buClr>
                <a:schemeClr val="bg1"/>
              </a:buClr>
              <a:buSzPct val="90000"/>
              <a:buFont typeface="Times New Roman" pitchFamily="18" charset="0"/>
              <a:buChar char="–"/>
              <a:defRPr sz="2400">
                <a:solidFill>
                  <a:srgbClr val="FFFFFF"/>
                </a:solidFill>
                <a:latin typeface="Arial" pitchFamily="34" charset="0"/>
                <a:ea typeface="ヒラギノ角ゴ Pro W3" charset="-128"/>
              </a:defRPr>
            </a:lvl2pPr>
            <a:lvl3pPr marL="1143000" indent="-228600">
              <a:spcBef>
                <a:spcPct val="20000"/>
              </a:spcBef>
              <a:buClr>
                <a:schemeClr val="bg1"/>
              </a:buClr>
              <a:buSzPct val="90000"/>
              <a:buChar char="•"/>
              <a:defRPr sz="2000">
                <a:solidFill>
                  <a:srgbClr val="FFFFFF"/>
                </a:solidFill>
                <a:latin typeface="Arial" pitchFamily="34" charset="0"/>
                <a:ea typeface="ヒラギノ角ゴ Pro W3" charset="-128"/>
              </a:defRPr>
            </a:lvl3pPr>
            <a:lvl4pPr marL="1600200" indent="-228600">
              <a:spcBef>
                <a:spcPct val="20000"/>
              </a:spcBef>
              <a:buClr>
                <a:schemeClr val="bg1"/>
              </a:buClr>
              <a:buSzPct val="80000"/>
              <a:buFont typeface="Times New Roman" pitchFamily="18" charset="0"/>
              <a:buChar char="–"/>
              <a:defRPr>
                <a:solidFill>
                  <a:srgbClr val="FFFFFF"/>
                </a:solidFill>
                <a:latin typeface="Arial" pitchFamily="34" charset="0"/>
                <a:ea typeface="ヒラギノ角ゴ Pro W3" charset="-128"/>
              </a:defRPr>
            </a:lvl4pPr>
            <a:lvl5pPr marL="2057400" indent="-228600">
              <a:spcBef>
                <a:spcPct val="20000"/>
              </a:spcBef>
              <a:buClr>
                <a:schemeClr val="bg1"/>
              </a:buClr>
              <a:buSzPct val="70000"/>
              <a:buChar char="•"/>
              <a:defRPr>
                <a:solidFill>
                  <a:srgbClr val="FFFFFF"/>
                </a:solidFill>
                <a:latin typeface="Arial" pitchFamily="34" charset="0"/>
                <a:ea typeface="ヒラギノ角ゴ Pro W3" charset="-128"/>
              </a:defRPr>
            </a:lvl5pPr>
            <a:lvl6pPr marL="2514600" indent="-228600" eaLnBrk="0" fontAlgn="base" hangingPunct="0">
              <a:spcBef>
                <a:spcPct val="20000"/>
              </a:spcBef>
              <a:spcAft>
                <a:spcPct val="0"/>
              </a:spcAft>
              <a:buClr>
                <a:schemeClr val="bg1"/>
              </a:buClr>
              <a:buSzPct val="70000"/>
              <a:buChar char="•"/>
              <a:defRPr>
                <a:solidFill>
                  <a:srgbClr val="FFFFFF"/>
                </a:solidFill>
                <a:latin typeface="Arial" pitchFamily="34" charset="0"/>
                <a:ea typeface="ヒラギノ角ゴ Pro W3" charset="-128"/>
              </a:defRPr>
            </a:lvl6pPr>
            <a:lvl7pPr marL="2971800" indent="-228600" eaLnBrk="0" fontAlgn="base" hangingPunct="0">
              <a:spcBef>
                <a:spcPct val="20000"/>
              </a:spcBef>
              <a:spcAft>
                <a:spcPct val="0"/>
              </a:spcAft>
              <a:buClr>
                <a:schemeClr val="bg1"/>
              </a:buClr>
              <a:buSzPct val="70000"/>
              <a:buChar char="•"/>
              <a:defRPr>
                <a:solidFill>
                  <a:srgbClr val="FFFFFF"/>
                </a:solidFill>
                <a:latin typeface="Arial" pitchFamily="34" charset="0"/>
                <a:ea typeface="ヒラギノ角ゴ Pro W3" charset="-128"/>
              </a:defRPr>
            </a:lvl7pPr>
            <a:lvl8pPr marL="3429000" indent="-228600" eaLnBrk="0" fontAlgn="base" hangingPunct="0">
              <a:spcBef>
                <a:spcPct val="20000"/>
              </a:spcBef>
              <a:spcAft>
                <a:spcPct val="0"/>
              </a:spcAft>
              <a:buClr>
                <a:schemeClr val="bg1"/>
              </a:buClr>
              <a:buSzPct val="70000"/>
              <a:buChar char="•"/>
              <a:defRPr>
                <a:solidFill>
                  <a:srgbClr val="FFFFFF"/>
                </a:solidFill>
                <a:latin typeface="Arial" pitchFamily="34" charset="0"/>
                <a:ea typeface="ヒラギノ角ゴ Pro W3" charset="-128"/>
              </a:defRPr>
            </a:lvl8pPr>
            <a:lvl9pPr marL="3886200" indent="-228600" eaLnBrk="0" fontAlgn="base" hangingPunct="0">
              <a:spcBef>
                <a:spcPct val="20000"/>
              </a:spcBef>
              <a:spcAft>
                <a:spcPct val="0"/>
              </a:spcAft>
              <a:buClr>
                <a:schemeClr val="bg1"/>
              </a:buClr>
              <a:buSzPct val="70000"/>
              <a:buChar char="•"/>
              <a:defRPr>
                <a:solidFill>
                  <a:srgbClr val="FFFFFF"/>
                </a:solidFill>
                <a:latin typeface="Arial" pitchFamily="34" charset="0"/>
                <a:ea typeface="ヒラギノ角ゴ Pro W3" charset="-128"/>
              </a:defRPr>
            </a:lvl9pPr>
          </a:lstStyle>
          <a:p>
            <a:pPr>
              <a:lnSpc>
                <a:spcPct val="100000"/>
              </a:lnSpc>
              <a:spcBef>
                <a:spcPct val="0"/>
              </a:spcBef>
              <a:buClrTx/>
            </a:pPr>
            <a:fld id="{9BD11270-A323-4D04-9BA3-886309FD524B}" type="slidenum">
              <a:rPr lang="en-US" altLang="en-US" sz="600"/>
              <a:pPr>
                <a:lnSpc>
                  <a:spcPct val="100000"/>
                </a:lnSpc>
                <a:spcBef>
                  <a:spcPct val="0"/>
                </a:spcBef>
                <a:buClrTx/>
              </a:pPr>
              <a:t>3</a:t>
            </a:fld>
            <a:endParaRPr lang="en-US" altLang="en-US" sz="600"/>
          </a:p>
        </p:txBody>
      </p:sp>
      <p:sp>
        <p:nvSpPr>
          <p:cNvPr id="6" name="Rectangle 5"/>
          <p:cNvSpPr/>
          <p:nvPr/>
        </p:nvSpPr>
        <p:spPr bwMode="auto">
          <a:xfrm>
            <a:off x="8081282" y="1162051"/>
            <a:ext cx="3486150" cy="198120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Times New Roman" pitchFamily="18" charset="0"/>
              </a:rPr>
              <a:t>Additional notes</a:t>
            </a:r>
            <a:r>
              <a:rPr kumimoji="0" lang="en-US" sz="2400" b="0" i="0" u="none" strike="noStrike" cap="none" normalizeH="0" dirty="0">
                <a:ln>
                  <a:noFill/>
                </a:ln>
                <a:solidFill>
                  <a:srgbClr val="FFFF00"/>
                </a:solidFill>
                <a:effectLst/>
                <a:latin typeface="Times New Roman" pitchFamily="18" charset="0"/>
              </a:rPr>
              <a:t> in the note section of the slide when you see this icon </a:t>
            </a:r>
            <a:br>
              <a:rPr kumimoji="0" lang="en-US" sz="2400" b="0" i="0" u="none" strike="noStrike" cap="none" normalizeH="0" dirty="0">
                <a:ln>
                  <a:noFill/>
                </a:ln>
                <a:solidFill>
                  <a:srgbClr val="FFFF00"/>
                </a:solidFill>
                <a:effectLst/>
                <a:latin typeface="Times New Roman" pitchFamily="18" charset="0"/>
              </a:rPr>
            </a:br>
            <a:r>
              <a:rPr kumimoji="0" lang="en-US" sz="2400" b="0" i="0" u="none" strike="noStrike" cap="none" normalizeH="0" dirty="0">
                <a:ln>
                  <a:noFill/>
                </a:ln>
                <a:solidFill>
                  <a:srgbClr val="FFFF00"/>
                </a:solidFill>
                <a:effectLst/>
                <a:latin typeface="Times New Roman" pitchFamily="18" charset="0"/>
              </a:rPr>
              <a:t>(    ) in the upper right corner of the slide.</a:t>
            </a:r>
            <a:endParaRPr kumimoji="0" lang="en-US" sz="2400" b="0" i="0" u="none" strike="noStrike" cap="none" normalizeH="0" baseline="0" dirty="0">
              <a:ln>
                <a:noFill/>
              </a:ln>
              <a:solidFill>
                <a:srgbClr val="FFFF00"/>
              </a:solidFill>
              <a:effectLst/>
              <a:latin typeface="Times New Roman"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9472" y="2376487"/>
            <a:ext cx="270712" cy="272344"/>
          </a:xfrm>
          <a:prstGeom prst="rect">
            <a:avLst/>
          </a:prstGeom>
        </p:spPr>
      </p:pic>
      <p:sp>
        <p:nvSpPr>
          <p:cNvPr id="8" name="Text Placeholder 4"/>
          <p:cNvSpPr txBox="1">
            <a:spLocks/>
          </p:cNvSpPr>
          <p:nvPr/>
        </p:nvSpPr>
        <p:spPr bwMode="auto">
          <a:xfrm>
            <a:off x="6096000" y="1440391"/>
            <a:ext cx="5471432" cy="4879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0" fontAlgn="base" hangingPunct="0">
              <a:lnSpc>
                <a:spcPts val="3600"/>
              </a:lnSpc>
              <a:spcBef>
                <a:spcPct val="20000"/>
              </a:spcBef>
              <a:spcAft>
                <a:spcPct val="0"/>
              </a:spcAft>
              <a:buClr>
                <a:schemeClr val="bg1"/>
              </a:buClr>
              <a:defRPr sz="2800">
                <a:solidFill>
                  <a:schemeClr val="accent6"/>
                </a:solidFill>
                <a:latin typeface="+mn-lt"/>
                <a:ea typeface="ヒラギノ角ゴ Pro W3" charset="0"/>
                <a:cs typeface="ヒラギノ角ゴ Pro W3" charset="0"/>
              </a:defRPr>
            </a:lvl1pPr>
            <a:lvl2pPr marL="117475" indent="-117475" algn="l" rtl="0" eaLnBrk="0" fontAlgn="base" hangingPunct="0">
              <a:spcBef>
                <a:spcPts val="984"/>
              </a:spcBef>
              <a:spcAft>
                <a:spcPct val="0"/>
              </a:spcAft>
              <a:buClrTx/>
              <a:buSzPct val="100000"/>
              <a:buFont typeface="Times New Roman" pitchFamily="18" charset="0"/>
              <a:buChar char="–"/>
              <a:defRPr sz="1600" i="1" baseline="0">
                <a:solidFill>
                  <a:schemeClr val="accent6"/>
                </a:solidFill>
                <a:latin typeface="+mn-lt"/>
                <a:ea typeface="ヒラギノ角ゴ Pro W3" charset="0"/>
                <a:cs typeface="ヒラギノ角ゴ Pro W3" charset="0"/>
              </a:defRPr>
            </a:lvl2pPr>
            <a:lvl3pPr marL="1143000" indent="-228600" algn="l" rtl="0" eaLnBrk="0" fontAlgn="base" hangingPunct="0">
              <a:spcBef>
                <a:spcPct val="20000"/>
              </a:spcBef>
              <a:spcAft>
                <a:spcPct val="0"/>
              </a:spcAft>
              <a:buClr>
                <a:schemeClr val="bg1"/>
              </a:buClr>
              <a:buSzPct val="90000"/>
              <a:buChar char="•"/>
              <a:defRPr sz="2000">
                <a:solidFill>
                  <a:srgbClr val="FFFFFF"/>
                </a:solidFill>
                <a:latin typeface="+mn-lt"/>
                <a:ea typeface="ヒラギノ角ゴ Pro W3" charset="0"/>
                <a:cs typeface="ヒラギノ角ゴ Pro W3" charset="0"/>
              </a:defRPr>
            </a:lvl3pPr>
            <a:lvl4pPr marL="1600200" indent="-228600" algn="l" rtl="0" eaLnBrk="0" fontAlgn="base" hangingPunct="0">
              <a:spcBef>
                <a:spcPct val="20000"/>
              </a:spcBef>
              <a:spcAft>
                <a:spcPct val="0"/>
              </a:spcAft>
              <a:buClr>
                <a:schemeClr val="bg1"/>
              </a:buClr>
              <a:buSzPct val="80000"/>
              <a:buFont typeface="Times New Roman" pitchFamily="18" charset="0"/>
              <a:buChar char="–"/>
              <a:defRPr>
                <a:solidFill>
                  <a:srgbClr val="FFFFFF"/>
                </a:solidFill>
                <a:latin typeface="+mn-lt"/>
                <a:ea typeface="ヒラギノ角ゴ Pro W3" charset="0"/>
                <a:cs typeface="ヒラギノ角ゴ Pro W3" charset="0"/>
              </a:defRPr>
            </a:lvl4pPr>
            <a:lvl5pPr marL="2057400" indent="-228600" algn="l" rtl="0" eaLnBrk="0" fontAlgn="base" hangingPunct="0">
              <a:spcBef>
                <a:spcPct val="20000"/>
              </a:spcBef>
              <a:spcAft>
                <a:spcPct val="0"/>
              </a:spcAft>
              <a:buClr>
                <a:schemeClr val="bg1"/>
              </a:buClr>
              <a:buSzPct val="70000"/>
              <a:buChar char="•"/>
              <a:defRPr>
                <a:solidFill>
                  <a:srgbClr val="FFFFFF"/>
                </a:solidFill>
                <a:latin typeface="+mn-lt"/>
                <a:ea typeface="ヒラギノ角ゴ Pro W3" charset="0"/>
                <a:cs typeface="ヒラギノ角ゴ Pro W3" charset="0"/>
              </a:defRPr>
            </a:lvl5pPr>
            <a:lvl6pPr marL="2514600" indent="-228600" algn="l" rtl="0" fontAlgn="base">
              <a:spcBef>
                <a:spcPct val="20000"/>
              </a:spcBef>
              <a:spcAft>
                <a:spcPct val="0"/>
              </a:spcAft>
              <a:buClr>
                <a:schemeClr val="bg1"/>
              </a:buClr>
              <a:buSzPct val="70000"/>
              <a:buChar char="•"/>
              <a:defRPr sz="2000">
                <a:solidFill>
                  <a:schemeClr val="bg1"/>
                </a:solidFill>
                <a:latin typeface="+mn-lt"/>
              </a:defRPr>
            </a:lvl6pPr>
            <a:lvl7pPr marL="2971800" indent="-228600" algn="l" rtl="0" fontAlgn="base">
              <a:spcBef>
                <a:spcPct val="20000"/>
              </a:spcBef>
              <a:spcAft>
                <a:spcPct val="0"/>
              </a:spcAft>
              <a:buClr>
                <a:schemeClr val="bg1"/>
              </a:buClr>
              <a:buSzPct val="70000"/>
              <a:buChar char="•"/>
              <a:defRPr sz="2000">
                <a:solidFill>
                  <a:schemeClr val="bg1"/>
                </a:solidFill>
                <a:latin typeface="+mn-lt"/>
              </a:defRPr>
            </a:lvl7pPr>
            <a:lvl8pPr marL="3429000" indent="-228600" algn="l" rtl="0" fontAlgn="base">
              <a:spcBef>
                <a:spcPct val="20000"/>
              </a:spcBef>
              <a:spcAft>
                <a:spcPct val="0"/>
              </a:spcAft>
              <a:buClr>
                <a:schemeClr val="bg1"/>
              </a:buClr>
              <a:buSzPct val="70000"/>
              <a:buChar char="•"/>
              <a:defRPr sz="2000">
                <a:solidFill>
                  <a:schemeClr val="bg1"/>
                </a:solidFill>
                <a:latin typeface="+mn-lt"/>
              </a:defRPr>
            </a:lvl8pPr>
            <a:lvl9pPr marL="3886200" indent="-228600" algn="l" rtl="0" fontAlgn="base">
              <a:spcBef>
                <a:spcPct val="20000"/>
              </a:spcBef>
              <a:spcAft>
                <a:spcPct val="0"/>
              </a:spcAft>
              <a:buClr>
                <a:schemeClr val="bg1"/>
              </a:buClr>
              <a:buSzPct val="70000"/>
              <a:buChar char="•"/>
              <a:defRPr sz="2000">
                <a:solidFill>
                  <a:schemeClr val="bg1"/>
                </a:solidFill>
                <a:latin typeface="+mn-lt"/>
              </a:defRPr>
            </a:lvl9pPr>
          </a:lstStyle>
          <a:p>
            <a:pPr marL="457200" indent="-457200">
              <a:lnSpc>
                <a:spcPct val="100000"/>
              </a:lnSpc>
              <a:spcBef>
                <a:spcPts val="0"/>
              </a:spcBef>
              <a:buFont typeface="Arial" panose="020B0604020202020204" pitchFamily="34" charset="0"/>
              <a:buChar char="•"/>
            </a:pPr>
            <a:endParaRPr lang="en-US" altLang="en-US" sz="2400" kern="0" dirty="0">
              <a:solidFill>
                <a:srgbClr val="FFFFFF"/>
              </a:solidFill>
              <a:ea typeface="ヒラギノ角ゴ Pro W3" charset="-128"/>
            </a:endParaRPr>
          </a:p>
          <a:p>
            <a:pPr marL="457200" indent="-457200">
              <a:lnSpc>
                <a:spcPct val="100000"/>
              </a:lnSpc>
              <a:spcBef>
                <a:spcPts val="0"/>
              </a:spcBef>
              <a:buFont typeface="Arial" panose="020B0604020202020204" pitchFamily="34" charset="0"/>
              <a:buChar char="•"/>
            </a:pPr>
            <a:endParaRPr lang="en-US" altLang="en-US" sz="2400" kern="0" dirty="0">
              <a:solidFill>
                <a:srgbClr val="FFFFFF"/>
              </a:solidFill>
              <a:ea typeface="ヒラギノ角ゴ Pro W3" charset="-128"/>
            </a:endParaRPr>
          </a:p>
          <a:p>
            <a:pPr marL="457200" indent="-457200">
              <a:lnSpc>
                <a:spcPct val="100000"/>
              </a:lnSpc>
              <a:spcBef>
                <a:spcPts val="0"/>
              </a:spcBef>
              <a:buFont typeface="Arial" panose="020B0604020202020204" pitchFamily="34" charset="0"/>
              <a:buChar char="•"/>
            </a:pPr>
            <a:endParaRPr lang="en-US" altLang="en-US" sz="2400" kern="0" dirty="0">
              <a:solidFill>
                <a:srgbClr val="FFFFFF"/>
              </a:solidFill>
              <a:ea typeface="ヒラギノ角ゴ Pro W3" charset="-128"/>
            </a:endParaRPr>
          </a:p>
          <a:p>
            <a:pPr marL="457200" indent="-457200">
              <a:lnSpc>
                <a:spcPct val="100000"/>
              </a:lnSpc>
              <a:spcBef>
                <a:spcPts val="0"/>
              </a:spcBef>
              <a:buFont typeface="Arial" panose="020B0604020202020204" pitchFamily="34" charset="0"/>
              <a:buChar char="•"/>
            </a:pPr>
            <a:endParaRPr lang="en-US" altLang="en-US" sz="2400" kern="0" dirty="0">
              <a:solidFill>
                <a:srgbClr val="FFFFFF"/>
              </a:solidFill>
              <a:ea typeface="ヒラギノ角ゴ Pro W3" charset="-128"/>
            </a:endParaRPr>
          </a:p>
          <a:p>
            <a:pPr marL="457200" indent="-457200">
              <a:lnSpc>
                <a:spcPct val="100000"/>
              </a:lnSpc>
              <a:spcBef>
                <a:spcPts val="0"/>
              </a:spcBef>
              <a:buFont typeface="Arial" panose="020B0604020202020204" pitchFamily="34" charset="0"/>
              <a:buChar char="•"/>
            </a:pPr>
            <a:endParaRPr lang="en-US" altLang="en-US" sz="2400" kern="0" dirty="0">
              <a:solidFill>
                <a:srgbClr val="FFFFFF"/>
              </a:solidFill>
              <a:ea typeface="ヒラギノ角ゴ Pro W3" charset="-128"/>
            </a:endParaRPr>
          </a:p>
          <a:p>
            <a:pPr marL="457200" indent="-457200">
              <a:lnSpc>
                <a:spcPct val="100000"/>
              </a:lnSpc>
              <a:spcBef>
                <a:spcPts val="0"/>
              </a:spcBef>
              <a:buFont typeface="Arial" panose="020B0604020202020204" pitchFamily="34" charset="0"/>
              <a:buChar char="•"/>
            </a:pPr>
            <a:endParaRPr lang="en-US" altLang="en-US" sz="2400" kern="0" dirty="0">
              <a:solidFill>
                <a:srgbClr val="FFFFFF"/>
              </a:solidFill>
              <a:ea typeface="ヒラギノ角ゴ Pro W3" charset="-128"/>
            </a:endParaRPr>
          </a:p>
          <a:p>
            <a:pPr marL="457200" indent="-457200">
              <a:lnSpc>
                <a:spcPct val="100000"/>
              </a:lnSpc>
              <a:spcBef>
                <a:spcPts val="0"/>
              </a:spcBef>
              <a:buFont typeface="Arial" panose="020B0604020202020204" pitchFamily="34" charset="0"/>
              <a:buChar char="•"/>
            </a:pPr>
            <a:endParaRPr lang="en-US" altLang="en-US" sz="2400" kern="0" dirty="0">
              <a:solidFill>
                <a:srgbClr val="FFFFFF"/>
              </a:solidFill>
              <a:ea typeface="ヒラギノ角ゴ Pro W3" charset="-128"/>
            </a:endParaRPr>
          </a:p>
          <a:p>
            <a:pPr marL="457200" indent="-457200">
              <a:lnSpc>
                <a:spcPct val="100000"/>
              </a:lnSpc>
              <a:spcBef>
                <a:spcPts val="0"/>
              </a:spcBef>
              <a:buFont typeface="Arial" panose="020B0604020202020204" pitchFamily="34" charset="0"/>
              <a:buChar char="•"/>
            </a:pPr>
            <a:endParaRPr lang="en-US" altLang="en-US" sz="2400" kern="0" dirty="0">
              <a:solidFill>
                <a:srgbClr val="FFFFFF"/>
              </a:solidFill>
              <a:ea typeface="ヒラギノ角ゴ Pro W3" charset="-128"/>
            </a:endParaRPr>
          </a:p>
          <a:p>
            <a:pPr marL="457200" indent="-457200">
              <a:lnSpc>
                <a:spcPct val="100000"/>
              </a:lnSpc>
              <a:spcBef>
                <a:spcPts val="0"/>
              </a:spcBef>
              <a:buFont typeface="Arial" panose="020B0604020202020204" pitchFamily="34" charset="0"/>
              <a:buChar char="•"/>
            </a:pPr>
            <a:endParaRPr lang="en-US" altLang="en-US" sz="2400" kern="0" dirty="0">
              <a:solidFill>
                <a:srgbClr val="FFFFFF"/>
              </a:solidFill>
              <a:ea typeface="ヒラギノ角ゴ Pro W3" charset="-128"/>
            </a:endParaRPr>
          </a:p>
          <a:p>
            <a:pPr marL="457200" indent="-457200">
              <a:lnSpc>
                <a:spcPct val="100000"/>
              </a:lnSpc>
              <a:spcBef>
                <a:spcPts val="0"/>
              </a:spcBef>
              <a:buFont typeface="Arial" panose="020B0604020202020204" pitchFamily="34" charset="0"/>
              <a:buChar char="•"/>
            </a:pPr>
            <a:r>
              <a:rPr lang="en-US" altLang="en-US" sz="2400" kern="0" dirty="0">
                <a:solidFill>
                  <a:srgbClr val="FFFFFF"/>
                </a:solidFill>
                <a:ea typeface="ヒラギノ角ゴ Pro W3" charset="-128"/>
              </a:rPr>
              <a:t>Other Shadow Table Projects</a:t>
            </a:r>
          </a:p>
          <a:p>
            <a:pPr marL="574675" lvl="1" indent="-457200">
              <a:spcBef>
                <a:spcPts val="0"/>
              </a:spcBef>
              <a:buFont typeface="Arial" panose="020B0604020202020204" pitchFamily="34" charset="0"/>
              <a:buChar char="•"/>
            </a:pPr>
            <a:r>
              <a:rPr lang="en-US" altLang="en-US" sz="1200" kern="0" dirty="0" err="1">
                <a:solidFill>
                  <a:srgbClr val="FFFFFF"/>
                </a:solidFill>
                <a:ea typeface="ヒラギノ角ゴ Pro W3" charset="-128"/>
              </a:rPr>
              <a:t>pgsql_shadow_tables</a:t>
            </a:r>
            <a:endParaRPr lang="en-US" altLang="en-US" sz="1200" kern="0" dirty="0">
              <a:solidFill>
                <a:srgbClr val="FFFFFF"/>
              </a:solidFill>
              <a:ea typeface="ヒラギノ角ゴ Pro W3" charset="-128"/>
            </a:endParaRPr>
          </a:p>
          <a:p>
            <a:pPr marL="574675" lvl="1" indent="-457200">
              <a:spcBef>
                <a:spcPts val="0"/>
              </a:spcBef>
              <a:buFont typeface="Arial" panose="020B0604020202020204" pitchFamily="34" charset="0"/>
              <a:buChar char="•"/>
            </a:pPr>
            <a:r>
              <a:rPr lang="en-US" altLang="en-US" sz="1200" kern="0" dirty="0">
                <a:solidFill>
                  <a:srgbClr val="FFFFFF"/>
                </a:solidFill>
                <a:ea typeface="ヒラギノ角ゴ Pro W3" charset="-128"/>
              </a:rPr>
              <a:t>Audit trigger 91plus</a:t>
            </a:r>
          </a:p>
          <a:p>
            <a:pPr marL="574675" lvl="1" indent="-457200">
              <a:spcBef>
                <a:spcPts val="0"/>
              </a:spcBef>
              <a:buFont typeface="Arial" panose="020B0604020202020204" pitchFamily="34" charset="0"/>
              <a:buChar char="•"/>
            </a:pPr>
            <a:r>
              <a:rPr lang="en-US" altLang="en-US" sz="1200" kern="0" dirty="0" err="1">
                <a:solidFill>
                  <a:srgbClr val="FFFFFF"/>
                </a:solidFill>
                <a:ea typeface="ヒラギノ角ゴ Pro W3" charset="-128"/>
              </a:rPr>
              <a:t>pgmemento</a:t>
            </a:r>
            <a:endParaRPr lang="en-US" altLang="en-US" sz="1200" kern="0" dirty="0">
              <a:solidFill>
                <a:srgbClr val="FFFFFF"/>
              </a:solidFill>
              <a:ea typeface="ヒラギノ角ゴ Pro W3"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Using the </a:t>
            </a:r>
            <a:r>
              <a:rPr lang="en-US" altLang="en-US" dirty="0" err="1">
                <a:solidFill>
                  <a:srgbClr val="FFFFFF"/>
                </a:solidFill>
                <a:ea typeface="ヒラギノ角ゴ Pro W3" charset="-128"/>
              </a:rPr>
              <a:t>add_shadow</a:t>
            </a:r>
            <a:r>
              <a:rPr lang="en-US" altLang="en-US" dirty="0">
                <a:solidFill>
                  <a:srgbClr val="FFFFFF"/>
                </a:solidFill>
                <a:ea typeface="ヒラギノ角ゴ Pro W3" charset="-128"/>
              </a:rPr>
              <a:t> function</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39</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Because we set default values for the 3rd &amp; 4th fields, these fields may either table a null value or be omitted completely.</a:t>
            </a:r>
          </a:p>
          <a:p>
            <a:endParaRPr lang="en-US" dirty="0"/>
          </a:p>
        </p:txBody>
      </p:sp>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3A8BDA"/>
                </a:solidFill>
                <a:latin typeface="Courier New" panose="02070309020205020404" pitchFamily="49" charset="0"/>
              </a:rPr>
              <a:t>-- Source Table public.table1 </a:t>
            </a:r>
          </a:p>
          <a:p>
            <a:pPr>
              <a:lnSpc>
                <a:spcPct val="100000"/>
              </a:lnSpc>
              <a:spcBef>
                <a:spcPts val="0"/>
              </a:spcBef>
            </a:pPr>
            <a:r>
              <a:rPr lang="en-US" sz="1200" dirty="0">
                <a:solidFill>
                  <a:srgbClr val="3A8BDA"/>
                </a:solidFill>
                <a:latin typeface="Courier New" panose="02070309020205020404" pitchFamily="49" charset="0"/>
              </a:rPr>
              <a:t>-- Shadow Table public.table2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add_shadow</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'table1'</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'table2'</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3A8BDA"/>
                </a:solidFill>
                <a:latin typeface="Courier New" panose="02070309020205020404" pitchFamily="49" charset="0"/>
              </a:rPr>
              <a:t>-- Source Table public.table1 </a:t>
            </a:r>
          </a:p>
          <a:p>
            <a:pPr>
              <a:lnSpc>
                <a:spcPct val="100000"/>
              </a:lnSpc>
              <a:spcBef>
                <a:spcPts val="0"/>
              </a:spcBef>
            </a:pPr>
            <a:r>
              <a:rPr lang="en-US" sz="1200" dirty="0">
                <a:solidFill>
                  <a:srgbClr val="3A8BDA"/>
                </a:solidFill>
                <a:latin typeface="Courier New" panose="02070309020205020404" pitchFamily="49" charset="0"/>
              </a:rPr>
              <a:t>-- Shadow Table public.table1_s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add_shadow</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'table1'</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null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add_shadow</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'table1'</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3A8BDA"/>
                </a:solidFill>
                <a:latin typeface="Courier New" panose="02070309020205020404" pitchFamily="49" charset="0"/>
              </a:rPr>
              <a:t>-- Source Table public.table1 </a:t>
            </a:r>
          </a:p>
          <a:p>
            <a:pPr>
              <a:lnSpc>
                <a:spcPct val="100000"/>
              </a:lnSpc>
              <a:spcBef>
                <a:spcPts val="0"/>
              </a:spcBef>
            </a:pPr>
            <a:r>
              <a:rPr lang="en-US" sz="1200" dirty="0">
                <a:solidFill>
                  <a:srgbClr val="3A8BDA"/>
                </a:solidFill>
                <a:latin typeface="Courier New" panose="02070309020205020404" pitchFamily="49" charset="0"/>
              </a:rPr>
              <a:t>-- Shadow Table public.table1_s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add_shadow</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'table1'</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null</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null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add_shadow</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'table1'</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null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add_shadow</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'table1'</a:t>
            </a:r>
            <a:r>
              <a:rPr lang="en-US" sz="1200" dirty="0">
                <a:solidFill>
                  <a:srgbClr val="F08047"/>
                </a:solidFill>
                <a:latin typeface="Courier New" panose="02070309020205020404" pitchFamily="49" charset="0"/>
              </a:rPr>
              <a:t>);</a:t>
            </a:r>
            <a:endParaRPr lang="en-US" sz="1200" dirty="0"/>
          </a:p>
          <a:p>
            <a:endParaRPr lang="en-US" sz="1200" dirty="0">
              <a:effectLst/>
            </a:endParaRPr>
          </a:p>
        </p:txBody>
      </p:sp>
    </p:spTree>
    <p:extLst>
      <p:ext uri="{BB962C8B-B14F-4D97-AF65-F5344CB8AC3E}">
        <p14:creationId xmlns:p14="http://schemas.microsoft.com/office/powerpoint/2010/main" val="2475424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a:ea typeface="ヒラギノ角ゴ Pro W3" charset="-128"/>
              </a:rPr>
              <a:t>Postgres 10+</a:t>
            </a:r>
          </a:p>
          <a:p>
            <a:pPr marL="90488" lvl="1">
              <a:spcBef>
                <a:spcPct val="0"/>
              </a:spcBef>
            </a:pPr>
            <a:r>
              <a:rPr lang="en-US" altLang="en-US" dirty="0">
                <a:ea typeface="ヒラギノ角ゴ Pro W3" charset="-128"/>
              </a:rPr>
              <a:t>Referencing New and Old Table</a:t>
            </a:r>
          </a:p>
        </p:txBody>
      </p:sp>
    </p:spTree>
    <p:extLst>
      <p:ext uri="{BB962C8B-B14F-4D97-AF65-F5344CB8AC3E}">
        <p14:creationId xmlns:p14="http://schemas.microsoft.com/office/powerpoint/2010/main" val="3521876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Create Trigger – Postgres 10+</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41</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Starting with Postgres 10+ we can reference a copy of all the rows being </a:t>
            </a:r>
            <a:r>
              <a:rPr lang="en-US" dirty="0" err="1"/>
              <a:t>INSERTed</a:t>
            </a:r>
            <a:r>
              <a:rPr lang="en-US" dirty="0"/>
              <a:t>, </a:t>
            </a:r>
            <a:r>
              <a:rPr lang="en-US" dirty="0" err="1"/>
              <a:t>UPDATEed</a:t>
            </a:r>
            <a:r>
              <a:rPr lang="en-US" dirty="0"/>
              <a:t>, or </a:t>
            </a:r>
            <a:r>
              <a:rPr lang="en-US" dirty="0" err="1"/>
              <a:t>DELETEed</a:t>
            </a:r>
            <a:r>
              <a:rPr lang="en-US" dirty="0"/>
              <a:t> as basically temp tables inside of the trigger function. This allows us to process these actions as STATEMENTs instead of ROWs. This means when you updated 1,000 rows in the old code, it ran the trigger function 1,000 times and with the new code it will only run 1 time, making the new code much faster.</a:t>
            </a:r>
          </a:p>
          <a:p>
            <a:pPr marL="457200" indent="-457200">
              <a:spcBef>
                <a:spcPts val="0"/>
              </a:spcBef>
              <a:buFont typeface="Arial" panose="020B0604020202020204" pitchFamily="34" charset="0"/>
              <a:buChar char="•"/>
            </a:pPr>
            <a:r>
              <a:rPr lang="en-US" dirty="0"/>
              <a:t>You will notice that these now need to be AFTER triggers</a:t>
            </a:r>
          </a:p>
          <a:p>
            <a:pPr marL="457200" indent="-457200">
              <a:spcBef>
                <a:spcPts val="0"/>
              </a:spcBef>
              <a:buFont typeface="Arial" panose="020B0604020202020204" pitchFamily="34" charset="0"/>
              <a:buChar char="•"/>
            </a:pPr>
            <a:r>
              <a:rPr lang="en-US" dirty="0"/>
              <a:t>REFERENCING requires INSERT, UPDATE, and DELETE must now be separate triggers.</a:t>
            </a:r>
          </a:p>
          <a:p>
            <a:pPr marL="457200" indent="-457200">
              <a:spcBef>
                <a:spcPts val="0"/>
              </a:spcBef>
              <a:buFont typeface="Arial" panose="020B0604020202020204" pitchFamily="34" charset="0"/>
              <a:buChar char="•"/>
            </a:pPr>
            <a:r>
              <a:rPr lang="en-US" dirty="0"/>
              <a:t>The names of these temp tables are defined by you when creating the trigger, but must be the same name as you use inside the trigger function.</a:t>
            </a:r>
          </a:p>
          <a:p>
            <a:endParaRPr lang="en-US" dirty="0"/>
          </a:p>
        </p:txBody>
      </p:sp>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7BC22F"/>
                </a:solidFill>
                <a:latin typeface="Courier New" panose="02070309020205020404" pitchFamily="49" charset="0"/>
              </a:rPr>
              <a:t>CREATE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table2_tr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AFTER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REFERENCING</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TABLE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new_table</a:t>
            </a:r>
            <a:r>
              <a:rPr lang="en-US" sz="1200" dirty="0">
                <a:solidFill>
                  <a:srgbClr val="FFFFFF"/>
                </a:solidFill>
                <a:latin typeface="Courier New" panose="02070309020205020404" pitchFamily="49" charset="0"/>
              </a:rPr>
              <a:t>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FOR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EACH</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STATEMENT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PROCEDURE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shadow_table1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br>
              <a:rPr lang="en-US" sz="1200" dirty="0">
                <a:solidFill>
                  <a:srgbClr val="FFFFFF"/>
                </a:solidFill>
                <a:latin typeface="Courier New" panose="02070309020205020404" pitchFamily="49" charset="0"/>
              </a:rPr>
            </a:b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CREATE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table3_tr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AFTER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UPDATE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REFERENCING</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OLD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TABLE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old_table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TABLE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new_table</a:t>
            </a:r>
            <a:r>
              <a:rPr lang="en-US" sz="1200" dirty="0">
                <a:solidFill>
                  <a:srgbClr val="FFFFFF"/>
                </a:solidFill>
                <a:latin typeface="Courier New" panose="02070309020205020404" pitchFamily="49" charset="0"/>
              </a:rPr>
              <a:t>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FOR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EACH</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STATEMENT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PROCEDURE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shadow_table1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br>
              <a:rPr lang="en-US" sz="1200" dirty="0">
                <a:solidFill>
                  <a:srgbClr val="FFFFFF"/>
                </a:solidFill>
                <a:latin typeface="Courier New" panose="02070309020205020404" pitchFamily="49" charset="0"/>
              </a:rPr>
            </a:b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CREATE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table4_tr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AFTER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REFERENCING</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OLD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TABLE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old_table</a:t>
            </a:r>
            <a:r>
              <a:rPr lang="en-US" sz="1200" dirty="0">
                <a:solidFill>
                  <a:srgbClr val="FFFFFF"/>
                </a:solidFill>
                <a:latin typeface="Courier New" panose="02070309020205020404" pitchFamily="49" charset="0"/>
              </a:rPr>
              <a:t>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FOR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EACH</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STATEMENT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PROCEDURE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shadow_table1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br>
              <a:rPr lang="en-US" sz="1200" dirty="0">
                <a:solidFill>
                  <a:srgbClr val="FFFFFF"/>
                </a:solidFill>
                <a:latin typeface="Courier New" panose="02070309020205020404" pitchFamily="49" charset="0"/>
              </a:rPr>
            </a:b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CREATE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table1_tr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BEFORE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TRUNCATE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table1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FOR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EACH</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STATEMENT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PROCEDURE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shadow_table1</a:t>
            </a:r>
            <a:r>
              <a:rPr lang="en-US" sz="1200" dirty="0">
                <a:solidFill>
                  <a:srgbClr val="F08047"/>
                </a:solidFill>
                <a:latin typeface="Courier New" panose="02070309020205020404" pitchFamily="49" charset="0"/>
              </a:rPr>
              <a:t>();</a:t>
            </a:r>
            <a:endParaRPr lang="en-US" sz="1200" dirty="0"/>
          </a:p>
          <a:p>
            <a:endParaRPr lang="en-US" sz="1200" dirty="0">
              <a:effectLs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Tree>
    <p:extLst>
      <p:ext uri="{BB962C8B-B14F-4D97-AF65-F5344CB8AC3E}">
        <p14:creationId xmlns:p14="http://schemas.microsoft.com/office/powerpoint/2010/main" val="512457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Writing the function – Middle Version 1</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42</a:t>
            </a:fld>
            <a:endParaRPr lang="en-US" altLang="en-US"/>
          </a:p>
        </p:txBody>
      </p:sp>
      <p:sp>
        <p:nvSpPr>
          <p:cNvPr id="8" name="Text Placeholder 7"/>
          <p:cNvSpPr>
            <a:spLocks noGrp="1"/>
          </p:cNvSpPr>
          <p:nvPr>
            <p:ph type="body" sz="quarter" idx="16"/>
          </p:nvPr>
        </p:nvSpPr>
        <p:spPr>
          <a:xfrm>
            <a:off x="607327" y="1261872"/>
            <a:ext cx="3659874" cy="4846320"/>
          </a:xfrm>
        </p:spPr>
        <p:txBody>
          <a:bodyPr/>
          <a:lstStyle/>
          <a:p>
            <a:pPr marL="457200" indent="-457200">
              <a:spcBef>
                <a:spcPts val="0"/>
              </a:spcBef>
              <a:buFont typeface="Arial" panose="020B0604020202020204" pitchFamily="34" charset="0"/>
              <a:buChar char="•"/>
            </a:pPr>
            <a:r>
              <a:rPr lang="en-US" dirty="0"/>
              <a:t>We now check the TG_LEVEL to find out if it is a ROW or STATEMENT based trigger. This allows us to update the function on Postgres 10+ without breaking backwards compatibility.</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a:xfrm>
            <a:off x="4477407" y="1261872"/>
            <a:ext cx="7099863" cy="4846320"/>
          </a:xfrm>
        </p:spPr>
        <p:txBody>
          <a:bodyPr/>
          <a:lstStyle/>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TG_OP </a:t>
            </a:r>
            <a:r>
              <a:rPr lang="en-US" sz="1200" dirty="0">
                <a:solidFill>
                  <a:srgbClr val="7BC22F"/>
                </a:solidFill>
                <a:latin typeface="Courier New" panose="02070309020205020404" pitchFamily="49" charset="0"/>
              </a:rPr>
              <a:t>IN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'INSERT'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'UPDATE'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TG_LEVEL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'ROW'</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$1.*,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$2 , now()'</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USING</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ELSIF</a:t>
            </a:r>
            <a:r>
              <a:rPr lang="en-US" sz="1200" dirty="0">
                <a:solidFill>
                  <a:srgbClr val="FFFFFF"/>
                </a:solidFill>
                <a:latin typeface="Courier New" panose="02070309020205020404" pitchFamily="49" charset="0"/>
              </a:rPr>
              <a:t> TG_OP </a:t>
            </a:r>
            <a:r>
              <a:rPr lang="en-US" sz="1200" dirty="0">
                <a:solidFill>
                  <a:srgbClr val="7BC22F"/>
                </a:solidFill>
                <a:latin typeface="Courier New" panose="02070309020205020404" pitchFamily="49" charset="0"/>
              </a:rPr>
              <a:t>IN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'INSERT'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'UPDATE'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TG_LEVEL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'STATEMENT'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n.*,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$1 , now() FROM </a:t>
            </a:r>
            <a:r>
              <a:rPr lang="en-US" sz="1200" dirty="0" err="1">
                <a:solidFill>
                  <a:srgbClr val="8DB0D3"/>
                </a:solidFill>
                <a:latin typeface="Courier New" panose="02070309020205020404" pitchFamily="49" charset="0"/>
              </a:rPr>
              <a:t>new_table</a:t>
            </a:r>
            <a:r>
              <a:rPr lang="en-US" sz="1200" dirty="0">
                <a:solidFill>
                  <a:srgbClr val="8DB0D3"/>
                </a:solidFill>
                <a:latin typeface="Courier New" panose="02070309020205020404" pitchFamily="49" charset="0"/>
              </a:rPr>
              <a:t> 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USING</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ELSIF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TG_LEVEL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'ROW'</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$1.*,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$2 , now()'</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USING</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OLD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OLD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ELSIF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TG_LEVEL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'STATEMENT'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o.*,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$1 , now() FROM </a:t>
            </a:r>
            <a:r>
              <a:rPr lang="en-US" sz="1200" dirty="0" err="1">
                <a:solidFill>
                  <a:srgbClr val="8DB0D3"/>
                </a:solidFill>
                <a:latin typeface="Courier New" panose="02070309020205020404" pitchFamily="49" charset="0"/>
              </a:rPr>
              <a:t>old_table</a:t>
            </a:r>
            <a:r>
              <a:rPr lang="en-US" sz="1200" dirty="0">
                <a:solidFill>
                  <a:srgbClr val="8DB0D3"/>
                </a:solidFill>
                <a:latin typeface="Courier New" panose="02070309020205020404" pitchFamily="49" charset="0"/>
              </a:rPr>
              <a:t> o'</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USING</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OLD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ELSIF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'TRUNCATE'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 INTO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SELECT a.*, </a:t>
            </a:r>
            <a:r>
              <a:rPr lang="en-US" sz="1200" dirty="0" err="1">
                <a:solidFill>
                  <a:srgbClr val="8DB0D3"/>
                </a:solidFill>
                <a:latin typeface="Courier New" panose="02070309020205020404" pitchFamily="49" charset="0"/>
              </a:rPr>
              <a:t>current_user</a:t>
            </a:r>
            <a:r>
              <a:rPr lang="en-US" sz="1200" dirty="0">
                <a:solidFill>
                  <a:srgbClr val="8DB0D3"/>
                </a:solidFill>
                <a:latin typeface="Courier New" panose="02070309020205020404" pitchFamily="49" charset="0"/>
              </a:rPr>
              <a:t>, $1, now() FROM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TG_TABLE_SCHEMA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TG_TABLE_NAME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a:t>
            </a:r>
            <a:r>
              <a:rPr lang="en-US" sz="1200" dirty="0" err="1">
                <a:solidFill>
                  <a:srgbClr val="8DB0D3"/>
                </a:solidFill>
                <a:latin typeface="Courier New" panose="02070309020205020404" pitchFamily="49" charset="0"/>
              </a:rPr>
              <a:t>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USING</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p:txBody>
      </p:sp>
    </p:spTree>
    <p:extLst>
      <p:ext uri="{BB962C8B-B14F-4D97-AF65-F5344CB8AC3E}">
        <p14:creationId xmlns:p14="http://schemas.microsoft.com/office/powerpoint/2010/main" val="2275946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err="1">
                <a:solidFill>
                  <a:srgbClr val="FFFFFF"/>
                </a:solidFill>
                <a:ea typeface="ヒラギノ角ゴ Pro W3" charset="-128"/>
              </a:rPr>
              <a:t>add_shadow</a:t>
            </a:r>
            <a:r>
              <a:rPr lang="en-US" altLang="en-US" dirty="0">
                <a:solidFill>
                  <a:srgbClr val="FFFFFF"/>
                </a:solidFill>
                <a:ea typeface="ヒラギノ角ゴ Pro W3" charset="-128"/>
              </a:rPr>
              <a:t>() – Postgres 10+</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43</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We need to update to the </a:t>
            </a:r>
            <a:r>
              <a:rPr lang="en-US" dirty="0" err="1"/>
              <a:t>add_shadow</a:t>
            </a:r>
            <a:r>
              <a:rPr lang="en-US" dirty="0"/>
              <a:t> function where we are checking for previous triggers.</a:t>
            </a:r>
          </a:p>
          <a:p>
            <a:pPr marL="457200" indent="-457200">
              <a:spcBef>
                <a:spcPts val="0"/>
              </a:spcBef>
              <a:buFont typeface="Arial" panose="020B0604020202020204" pitchFamily="34" charset="0"/>
              <a:buChar char="•"/>
            </a:pPr>
            <a:r>
              <a:rPr lang="en-US" dirty="0"/>
              <a:t>We want to be able to detect both the old style trigger and the new style trigger.</a:t>
            </a:r>
          </a:p>
          <a:p>
            <a:pPr marL="457200" indent="-457200">
              <a:spcBef>
                <a:spcPts val="0"/>
              </a:spcBef>
              <a:buFont typeface="Arial" panose="020B0604020202020204" pitchFamily="34" charset="0"/>
              <a:buChar char="•"/>
            </a:pPr>
            <a:r>
              <a:rPr lang="en-US" dirty="0"/>
              <a:t>Update the error message to show the actual trigger found since now it could be one of </a:t>
            </a:r>
            <a:r>
              <a:rPr lang="en-US"/>
              <a:t>four versions.</a:t>
            </a:r>
            <a:endParaRPr lang="en-US" dirty="0"/>
          </a:p>
        </p:txBody>
      </p:sp>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3A8BDA"/>
                </a:solidFill>
                <a:latin typeface="Courier New" panose="02070309020205020404" pitchFamily="49" charset="0"/>
              </a:rPr>
              <a:t>-- Old Code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trigger_name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r </a:t>
            </a:r>
          </a:p>
          <a:p>
            <a:pPr>
              <a:lnSpc>
                <a:spcPct val="100000"/>
              </a:lnSpc>
              <a:spcBef>
                <a:spcPts val="0"/>
              </a:spcBef>
            </a:pP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triggers</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tsr</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event_object_table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FOUND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'Trigger already exist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tsr</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endParaRPr lang="en-US" sz="1200" dirty="0">
              <a:solidFill>
                <a:srgbClr val="3A8BDA"/>
              </a:solidFill>
              <a:latin typeface="Courier New" panose="02070309020205020404" pitchFamily="49" charset="0"/>
            </a:endParaRPr>
          </a:p>
          <a:p>
            <a:pPr>
              <a:lnSpc>
                <a:spcPct val="100000"/>
              </a:lnSpc>
              <a:spcBef>
                <a:spcPts val="0"/>
              </a:spcBef>
            </a:pPr>
            <a:r>
              <a:rPr lang="en-US" sz="1200" dirty="0">
                <a:solidFill>
                  <a:srgbClr val="3A8BDA"/>
                </a:solidFill>
                <a:latin typeface="Courier New" panose="02070309020205020404" pitchFamily="49" charset="0"/>
              </a:rPr>
              <a:t>-- Replace with New Code  </a:t>
            </a:r>
          </a:p>
          <a:p>
            <a:pPr>
              <a:lnSpc>
                <a:spcPct val="100000"/>
              </a:lnSpc>
              <a:spcBef>
                <a:spcPts val="0"/>
              </a:spcBef>
            </a:pP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trigger_name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r </a:t>
            </a:r>
          </a:p>
          <a:p>
            <a:pPr>
              <a:lnSpc>
                <a:spcPct val="100000"/>
              </a:lnSpc>
              <a:spcBef>
                <a:spcPts val="0"/>
              </a:spcBef>
            </a:pP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information_schema</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triggers</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trigger_name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tsr</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tsr</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tsr</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tsr</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event_object_schema</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source_schema</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event_object_table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FOUND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RAISE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EXCEPTION</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'Trigger already exist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trigger_schema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trigger_name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endParaRPr lang="en-US" sz="1200" dirty="0">
              <a:effectLst/>
            </a:endParaRPr>
          </a:p>
        </p:txBody>
      </p:sp>
    </p:spTree>
    <p:extLst>
      <p:ext uri="{BB962C8B-B14F-4D97-AF65-F5344CB8AC3E}">
        <p14:creationId xmlns:p14="http://schemas.microsoft.com/office/powerpoint/2010/main" val="5524857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err="1">
                <a:solidFill>
                  <a:srgbClr val="FFFFFF"/>
                </a:solidFill>
                <a:ea typeface="ヒラギノ角ゴ Pro W3" charset="-128"/>
              </a:rPr>
              <a:t>add_shadow</a:t>
            </a:r>
            <a:r>
              <a:rPr lang="en-US" altLang="en-US" dirty="0">
                <a:solidFill>
                  <a:srgbClr val="FFFFFF"/>
                </a:solidFill>
                <a:ea typeface="ヒラギノ角ゴ Pro W3" charset="-128"/>
              </a:rPr>
              <a:t>() – Postgres 10+</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44</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We need to update to the </a:t>
            </a:r>
            <a:r>
              <a:rPr lang="en-US" dirty="0" err="1"/>
              <a:t>add_shadow</a:t>
            </a:r>
            <a:r>
              <a:rPr lang="en-US" dirty="0"/>
              <a:t> function where we are creating the new triggers.</a:t>
            </a:r>
          </a:p>
        </p:txBody>
      </p:sp>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3A8BDA"/>
                </a:solidFill>
                <a:latin typeface="Courier New" panose="02070309020205020404" pitchFamily="49" charset="0"/>
              </a:rPr>
              <a:t>-- Add Triggers      </a:t>
            </a:r>
          </a:p>
          <a:p>
            <a:pPr>
              <a:lnSpc>
                <a:spcPct val="100000"/>
              </a:lnSpc>
              <a:spcBef>
                <a:spcPts val="0"/>
              </a:spcBef>
            </a:pP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'CREATE TRIGGER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tsi</a:t>
            </a:r>
            <a:r>
              <a:rPr lang="en-US" sz="1200" dirty="0">
                <a:solidFill>
                  <a:srgbClr val="8DB0D3"/>
                </a:solidFill>
                <a:latin typeface="Courier New" panose="02070309020205020404" pitchFamily="49" charset="0"/>
              </a:rPr>
              <a:t> AFTER INSERT ON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REFERENCING NEW TABLE AS </a:t>
            </a:r>
            <a:r>
              <a:rPr lang="en-US" sz="1200" dirty="0" err="1">
                <a:solidFill>
                  <a:srgbClr val="8DB0D3"/>
                </a:solidFill>
                <a:latin typeface="Courier New" panose="02070309020205020404" pitchFamily="49" charset="0"/>
              </a:rPr>
              <a:t>new_table</a:t>
            </a:r>
            <a:r>
              <a:rPr lang="en-US" sz="1200" dirty="0">
                <a:solidFill>
                  <a:srgbClr val="8DB0D3"/>
                </a:solidFill>
                <a:latin typeface="Courier New" panose="02070309020205020404" pitchFamily="49" charset="0"/>
              </a:rPr>
              <a:t> FOR EACH STATEMENT EXECUTE PROCEDURE </a:t>
            </a:r>
            <a:r>
              <a:rPr lang="en-US" sz="1200" dirty="0" err="1">
                <a:solidFill>
                  <a:srgbClr val="8DB0D3"/>
                </a:solidFill>
                <a:latin typeface="Courier New" panose="02070309020205020404" pitchFamily="49" charset="0"/>
              </a:rPr>
              <a:t>public.shadow</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endParaRPr lang="en-US" sz="1200" dirty="0">
              <a:solidFill>
                <a:srgbClr val="7BC22F"/>
              </a:solidFill>
              <a:latin typeface="Courier New" panose="02070309020205020404" pitchFamily="49" charset="0"/>
            </a:endParaRPr>
          </a:p>
          <a:p>
            <a:pPr>
              <a:lnSpc>
                <a:spcPct val="100000"/>
              </a:lnSpc>
              <a:spcBef>
                <a:spcPts val="0"/>
              </a:spcBef>
            </a:pP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'CREATE TRIGGER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tsu</a:t>
            </a:r>
            <a:r>
              <a:rPr lang="en-US" sz="1200" dirty="0">
                <a:solidFill>
                  <a:srgbClr val="8DB0D3"/>
                </a:solidFill>
                <a:latin typeface="Courier New" panose="02070309020205020404" pitchFamily="49" charset="0"/>
              </a:rPr>
              <a:t> AFTER UPDATE ON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REFERENCING OLD TABLE AS </a:t>
            </a:r>
            <a:r>
              <a:rPr lang="en-US" sz="1200" dirty="0" err="1">
                <a:solidFill>
                  <a:srgbClr val="8DB0D3"/>
                </a:solidFill>
                <a:latin typeface="Courier New" panose="02070309020205020404" pitchFamily="49" charset="0"/>
              </a:rPr>
              <a:t>old_table</a:t>
            </a:r>
            <a:r>
              <a:rPr lang="en-US" sz="1200" dirty="0">
                <a:solidFill>
                  <a:srgbClr val="8DB0D3"/>
                </a:solidFill>
                <a:latin typeface="Courier New" panose="02070309020205020404" pitchFamily="49" charset="0"/>
              </a:rPr>
              <a:t> NEW TABLE AS </a:t>
            </a:r>
            <a:r>
              <a:rPr lang="en-US" sz="1200" dirty="0" err="1">
                <a:solidFill>
                  <a:srgbClr val="8DB0D3"/>
                </a:solidFill>
                <a:latin typeface="Courier New" panose="02070309020205020404" pitchFamily="49" charset="0"/>
              </a:rPr>
              <a:t>new_table</a:t>
            </a:r>
            <a:r>
              <a:rPr lang="en-US" sz="1200" dirty="0">
                <a:solidFill>
                  <a:srgbClr val="8DB0D3"/>
                </a:solidFill>
                <a:latin typeface="Courier New" panose="02070309020205020404" pitchFamily="49" charset="0"/>
              </a:rPr>
              <a:t> FOR EACH STATEMENT EXECUTE PROCEDURE </a:t>
            </a:r>
            <a:r>
              <a:rPr lang="en-US" sz="1200" dirty="0" err="1">
                <a:solidFill>
                  <a:srgbClr val="8DB0D3"/>
                </a:solidFill>
                <a:latin typeface="Courier New" panose="02070309020205020404" pitchFamily="49" charset="0"/>
              </a:rPr>
              <a:t>public.shadow</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'CREATE TRIGGER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lower</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tsd</a:t>
            </a:r>
            <a:r>
              <a:rPr lang="en-US" sz="1200" dirty="0">
                <a:solidFill>
                  <a:srgbClr val="8DB0D3"/>
                </a:solidFill>
                <a:latin typeface="Courier New" panose="02070309020205020404" pitchFamily="49" charset="0"/>
              </a:rPr>
              <a:t> AFTER DELETE ON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source_table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REFERENCING OLD TABLE AS </a:t>
            </a:r>
            <a:r>
              <a:rPr lang="en-US" sz="1200" dirty="0" err="1">
                <a:solidFill>
                  <a:srgbClr val="8DB0D3"/>
                </a:solidFill>
                <a:latin typeface="Courier New" panose="02070309020205020404" pitchFamily="49" charset="0"/>
              </a:rPr>
              <a:t>old_table</a:t>
            </a:r>
            <a:r>
              <a:rPr lang="en-US" sz="1200" dirty="0">
                <a:solidFill>
                  <a:srgbClr val="8DB0D3"/>
                </a:solidFill>
                <a:latin typeface="Courier New" panose="02070309020205020404" pitchFamily="49" charset="0"/>
              </a:rPr>
              <a:t> FOR EACH STATEMENT EXECUTE PROCEDURE </a:t>
            </a:r>
            <a:r>
              <a:rPr lang="en-US" sz="1200" dirty="0" err="1">
                <a:solidFill>
                  <a:srgbClr val="8DB0D3"/>
                </a:solidFill>
                <a:latin typeface="Courier New" panose="02070309020205020404" pitchFamily="49" charset="0"/>
              </a:rPr>
              <a:t>public.shadow</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shadow_table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endParaRPr lang="en-US" sz="1200" dirty="0">
              <a:effectLst/>
            </a:endParaRPr>
          </a:p>
        </p:txBody>
      </p:sp>
    </p:spTree>
    <p:extLst>
      <p:ext uri="{BB962C8B-B14F-4D97-AF65-F5344CB8AC3E}">
        <p14:creationId xmlns:p14="http://schemas.microsoft.com/office/powerpoint/2010/main" val="4172525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Update Row to Statement Triggers – Postgres 10+</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45</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This incline function will update all the triggers in your database from ROW style to STATEMENT style.</a:t>
            </a:r>
          </a:p>
          <a:p>
            <a:pPr marL="457200" indent="-457200">
              <a:spcBef>
                <a:spcPts val="0"/>
              </a:spcBef>
              <a:buFont typeface="Arial" panose="020B0604020202020204" pitchFamily="34" charset="0"/>
              <a:buChar char="•"/>
            </a:pPr>
            <a:r>
              <a:rPr lang="en-US" dirty="0"/>
              <a:t>Functions are a transaction, so this is done completely inside a transaction.</a:t>
            </a:r>
          </a:p>
          <a:p>
            <a:pPr marL="457200" indent="-457200">
              <a:spcBef>
                <a:spcPts val="0"/>
              </a:spcBef>
              <a:buFont typeface="Arial" panose="020B0604020202020204" pitchFamily="34" charset="0"/>
              <a:buChar char="•"/>
            </a:pPr>
            <a:r>
              <a:rPr lang="en-US" dirty="0"/>
              <a:t>The SELECT statement will be covered over the next several slides.</a:t>
            </a:r>
          </a:p>
          <a:p>
            <a:endParaRPr lang="en-US" dirty="0"/>
          </a:p>
        </p:txBody>
      </p:sp>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7BC22F"/>
                </a:solidFill>
                <a:latin typeface="Courier New" panose="02070309020205020404" pitchFamily="49" charset="0"/>
              </a:rPr>
              <a:t>DO</a:t>
            </a:r>
            <a:r>
              <a:rPr lang="en-US" sz="1200" dirty="0">
                <a:solidFill>
                  <a:srgbClr val="FFFFFF"/>
                </a:solidFill>
                <a:latin typeface="Courier New" panose="02070309020205020404" pitchFamily="49" charset="0"/>
              </a:rPr>
              <a:t> $$ </a:t>
            </a:r>
          </a:p>
          <a:p>
            <a:pPr>
              <a:lnSpc>
                <a:spcPct val="100000"/>
              </a:lnSpc>
              <a:spcBef>
                <a:spcPts val="0"/>
              </a:spcBef>
            </a:pPr>
            <a:r>
              <a:rPr lang="en-US" sz="1200" dirty="0">
                <a:solidFill>
                  <a:srgbClr val="7BC22F"/>
                </a:solidFill>
                <a:latin typeface="Courier New" panose="02070309020205020404" pitchFamily="49" charset="0"/>
              </a:rPr>
              <a:t>DECLARE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r </a:t>
            </a:r>
            <a:r>
              <a:rPr lang="en-US" sz="1200" dirty="0">
                <a:solidFill>
                  <a:srgbClr val="7BC22F"/>
                </a:solidFill>
                <a:latin typeface="Courier New" panose="02070309020205020404" pitchFamily="49" charset="0"/>
              </a:rPr>
              <a:t>RECORD</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BEGIN</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FOR</a:t>
            </a:r>
            <a:r>
              <a:rPr lang="en-US" sz="1200" dirty="0">
                <a:solidFill>
                  <a:srgbClr val="FFFFFF"/>
                </a:solidFill>
                <a:latin typeface="Courier New" panose="02070309020205020404" pitchFamily="49" charset="0"/>
              </a:rPr>
              <a:t> r </a:t>
            </a:r>
            <a:r>
              <a:rPr lang="en-US" sz="1200" dirty="0">
                <a:solidFill>
                  <a:srgbClr val="7BC22F"/>
                </a:solidFill>
                <a:latin typeface="Courier New" panose="02070309020205020404" pitchFamily="49" charset="0"/>
              </a:rPr>
              <a:t>IN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SELECT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LOOP</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EXECUTE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drop_trigger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EXECUTE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create_insert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EXECUTE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create_update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EXECUTE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create_delete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   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LOOP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endParaRPr lang="en-US" sz="1200" dirty="0"/>
          </a:p>
          <a:p>
            <a:endParaRPr lang="en-US" sz="1200" dirty="0">
              <a:effectLst/>
            </a:endParaRPr>
          </a:p>
        </p:txBody>
      </p:sp>
    </p:spTree>
    <p:extLst>
      <p:ext uri="{BB962C8B-B14F-4D97-AF65-F5344CB8AC3E}">
        <p14:creationId xmlns:p14="http://schemas.microsoft.com/office/powerpoint/2010/main" val="796212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Update Row to Statement Triggers – Postgres 10+</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46</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We create the DROP TRIGGER and CREATE TRIGGER for the INSERT in this part of the SELECT statement </a:t>
            </a:r>
          </a:p>
          <a:p>
            <a:endParaRPr lang="en-US" dirty="0"/>
          </a:p>
        </p:txBody>
      </p:sp>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8DB0D3"/>
                </a:solidFill>
                <a:latin typeface="Courier New" panose="02070309020205020404" pitchFamily="49" charset="0"/>
              </a:rPr>
              <a:t>   'DROP TRIGGER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pg_trigger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ON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pg_namespace</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pg_class</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drop_trigger</a:t>
            </a:r>
            <a:r>
              <a:rPr lang="en-US" sz="1200" dirty="0">
                <a:solidFill>
                  <a:srgbClr val="F08047"/>
                </a:solidFill>
                <a:latin typeface="Courier New" panose="02070309020205020404" pitchFamily="49" charset="0"/>
              </a:rPr>
              <a:t>,</a:t>
            </a:r>
          </a:p>
          <a:p>
            <a:pPr>
              <a:lnSpc>
                <a:spcPct val="100000"/>
              </a:lnSpc>
              <a:spcBef>
                <a:spcPts val="0"/>
              </a:spcBef>
            </a:pPr>
            <a:endParaRPr lang="en-US" sz="1200" dirty="0">
              <a:solidFill>
                <a:srgbClr val="F08047"/>
              </a:solidFill>
              <a:latin typeface="Courier New" panose="02070309020205020404" pitchFamily="49" charset="0"/>
            </a:endParaRPr>
          </a:p>
          <a:p>
            <a:pPr>
              <a:lnSpc>
                <a:spcPct val="100000"/>
              </a:lnSpc>
              <a:spcBef>
                <a:spcPts val="0"/>
              </a:spcBef>
            </a:pPr>
            <a:r>
              <a:rPr lang="en-US" sz="1200" dirty="0">
                <a:solidFill>
                  <a:srgbClr val="8DB0D3"/>
                </a:solidFill>
                <a:latin typeface="Courier New" panose="02070309020205020404" pitchFamily="49" charset="0"/>
              </a:rPr>
              <a:t>   'CREATE TRIGGER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pg_class</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tsi</a:t>
            </a:r>
            <a:r>
              <a:rPr lang="en-US" sz="1200" dirty="0">
                <a:solidFill>
                  <a:srgbClr val="8DB0D3"/>
                </a:solidFill>
                <a:latin typeface="Courier New" panose="02070309020205020404" pitchFamily="49" charset="0"/>
              </a:rPr>
              <a:t> AFTER INSERT ON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pg_namespace</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pg_class</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REFERENCING NEW </a:t>
            </a:r>
          </a:p>
          <a:p>
            <a:pPr>
              <a:lnSpc>
                <a:spcPct val="100000"/>
              </a:lnSpc>
              <a:spcBef>
                <a:spcPts val="0"/>
              </a:spcBef>
            </a:pPr>
            <a:r>
              <a:rPr lang="en-US" sz="1200" dirty="0">
                <a:solidFill>
                  <a:srgbClr val="8DB0D3"/>
                </a:solidFill>
                <a:latin typeface="Courier New" panose="02070309020205020404" pitchFamily="49" charset="0"/>
              </a:rPr>
              <a:t>    TABLE AS </a:t>
            </a:r>
            <a:r>
              <a:rPr lang="en-US" sz="1200" dirty="0" err="1">
                <a:solidFill>
                  <a:srgbClr val="8DB0D3"/>
                </a:solidFill>
                <a:latin typeface="Courier New" panose="02070309020205020404" pitchFamily="49" charset="0"/>
              </a:rPr>
              <a:t>new_table</a:t>
            </a:r>
            <a:r>
              <a:rPr lang="en-US" sz="1200" dirty="0">
                <a:solidFill>
                  <a:srgbClr val="8DB0D3"/>
                </a:solidFill>
                <a:latin typeface="Courier New" panose="02070309020205020404" pitchFamily="49" charset="0"/>
              </a:rPr>
              <a:t> FOR EACH STATEMENT </a:t>
            </a:r>
          </a:p>
          <a:p>
            <a:pPr>
              <a:lnSpc>
                <a:spcPct val="100000"/>
              </a:lnSpc>
              <a:spcBef>
                <a:spcPts val="0"/>
              </a:spcBef>
            </a:pPr>
            <a:r>
              <a:rPr lang="en-US" sz="1200" dirty="0">
                <a:solidFill>
                  <a:srgbClr val="8DB0D3"/>
                </a:solidFill>
                <a:latin typeface="Courier New" panose="02070309020205020404" pitchFamily="49" charset="0"/>
              </a:rPr>
              <a:t>    EXECUTE PROCEDURE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b</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08047"/>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pg_proc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proname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string_to_array</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08047"/>
                </a:solidFill>
                <a:latin typeface="Courier New" panose="02070309020205020404" pitchFamily="49" charset="0"/>
              </a:rPr>
              <a:t>    </a:t>
            </a:r>
            <a:r>
              <a:rPr lang="en-US" sz="1200" dirty="0">
                <a:solidFill>
                  <a:srgbClr val="7BC22F"/>
                </a:solidFill>
                <a:latin typeface="Courier New" panose="02070309020205020404" pitchFamily="49" charset="0"/>
              </a:rPr>
              <a:t>encode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pg_trigger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tgargs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'escape'</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'\000'</a:t>
            </a:r>
            <a:r>
              <a:rPr lang="en-US" sz="1200" dirty="0">
                <a:solidFill>
                  <a:srgbClr val="F08047"/>
                </a:solidFill>
                <a:latin typeface="Courier New" panose="02070309020205020404" pitchFamily="49" charset="0"/>
              </a:rPr>
              <a:t>))[</a:t>
            </a:r>
            <a:r>
              <a:rPr lang="en-US" sz="1200" dirty="0">
                <a:solidFill>
                  <a:srgbClr val="F4DD0B"/>
                </a:solidFill>
                <a:latin typeface="Courier New" panose="02070309020205020404" pitchFamily="49" charset="0"/>
              </a:rPr>
              <a:t>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string_to_array</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08047"/>
                </a:solidFill>
                <a:latin typeface="Courier New" panose="02070309020205020404" pitchFamily="49" charset="0"/>
              </a:rPr>
              <a:t>    </a:t>
            </a:r>
            <a:r>
              <a:rPr lang="en-US" sz="1200" dirty="0">
                <a:solidFill>
                  <a:srgbClr val="7BC22F"/>
                </a:solidFill>
                <a:latin typeface="Courier New" panose="02070309020205020404" pitchFamily="49" charset="0"/>
              </a:rPr>
              <a:t>encode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pg_trigger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tgargs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'escape'</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'\000'</a:t>
            </a:r>
            <a:r>
              <a:rPr lang="en-US" sz="1200" dirty="0">
                <a:solidFill>
                  <a:srgbClr val="F08047"/>
                </a:solidFill>
                <a:latin typeface="Courier New" panose="02070309020205020404" pitchFamily="49" charset="0"/>
              </a:rPr>
              <a:t>))[</a:t>
            </a:r>
            <a:r>
              <a:rPr lang="en-US" sz="1200" dirty="0">
                <a:solidFill>
                  <a:srgbClr val="F4DD0B"/>
                </a:solidFill>
                <a:latin typeface="Courier New" panose="02070309020205020404" pitchFamily="49" charset="0"/>
              </a:rPr>
              <a:t>2</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create_insert</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8DB0D3"/>
                </a:solidFill>
                <a:latin typeface="Courier New" panose="02070309020205020404" pitchFamily="49" charset="0"/>
              </a:rPr>
              <a:t> </a:t>
            </a:r>
            <a:endParaRPr lang="en-US" sz="1200" dirty="0">
              <a:effectLst/>
            </a:endParaRPr>
          </a:p>
        </p:txBody>
      </p:sp>
    </p:spTree>
    <p:extLst>
      <p:ext uri="{BB962C8B-B14F-4D97-AF65-F5344CB8AC3E}">
        <p14:creationId xmlns:p14="http://schemas.microsoft.com/office/powerpoint/2010/main" val="1601872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Update Row to Statement Triggers – Postgres 10+</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47</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We create the CREATE TRIGGER’s for the UPDATE and DELETE in this part of the SELECT statement </a:t>
            </a:r>
          </a:p>
          <a:p>
            <a:endParaRPr lang="en-US" dirty="0"/>
          </a:p>
        </p:txBody>
      </p:sp>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8DB0D3"/>
                </a:solidFill>
                <a:latin typeface="Courier New" panose="02070309020205020404" pitchFamily="49" charset="0"/>
              </a:rPr>
              <a:t>    'CREATE TRIGGER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pg_class</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tsu</a:t>
            </a:r>
            <a:r>
              <a:rPr lang="en-US" sz="1200" dirty="0">
                <a:solidFill>
                  <a:srgbClr val="8DB0D3"/>
                </a:solidFill>
                <a:latin typeface="Courier New" panose="02070309020205020404" pitchFamily="49" charset="0"/>
              </a:rPr>
              <a:t> AFTER UPDATE ON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pg_namespace</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pg_class</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REFERENCING OLD </a:t>
            </a:r>
          </a:p>
          <a:p>
            <a:pPr>
              <a:lnSpc>
                <a:spcPct val="100000"/>
              </a:lnSpc>
              <a:spcBef>
                <a:spcPts val="0"/>
              </a:spcBef>
            </a:pPr>
            <a:r>
              <a:rPr lang="en-US" sz="1200" dirty="0">
                <a:solidFill>
                  <a:srgbClr val="8DB0D3"/>
                </a:solidFill>
                <a:latin typeface="Courier New" panose="02070309020205020404" pitchFamily="49" charset="0"/>
              </a:rPr>
              <a:t>    TABLE AS </a:t>
            </a:r>
            <a:r>
              <a:rPr lang="en-US" sz="1200" dirty="0" err="1">
                <a:solidFill>
                  <a:srgbClr val="8DB0D3"/>
                </a:solidFill>
                <a:latin typeface="Courier New" panose="02070309020205020404" pitchFamily="49" charset="0"/>
              </a:rPr>
              <a:t>old_table</a:t>
            </a:r>
            <a:r>
              <a:rPr lang="en-US" sz="1200" dirty="0">
                <a:solidFill>
                  <a:srgbClr val="8DB0D3"/>
                </a:solidFill>
                <a:latin typeface="Courier New" panose="02070309020205020404" pitchFamily="49" charset="0"/>
              </a:rPr>
              <a:t> NEW TABLE AS </a:t>
            </a:r>
            <a:r>
              <a:rPr lang="en-US" sz="1200" dirty="0" err="1">
                <a:solidFill>
                  <a:srgbClr val="8DB0D3"/>
                </a:solidFill>
                <a:latin typeface="Courier New" panose="02070309020205020404" pitchFamily="49" charset="0"/>
              </a:rPr>
              <a:t>new_table</a:t>
            </a:r>
            <a:r>
              <a:rPr lang="en-US" sz="1200" dirty="0">
                <a:solidFill>
                  <a:srgbClr val="8DB0D3"/>
                </a:solidFill>
                <a:latin typeface="Courier New" panose="02070309020205020404" pitchFamily="49" charset="0"/>
              </a:rPr>
              <a:t> </a:t>
            </a:r>
          </a:p>
          <a:p>
            <a:pPr>
              <a:lnSpc>
                <a:spcPct val="100000"/>
              </a:lnSpc>
              <a:spcBef>
                <a:spcPts val="0"/>
              </a:spcBef>
            </a:pPr>
            <a:r>
              <a:rPr lang="en-US" sz="1200" dirty="0">
                <a:solidFill>
                  <a:srgbClr val="8DB0D3"/>
                </a:solidFill>
                <a:latin typeface="Courier New" panose="02070309020205020404" pitchFamily="49" charset="0"/>
              </a:rPr>
              <a:t>    FOR EACH STATEMENT EXECUTE PROCEDURE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b</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pg_proc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proname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string_to_array</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08047"/>
                </a:solidFill>
                <a:latin typeface="Courier New" panose="02070309020205020404" pitchFamily="49" charset="0"/>
              </a:rPr>
              <a:t>    </a:t>
            </a:r>
            <a:r>
              <a:rPr lang="en-US" sz="1200" dirty="0">
                <a:solidFill>
                  <a:srgbClr val="7BC22F"/>
                </a:solidFill>
                <a:latin typeface="Courier New" panose="02070309020205020404" pitchFamily="49" charset="0"/>
              </a:rPr>
              <a:t>encode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pg_trigger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tgargs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'escape'</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'\000'</a:t>
            </a:r>
            <a:r>
              <a:rPr lang="en-US" sz="1200" dirty="0">
                <a:solidFill>
                  <a:srgbClr val="F08047"/>
                </a:solidFill>
                <a:latin typeface="Courier New" panose="02070309020205020404" pitchFamily="49" charset="0"/>
              </a:rPr>
              <a:t>))[</a:t>
            </a:r>
            <a:r>
              <a:rPr lang="en-US" sz="1200" dirty="0">
                <a:solidFill>
                  <a:srgbClr val="F4DD0B"/>
                </a:solidFill>
                <a:latin typeface="Courier New" panose="02070309020205020404" pitchFamily="49" charset="0"/>
              </a:rPr>
              <a:t>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string_to_array</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08047"/>
                </a:solidFill>
                <a:latin typeface="Courier New" panose="02070309020205020404" pitchFamily="49" charset="0"/>
              </a:rPr>
              <a:t>    </a:t>
            </a:r>
            <a:r>
              <a:rPr lang="en-US" sz="1200" dirty="0">
                <a:solidFill>
                  <a:srgbClr val="7BC22F"/>
                </a:solidFill>
                <a:latin typeface="Courier New" panose="02070309020205020404" pitchFamily="49" charset="0"/>
              </a:rPr>
              <a:t>encode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pg_trigger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tgargs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'escape'</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'\000'</a:t>
            </a:r>
            <a:r>
              <a:rPr lang="en-US" sz="1200" dirty="0">
                <a:solidFill>
                  <a:srgbClr val="F08047"/>
                </a:solidFill>
                <a:latin typeface="Courier New" panose="02070309020205020404" pitchFamily="49" charset="0"/>
              </a:rPr>
              <a:t>))[</a:t>
            </a:r>
            <a:r>
              <a:rPr lang="en-US" sz="1200" dirty="0">
                <a:solidFill>
                  <a:srgbClr val="F4DD0B"/>
                </a:solidFill>
                <a:latin typeface="Courier New" panose="02070309020205020404" pitchFamily="49" charset="0"/>
              </a:rPr>
              <a:t>2</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create_update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endParaRPr lang="en-US" sz="1200" dirty="0">
              <a:solidFill>
                <a:srgbClr val="FFFFFF"/>
              </a:solidFill>
              <a:latin typeface="Courier New" panose="02070309020205020404" pitchFamily="49" charset="0"/>
            </a:endParaRPr>
          </a:p>
          <a:p>
            <a:pPr>
              <a:lnSpc>
                <a:spcPct val="100000"/>
              </a:lnSpc>
              <a:spcBef>
                <a:spcPts val="0"/>
              </a:spcBef>
            </a:pPr>
            <a:r>
              <a:rPr lang="en-US" sz="1200" dirty="0">
                <a:solidFill>
                  <a:srgbClr val="8DB0D3"/>
                </a:solidFill>
                <a:latin typeface="Courier New" panose="02070309020205020404" pitchFamily="49" charset="0"/>
              </a:rPr>
              <a:t>    'CREATE TRIGGER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pg_class</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tsd</a:t>
            </a:r>
            <a:r>
              <a:rPr lang="en-US" sz="1200" dirty="0">
                <a:solidFill>
                  <a:srgbClr val="8DB0D3"/>
                </a:solidFill>
                <a:latin typeface="Courier New" panose="02070309020205020404" pitchFamily="49" charset="0"/>
              </a:rPr>
              <a:t> AFTER DELETE ON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pg_namespace</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pg_class</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 REFERENCING OLD </a:t>
            </a:r>
          </a:p>
          <a:p>
            <a:pPr>
              <a:lnSpc>
                <a:spcPct val="100000"/>
              </a:lnSpc>
              <a:spcBef>
                <a:spcPts val="0"/>
              </a:spcBef>
            </a:pPr>
            <a:r>
              <a:rPr lang="en-US" sz="1200" dirty="0">
                <a:solidFill>
                  <a:srgbClr val="8DB0D3"/>
                </a:solidFill>
                <a:latin typeface="Courier New" panose="02070309020205020404" pitchFamily="49" charset="0"/>
              </a:rPr>
              <a:t>    TABLE AS </a:t>
            </a:r>
            <a:r>
              <a:rPr lang="en-US" sz="1200" dirty="0" err="1">
                <a:solidFill>
                  <a:srgbClr val="8DB0D3"/>
                </a:solidFill>
                <a:latin typeface="Courier New" panose="02070309020205020404" pitchFamily="49" charset="0"/>
              </a:rPr>
              <a:t>old_table</a:t>
            </a:r>
            <a:r>
              <a:rPr lang="en-US" sz="1200" dirty="0">
                <a:solidFill>
                  <a:srgbClr val="8DB0D3"/>
                </a:solidFill>
                <a:latin typeface="Courier New" panose="02070309020205020404" pitchFamily="49" charset="0"/>
              </a:rPr>
              <a:t> FOR EACH STATEMENT </a:t>
            </a:r>
          </a:p>
          <a:p>
            <a:pPr>
              <a:lnSpc>
                <a:spcPct val="100000"/>
              </a:lnSpc>
              <a:spcBef>
                <a:spcPts val="0"/>
              </a:spcBef>
            </a:pPr>
            <a:r>
              <a:rPr lang="en-US" sz="1200" dirty="0">
                <a:solidFill>
                  <a:srgbClr val="8DB0D3"/>
                </a:solidFill>
                <a:latin typeface="Courier New" panose="02070309020205020404" pitchFamily="49" charset="0"/>
              </a:rPr>
              <a:t>    EXECUTE PROCEDURE '</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b</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quote_ident</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pg_proc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proname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string_to_array</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08047"/>
                </a:solidFill>
                <a:latin typeface="Courier New" panose="02070309020205020404" pitchFamily="49" charset="0"/>
              </a:rPr>
              <a:t>    </a:t>
            </a:r>
            <a:r>
              <a:rPr lang="en-US" sz="1200" dirty="0">
                <a:solidFill>
                  <a:srgbClr val="7BC22F"/>
                </a:solidFill>
                <a:latin typeface="Courier New" panose="02070309020205020404" pitchFamily="49" charset="0"/>
              </a:rPr>
              <a:t>encode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pg_trigger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tgargs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'escape'</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'\000'</a:t>
            </a:r>
            <a:r>
              <a:rPr lang="en-US" sz="1200" dirty="0">
                <a:solidFill>
                  <a:srgbClr val="F08047"/>
                </a:solidFill>
                <a:latin typeface="Courier New" panose="02070309020205020404" pitchFamily="49" charset="0"/>
              </a:rPr>
              <a:t>))[</a:t>
            </a:r>
            <a:r>
              <a:rPr lang="en-US" sz="1200" dirty="0">
                <a:solidFill>
                  <a:srgbClr val="F4DD0B"/>
                </a:solidFill>
                <a:latin typeface="Courier New" panose="02070309020205020404" pitchFamily="49" charset="0"/>
              </a:rPr>
              <a:t>1</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quote_literal</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string_to_array</a:t>
            </a:r>
            <a:r>
              <a:rPr lang="en-US" sz="1200" dirty="0">
                <a:solidFill>
                  <a:srgbClr val="F08047"/>
                </a:solidFill>
                <a:latin typeface="Courier New" panose="02070309020205020404" pitchFamily="49" charset="0"/>
              </a:rPr>
              <a:t>(</a:t>
            </a:r>
          </a:p>
          <a:p>
            <a:pPr>
              <a:lnSpc>
                <a:spcPct val="100000"/>
              </a:lnSpc>
              <a:spcBef>
                <a:spcPts val="0"/>
              </a:spcBef>
            </a:pPr>
            <a:r>
              <a:rPr lang="en-US" sz="1200" dirty="0">
                <a:solidFill>
                  <a:srgbClr val="F08047"/>
                </a:solidFill>
                <a:latin typeface="Courier New" panose="02070309020205020404" pitchFamily="49" charset="0"/>
              </a:rPr>
              <a:t>    </a:t>
            </a:r>
            <a:r>
              <a:rPr lang="en-US" sz="1200" dirty="0">
                <a:solidFill>
                  <a:srgbClr val="7BC22F"/>
                </a:solidFill>
                <a:latin typeface="Courier New" panose="02070309020205020404" pitchFamily="49" charset="0"/>
              </a:rPr>
              <a:t>encode</a:t>
            </a:r>
            <a:r>
              <a:rPr lang="en-US" sz="1200" dirty="0">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pg_trigger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tgargs</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'escape'</a:t>
            </a:r>
            <a:r>
              <a:rPr lang="en-US" sz="1200" dirty="0">
                <a:solidFill>
                  <a:srgbClr val="F08047"/>
                </a:solidFill>
                <a:latin typeface="Courier New" panose="02070309020205020404" pitchFamily="49" charset="0"/>
              </a:rPr>
              <a:t>),</a:t>
            </a:r>
            <a:r>
              <a:rPr lang="en-US" sz="1200" dirty="0">
                <a:solidFill>
                  <a:srgbClr val="8DB0D3"/>
                </a:solidFill>
                <a:latin typeface="Courier New" panose="02070309020205020404" pitchFamily="49" charset="0"/>
              </a:rPr>
              <a:t>'\000'</a:t>
            </a:r>
            <a:r>
              <a:rPr lang="en-US" sz="1200" dirty="0">
                <a:solidFill>
                  <a:srgbClr val="F08047"/>
                </a:solidFill>
                <a:latin typeface="Courier New" panose="02070309020205020404" pitchFamily="49" charset="0"/>
              </a:rPr>
              <a:t>))[</a:t>
            </a:r>
            <a:r>
              <a:rPr lang="en-US" sz="1200" dirty="0">
                <a:solidFill>
                  <a:srgbClr val="F4DD0B"/>
                </a:solidFill>
                <a:latin typeface="Courier New" panose="02070309020205020404" pitchFamily="49" charset="0"/>
              </a:rPr>
              <a:t>2</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create_delete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endParaRPr lang="en-US" sz="1200" dirty="0">
              <a:effectLst/>
            </a:endParaRPr>
          </a:p>
        </p:txBody>
      </p:sp>
    </p:spTree>
    <p:extLst>
      <p:ext uri="{BB962C8B-B14F-4D97-AF65-F5344CB8AC3E}">
        <p14:creationId xmlns:p14="http://schemas.microsoft.com/office/powerpoint/2010/main" val="1661548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Update Row to Statement Triggers – Postgres 10+</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48</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Look up the triggers that are _</a:t>
            </a:r>
            <a:r>
              <a:rPr lang="en-US" dirty="0" err="1"/>
              <a:t>tsr</a:t>
            </a:r>
            <a:r>
              <a:rPr lang="en-US" dirty="0"/>
              <a:t>, aka the row based triggers from the old shadow function.</a:t>
            </a:r>
          </a:p>
          <a:p>
            <a:pPr marL="457200" indent="-457200">
              <a:spcBef>
                <a:spcPts val="0"/>
              </a:spcBef>
              <a:buFont typeface="Arial" panose="020B0604020202020204" pitchFamily="34" charset="0"/>
              <a:buChar char="•"/>
            </a:pPr>
            <a:r>
              <a:rPr lang="en-US" dirty="0"/>
              <a:t>The _</a:t>
            </a:r>
            <a:r>
              <a:rPr lang="en-US" dirty="0" err="1"/>
              <a:t>tss</a:t>
            </a:r>
            <a:r>
              <a:rPr lang="en-US" dirty="0"/>
              <a:t> ones, we want to ignore, they are for the TRUNCATE statements and they don’t need updating.</a:t>
            </a:r>
          </a:p>
          <a:p>
            <a:pPr marL="457200" indent="-457200">
              <a:spcBef>
                <a:spcPts val="0"/>
              </a:spcBef>
              <a:buFont typeface="Arial" panose="020B0604020202020204" pitchFamily="34" charset="0"/>
              <a:buChar char="•"/>
            </a:pPr>
            <a:r>
              <a:rPr lang="en-US" dirty="0"/>
              <a:t>The first 4 lines can be excluded as they are just for reference if you are running the query manually.</a:t>
            </a:r>
          </a:p>
          <a:p>
            <a:endParaRPr lang="en-US" dirty="0"/>
          </a:p>
        </p:txBody>
      </p:sp>
      <p:sp>
        <p:nvSpPr>
          <p:cNvPr id="2" name="Text Placeholder 1"/>
          <p:cNvSpPr>
            <a:spLocks noGrp="1"/>
          </p:cNvSpPr>
          <p:nvPr>
            <p:ph type="body" sz="quarter" idx="12"/>
          </p:nvPr>
        </p:nvSpPr>
        <p:spPr/>
        <p:txBody>
          <a:bodyPr/>
          <a:lstStyle/>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pg_namespace</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table_schema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pg_class</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table_name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b</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function_schema</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pg_proc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proname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function_name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FROM</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pg_catalog</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pg_trigger</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LEFT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JOIN</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pg_catalog</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pg_class</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pg_trigger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tgrelid</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pg_class</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oid</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LEFT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JOIN</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pg_catalog</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pg_namespace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pg_class</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relnamespace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pg_namespace</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oid</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LEFT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JOIN</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pg_catalog</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pg_proc</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pg_trigger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tgfoid</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pg_proc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oid</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LEFT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JOIN</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pg_catalog</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pg_namespace</a:t>
            </a:r>
            <a:r>
              <a:rPr lang="en-US" sz="1200" dirty="0">
                <a:solidFill>
                  <a:srgbClr val="FFFFFF"/>
                </a:solidFill>
                <a:latin typeface="Courier New" panose="02070309020205020404" pitchFamily="49" charset="0"/>
              </a:rPr>
              <a:t> b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pg_proc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pronamespace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b</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oid</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WHERE</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tgisinternal</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false</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b</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nspname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'public'</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pg_proc</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proname</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'shadow'</a:t>
            </a:r>
            <a:r>
              <a:rPr lang="en-US" sz="1200" dirty="0">
                <a:solidFill>
                  <a:srgbClr val="FFFFFF"/>
                </a:solidFill>
                <a:latin typeface="Courier New" panose="02070309020205020404" pitchFamily="49" charset="0"/>
              </a:rPr>
              <a:t> </a:t>
            </a:r>
          </a:p>
          <a:p>
            <a:pPr>
              <a:lnSpc>
                <a:spcPct val="100000"/>
              </a:lnSpc>
              <a:spcBef>
                <a:spcPts val="0"/>
              </a:spcBef>
            </a:pP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AND</a:t>
            </a:r>
            <a:r>
              <a:rPr lang="en-US" sz="1200" dirty="0">
                <a:solidFill>
                  <a:srgbClr val="FFFFFF"/>
                </a:solidFill>
                <a:latin typeface="Courier New" panose="02070309020205020404" pitchFamily="49" charset="0"/>
              </a:rPr>
              <a:t> </a:t>
            </a:r>
            <a:r>
              <a:rPr lang="en-US" sz="1200" dirty="0" err="1">
                <a:solidFill>
                  <a:srgbClr val="FFFFFF"/>
                </a:solidFill>
                <a:latin typeface="Courier New" panose="02070309020205020404" pitchFamily="49" charset="0"/>
              </a:rPr>
              <a:t>pg_trigger</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tgname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LIKE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'%_</a:t>
            </a:r>
            <a:r>
              <a:rPr lang="en-US" sz="1200" dirty="0" err="1">
                <a:solidFill>
                  <a:srgbClr val="8DB0D3"/>
                </a:solidFill>
                <a:latin typeface="Courier New" panose="02070309020205020404" pitchFamily="49" charset="0"/>
              </a:rPr>
              <a:t>tsr</a:t>
            </a:r>
            <a:r>
              <a:rPr lang="en-US" sz="1200" dirty="0">
                <a:solidFill>
                  <a:srgbClr val="8DB0D3"/>
                </a:solidFill>
                <a:latin typeface="Courier New" panose="02070309020205020404" pitchFamily="49" charset="0"/>
              </a:rPr>
              <a:t>'</a:t>
            </a:r>
            <a:endParaRPr lang="en-US" sz="1200" dirty="0">
              <a:effectLst/>
            </a:endParaRPr>
          </a:p>
        </p:txBody>
      </p:sp>
    </p:spTree>
    <p:extLst>
      <p:ext uri="{BB962C8B-B14F-4D97-AF65-F5344CB8AC3E}">
        <p14:creationId xmlns:p14="http://schemas.microsoft.com/office/powerpoint/2010/main" val="318712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a:ea typeface="ヒラギノ角ゴ Pro W3" charset="-128"/>
              </a:rPr>
              <a:t>Shadow Tables</a:t>
            </a:r>
          </a:p>
          <a:p>
            <a:pPr marL="90488" lvl="1">
              <a:spcBef>
                <a:spcPct val="0"/>
              </a:spcBef>
            </a:pPr>
            <a:r>
              <a:rPr lang="en-US" altLang="en-US" dirty="0">
                <a:ea typeface="ヒラギノ角ゴ Pro W3" charset="-128"/>
              </a:rPr>
              <a:t>A simpler generic shadow function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a:ea typeface="ヒラギノ角ゴ Pro W3" charset="-128"/>
              </a:rPr>
              <a:t>Pros &amp; Cons</a:t>
            </a:r>
          </a:p>
          <a:p>
            <a:pPr marL="90488" lvl="1">
              <a:spcBef>
                <a:spcPct val="0"/>
              </a:spcBef>
            </a:pPr>
            <a:r>
              <a:rPr lang="en-US" altLang="en-US" dirty="0">
                <a:ea typeface="ヒラギノ角ゴ Pro W3" charset="-128"/>
              </a:rPr>
              <a:t>The differences between Shadow Tables and </a:t>
            </a:r>
            <a:r>
              <a:rPr lang="en-US" altLang="en-US" dirty="0" err="1">
                <a:ea typeface="ヒラギノ角ゴ Pro W3" charset="-128"/>
              </a:rPr>
              <a:t>pgAudit</a:t>
            </a:r>
            <a:endParaRPr lang="en-US" altLang="en-US" dirty="0">
              <a:ea typeface="ヒラギノ角ゴ Pro W3" charset="-128"/>
            </a:endParaRPr>
          </a:p>
        </p:txBody>
      </p:sp>
    </p:spTree>
    <p:extLst>
      <p:ext uri="{BB962C8B-B14F-4D97-AF65-F5344CB8AC3E}">
        <p14:creationId xmlns:p14="http://schemas.microsoft.com/office/powerpoint/2010/main" val="14501809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Shadow Tables</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50</a:t>
            </a:fld>
            <a:endParaRPr lang="en-US" alt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413830680"/>
              </p:ext>
            </p:extLst>
          </p:nvPr>
        </p:nvGraphicFramePr>
        <p:xfrm>
          <a:off x="607326" y="1261872"/>
          <a:ext cx="10964049" cy="4526280"/>
        </p:xfrm>
        <a:graphic>
          <a:graphicData uri="http://schemas.openxmlformats.org/drawingml/2006/table">
            <a:tbl>
              <a:tblPr firstRow="1" bandRow="1">
                <a:tableStyleId>{5C22544A-7EE6-4342-B048-85BDC9FD1C3A}</a:tableStyleId>
              </a:tblPr>
              <a:tblGrid>
                <a:gridCol w="7927074">
                  <a:extLst>
                    <a:ext uri="{9D8B030D-6E8A-4147-A177-3AD203B41FA5}">
                      <a16:colId xmlns:a16="http://schemas.microsoft.com/office/drawing/2014/main" val="20000"/>
                    </a:ext>
                  </a:extLst>
                </a:gridCol>
                <a:gridCol w="1883229">
                  <a:extLst>
                    <a:ext uri="{9D8B030D-6E8A-4147-A177-3AD203B41FA5}">
                      <a16:colId xmlns:a16="http://schemas.microsoft.com/office/drawing/2014/main" val="20001"/>
                    </a:ext>
                  </a:extLst>
                </a:gridCol>
                <a:gridCol w="1153746">
                  <a:extLst>
                    <a:ext uri="{9D8B030D-6E8A-4147-A177-3AD203B41FA5}">
                      <a16:colId xmlns:a16="http://schemas.microsoft.com/office/drawing/2014/main" val="20002"/>
                    </a:ext>
                  </a:extLst>
                </a:gridCol>
              </a:tblGrid>
              <a:tr h="370840">
                <a:tc>
                  <a:txBody>
                    <a:bodyPr/>
                    <a:lstStyle/>
                    <a:p>
                      <a:r>
                        <a:rPr lang="en-US" dirty="0">
                          <a:solidFill>
                            <a:schemeClr val="tx1"/>
                          </a:solidFill>
                        </a:rPr>
                        <a:t>Item</a:t>
                      </a:r>
                    </a:p>
                  </a:txBody>
                  <a:tcPr/>
                </a:tc>
                <a:tc>
                  <a:txBody>
                    <a:bodyPr/>
                    <a:lstStyle/>
                    <a:p>
                      <a:r>
                        <a:rPr lang="en-US" dirty="0">
                          <a:solidFill>
                            <a:schemeClr val="tx1"/>
                          </a:solidFill>
                        </a:rPr>
                        <a:t>Shadow Tables</a:t>
                      </a:r>
                    </a:p>
                  </a:txBody>
                  <a:tcPr/>
                </a:tc>
                <a:tc>
                  <a:txBody>
                    <a:bodyPr/>
                    <a:lstStyle/>
                    <a:p>
                      <a:r>
                        <a:rPr lang="en-US" dirty="0" err="1">
                          <a:solidFill>
                            <a:schemeClr val="tx1"/>
                          </a:solidFill>
                        </a:rPr>
                        <a:t>pgAudit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dirty="0"/>
                        <a:t>Easy to Setup</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10001"/>
                  </a:ext>
                </a:extLst>
              </a:tr>
              <a:tr h="370840">
                <a:tc>
                  <a:txBody>
                    <a:bodyPr/>
                    <a:lstStyle/>
                    <a:p>
                      <a:r>
                        <a:rPr lang="en-US" dirty="0"/>
                        <a:t>Have historical copy</a:t>
                      </a:r>
                      <a:r>
                        <a:rPr lang="en-US" baseline="0" dirty="0"/>
                        <a:t> of the data</a:t>
                      </a:r>
                      <a:endParaRPr lang="en-US" dirty="0"/>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10002"/>
                  </a:ext>
                </a:extLst>
              </a:tr>
              <a:tr h="370840">
                <a:tc>
                  <a:txBody>
                    <a:bodyPr/>
                    <a:lstStyle/>
                    <a:p>
                      <a:r>
                        <a:rPr lang="en-US" dirty="0"/>
                        <a:t>Have historical copy of the DDL</a:t>
                      </a:r>
                    </a:p>
                  </a:txBody>
                  <a:tcPr/>
                </a:tc>
                <a:tc>
                  <a:txBody>
                    <a:bodyPr/>
                    <a:lstStyle/>
                    <a:p>
                      <a:endParaRPr lang="en-US"/>
                    </a:p>
                  </a:txBody>
                  <a:tcPr/>
                </a:tc>
                <a:tc>
                  <a:txBody>
                    <a:bodyPr/>
                    <a:lstStyle/>
                    <a:p>
                      <a:r>
                        <a:rPr lang="en-US" dirty="0"/>
                        <a:t>X</a:t>
                      </a:r>
                    </a:p>
                  </a:txBody>
                  <a:tcPr/>
                </a:tc>
                <a:extLst>
                  <a:ext uri="{0D108BD9-81ED-4DB2-BD59-A6C34878D82A}">
                    <a16:rowId xmlns:a16="http://schemas.microsoft.com/office/drawing/2014/main" val="10003"/>
                  </a:ext>
                </a:extLst>
              </a:tr>
              <a:tr h="370840">
                <a:tc>
                  <a:txBody>
                    <a:bodyPr/>
                    <a:lstStyle/>
                    <a:p>
                      <a:r>
                        <a:rPr lang="en-US" dirty="0"/>
                        <a:t>Know</a:t>
                      </a:r>
                      <a:r>
                        <a:rPr lang="en-US" baseline="0" dirty="0"/>
                        <a:t> who looked at the data</a:t>
                      </a:r>
                      <a:endParaRPr lang="en-US" dirty="0"/>
                    </a:p>
                  </a:txBody>
                  <a:tcPr/>
                </a:tc>
                <a:tc>
                  <a:txBody>
                    <a:bodyPr/>
                    <a:lstStyle/>
                    <a:p>
                      <a:endParaRPr lang="en-US"/>
                    </a:p>
                  </a:txBody>
                  <a:tcPr/>
                </a:tc>
                <a:tc>
                  <a:txBody>
                    <a:bodyPr/>
                    <a:lstStyle/>
                    <a:p>
                      <a:r>
                        <a:rPr lang="en-US" dirty="0"/>
                        <a:t>X</a:t>
                      </a:r>
                    </a:p>
                  </a:txBody>
                  <a:tcPr/>
                </a:tc>
                <a:extLst>
                  <a:ext uri="{0D108BD9-81ED-4DB2-BD59-A6C34878D82A}">
                    <a16:rowId xmlns:a16="http://schemas.microsoft.com/office/drawing/2014/main" val="10004"/>
                  </a:ext>
                </a:extLst>
              </a:tr>
              <a:tr h="370840">
                <a:tc>
                  <a:txBody>
                    <a:bodyPr/>
                    <a:lstStyle/>
                    <a:p>
                      <a:r>
                        <a:rPr lang="en-US" dirty="0"/>
                        <a:t>Rollback</a:t>
                      </a:r>
                      <a:r>
                        <a:rPr lang="en-US" baseline="0" dirty="0"/>
                        <a:t> to historical version of the table</a:t>
                      </a:r>
                      <a:endParaRPr lang="en-US" dirty="0"/>
                    </a:p>
                  </a:txBody>
                  <a:tcPr/>
                </a:tc>
                <a:tc>
                  <a:txBody>
                    <a:bodyPr/>
                    <a:lstStyle/>
                    <a:p>
                      <a:r>
                        <a:rPr lang="en-US" dirty="0"/>
                        <a:t>X</a:t>
                      </a:r>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a:t>Can be installed on cloud services</a:t>
                      </a:r>
                    </a:p>
                  </a:txBody>
                  <a:tcPr/>
                </a:tc>
                <a:tc>
                  <a:txBody>
                    <a:bodyPr/>
                    <a:lstStyle/>
                    <a:p>
                      <a:r>
                        <a:rPr lang="en-US" dirty="0"/>
                        <a:t>X</a:t>
                      </a:r>
                    </a:p>
                  </a:txBody>
                  <a:tcPr/>
                </a:tc>
                <a:tc>
                  <a:txBody>
                    <a:bodyPr/>
                    <a:lstStyle/>
                    <a:p>
                      <a:r>
                        <a:rPr lang="en-US"/>
                        <a:t>* Some</a:t>
                      </a:r>
                    </a:p>
                  </a:txBody>
                  <a:tcPr/>
                </a:tc>
                <a:extLst>
                  <a:ext uri="{0D108BD9-81ED-4DB2-BD59-A6C34878D82A}">
                    <a16:rowId xmlns:a16="http://schemas.microsoft.com/office/drawing/2014/main" val="10006"/>
                  </a:ext>
                </a:extLst>
              </a:tr>
              <a:tr h="370840">
                <a:tc>
                  <a:txBody>
                    <a:bodyPr/>
                    <a:lstStyle/>
                    <a:p>
                      <a:r>
                        <a:rPr lang="en-US" dirty="0"/>
                        <a:t>Can be installed without </a:t>
                      </a:r>
                      <a:r>
                        <a:rPr lang="en-US" dirty="0" err="1"/>
                        <a:t>superuser</a:t>
                      </a:r>
                      <a:r>
                        <a:rPr lang="en-US" dirty="0"/>
                        <a:t> privileges</a:t>
                      </a:r>
                    </a:p>
                  </a:txBody>
                  <a:tcPr/>
                </a:tc>
                <a:tc>
                  <a:txBody>
                    <a:bodyPr/>
                    <a:lstStyle/>
                    <a:p>
                      <a:r>
                        <a:rPr lang="en-US" dirty="0"/>
                        <a:t>X</a:t>
                      </a:r>
                    </a:p>
                  </a:txBody>
                  <a:tcPr/>
                </a:tc>
                <a:tc>
                  <a:txBody>
                    <a:bodyPr/>
                    <a:lstStyle/>
                    <a:p>
                      <a:endParaRPr lang="en-US" dirty="0"/>
                    </a:p>
                  </a:txBody>
                  <a:tcPr/>
                </a:tc>
                <a:extLst>
                  <a:ext uri="{0D108BD9-81ED-4DB2-BD59-A6C34878D82A}">
                    <a16:rowId xmlns:a16="http://schemas.microsoft.com/office/drawing/2014/main" val="10007"/>
                  </a:ext>
                </a:extLst>
              </a:tr>
              <a:tr h="370840">
                <a:tc>
                  <a:txBody>
                    <a:bodyPr/>
                    <a:lstStyle/>
                    <a:p>
                      <a:r>
                        <a:rPr lang="en-US" dirty="0"/>
                        <a:t>See the</a:t>
                      </a:r>
                      <a:r>
                        <a:rPr lang="en-US" baseline="0" dirty="0"/>
                        <a:t> contents of the table on x date and y time</a:t>
                      </a:r>
                      <a:endParaRPr lang="en-US" dirty="0"/>
                    </a:p>
                  </a:txBody>
                  <a:tcPr/>
                </a:tc>
                <a:tc>
                  <a:txBody>
                    <a:bodyPr/>
                    <a:lstStyle/>
                    <a:p>
                      <a:r>
                        <a:rPr lang="en-US" dirty="0"/>
                        <a:t>X</a:t>
                      </a:r>
                    </a:p>
                  </a:txBody>
                  <a:tcPr/>
                </a:tc>
                <a:tc>
                  <a:txBody>
                    <a:bodyPr/>
                    <a:lstStyle/>
                    <a:p>
                      <a:endParaRPr lang="en-US" dirty="0"/>
                    </a:p>
                  </a:txBody>
                  <a:tcPr/>
                </a:tc>
                <a:extLst>
                  <a:ext uri="{0D108BD9-81ED-4DB2-BD59-A6C34878D82A}">
                    <a16:rowId xmlns:a16="http://schemas.microsoft.com/office/drawing/2014/main" val="10008"/>
                  </a:ext>
                </a:extLst>
              </a:tr>
              <a:tr h="370840">
                <a:tc>
                  <a:txBody>
                    <a:bodyPr/>
                    <a:lstStyle/>
                    <a:p>
                      <a:r>
                        <a:rPr lang="en-US" dirty="0"/>
                        <a:t>ALTER TABLE </a:t>
                      </a:r>
                      <a:r>
                        <a:rPr lang="en-US" i="1" dirty="0"/>
                        <a:t>*I am contemplating working on a Event Trigger to version</a:t>
                      </a:r>
                      <a:r>
                        <a:rPr lang="en-US" i="1" baseline="0" dirty="0"/>
                        <a:t> number the shadow tables and create a new shadow table for the new table layout</a:t>
                      </a:r>
                      <a:r>
                        <a:rPr lang="en-US" i="1" dirty="0"/>
                        <a:t>.</a:t>
                      </a:r>
                    </a:p>
                  </a:txBody>
                  <a:tcPr/>
                </a:tc>
                <a:tc>
                  <a:txBody>
                    <a:bodyPr/>
                    <a:lstStyle/>
                    <a:p>
                      <a:r>
                        <a:rPr lang="en-US" dirty="0"/>
                        <a:t>Will</a:t>
                      </a:r>
                      <a:r>
                        <a:rPr lang="en-US" baseline="0" dirty="0"/>
                        <a:t> not currently work. Have to perform manually.</a:t>
                      </a:r>
                      <a:endParaRPr lang="en-US" dirty="0"/>
                    </a:p>
                  </a:txBody>
                  <a:tcPr/>
                </a:tc>
                <a:tc>
                  <a:txBody>
                    <a:bodyPr/>
                    <a:lstStyle/>
                    <a:p>
                      <a:r>
                        <a:rPr lang="en-US" dirty="0"/>
                        <a:t>X</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10832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a:ea typeface="ヒラギノ角ゴ Pro W3" charset="-128"/>
              </a:rPr>
              <a:t>Other Shadow Table Projects</a:t>
            </a:r>
          </a:p>
        </p:txBody>
      </p:sp>
    </p:spTree>
    <p:extLst>
      <p:ext uri="{BB962C8B-B14F-4D97-AF65-F5344CB8AC3E}">
        <p14:creationId xmlns:p14="http://schemas.microsoft.com/office/powerpoint/2010/main" val="34104777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pgsql_shadow_tables</a:t>
            </a:r>
            <a:endParaRPr lang="en-US" dirty="0"/>
          </a:p>
        </p:txBody>
      </p:sp>
      <p:sp>
        <p:nvSpPr>
          <p:cNvPr id="7" name="Text Placeholder 6"/>
          <p:cNvSpPr>
            <a:spLocks noGrp="1"/>
          </p:cNvSpPr>
          <p:nvPr>
            <p:ph type="body" sz="quarter" idx="12"/>
          </p:nvPr>
        </p:nvSpPr>
        <p:spPr/>
        <p:txBody>
          <a:bodyPr/>
          <a:lstStyle/>
          <a:p>
            <a:pPr marL="119063" indent="-119063">
              <a:lnSpc>
                <a:spcPct val="100000"/>
              </a:lnSpc>
              <a:buFont typeface="Arial" panose="020B0604020202020204" pitchFamily="34" charset="0"/>
              <a:buChar char="•"/>
            </a:pPr>
            <a:r>
              <a:rPr lang="en-US" sz="1000" b="1" dirty="0">
                <a:solidFill>
                  <a:srgbClr val="FFFF00"/>
                </a:solidFill>
              </a:rPr>
              <a:t>&gt;&gt;&gt; This Presentation &lt;&lt;&lt;</a:t>
            </a:r>
          </a:p>
          <a:p>
            <a:pPr marL="119063" indent="-119063">
              <a:lnSpc>
                <a:spcPct val="100000"/>
              </a:lnSpc>
              <a:buFont typeface="Arial" panose="020B0604020202020204" pitchFamily="34" charset="0"/>
              <a:buChar char="•"/>
            </a:pPr>
            <a:r>
              <a:rPr lang="en-US" sz="1000" dirty="0"/>
              <a:t>https://github.com/akaariai/pgsql_shadow_tables</a:t>
            </a:r>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52</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Audit table management for PostgreSQL 8.4+</a:t>
            </a:r>
          </a:p>
          <a:p>
            <a:pPr marL="119063" indent="-119063">
              <a:buFont typeface="Arial" panose="020B0604020202020204" pitchFamily="34" charset="0"/>
              <a:buChar char="•"/>
            </a:pPr>
            <a:endParaRPr lang="en-US" dirty="0"/>
          </a:p>
          <a:p>
            <a:pPr marL="119063" indent="-119063">
              <a:buFont typeface="Arial" panose="020B0604020202020204" pitchFamily="34" charset="0"/>
              <a:buChar char="•"/>
            </a:pPr>
            <a:r>
              <a:rPr lang="en-US" dirty="0"/>
              <a:t>An easy way to do database version tracking.</a:t>
            </a:r>
          </a:p>
        </p:txBody>
      </p:sp>
    </p:spTree>
    <p:extLst>
      <p:ext uri="{BB962C8B-B14F-4D97-AF65-F5344CB8AC3E}">
        <p14:creationId xmlns:p14="http://schemas.microsoft.com/office/powerpoint/2010/main" val="571591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Audit trigger</a:t>
            </a:r>
          </a:p>
        </p:txBody>
      </p:sp>
      <p:sp>
        <p:nvSpPr>
          <p:cNvPr id="7" name="Text Placeholder 6"/>
          <p:cNvSpPr>
            <a:spLocks noGrp="1"/>
          </p:cNvSpPr>
          <p:nvPr>
            <p:ph type="body" sz="quarter" idx="12"/>
          </p:nvPr>
        </p:nvSpPr>
        <p:spPr/>
        <p:txBody>
          <a:bodyPr/>
          <a:lstStyle/>
          <a:p>
            <a:pPr marL="119063" indent="-119063">
              <a:lnSpc>
                <a:spcPct val="100000"/>
              </a:lnSpc>
              <a:buFont typeface="Arial" panose="020B0604020202020204" pitchFamily="34" charset="0"/>
              <a:buChar char="•"/>
            </a:pPr>
            <a:r>
              <a:rPr lang="en-US" sz="1000" b="1" dirty="0">
                <a:solidFill>
                  <a:srgbClr val="FFFF00"/>
                </a:solidFill>
              </a:rPr>
              <a:t>&gt;&gt;&gt; This Presentation &lt;&lt;&lt;</a:t>
            </a:r>
          </a:p>
          <a:p>
            <a:pPr marL="119063" indent="-119063">
              <a:lnSpc>
                <a:spcPct val="100000"/>
              </a:lnSpc>
              <a:buFont typeface="Arial" panose="020B0604020202020204" pitchFamily="34" charset="0"/>
              <a:buChar char="•"/>
            </a:pPr>
            <a:r>
              <a:rPr lang="en-US" sz="1000" dirty="0"/>
              <a:t>https://github.com/2ndQuadrant/audit-trigger</a:t>
            </a:r>
          </a:p>
          <a:p>
            <a:pPr marL="119063" indent="-119063">
              <a:lnSpc>
                <a:spcPct val="100000"/>
              </a:lnSpc>
              <a:buFont typeface="Arial" panose="020B0604020202020204" pitchFamily="34" charset="0"/>
              <a:buChar char="•"/>
            </a:pPr>
            <a:endParaRPr lang="en-US" sz="1000" dirty="0"/>
          </a:p>
          <a:p>
            <a:pPr marL="119063" indent="-119063">
              <a:lnSpc>
                <a:spcPct val="100000"/>
              </a:lnSpc>
              <a:buFont typeface="Arial" panose="020B0604020202020204" pitchFamily="34" charset="0"/>
              <a:buChar char="•"/>
            </a:pPr>
            <a:r>
              <a:rPr lang="en-US" sz="1000" dirty="0"/>
              <a:t>https://wiki.postgresql.org/wiki/Audit_trigger_91plus</a:t>
            </a:r>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53</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A simple, </a:t>
            </a:r>
            <a:r>
              <a:rPr lang="en-US" dirty="0" err="1"/>
              <a:t>customisable</a:t>
            </a:r>
            <a:r>
              <a:rPr lang="en-US" dirty="0"/>
              <a:t> table audit system for PostgreSQL implemented using triggers.</a:t>
            </a:r>
          </a:p>
        </p:txBody>
      </p:sp>
    </p:spTree>
    <p:extLst>
      <p:ext uri="{BB962C8B-B14F-4D97-AF65-F5344CB8AC3E}">
        <p14:creationId xmlns:p14="http://schemas.microsoft.com/office/powerpoint/2010/main" val="3139650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pgMemento</a:t>
            </a:r>
            <a:endParaRPr lang="en-US" dirty="0"/>
          </a:p>
        </p:txBody>
      </p:sp>
      <p:sp>
        <p:nvSpPr>
          <p:cNvPr id="7" name="Text Placeholder 6"/>
          <p:cNvSpPr>
            <a:spLocks noGrp="1"/>
          </p:cNvSpPr>
          <p:nvPr>
            <p:ph type="body" sz="quarter" idx="12"/>
          </p:nvPr>
        </p:nvSpPr>
        <p:spPr/>
        <p:txBody>
          <a:bodyPr/>
          <a:lstStyle/>
          <a:p>
            <a:pPr marL="119063" indent="-119063">
              <a:lnSpc>
                <a:spcPct val="100000"/>
              </a:lnSpc>
              <a:buFont typeface="Arial" panose="020B0604020202020204" pitchFamily="34" charset="0"/>
              <a:buChar char="•"/>
            </a:pPr>
            <a:r>
              <a:rPr lang="en-US" sz="1000" b="1" dirty="0">
                <a:solidFill>
                  <a:srgbClr val="FFFF00"/>
                </a:solidFill>
              </a:rPr>
              <a:t>&gt;&gt;&gt; This Presentation &lt;&lt;&lt;</a:t>
            </a:r>
          </a:p>
          <a:p>
            <a:pPr marL="119063" indent="-119063">
              <a:lnSpc>
                <a:spcPct val="100000"/>
              </a:lnSpc>
              <a:buFont typeface="Arial" panose="020B0604020202020204" pitchFamily="34" charset="0"/>
              <a:buChar char="•"/>
            </a:pPr>
            <a:r>
              <a:rPr lang="en-US" sz="1000" dirty="0"/>
              <a:t>https://github.com/pgMemento/pgMemento</a:t>
            </a:r>
          </a:p>
          <a:p>
            <a:pPr marL="119063" indent="-119063">
              <a:lnSpc>
                <a:spcPct val="100000"/>
              </a:lnSpc>
              <a:buFont typeface="Arial" panose="020B0604020202020204" pitchFamily="34" charset="0"/>
              <a:buChar char="•"/>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54</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err="1"/>
              <a:t>pgMemento</a:t>
            </a:r>
            <a:r>
              <a:rPr lang="en-US" dirty="0"/>
              <a:t> provides an audit trail for your data inside a PostgreSQL database using triggers and server-side functions written in PL/</a:t>
            </a:r>
            <a:r>
              <a:rPr lang="en-US" dirty="0" err="1"/>
              <a:t>pgSQL</a:t>
            </a:r>
            <a:r>
              <a:rPr lang="en-US" dirty="0"/>
              <a:t>. It also tracks DDL changes to enable schema versioning and offers powerful algorithms to restore or repair past revisions.</a:t>
            </a:r>
          </a:p>
        </p:txBody>
      </p:sp>
    </p:spTree>
    <p:extLst>
      <p:ext uri="{BB962C8B-B14F-4D97-AF65-F5344CB8AC3E}">
        <p14:creationId xmlns:p14="http://schemas.microsoft.com/office/powerpoint/2010/main" val="1626355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err="1">
                <a:ea typeface="ヒラギノ角ゴ Pro W3" charset="-128"/>
              </a:rPr>
              <a:t>pgAudit</a:t>
            </a:r>
            <a:endParaRPr lang="en-US" altLang="en-US" dirty="0">
              <a:ea typeface="ヒラギノ角ゴ Pro W3" charset="-128"/>
            </a:endParaRPr>
          </a:p>
        </p:txBody>
      </p:sp>
    </p:spTree>
    <p:extLst>
      <p:ext uri="{BB962C8B-B14F-4D97-AF65-F5344CB8AC3E}">
        <p14:creationId xmlns:p14="http://schemas.microsoft.com/office/powerpoint/2010/main" val="848340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7" name="Text Placeholder 6"/>
          <p:cNvSpPr>
            <a:spLocks noGrp="1"/>
          </p:cNvSpPr>
          <p:nvPr>
            <p:ph type="body" sz="quarter" idx="12"/>
          </p:nvPr>
        </p:nvSpPr>
        <p:spPr/>
        <p:txBody>
          <a:bodyPr/>
          <a:lstStyle/>
          <a:p>
            <a:pPr marL="119063" indent="-119063">
              <a:lnSpc>
                <a:spcPct val="100000"/>
              </a:lnSpc>
              <a:buFont typeface="Arial" panose="020B0604020202020204" pitchFamily="34" charset="0"/>
              <a:buChar char="•"/>
            </a:pPr>
            <a:r>
              <a:rPr lang="en-US" sz="1000" b="1" dirty="0" err="1">
                <a:solidFill>
                  <a:srgbClr val="FFFF00"/>
                </a:solidFill>
              </a:rPr>
              <a:t>pgaudit</a:t>
            </a:r>
            <a:endParaRPr lang="en-US" sz="1000" b="1" dirty="0">
              <a:solidFill>
                <a:srgbClr val="FFFF00"/>
              </a:solidFill>
            </a:endParaRPr>
          </a:p>
          <a:p>
            <a:pPr marL="119063" indent="-119063">
              <a:lnSpc>
                <a:spcPct val="100000"/>
              </a:lnSpc>
              <a:buFont typeface="Arial" panose="020B0604020202020204" pitchFamily="34" charset="0"/>
              <a:buChar char="•"/>
            </a:pPr>
            <a:r>
              <a:rPr lang="en-US" sz="1000" dirty="0"/>
              <a:t>https://github.com/pgaudit/pgaudit</a:t>
            </a:r>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56</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The PostgreSQL Audit Extension (</a:t>
            </a:r>
            <a:r>
              <a:rPr lang="en-US" dirty="0" err="1"/>
              <a:t>pgAudit</a:t>
            </a:r>
            <a:r>
              <a:rPr lang="en-US" dirty="0"/>
              <a:t>) provides detailed session and/or object audit logging via the standard PostgreSQL logging facility.</a:t>
            </a:r>
          </a:p>
          <a:p>
            <a:pPr marL="119063" indent="-119063">
              <a:buFont typeface="Arial" panose="020B0604020202020204" pitchFamily="34" charset="0"/>
              <a:buChar char="•"/>
            </a:pPr>
            <a:r>
              <a:rPr lang="en-US" dirty="0"/>
              <a:t>The goal of the </a:t>
            </a:r>
            <a:r>
              <a:rPr lang="en-US" dirty="0" err="1"/>
              <a:t>pgAudit</a:t>
            </a:r>
            <a:r>
              <a:rPr lang="en-US" dirty="0"/>
              <a:t> is to provide PostgreSQL users with capability to produce audit logs often required to comply with government, financial, or ISO certifications.</a:t>
            </a:r>
          </a:p>
          <a:p>
            <a:pPr marL="119063" indent="-119063">
              <a:buFont typeface="Arial" panose="020B0604020202020204" pitchFamily="34" charset="0"/>
              <a:buChar char="•"/>
            </a:pPr>
            <a:r>
              <a:rPr lang="en-US" dirty="0"/>
              <a:t>An audit is an official inspection of an individual's or organization's accounts, typically by an independent body. The information gathered by </a:t>
            </a:r>
            <a:r>
              <a:rPr lang="en-US" dirty="0" err="1"/>
              <a:t>pgAudit</a:t>
            </a:r>
            <a:r>
              <a:rPr lang="en-US" dirty="0"/>
              <a:t> is properly called an audit trail or audit log.</a:t>
            </a:r>
          </a:p>
        </p:txBody>
      </p:sp>
    </p:spTree>
    <p:extLst>
      <p:ext uri="{BB962C8B-B14F-4D97-AF65-F5344CB8AC3E}">
        <p14:creationId xmlns:p14="http://schemas.microsoft.com/office/powerpoint/2010/main" val="31654347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a:t>
            </a:r>
            <a:r>
              <a:rPr lang="en-US" dirty="0" err="1"/>
              <a:t>pgAudit</a:t>
            </a:r>
            <a:r>
              <a:rPr lang="en-US" dirty="0"/>
              <a:t>?</a:t>
            </a:r>
          </a:p>
        </p:txBody>
      </p:sp>
      <p:sp>
        <p:nvSpPr>
          <p:cNvPr id="7" name="Text Placeholder 6"/>
          <p:cNvSpPr>
            <a:spLocks noGrp="1"/>
          </p:cNvSpPr>
          <p:nvPr>
            <p:ph type="body" sz="quarter" idx="12"/>
          </p:nvPr>
        </p:nvSpPr>
        <p:spPr/>
        <p:txBody>
          <a:bodyPr/>
          <a:lstStyle/>
          <a:p>
            <a:pPr marL="119063" indent="-119063">
              <a:lnSpc>
                <a:spcPct val="100000"/>
              </a:lnSpc>
              <a:buFont typeface="Arial" panose="020B0604020202020204" pitchFamily="34" charset="0"/>
              <a:buChar char="•"/>
            </a:pPr>
            <a:r>
              <a:rPr lang="en-US" sz="1000" b="1" dirty="0" err="1">
                <a:solidFill>
                  <a:srgbClr val="FFFF00"/>
                </a:solidFill>
              </a:rPr>
              <a:t>pgaudit</a:t>
            </a:r>
            <a:endParaRPr lang="en-US" sz="1000" b="1" dirty="0">
              <a:solidFill>
                <a:srgbClr val="FFFF00"/>
              </a:solidFill>
            </a:endParaRPr>
          </a:p>
          <a:p>
            <a:pPr marL="119063" indent="-119063">
              <a:lnSpc>
                <a:spcPct val="100000"/>
              </a:lnSpc>
              <a:buFont typeface="Arial" panose="020B0604020202020204" pitchFamily="34" charset="0"/>
              <a:buChar char="•"/>
            </a:pPr>
            <a:r>
              <a:rPr lang="en-US" sz="1000" dirty="0"/>
              <a:t>https://github.com/pgaudit/pgaudit</a:t>
            </a:r>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57</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Basic statement logging can be provided by the standard logging facility with </a:t>
            </a:r>
            <a:r>
              <a:rPr lang="en-US" dirty="0" err="1"/>
              <a:t>log_statement</a:t>
            </a:r>
            <a:r>
              <a:rPr lang="en-US" dirty="0"/>
              <a:t> = all. This is acceptable for monitoring and other usages but does not provide the level of detail generally required for an audit. It is not enough to have a list of all the operations performed against the database. It must also be possible to find particular statements that are of interest to an auditor. The standard logging facility shows what the user requested, while </a:t>
            </a:r>
            <a:r>
              <a:rPr lang="en-US" dirty="0" err="1"/>
              <a:t>pgAudit</a:t>
            </a:r>
            <a:r>
              <a:rPr lang="en-US" dirty="0"/>
              <a:t> focuses on the details of what happened while the database was satisfying the request.</a:t>
            </a:r>
          </a:p>
        </p:txBody>
      </p:sp>
    </p:spTree>
    <p:extLst>
      <p:ext uri="{BB962C8B-B14F-4D97-AF65-F5344CB8AC3E}">
        <p14:creationId xmlns:p14="http://schemas.microsoft.com/office/powerpoint/2010/main" val="630054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a:t>
            </a:r>
            <a:r>
              <a:rPr lang="en-US" dirty="0" err="1"/>
              <a:t>pgAudit</a:t>
            </a:r>
            <a:r>
              <a:rPr lang="en-US" dirty="0"/>
              <a:t>?</a:t>
            </a:r>
          </a:p>
        </p:txBody>
      </p:sp>
      <p:sp>
        <p:nvSpPr>
          <p:cNvPr id="7" name="Text Placeholder 6"/>
          <p:cNvSpPr>
            <a:spLocks noGrp="1"/>
          </p:cNvSpPr>
          <p:nvPr>
            <p:ph type="body" sz="quarter" idx="12"/>
          </p:nvPr>
        </p:nvSpPr>
        <p:spPr/>
        <p:txBody>
          <a:bodyPr/>
          <a:lstStyle/>
          <a:p>
            <a:pPr>
              <a:lnSpc>
                <a:spcPct val="100000"/>
              </a:lnSpc>
              <a:spcBef>
                <a:spcPts val="0"/>
              </a:spcBef>
            </a:pPr>
            <a:r>
              <a:rPr lang="en-US" sz="1000" dirty="0">
                <a:solidFill>
                  <a:srgbClr val="3A8BDA"/>
                </a:solidFill>
                <a:latin typeface="Courier New" panose="02070309020205020404" pitchFamily="49" charset="0"/>
              </a:rPr>
              <a:t>-- Executed Command</a:t>
            </a:r>
            <a:endParaRPr lang="en-US" sz="1000" dirty="0"/>
          </a:p>
          <a:p>
            <a:pPr>
              <a:lnSpc>
                <a:spcPct val="100000"/>
              </a:lnSpc>
              <a:spcBef>
                <a:spcPts val="0"/>
              </a:spcBef>
            </a:pPr>
            <a:r>
              <a:rPr lang="en-US" sz="1000" dirty="0">
                <a:solidFill>
                  <a:srgbClr val="7BC22F"/>
                </a:solidFill>
                <a:latin typeface="Courier New" panose="02070309020205020404" pitchFamily="49" charset="0"/>
              </a:rPr>
              <a:t>BEGIN</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7BC22F"/>
                </a:solidFill>
                <a:latin typeface="Courier New" panose="02070309020205020404" pitchFamily="49" charset="0"/>
              </a:rPr>
              <a:t>EXECUTE</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'CREATE TABLE import'</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a:t>
            </a:r>
            <a:r>
              <a:rPr lang="en-US" sz="1000" dirty="0" err="1">
                <a:solidFill>
                  <a:srgbClr val="8DB0D3"/>
                </a:solidFill>
                <a:latin typeface="Courier New" panose="02070309020205020404" pitchFamily="49" charset="0"/>
              </a:rPr>
              <a:t>ant_table</a:t>
            </a:r>
            <a:r>
              <a:rPr lang="en-US" sz="1000" dirty="0">
                <a:solidFill>
                  <a:srgbClr val="8DB0D3"/>
                </a:solidFill>
                <a:latin typeface="Courier New" panose="02070309020205020404" pitchFamily="49" charset="0"/>
              </a:rPr>
              <a:t> (id INT)'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7BC22F"/>
                </a:solidFill>
                <a:latin typeface="Courier New" panose="02070309020205020404" pitchFamily="49" charset="0"/>
              </a:rPr>
              <a:t>END</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3A8BDA"/>
                </a:solidFill>
                <a:latin typeface="Courier New" panose="02070309020205020404" pitchFamily="49" charset="0"/>
              </a:rPr>
              <a:t>-- Normal Logging</a:t>
            </a:r>
            <a:endParaRPr lang="en-US" sz="1000" dirty="0"/>
          </a:p>
          <a:p>
            <a:pPr>
              <a:lnSpc>
                <a:spcPct val="100000"/>
              </a:lnSpc>
              <a:spcBef>
                <a:spcPts val="0"/>
              </a:spcBef>
            </a:pPr>
            <a:r>
              <a:rPr lang="en-US" sz="1000" dirty="0">
                <a:solidFill>
                  <a:srgbClr val="7BC22F"/>
                </a:solidFill>
                <a:latin typeface="Courier New" panose="02070309020205020404" pitchFamily="49" charset="0"/>
              </a:rPr>
              <a:t>LOG</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statement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DO</a:t>
            </a:r>
            <a:r>
              <a:rPr lang="en-US" sz="1000" dirty="0">
                <a:solidFill>
                  <a:srgbClr val="FFFFFF"/>
                </a:solidFill>
                <a:latin typeface="Courier New" panose="02070309020205020404" pitchFamily="49" charset="0"/>
              </a:rPr>
              <a:t> $$ </a:t>
            </a:r>
          </a:p>
          <a:p>
            <a:pPr>
              <a:lnSpc>
                <a:spcPct val="100000"/>
              </a:lnSpc>
              <a:spcBef>
                <a:spcPts val="0"/>
              </a:spcBef>
            </a:pPr>
            <a:r>
              <a:rPr lang="en-US" sz="1000" dirty="0">
                <a:solidFill>
                  <a:srgbClr val="7BC22F"/>
                </a:solidFill>
                <a:latin typeface="Courier New" panose="02070309020205020404" pitchFamily="49" charset="0"/>
              </a:rPr>
              <a:t>BEGIN</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7BC22F"/>
                </a:solidFill>
                <a:latin typeface="Courier New" panose="02070309020205020404" pitchFamily="49" charset="0"/>
              </a:rPr>
              <a:t>EXECUTE</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'CREATE TABLE import'</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a:t>
            </a:r>
            <a:r>
              <a:rPr lang="en-US" sz="1000" dirty="0" err="1">
                <a:solidFill>
                  <a:srgbClr val="8DB0D3"/>
                </a:solidFill>
                <a:latin typeface="Courier New" panose="02070309020205020404" pitchFamily="49" charset="0"/>
              </a:rPr>
              <a:t>ant_table</a:t>
            </a:r>
            <a:r>
              <a:rPr lang="en-US" sz="1000" dirty="0">
                <a:solidFill>
                  <a:srgbClr val="8DB0D3"/>
                </a:solidFill>
                <a:latin typeface="Courier New" panose="02070309020205020404" pitchFamily="49" charset="0"/>
              </a:rPr>
              <a:t> (id INT)'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7BC22F"/>
                </a:solidFill>
                <a:latin typeface="Courier New" panose="02070309020205020404" pitchFamily="49" charset="0"/>
              </a:rPr>
              <a:t>END</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3A8BDA"/>
                </a:solidFill>
                <a:latin typeface="Courier New" panose="02070309020205020404" pitchFamily="49" charset="0"/>
              </a:rPr>
              <a:t>--</a:t>
            </a:r>
            <a:r>
              <a:rPr lang="en-US" sz="1000" dirty="0" err="1">
                <a:solidFill>
                  <a:srgbClr val="3A8BDA"/>
                </a:solidFill>
                <a:latin typeface="Courier New" panose="02070309020205020404" pitchFamily="49" charset="0"/>
              </a:rPr>
              <a:t>pgAudit</a:t>
            </a:r>
            <a:r>
              <a:rPr lang="en-US" sz="1000" dirty="0">
                <a:solidFill>
                  <a:srgbClr val="3A8BDA"/>
                </a:solidFill>
                <a:latin typeface="Courier New" panose="02070309020205020404" pitchFamily="49" charset="0"/>
              </a:rPr>
              <a:t> Logging</a:t>
            </a:r>
            <a:endParaRPr lang="en-US" sz="1000" dirty="0"/>
          </a:p>
          <a:p>
            <a:pPr>
              <a:lnSpc>
                <a:spcPct val="100000"/>
              </a:lnSpc>
              <a:spcBef>
                <a:spcPts val="0"/>
              </a:spcBef>
            </a:pPr>
            <a:r>
              <a:rPr lang="en-US" sz="1000" dirty="0">
                <a:solidFill>
                  <a:srgbClr val="7BC22F"/>
                </a:solidFill>
                <a:latin typeface="Courier New" panose="02070309020205020404" pitchFamily="49" charset="0"/>
              </a:rPr>
              <a:t>AUDIT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SESSION</a:t>
            </a:r>
            <a:r>
              <a:rPr lang="en-US" sz="1000" dirty="0">
                <a:solidFill>
                  <a:srgbClr val="F08047"/>
                </a:solidFill>
                <a:latin typeface="Courier New" panose="02070309020205020404" pitchFamily="49" charset="0"/>
              </a:rPr>
              <a:t>,</a:t>
            </a:r>
            <a:r>
              <a:rPr lang="en-US" sz="1000" dirty="0">
                <a:solidFill>
                  <a:srgbClr val="F4DD0B"/>
                </a:solidFill>
                <a:latin typeface="Courier New" panose="02070309020205020404" pitchFamily="49" charset="0"/>
              </a:rPr>
              <a:t>33</a:t>
            </a:r>
            <a:r>
              <a:rPr lang="en-US" sz="1000" dirty="0">
                <a:solidFill>
                  <a:srgbClr val="F08047"/>
                </a:solidFill>
                <a:latin typeface="Courier New" panose="02070309020205020404" pitchFamily="49" charset="0"/>
              </a:rPr>
              <a:t>,</a:t>
            </a:r>
            <a:r>
              <a:rPr lang="en-US" sz="1000" dirty="0">
                <a:solidFill>
                  <a:srgbClr val="F4DD0B"/>
                </a:solidFill>
                <a:latin typeface="Courier New" panose="02070309020205020404" pitchFamily="49" charset="0"/>
              </a:rPr>
              <a:t>1</a:t>
            </a:r>
            <a:r>
              <a:rPr lang="en-US" sz="1000" dirty="0">
                <a:solidFill>
                  <a:srgbClr val="F08047"/>
                </a:solidFill>
                <a:latin typeface="Courier New" panose="02070309020205020404" pitchFamily="49" charset="0"/>
              </a:rPr>
              <a:t>,</a:t>
            </a:r>
            <a:r>
              <a:rPr lang="en-US" sz="1000" dirty="0">
                <a:solidFill>
                  <a:srgbClr val="7BC22F"/>
                </a:solidFill>
                <a:latin typeface="Courier New" panose="02070309020205020404" pitchFamily="49" charset="0"/>
              </a:rPr>
              <a:t>FUNCTION</a:t>
            </a:r>
            <a:r>
              <a:rPr lang="en-US" sz="1000" dirty="0">
                <a:solidFill>
                  <a:srgbClr val="F08047"/>
                </a:solidFill>
                <a:latin typeface="Courier New" panose="02070309020205020404" pitchFamily="49" charset="0"/>
              </a:rPr>
              <a:t>,</a:t>
            </a:r>
            <a:r>
              <a:rPr lang="en-US" sz="1000" dirty="0">
                <a:solidFill>
                  <a:srgbClr val="7BC22F"/>
                </a:solidFill>
                <a:latin typeface="Courier New" panose="02070309020205020404" pitchFamily="49" charset="0"/>
              </a:rPr>
              <a:t>DO</a:t>
            </a:r>
            <a:r>
              <a:rPr lang="en-US" sz="1000" dirty="0">
                <a:solidFill>
                  <a:srgbClr val="F08047"/>
                </a:solidFill>
                <a:latin typeface="Courier New" panose="02070309020205020404" pitchFamily="49" charset="0"/>
              </a:rPr>
              <a:t>,,,</a:t>
            </a:r>
            <a:r>
              <a:rPr lang="en-US" sz="1000" dirty="0">
                <a:solidFill>
                  <a:srgbClr val="8DB0D3"/>
                </a:solidFill>
                <a:latin typeface="Courier New" panose="02070309020205020404" pitchFamily="49" charset="0"/>
              </a:rPr>
              <a:t>"DO $$ </a:t>
            </a:r>
          </a:p>
          <a:p>
            <a:pPr>
              <a:lnSpc>
                <a:spcPct val="100000"/>
              </a:lnSpc>
              <a:spcBef>
                <a:spcPts val="0"/>
              </a:spcBef>
            </a:pPr>
            <a:r>
              <a:rPr lang="en-US" sz="1000" dirty="0">
                <a:solidFill>
                  <a:srgbClr val="8DB0D3"/>
                </a:solidFill>
                <a:latin typeface="Courier New" panose="02070309020205020404" pitchFamily="49" charset="0"/>
              </a:rPr>
              <a:t>BEGIN </a:t>
            </a:r>
          </a:p>
          <a:p>
            <a:pPr>
              <a:lnSpc>
                <a:spcPct val="100000"/>
              </a:lnSpc>
              <a:spcBef>
                <a:spcPts val="0"/>
              </a:spcBef>
            </a:pPr>
            <a:r>
              <a:rPr lang="en-US" sz="1000" dirty="0">
                <a:solidFill>
                  <a:srgbClr val="8DB0D3"/>
                </a:solidFill>
                <a:latin typeface="Courier New" panose="02070309020205020404" pitchFamily="49" charset="0"/>
              </a:rPr>
              <a:t>EXECUTE 'CREATE TABLE import' || '</a:t>
            </a:r>
            <a:r>
              <a:rPr lang="en-US" sz="1000" dirty="0" err="1">
                <a:solidFill>
                  <a:srgbClr val="8DB0D3"/>
                </a:solidFill>
                <a:latin typeface="Courier New" panose="02070309020205020404" pitchFamily="49" charset="0"/>
              </a:rPr>
              <a:t>ant_table</a:t>
            </a:r>
            <a:r>
              <a:rPr lang="en-US" sz="1000" dirty="0">
                <a:solidFill>
                  <a:srgbClr val="8DB0D3"/>
                </a:solidFill>
                <a:latin typeface="Courier New" panose="02070309020205020404" pitchFamily="49" charset="0"/>
              </a:rPr>
              <a:t> (id INT)'; </a:t>
            </a:r>
          </a:p>
          <a:p>
            <a:pPr>
              <a:lnSpc>
                <a:spcPct val="100000"/>
              </a:lnSpc>
              <a:spcBef>
                <a:spcPts val="0"/>
              </a:spcBef>
            </a:pPr>
            <a:r>
              <a:rPr lang="en-US" sz="1000" dirty="0">
                <a:solidFill>
                  <a:srgbClr val="8DB0D3"/>
                </a:solidFill>
                <a:latin typeface="Courier New" panose="02070309020205020404" pitchFamily="49" charset="0"/>
              </a:rPr>
              <a:t>END $$;"</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7BC22F"/>
                </a:solidFill>
                <a:latin typeface="Courier New" panose="02070309020205020404" pitchFamily="49" charset="0"/>
              </a:rPr>
              <a:t>AUDIT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SESSION</a:t>
            </a:r>
            <a:r>
              <a:rPr lang="en-US" sz="1000" dirty="0">
                <a:solidFill>
                  <a:srgbClr val="F08047"/>
                </a:solidFill>
                <a:latin typeface="Courier New" panose="02070309020205020404" pitchFamily="49" charset="0"/>
              </a:rPr>
              <a:t>,</a:t>
            </a:r>
            <a:r>
              <a:rPr lang="en-US" sz="1000" dirty="0">
                <a:solidFill>
                  <a:srgbClr val="F4DD0B"/>
                </a:solidFill>
                <a:latin typeface="Courier New" panose="02070309020205020404" pitchFamily="49" charset="0"/>
              </a:rPr>
              <a:t>33</a:t>
            </a:r>
            <a:r>
              <a:rPr lang="en-US" sz="1000" dirty="0">
                <a:solidFill>
                  <a:srgbClr val="F08047"/>
                </a:solidFill>
                <a:latin typeface="Courier New" panose="02070309020205020404" pitchFamily="49" charset="0"/>
              </a:rPr>
              <a:t>,</a:t>
            </a:r>
            <a:r>
              <a:rPr lang="en-US" sz="1000" dirty="0">
                <a:solidFill>
                  <a:srgbClr val="F4DD0B"/>
                </a:solidFill>
                <a:latin typeface="Courier New" panose="02070309020205020404" pitchFamily="49" charset="0"/>
              </a:rPr>
              <a:t>2</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DDL</a:t>
            </a:r>
            <a:r>
              <a:rPr lang="en-US" sz="1000" dirty="0">
                <a:solidFill>
                  <a:srgbClr val="F08047"/>
                </a:solidFill>
                <a:latin typeface="Courier New" panose="02070309020205020404" pitchFamily="49" charset="0"/>
              </a:rPr>
              <a:t>,</a:t>
            </a:r>
            <a:r>
              <a:rPr lang="en-US" sz="1000" dirty="0">
                <a:solidFill>
                  <a:srgbClr val="7BC22F"/>
                </a:solidFill>
                <a:latin typeface="Courier New" panose="02070309020205020404" pitchFamily="49" charset="0"/>
              </a:rPr>
              <a:t>CREATE</a:t>
            </a:r>
            <a:r>
              <a:rPr lang="en-US" sz="1000" dirty="0">
                <a:solidFill>
                  <a:srgbClr val="FFFFFF"/>
                </a:solidFill>
                <a:latin typeface="Courier New" panose="02070309020205020404" pitchFamily="49" charset="0"/>
              </a:rPr>
              <a:t> </a:t>
            </a:r>
            <a:r>
              <a:rPr lang="en-US" sz="1000" dirty="0" err="1">
                <a:solidFill>
                  <a:srgbClr val="7BC22F"/>
                </a:solidFill>
                <a:latin typeface="Courier New" panose="02070309020205020404" pitchFamily="49" charset="0"/>
              </a:rPr>
              <a:t>TABLE</a:t>
            </a:r>
            <a:r>
              <a:rPr lang="en-US" sz="1000" dirty="0" err="1">
                <a:solidFill>
                  <a:srgbClr val="F08047"/>
                </a:solidFill>
                <a:latin typeface="Courier New" panose="02070309020205020404" pitchFamily="49" charset="0"/>
              </a:rPr>
              <a:t>,</a:t>
            </a:r>
            <a:r>
              <a:rPr lang="en-US" sz="1000" dirty="0" err="1">
                <a:solidFill>
                  <a:srgbClr val="7BC22F"/>
                </a:solidFill>
                <a:latin typeface="Courier New" panose="02070309020205020404" pitchFamily="49" charset="0"/>
              </a:rPr>
              <a:t>TABLE</a:t>
            </a:r>
            <a:r>
              <a:rPr lang="en-US" sz="1000" dirty="0" err="1">
                <a:solidFill>
                  <a:srgbClr val="F08047"/>
                </a:solidFill>
                <a:latin typeface="Courier New" panose="02070309020205020404" pitchFamily="49" charset="0"/>
              </a:rPr>
              <a:t>,</a:t>
            </a:r>
            <a:r>
              <a:rPr lang="en-US" sz="1000" dirty="0" err="1">
                <a:solidFill>
                  <a:srgbClr val="7BC22F"/>
                </a:solidFill>
                <a:latin typeface="Courier New" panose="02070309020205020404" pitchFamily="49" charset="0"/>
              </a:rPr>
              <a:t>public</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important_table</a:t>
            </a:r>
            <a:r>
              <a:rPr lang="en-US" sz="1000" dirty="0" err="1">
                <a:solidFill>
                  <a:srgbClr val="F08047"/>
                </a:solidFill>
                <a:latin typeface="Courier New" panose="02070309020205020404" pitchFamily="49" charset="0"/>
              </a:rPr>
              <a:t>,</a:t>
            </a:r>
            <a:r>
              <a:rPr lang="en-US" sz="1000" dirty="0" err="1">
                <a:solidFill>
                  <a:srgbClr val="7BC22F"/>
                </a:solidFill>
                <a:latin typeface="Courier New" panose="02070309020205020404" pitchFamily="49" charset="0"/>
              </a:rPr>
              <a:t>CREATE</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TABLE</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important_table</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id </a:t>
            </a:r>
            <a:r>
              <a:rPr lang="en-US" sz="1000" dirty="0">
                <a:solidFill>
                  <a:srgbClr val="7BC22F"/>
                </a:solidFill>
                <a:latin typeface="Courier New" panose="02070309020205020404" pitchFamily="49" charset="0"/>
              </a:rPr>
              <a:t>INT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endParaRPr lang="en-US" sz="1000" dirty="0"/>
          </a:p>
          <a:p>
            <a:pPr>
              <a:lnSpc>
                <a:spcPct val="100000"/>
              </a:lnSpc>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58</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For example, an auditor may want to verify that a particular table was created inside a documented maintenance window. This might seem like a simple job for </a:t>
            </a:r>
            <a:r>
              <a:rPr lang="en-US" dirty="0" err="1"/>
              <a:t>grep</a:t>
            </a:r>
            <a:r>
              <a:rPr lang="en-US" dirty="0"/>
              <a:t>, but what if you are presented with something like this (intentionally obfuscated) example.</a:t>
            </a:r>
          </a:p>
          <a:p>
            <a:pPr marL="119063" indent="-119063">
              <a:buFont typeface="Arial" panose="020B0604020202020204" pitchFamily="34" charset="0"/>
              <a:buChar char="•"/>
            </a:pPr>
            <a:r>
              <a:rPr lang="en-US" dirty="0"/>
              <a:t>It appears that finding the table of interest may require some knowledge of the code in cases where tables are created dynamically. This is not ideal since it would be preferable to just search on the table name. This is where </a:t>
            </a:r>
            <a:r>
              <a:rPr lang="en-US" dirty="0" err="1"/>
              <a:t>pgAudit</a:t>
            </a:r>
            <a:r>
              <a:rPr lang="en-US" dirty="0"/>
              <a:t> comes in.</a:t>
            </a:r>
          </a:p>
          <a:p>
            <a:pPr marL="119063" indent="-119063">
              <a:buFont typeface="Arial" panose="020B0604020202020204" pitchFamily="34" charset="0"/>
              <a:buChar char="•"/>
            </a:pPr>
            <a:r>
              <a:rPr lang="en-US" dirty="0"/>
              <a:t>Not only is the DO block logged, but </a:t>
            </a:r>
            <a:r>
              <a:rPr lang="en-US" dirty="0" err="1"/>
              <a:t>substatement</a:t>
            </a:r>
            <a:r>
              <a:rPr lang="en-US" dirty="0"/>
              <a:t> 2 contains the full text of the CREATE TABLE with the statement type, object type, and full-qualified name to make searches easy.</a:t>
            </a:r>
          </a:p>
        </p:txBody>
      </p:sp>
    </p:spTree>
    <p:extLst>
      <p:ext uri="{BB962C8B-B14F-4D97-AF65-F5344CB8AC3E}">
        <p14:creationId xmlns:p14="http://schemas.microsoft.com/office/powerpoint/2010/main" val="139195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Shadow Tables</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5</a:t>
            </a:fld>
            <a:endParaRPr lang="en-US" altLang="en-US"/>
          </a:p>
        </p:txBody>
      </p:sp>
      <p:sp>
        <p:nvSpPr>
          <p:cNvPr id="8" name="Text Placeholder 7"/>
          <p:cNvSpPr>
            <a:spLocks noGrp="1"/>
          </p:cNvSpPr>
          <p:nvPr>
            <p:ph type="body" sz="quarter" idx="16"/>
          </p:nvPr>
        </p:nvSpPr>
        <p:spPr>
          <a:xfrm>
            <a:off x="607326" y="1261872"/>
            <a:ext cx="10964048" cy="4846320"/>
          </a:xfrm>
        </p:spPr>
        <p:txBody>
          <a:bodyPr/>
          <a:lstStyle/>
          <a:p>
            <a:pPr marL="457200" indent="-457200">
              <a:spcBef>
                <a:spcPts val="0"/>
              </a:spcBef>
              <a:buFont typeface="Arial" panose="020B0604020202020204" pitchFamily="34" charset="0"/>
              <a:buChar char="•"/>
            </a:pPr>
            <a:r>
              <a:rPr lang="en-US" dirty="0"/>
              <a:t>Sometimes we want to have a copy of a table and know when everything happened to the original table, insert, update, delete, and truncate. This is possible to have happen automatically with a trigger function.</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In these first slides, I will give you the basic function that I have given you before. The problem with this is that you need to create one function per table, aka 100 tables equals 100 functions.</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Then in the next set of slides, I will show you how to write a generic shadow function that can write multiple shadow tables, aka 100 tables equals 1 function.</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It must also be easy to roll back to a previous version of the table</a:t>
            </a:r>
          </a:p>
          <a:p>
            <a:endParaRPr lang="en-US" dirty="0"/>
          </a:p>
        </p:txBody>
      </p:sp>
    </p:spTree>
    <p:extLst>
      <p:ext uri="{BB962C8B-B14F-4D97-AF65-F5344CB8AC3E}">
        <p14:creationId xmlns:p14="http://schemas.microsoft.com/office/powerpoint/2010/main" val="2458954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Views</a:t>
            </a:r>
          </a:p>
        </p:txBody>
      </p:sp>
      <p:sp>
        <p:nvSpPr>
          <p:cNvPr id="7" name="Text Placeholder 6"/>
          <p:cNvSpPr>
            <a:spLocks noGrp="1"/>
          </p:cNvSpPr>
          <p:nvPr>
            <p:ph type="body" sz="quarter" idx="12"/>
          </p:nvPr>
        </p:nvSpPr>
        <p:spPr/>
        <p:txBody>
          <a:bodyPr/>
          <a:lstStyle/>
          <a:p>
            <a:pPr>
              <a:lnSpc>
                <a:spcPct val="100000"/>
              </a:lnSpc>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59</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When logging SELECT and DML statements, </a:t>
            </a:r>
            <a:r>
              <a:rPr lang="en-US" dirty="0" err="1"/>
              <a:t>pgAudit</a:t>
            </a:r>
            <a:r>
              <a:rPr lang="en-US" dirty="0"/>
              <a:t> can be configured to log a separate entry for each relation referenced in a statement. No parsing is required to find all statements that touch a particular table. In fact, the goal is that the statement text is provided primarily for deep forensics and should not be required for an audit.</a:t>
            </a:r>
          </a:p>
        </p:txBody>
      </p:sp>
    </p:spTree>
    <p:extLst>
      <p:ext uri="{BB962C8B-B14F-4D97-AF65-F5344CB8AC3E}">
        <p14:creationId xmlns:p14="http://schemas.microsoft.com/office/powerpoint/2010/main" val="37856214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Usage Considerations</a:t>
            </a:r>
          </a:p>
        </p:txBody>
      </p:sp>
      <p:sp>
        <p:nvSpPr>
          <p:cNvPr id="7" name="Text Placeholder 6"/>
          <p:cNvSpPr>
            <a:spLocks noGrp="1"/>
          </p:cNvSpPr>
          <p:nvPr>
            <p:ph type="body" sz="quarter" idx="12"/>
          </p:nvPr>
        </p:nvSpPr>
        <p:spPr/>
        <p:txBody>
          <a:bodyPr/>
          <a:lstStyle/>
          <a:p>
            <a:pPr>
              <a:lnSpc>
                <a:spcPct val="100000"/>
              </a:lnSpc>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60</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Depending on settings, it is possible for </a:t>
            </a:r>
            <a:r>
              <a:rPr lang="en-US" dirty="0" err="1"/>
              <a:t>pgAudit</a:t>
            </a:r>
            <a:r>
              <a:rPr lang="en-US" dirty="0"/>
              <a:t> to generate an enormous volume of logging. Be careful to determine exactly what needs to be audit logged in your environment to avoid logging too much.</a:t>
            </a:r>
          </a:p>
          <a:p>
            <a:pPr marL="119063" indent="-119063">
              <a:buFont typeface="Arial" panose="020B0604020202020204" pitchFamily="34" charset="0"/>
              <a:buChar char="•"/>
            </a:pPr>
            <a:r>
              <a:rPr lang="en-US" dirty="0"/>
              <a:t>For example, when working in an OLAP environment it would probably not be wise to audit log inserts into a large fact table. The size of the log file will likely be many times the actual data size of the inserts because the log file is expressed as text. Since logs are generally stored with the OS this may lead to disk space being exhausted very quickly. In cases where it is not possible to limit audit logging to certain tables, be sure to assess the performance impact while testing and allocate plenty of space on the log volume.</a:t>
            </a:r>
          </a:p>
        </p:txBody>
      </p:sp>
    </p:spTree>
    <p:extLst>
      <p:ext uri="{BB962C8B-B14F-4D97-AF65-F5344CB8AC3E}">
        <p14:creationId xmlns:p14="http://schemas.microsoft.com/office/powerpoint/2010/main" val="2579140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Usage Considerations</a:t>
            </a:r>
          </a:p>
        </p:txBody>
      </p:sp>
      <p:sp>
        <p:nvSpPr>
          <p:cNvPr id="7" name="Text Placeholder 6"/>
          <p:cNvSpPr>
            <a:spLocks noGrp="1"/>
          </p:cNvSpPr>
          <p:nvPr>
            <p:ph type="body" sz="quarter" idx="12"/>
          </p:nvPr>
        </p:nvSpPr>
        <p:spPr/>
        <p:txBody>
          <a:bodyPr/>
          <a:lstStyle/>
          <a:p>
            <a:pPr>
              <a:lnSpc>
                <a:spcPct val="100000"/>
              </a:lnSpc>
              <a:spcBef>
                <a:spcPts val="0"/>
              </a:spcBef>
            </a:pPr>
            <a:r>
              <a:rPr lang="en-US" sz="1000" dirty="0">
                <a:solidFill>
                  <a:srgbClr val="7BC22F"/>
                </a:solidFill>
                <a:latin typeface="Courier New" panose="02070309020205020404" pitchFamily="49" charset="0"/>
              </a:rPr>
              <a:t>set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pgaudit</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role</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'auditor'</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grant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select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delete</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7BC22F"/>
                </a:solidFill>
                <a:latin typeface="Courier New" panose="02070309020205020404" pitchFamily="49" charset="0"/>
              </a:rPr>
              <a:t>  on</a:t>
            </a:r>
            <a:r>
              <a:rPr lang="en-US" sz="1000" dirty="0">
                <a:solidFill>
                  <a:srgbClr val="FFFFFF"/>
                </a:solidFill>
                <a:latin typeface="Courier New" panose="02070309020205020404" pitchFamily="49" charset="0"/>
              </a:rPr>
              <a:t> </a:t>
            </a:r>
            <a:r>
              <a:rPr lang="en-US" sz="1000" dirty="0" err="1">
                <a:solidFill>
                  <a:srgbClr val="7BC22F"/>
                </a:solidFill>
                <a:latin typeface="Courier New" panose="02070309020205020404" pitchFamily="49" charset="0"/>
              </a:rPr>
              <a:t>public</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account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7BC22F"/>
                </a:solidFill>
                <a:latin typeface="Courier New" panose="02070309020205020404" pitchFamily="49" charset="0"/>
              </a:rPr>
              <a:t>  to</a:t>
            </a:r>
            <a:r>
              <a:rPr lang="en-US" sz="1000" dirty="0">
                <a:solidFill>
                  <a:srgbClr val="FFFFFF"/>
                </a:solidFill>
                <a:latin typeface="Courier New" panose="02070309020205020404" pitchFamily="49" charset="0"/>
              </a:rPr>
              <a:t> auditor</a:t>
            </a:r>
            <a:r>
              <a:rPr lang="en-US" sz="1000" dirty="0">
                <a:solidFill>
                  <a:srgbClr val="F08047"/>
                </a:solidFill>
                <a:latin typeface="Courier New" panose="02070309020205020404" pitchFamily="49" charset="0"/>
              </a:rPr>
              <a:t>;</a:t>
            </a:r>
            <a:endParaRPr lang="en-US" sz="1000" dirty="0"/>
          </a:p>
          <a:p>
            <a:pPr>
              <a:lnSpc>
                <a:spcPct val="100000"/>
              </a:lnSpc>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61</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To limit the number of relations audit logged for SELECT and DML statements, consider using object audit logging (see Object Auditing). Object audit logging allows selection of the relations to be logged allowing for reduction of the overall log volume. However, when new relations are added they must be explicitly added to object audit logging. A programmatic solution where specified tables are excluded from logging and all others are included may be a good option in this case.</a:t>
            </a:r>
          </a:p>
        </p:txBody>
      </p:sp>
    </p:spTree>
    <p:extLst>
      <p:ext uri="{BB962C8B-B14F-4D97-AF65-F5344CB8AC3E}">
        <p14:creationId xmlns:p14="http://schemas.microsoft.com/office/powerpoint/2010/main" val="42878675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postgresql.conf</a:t>
            </a:r>
            <a:endParaRPr lang="en-US" dirty="0"/>
          </a:p>
        </p:txBody>
      </p:sp>
      <p:sp>
        <p:nvSpPr>
          <p:cNvPr id="7" name="Text Placeholder 6"/>
          <p:cNvSpPr>
            <a:spLocks noGrp="1"/>
          </p:cNvSpPr>
          <p:nvPr>
            <p:ph type="body" sz="quarter" idx="12"/>
          </p:nvPr>
        </p:nvSpPr>
        <p:spPr/>
        <p:txBody>
          <a:bodyPr/>
          <a:lstStyle/>
          <a:p>
            <a:pPr>
              <a:lnSpc>
                <a:spcPct val="100000"/>
              </a:lnSpc>
              <a:spcBef>
                <a:spcPts val="0"/>
              </a:spcBef>
            </a:pPr>
            <a:r>
              <a:rPr lang="en-US" sz="1000" dirty="0" err="1">
                <a:solidFill>
                  <a:srgbClr val="FFFFFF"/>
                </a:solidFill>
                <a:latin typeface="Courier New" panose="02070309020205020404" pitchFamily="49" charset="0"/>
              </a:rPr>
              <a:t>log_destination</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a:t>
            </a:r>
            <a:r>
              <a:rPr lang="en-US" sz="1000" dirty="0" err="1">
                <a:solidFill>
                  <a:srgbClr val="8DB0D3"/>
                </a:solidFill>
                <a:latin typeface="Courier New" panose="02070309020205020404" pitchFamily="49" charset="0"/>
              </a:rPr>
              <a:t>csvlog</a:t>
            </a:r>
            <a:r>
              <a:rPr lang="en-US" sz="1000" dirty="0">
                <a:solidFill>
                  <a:srgbClr val="8DB0D3"/>
                </a:solidFill>
                <a:latin typeface="Courier New" panose="02070309020205020404" pitchFamily="49" charset="0"/>
              </a:rPr>
              <a:t>'</a:t>
            </a:r>
            <a:r>
              <a:rPr lang="en-US" sz="1000" dirty="0">
                <a:solidFill>
                  <a:srgbClr val="FFFFFF"/>
                </a:solidFill>
                <a:latin typeface="Courier New" panose="02070309020205020404" pitchFamily="49" charset="0"/>
              </a:rPr>
              <a:t> </a:t>
            </a:r>
            <a:br>
              <a:rPr lang="en-US" sz="1000" dirty="0">
                <a:solidFill>
                  <a:srgbClr val="FFFFFF"/>
                </a:solidFill>
                <a:latin typeface="Courier New" panose="02070309020205020404" pitchFamily="49" charset="0"/>
              </a:rPr>
            </a:br>
            <a:r>
              <a:rPr lang="en-US" sz="1000" dirty="0" err="1">
                <a:solidFill>
                  <a:srgbClr val="FFFFFF"/>
                </a:solidFill>
                <a:latin typeface="Courier New" panose="02070309020205020404" pitchFamily="49" charset="0"/>
              </a:rPr>
              <a:t>log_directory</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a:t>
            </a:r>
            <a:r>
              <a:rPr lang="en-US" sz="1000" dirty="0" err="1">
                <a:solidFill>
                  <a:srgbClr val="8DB0D3"/>
                </a:solidFill>
                <a:latin typeface="Courier New" panose="02070309020205020404" pitchFamily="49" charset="0"/>
              </a:rPr>
              <a:t>pgdata_local</a:t>
            </a:r>
            <a:r>
              <a:rPr lang="en-US" sz="1000" dirty="0">
                <a:solidFill>
                  <a:srgbClr val="8DB0D3"/>
                </a:solidFill>
                <a:latin typeface="Courier New" panose="02070309020205020404" pitchFamily="49" charset="0"/>
              </a:rPr>
              <a:t>/</a:t>
            </a:r>
            <a:r>
              <a:rPr lang="en-US" sz="1000" dirty="0" err="1">
                <a:solidFill>
                  <a:srgbClr val="8DB0D3"/>
                </a:solidFill>
                <a:latin typeface="Courier New" panose="02070309020205020404" pitchFamily="49" charset="0"/>
              </a:rPr>
              <a:t>pg_log</a:t>
            </a:r>
            <a:r>
              <a:rPr lang="en-US" sz="1000" dirty="0">
                <a:solidFill>
                  <a:srgbClr val="8DB0D3"/>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err="1">
                <a:solidFill>
                  <a:srgbClr val="FFFFFF"/>
                </a:solidFill>
                <a:latin typeface="Courier New" panose="02070309020205020404" pitchFamily="49" charset="0"/>
              </a:rPr>
              <a:t>log_min_duration_statement</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'0'</a:t>
            </a:r>
            <a:r>
              <a:rPr lang="en-US" sz="1000" dirty="0">
                <a:solidFill>
                  <a:srgbClr val="FFFFFF"/>
                </a:solidFill>
                <a:latin typeface="Courier New" panose="02070309020205020404" pitchFamily="49" charset="0"/>
              </a:rPr>
              <a:t> </a:t>
            </a:r>
          </a:p>
          <a:p>
            <a:pPr>
              <a:lnSpc>
                <a:spcPct val="100000"/>
              </a:lnSpc>
              <a:spcBef>
                <a:spcPts val="0"/>
              </a:spcBef>
            </a:pPr>
            <a:r>
              <a:rPr lang="en-US" sz="1000" dirty="0" err="1">
                <a:solidFill>
                  <a:srgbClr val="FFFFFF"/>
                </a:solidFill>
                <a:latin typeface="Courier New" panose="02070309020205020404" pitchFamily="49" charset="0"/>
              </a:rPr>
              <a:t>log_hostname</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'true'</a:t>
            </a:r>
            <a:r>
              <a:rPr lang="en-US" sz="1000" dirty="0">
                <a:solidFill>
                  <a:srgbClr val="FFFFFF"/>
                </a:solidFill>
                <a:latin typeface="Courier New" panose="02070309020205020404" pitchFamily="49" charset="0"/>
              </a:rPr>
              <a:t> </a:t>
            </a:r>
          </a:p>
          <a:p>
            <a:pPr>
              <a:lnSpc>
                <a:spcPct val="100000"/>
              </a:lnSpc>
              <a:spcBef>
                <a:spcPts val="0"/>
              </a:spcBef>
            </a:pPr>
            <a:r>
              <a:rPr lang="en-US" sz="1000" dirty="0" err="1">
                <a:solidFill>
                  <a:srgbClr val="FFFFFF"/>
                </a:solidFill>
                <a:latin typeface="Courier New" panose="02070309020205020404" pitchFamily="49" charset="0"/>
              </a:rPr>
              <a:t>shared_preload_libraries</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a:t>
            </a:r>
            <a:r>
              <a:rPr lang="en-US" sz="1000" dirty="0" err="1">
                <a:solidFill>
                  <a:srgbClr val="8DB0D3"/>
                </a:solidFill>
                <a:latin typeface="Courier New" panose="02070309020205020404" pitchFamily="49" charset="0"/>
              </a:rPr>
              <a:t>pgaudit,pg_stat_statements</a:t>
            </a:r>
            <a:r>
              <a:rPr lang="en-US" sz="1000" dirty="0">
                <a:solidFill>
                  <a:srgbClr val="8DB0D3"/>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62</a:t>
            </a:fld>
            <a:endParaRPr lang="en-US" altLang="en-US" dirty="0"/>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Updating your </a:t>
            </a:r>
            <a:r>
              <a:rPr lang="en-US" dirty="0" err="1"/>
              <a:t>postgresql.conf</a:t>
            </a:r>
            <a:r>
              <a:rPr lang="en-US" dirty="0"/>
              <a:t> file</a:t>
            </a:r>
          </a:p>
          <a:p>
            <a:pPr marL="119063" indent="-119063">
              <a:buFont typeface="Arial" panose="020B0604020202020204" pitchFamily="34" charset="0"/>
              <a:buChar char="•"/>
            </a:pPr>
            <a:r>
              <a:rPr lang="en-US" dirty="0"/>
              <a:t>You can setup either session or object logging. I our use case we are setting up object logging and that is what will be covered by these slides.</a:t>
            </a:r>
          </a:p>
          <a:p>
            <a:pPr marL="119063" indent="-119063">
              <a:buFont typeface="Arial" panose="020B0604020202020204" pitchFamily="34" charset="0"/>
              <a:buChar char="•"/>
            </a:pPr>
            <a:r>
              <a:rPr lang="en-US" dirty="0"/>
              <a:t>Restart required after editing </a:t>
            </a:r>
            <a:r>
              <a:rPr lang="en-US" dirty="0" err="1"/>
              <a:t>shared_preload_libraries</a:t>
            </a:r>
            <a:r>
              <a:rPr lang="en-US" dirty="0"/>
              <a:t>.</a:t>
            </a:r>
          </a:p>
        </p:txBody>
      </p:sp>
    </p:spTree>
    <p:extLst>
      <p:ext uri="{BB962C8B-B14F-4D97-AF65-F5344CB8AC3E}">
        <p14:creationId xmlns:p14="http://schemas.microsoft.com/office/powerpoint/2010/main" val="20991121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Setup</a:t>
            </a:r>
          </a:p>
        </p:txBody>
      </p:sp>
      <p:sp>
        <p:nvSpPr>
          <p:cNvPr id="7" name="Text Placeholder 6"/>
          <p:cNvSpPr>
            <a:spLocks noGrp="1"/>
          </p:cNvSpPr>
          <p:nvPr>
            <p:ph type="body" sz="quarter" idx="12"/>
          </p:nvPr>
        </p:nvSpPr>
        <p:spPr>
          <a:xfrm>
            <a:off x="2899317" y="1261872"/>
            <a:ext cx="8677953" cy="4846320"/>
          </a:xfrm>
        </p:spPr>
        <p:txBody>
          <a:bodyPr/>
          <a:lstStyle/>
          <a:p>
            <a:pPr>
              <a:lnSpc>
                <a:spcPct val="100000"/>
              </a:lnSpc>
              <a:spcBef>
                <a:spcPts val="0"/>
              </a:spcBef>
            </a:pPr>
            <a:r>
              <a:rPr lang="en-US" sz="1000" dirty="0">
                <a:solidFill>
                  <a:srgbClr val="7BC22F"/>
                </a:solidFill>
                <a:latin typeface="Courier New" panose="02070309020205020404" pitchFamily="49" charset="0"/>
              </a:rPr>
              <a:t>CREATE</a:t>
            </a:r>
            <a:r>
              <a:rPr lang="en-US" sz="1000" dirty="0">
                <a:solidFill>
                  <a:srgbClr val="FFFFFF"/>
                </a:solidFill>
                <a:latin typeface="Courier New" panose="02070309020205020404" pitchFamily="49" charset="0"/>
              </a:rPr>
              <a:t> EXTENSION </a:t>
            </a:r>
            <a:r>
              <a:rPr lang="en-US" sz="1000" dirty="0" err="1">
                <a:solidFill>
                  <a:srgbClr val="FFFFFF"/>
                </a:solidFill>
                <a:latin typeface="Courier New" panose="02070309020205020404" pitchFamily="49" charset="0"/>
              </a:rPr>
              <a:t>pgaudit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CREATE</a:t>
            </a:r>
            <a:r>
              <a:rPr lang="en-US" sz="1000" dirty="0">
                <a:solidFill>
                  <a:srgbClr val="FFFFFF"/>
                </a:solidFill>
                <a:latin typeface="Courier New" panose="02070309020205020404" pitchFamily="49" charset="0"/>
              </a:rPr>
              <a:t> ROLE auditor NOINHERIT NOREPLICATION</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ALTER</a:t>
            </a:r>
            <a:r>
              <a:rPr lang="en-US" sz="1000" dirty="0">
                <a:solidFill>
                  <a:srgbClr val="FFFFFF"/>
                </a:solidFill>
                <a:latin typeface="Courier New" panose="02070309020205020404" pitchFamily="49" charset="0"/>
              </a:rPr>
              <a:t> SYSTEM </a:t>
            </a:r>
            <a:r>
              <a:rPr lang="en-US" sz="1000" dirty="0">
                <a:solidFill>
                  <a:srgbClr val="7BC22F"/>
                </a:solidFill>
                <a:latin typeface="Courier New" panose="02070309020205020404" pitchFamily="49" charset="0"/>
              </a:rPr>
              <a:t>SET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pgaudit</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role</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TO</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'auditor'</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3A8BDA"/>
                </a:solidFill>
                <a:latin typeface="Courier New" panose="02070309020205020404" pitchFamily="49" charset="0"/>
              </a:rPr>
              <a:t>-- Log specific user role -- no default </a:t>
            </a:r>
          </a:p>
          <a:p>
            <a:pPr>
              <a:lnSpc>
                <a:spcPct val="100000"/>
              </a:lnSpc>
              <a:spcBef>
                <a:spcPts val="0"/>
              </a:spcBef>
            </a:pPr>
            <a:r>
              <a:rPr lang="en-US" sz="1000" dirty="0">
                <a:solidFill>
                  <a:srgbClr val="7BC22F"/>
                </a:solidFill>
                <a:latin typeface="Courier New" panose="02070309020205020404" pitchFamily="49" charset="0"/>
              </a:rPr>
              <a:t>ALTER</a:t>
            </a:r>
            <a:r>
              <a:rPr lang="en-US" sz="1000" dirty="0">
                <a:solidFill>
                  <a:srgbClr val="FFFFFF"/>
                </a:solidFill>
                <a:latin typeface="Courier New" panose="02070309020205020404" pitchFamily="49" charset="0"/>
              </a:rPr>
              <a:t> SYSTEM </a:t>
            </a:r>
            <a:r>
              <a:rPr lang="en-US" sz="1000" dirty="0">
                <a:solidFill>
                  <a:srgbClr val="7BC22F"/>
                </a:solidFill>
                <a:latin typeface="Courier New" panose="02070309020205020404" pitchFamily="49" charset="0"/>
              </a:rPr>
              <a:t>SET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pgaudit</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log_catalog</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false</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3A8BDA"/>
                </a:solidFill>
                <a:latin typeface="Courier New" panose="02070309020205020404" pitchFamily="49" charset="0"/>
              </a:rPr>
              <a:t>-- Log system catalog -- default true </a:t>
            </a:r>
          </a:p>
          <a:p>
            <a:pPr>
              <a:lnSpc>
                <a:spcPct val="100000"/>
              </a:lnSpc>
              <a:spcBef>
                <a:spcPts val="0"/>
              </a:spcBef>
            </a:pPr>
            <a:r>
              <a:rPr lang="en-US" sz="1000" dirty="0">
                <a:solidFill>
                  <a:srgbClr val="7BC22F"/>
                </a:solidFill>
                <a:latin typeface="Courier New" panose="02070309020205020404" pitchFamily="49" charset="0"/>
              </a:rPr>
              <a:t>ALTER</a:t>
            </a:r>
            <a:r>
              <a:rPr lang="en-US" sz="1000" dirty="0">
                <a:solidFill>
                  <a:srgbClr val="FFFFFF"/>
                </a:solidFill>
                <a:latin typeface="Courier New" panose="02070309020205020404" pitchFamily="49" charset="0"/>
              </a:rPr>
              <a:t> SYSTEM </a:t>
            </a:r>
            <a:r>
              <a:rPr lang="en-US" sz="1000" dirty="0">
                <a:solidFill>
                  <a:srgbClr val="7BC22F"/>
                </a:solidFill>
                <a:latin typeface="Courier New" panose="02070309020205020404" pitchFamily="49" charset="0"/>
              </a:rPr>
              <a:t>SET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pgaudit</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log_parameter</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true</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3A8BDA"/>
                </a:solidFill>
                <a:latin typeface="Courier New" panose="02070309020205020404" pitchFamily="49" charset="0"/>
              </a:rPr>
              <a:t>-- Log prepared statement parameters -- default false </a:t>
            </a:r>
          </a:p>
          <a:p>
            <a:pPr>
              <a:lnSpc>
                <a:spcPct val="100000"/>
              </a:lnSpc>
              <a:spcBef>
                <a:spcPts val="0"/>
              </a:spcBef>
            </a:pPr>
            <a:r>
              <a:rPr lang="en-US" sz="1000" dirty="0">
                <a:solidFill>
                  <a:srgbClr val="7BC22F"/>
                </a:solidFill>
                <a:latin typeface="Courier New" panose="02070309020205020404" pitchFamily="49" charset="0"/>
              </a:rPr>
              <a:t>ALTER</a:t>
            </a:r>
            <a:r>
              <a:rPr lang="en-US" sz="1000" dirty="0">
                <a:solidFill>
                  <a:srgbClr val="FFFFFF"/>
                </a:solidFill>
                <a:latin typeface="Courier New" panose="02070309020205020404" pitchFamily="49" charset="0"/>
              </a:rPr>
              <a:t> SYSTEM </a:t>
            </a:r>
            <a:r>
              <a:rPr lang="en-US" sz="1000" dirty="0">
                <a:solidFill>
                  <a:srgbClr val="7BC22F"/>
                </a:solidFill>
                <a:latin typeface="Courier New" panose="02070309020205020404" pitchFamily="49" charset="0"/>
              </a:rPr>
              <a:t>SET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pgaudit</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log_relation</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true</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3A8BDA"/>
                </a:solidFill>
                <a:latin typeface="Courier New" panose="02070309020205020404" pitchFamily="49" charset="0"/>
              </a:rPr>
              <a:t>-- Log sub items, when looking at views/functions -- default false </a:t>
            </a:r>
          </a:p>
          <a:p>
            <a:pPr>
              <a:lnSpc>
                <a:spcPct val="100000"/>
              </a:lnSpc>
              <a:spcBef>
                <a:spcPts val="0"/>
              </a:spcBef>
            </a:pPr>
            <a:r>
              <a:rPr lang="en-US" sz="1000" dirty="0">
                <a:solidFill>
                  <a:srgbClr val="7BC22F"/>
                </a:solidFill>
                <a:latin typeface="Courier New" panose="02070309020205020404" pitchFamily="49" charset="0"/>
              </a:rPr>
              <a:t>ALTER</a:t>
            </a:r>
            <a:r>
              <a:rPr lang="en-US" sz="1000" dirty="0">
                <a:solidFill>
                  <a:srgbClr val="FFFFFF"/>
                </a:solidFill>
                <a:latin typeface="Courier New" panose="02070309020205020404" pitchFamily="49" charset="0"/>
              </a:rPr>
              <a:t> SYSTEM </a:t>
            </a:r>
            <a:r>
              <a:rPr lang="en-US" sz="1000" dirty="0">
                <a:solidFill>
                  <a:srgbClr val="7BC22F"/>
                </a:solidFill>
                <a:latin typeface="Courier New" panose="02070309020205020404" pitchFamily="49" charset="0"/>
              </a:rPr>
              <a:t>SET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pgaudit</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log_statement_once</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false</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3A8BDA"/>
                </a:solidFill>
                <a:latin typeface="Courier New" panose="02070309020205020404" pitchFamily="49" charset="0"/>
              </a:rPr>
              <a:t>-- Hide </a:t>
            </a:r>
            <a:r>
              <a:rPr lang="en-US" sz="1000" dirty="0" err="1">
                <a:solidFill>
                  <a:srgbClr val="3A8BDA"/>
                </a:solidFill>
                <a:latin typeface="Courier New" panose="02070309020205020404" pitchFamily="49" charset="0"/>
              </a:rPr>
              <a:t>sql</a:t>
            </a:r>
            <a:r>
              <a:rPr lang="en-US" sz="1000" dirty="0">
                <a:solidFill>
                  <a:srgbClr val="3A8BDA"/>
                </a:solidFill>
                <a:latin typeface="Courier New" panose="02070309020205020404" pitchFamily="49" charset="0"/>
              </a:rPr>
              <a:t> on secondary rows -- default false </a:t>
            </a:r>
          </a:p>
          <a:p>
            <a:pPr>
              <a:lnSpc>
                <a:spcPct val="100000"/>
              </a:lnSpc>
              <a:spcBef>
                <a:spcPts val="0"/>
              </a:spcBef>
            </a:pPr>
            <a:endParaRPr lang="en-US" sz="1000" dirty="0">
              <a:solidFill>
                <a:srgbClr val="3A8BDA"/>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ALTER</a:t>
            </a:r>
            <a:r>
              <a:rPr lang="en-US" sz="1000" dirty="0">
                <a:solidFill>
                  <a:srgbClr val="FFFFFF"/>
                </a:solidFill>
                <a:latin typeface="Courier New" panose="02070309020205020404" pitchFamily="49" charset="0"/>
              </a:rPr>
              <a:t> ROLE </a:t>
            </a:r>
            <a:r>
              <a:rPr lang="en-US" sz="1000" dirty="0" err="1">
                <a:solidFill>
                  <a:srgbClr val="FFFFFF"/>
                </a:solidFill>
                <a:latin typeface="Courier New" panose="02070309020205020404" pitchFamily="49" charset="0"/>
              </a:rPr>
              <a:t>xapps</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SET</a:t>
            </a:r>
            <a:r>
              <a:rPr lang="en-US" sz="1000" dirty="0">
                <a:solidFill>
                  <a:srgbClr val="FFFFFF"/>
                </a:solidFill>
                <a:latin typeface="Courier New" panose="02070309020205020404" pitchFamily="49" charset="0"/>
              </a:rPr>
              <a:t> pgaudit</a:t>
            </a:r>
            <a:r>
              <a:rPr lang="en-US" sz="1000" dirty="0">
                <a:solidFill>
                  <a:srgbClr val="F08047"/>
                </a:solidFill>
                <a:latin typeface="Courier New" panose="02070309020205020404" pitchFamily="49" charset="0"/>
              </a:rPr>
              <a:t>.</a:t>
            </a:r>
            <a:r>
              <a:rPr lang="en-US" sz="1000" dirty="0">
                <a:solidFill>
                  <a:srgbClr val="7BC22F"/>
                </a:solidFill>
                <a:latin typeface="Courier New" panose="02070309020205020404" pitchFamily="49" charset="0"/>
              </a:rPr>
              <a:t>log</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'none’</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3A8BDA"/>
                </a:solidFill>
                <a:latin typeface="Courier New" panose="02070309020205020404" pitchFamily="49" charset="0"/>
              </a:rPr>
              <a:t>-- Don’t audit the system user who up loading the data into the table</a:t>
            </a: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ALTER</a:t>
            </a:r>
            <a:r>
              <a:rPr lang="en-US" sz="1000" dirty="0">
                <a:solidFill>
                  <a:srgbClr val="FFFFFF"/>
                </a:solidFill>
                <a:latin typeface="Courier New" panose="02070309020205020404" pitchFamily="49" charset="0"/>
              </a:rPr>
              <a:t> ROLE </a:t>
            </a:r>
            <a:r>
              <a:rPr lang="en-US" sz="1000" dirty="0" err="1">
                <a:solidFill>
                  <a:srgbClr val="FFFFFF"/>
                </a:solidFill>
                <a:latin typeface="Courier New" panose="02070309020205020404" pitchFamily="49" charset="0"/>
              </a:rPr>
              <a:t>xapps</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pgaudit</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role</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ALTER</a:t>
            </a:r>
            <a:r>
              <a:rPr lang="en-US" sz="1000" dirty="0">
                <a:solidFill>
                  <a:srgbClr val="FFFFFF"/>
                </a:solidFill>
                <a:latin typeface="Courier New" panose="02070309020205020404" pitchFamily="49" charset="0"/>
              </a:rPr>
              <a:t> ROLE </a:t>
            </a:r>
            <a:r>
              <a:rPr lang="en-US" sz="1000" dirty="0" err="1">
                <a:solidFill>
                  <a:srgbClr val="FFFFFF"/>
                </a:solidFill>
                <a:latin typeface="Courier New" panose="02070309020205020404" pitchFamily="49" charset="0"/>
              </a:rPr>
              <a:t>postgres</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SET</a:t>
            </a:r>
            <a:r>
              <a:rPr lang="en-US" sz="1000" dirty="0">
                <a:solidFill>
                  <a:srgbClr val="FFFFFF"/>
                </a:solidFill>
                <a:latin typeface="Courier New" panose="02070309020205020404" pitchFamily="49" charset="0"/>
              </a:rPr>
              <a:t> pgaudit</a:t>
            </a:r>
            <a:r>
              <a:rPr lang="en-US" sz="1000" dirty="0">
                <a:solidFill>
                  <a:srgbClr val="F08047"/>
                </a:solidFill>
                <a:latin typeface="Courier New" panose="02070309020205020404" pitchFamily="49" charset="0"/>
              </a:rPr>
              <a:t>.</a:t>
            </a:r>
            <a:r>
              <a:rPr lang="en-US" sz="1000" dirty="0">
                <a:solidFill>
                  <a:srgbClr val="7BC22F"/>
                </a:solidFill>
                <a:latin typeface="Courier New" panose="02070309020205020404" pitchFamily="49" charset="0"/>
              </a:rPr>
              <a:t>log</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'none'</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3A8BDA"/>
                </a:solidFill>
                <a:latin typeface="Courier New" panose="02070309020205020404" pitchFamily="49" charset="0"/>
              </a:rPr>
              <a:t>-- Don’t audit the system user who up backing up the table</a:t>
            </a: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ALTER</a:t>
            </a:r>
            <a:r>
              <a:rPr lang="en-US" sz="1000" dirty="0">
                <a:solidFill>
                  <a:srgbClr val="FFFFFF"/>
                </a:solidFill>
                <a:latin typeface="Courier New" panose="02070309020205020404" pitchFamily="49" charset="0"/>
              </a:rPr>
              <a:t> ROLE </a:t>
            </a:r>
            <a:r>
              <a:rPr lang="en-US" sz="1000" dirty="0" err="1">
                <a:solidFill>
                  <a:srgbClr val="FFFFFF"/>
                </a:solidFill>
                <a:latin typeface="Courier New" panose="02070309020205020404" pitchFamily="49" charset="0"/>
              </a:rPr>
              <a:t>postgres</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pgaudit</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role</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endParaRPr lang="en-US" sz="1000" dirty="0"/>
          </a:p>
          <a:p>
            <a:pPr>
              <a:lnSpc>
                <a:spcPct val="100000"/>
              </a:lnSpc>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63</a:t>
            </a:fld>
            <a:endParaRPr lang="en-US" altLang="en-US" dirty="0"/>
          </a:p>
        </p:txBody>
      </p:sp>
      <p:sp>
        <p:nvSpPr>
          <p:cNvPr id="8" name="Text Placeholder 7"/>
          <p:cNvSpPr>
            <a:spLocks noGrp="1"/>
          </p:cNvSpPr>
          <p:nvPr>
            <p:ph type="body" sz="quarter" idx="16"/>
          </p:nvPr>
        </p:nvSpPr>
        <p:spPr>
          <a:xfrm>
            <a:off x="607327" y="1261872"/>
            <a:ext cx="1979756" cy="4846320"/>
          </a:xfrm>
        </p:spPr>
        <p:txBody>
          <a:bodyPr/>
          <a:lstStyle/>
          <a:p>
            <a:pPr marL="119063" indent="-119063">
              <a:buFont typeface="Arial" panose="020B0604020202020204" pitchFamily="34" charset="0"/>
              <a:buChar char="•"/>
            </a:pPr>
            <a:r>
              <a:rPr lang="en-US" dirty="0"/>
              <a:t>Our criteria is that we have tables that are updated only by a system script and we want to know who read them and when, excluding the system script run as user </a:t>
            </a:r>
            <a:r>
              <a:rPr lang="en-US" dirty="0" err="1"/>
              <a:t>xapps</a:t>
            </a:r>
            <a:r>
              <a:rPr lang="en-US" dirty="0"/>
              <a:t> and we want to exclude the backups being run by user </a:t>
            </a:r>
            <a:r>
              <a:rPr lang="en-US" dirty="0" err="1"/>
              <a:t>postgres</a:t>
            </a:r>
            <a:r>
              <a:rPr lang="en-US" dirty="0"/>
              <a:t>.</a:t>
            </a:r>
          </a:p>
        </p:txBody>
      </p:sp>
    </p:spTree>
    <p:extLst>
      <p:ext uri="{BB962C8B-B14F-4D97-AF65-F5344CB8AC3E}">
        <p14:creationId xmlns:p14="http://schemas.microsoft.com/office/powerpoint/2010/main" val="495405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Creating our tables</a:t>
            </a:r>
          </a:p>
        </p:txBody>
      </p:sp>
      <p:sp>
        <p:nvSpPr>
          <p:cNvPr id="7" name="Text Placeholder 6"/>
          <p:cNvSpPr>
            <a:spLocks noGrp="1"/>
          </p:cNvSpPr>
          <p:nvPr>
            <p:ph type="body" sz="quarter" idx="12"/>
          </p:nvPr>
        </p:nvSpPr>
        <p:spPr/>
        <p:txBody>
          <a:bodyPr/>
          <a:lstStyle/>
          <a:p>
            <a:pPr>
              <a:lnSpc>
                <a:spcPct val="100000"/>
              </a:lnSpc>
              <a:spcBef>
                <a:spcPts val="0"/>
              </a:spcBef>
            </a:pPr>
            <a:r>
              <a:rPr lang="en-US" sz="1000" dirty="0">
                <a:solidFill>
                  <a:srgbClr val="7BC22F"/>
                </a:solidFill>
                <a:latin typeface="Courier New" panose="02070309020205020404" pitchFamily="49" charset="0"/>
              </a:rPr>
              <a:t>SET</a:t>
            </a:r>
            <a:r>
              <a:rPr lang="en-US" sz="1000" dirty="0">
                <a:solidFill>
                  <a:srgbClr val="FFFFFF"/>
                </a:solidFill>
                <a:latin typeface="Courier New" panose="02070309020205020404" pitchFamily="49" charset="0"/>
              </a:rPr>
              <a:t> ROLE </a:t>
            </a:r>
            <a:r>
              <a:rPr lang="en-US" sz="1000" dirty="0" err="1">
                <a:solidFill>
                  <a:srgbClr val="FFFFFF"/>
                </a:solidFill>
                <a:latin typeface="Courier New" panose="02070309020205020404" pitchFamily="49" charset="0"/>
              </a:rPr>
              <a:t>xapps</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CREATE</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TABLE</a:t>
            </a:r>
            <a:r>
              <a:rPr lang="en-US" sz="1000" dirty="0">
                <a:solidFill>
                  <a:srgbClr val="FFFFFF"/>
                </a:solidFill>
                <a:latin typeface="Courier New" panose="02070309020205020404" pitchFamily="49" charset="0"/>
              </a:rPr>
              <a:t> account </a:t>
            </a:r>
          </a:p>
          <a:p>
            <a:pPr>
              <a:lnSpc>
                <a:spcPct val="100000"/>
              </a:lnSpc>
              <a:spcBef>
                <a:spcPts val="0"/>
              </a:spcBef>
            </a:pP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FFFFFF"/>
                </a:solidFill>
                <a:latin typeface="Courier New" panose="02070309020205020404" pitchFamily="49" charset="0"/>
              </a:rPr>
              <a:t>  id </a:t>
            </a:r>
            <a:r>
              <a:rPr lang="en-US" sz="1000" dirty="0">
                <a:solidFill>
                  <a:srgbClr val="7BC22F"/>
                </a:solidFill>
                <a:latin typeface="Courier New" panose="02070309020205020404" pitchFamily="49" charset="0"/>
              </a:rPr>
              <a:t>INT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FFFFFF"/>
                </a:solidFill>
                <a:latin typeface="Courier New" panose="02070309020205020404" pitchFamily="49" charset="0"/>
              </a:rPr>
              <a:t>  name TEXT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FFFFFF"/>
                </a:solidFill>
                <a:latin typeface="Courier New" panose="02070309020205020404" pitchFamily="49" charset="0"/>
              </a:rPr>
              <a:t>  password TEXT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FFFFFF"/>
                </a:solidFill>
                <a:latin typeface="Courier New" panose="02070309020205020404" pitchFamily="49" charset="0"/>
              </a:rPr>
              <a:t>  description TEXT </a:t>
            </a:r>
          </a:p>
          <a:p>
            <a:pPr>
              <a:lnSpc>
                <a:spcPct val="100000"/>
              </a:lnSpc>
              <a:spcBef>
                <a:spcPts val="0"/>
              </a:spcBef>
            </a:pP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GRANT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SELECT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ON</a:t>
            </a:r>
            <a:r>
              <a:rPr lang="en-US" sz="1000" dirty="0">
                <a:solidFill>
                  <a:srgbClr val="FFFFFF"/>
                </a:solidFill>
                <a:latin typeface="Courier New" panose="02070309020205020404" pitchFamily="49" charset="0"/>
              </a:rPr>
              <a:t> </a:t>
            </a:r>
            <a:r>
              <a:rPr lang="en-US" sz="1000" dirty="0" err="1">
                <a:solidFill>
                  <a:srgbClr val="7BC22F"/>
                </a:solidFill>
                <a:latin typeface="Courier New" panose="02070309020205020404" pitchFamily="49" charset="0"/>
              </a:rPr>
              <a:t>public</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account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TO</a:t>
            </a:r>
            <a:r>
              <a:rPr lang="en-US" sz="1000" dirty="0">
                <a:solidFill>
                  <a:srgbClr val="FFFFFF"/>
                </a:solidFill>
                <a:latin typeface="Courier New" panose="02070309020205020404" pitchFamily="49" charset="0"/>
              </a:rPr>
              <a:t> auditor</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7BC22F"/>
                </a:solidFill>
                <a:latin typeface="Courier New" panose="02070309020205020404" pitchFamily="49" charset="0"/>
              </a:rPr>
              <a:t>GRANT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SELECT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ON</a:t>
            </a:r>
            <a:r>
              <a:rPr lang="en-US" sz="1000" dirty="0">
                <a:solidFill>
                  <a:srgbClr val="FFFFFF"/>
                </a:solidFill>
                <a:latin typeface="Courier New" panose="02070309020205020404" pitchFamily="49" charset="0"/>
              </a:rPr>
              <a:t> </a:t>
            </a:r>
            <a:r>
              <a:rPr lang="en-US" sz="1000" dirty="0" err="1">
                <a:solidFill>
                  <a:srgbClr val="7BC22F"/>
                </a:solidFill>
                <a:latin typeface="Courier New" panose="02070309020205020404" pitchFamily="49" charset="0"/>
              </a:rPr>
              <a:t>public</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account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TO</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delphi_hptn</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CREATE</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TABLE</a:t>
            </a:r>
            <a:r>
              <a:rPr lang="en-US" sz="1000" dirty="0">
                <a:solidFill>
                  <a:srgbClr val="FFFFFF"/>
                </a:solidFill>
                <a:latin typeface="Courier New" panose="02070309020205020404" pitchFamily="49" charset="0"/>
              </a:rPr>
              <a:t> login </a:t>
            </a:r>
          </a:p>
          <a:p>
            <a:pPr>
              <a:lnSpc>
                <a:spcPct val="100000"/>
              </a:lnSpc>
              <a:spcBef>
                <a:spcPts val="0"/>
              </a:spcBef>
            </a:pP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FFFFFF"/>
                </a:solidFill>
                <a:latin typeface="Courier New" panose="02070309020205020404" pitchFamily="49" charset="0"/>
              </a:rPr>
              <a:t>  id </a:t>
            </a:r>
            <a:r>
              <a:rPr lang="en-US" sz="1000" dirty="0">
                <a:solidFill>
                  <a:srgbClr val="7BC22F"/>
                </a:solidFill>
                <a:latin typeface="Courier New" panose="02070309020205020404" pitchFamily="49" charset="0"/>
              </a:rPr>
              <a:t>INT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account_id</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INT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FFFFFF"/>
                </a:solidFill>
                <a:latin typeface="Courier New" panose="02070309020205020404" pitchFamily="49" charset="0"/>
              </a:rPr>
              <a:t>  login </a:t>
            </a:r>
            <a:r>
              <a:rPr lang="en-US" sz="1000" dirty="0">
                <a:solidFill>
                  <a:srgbClr val="8DB0D3"/>
                </a:solidFill>
                <a:latin typeface="Courier New" panose="02070309020205020404" pitchFamily="49" charset="0"/>
              </a:rPr>
              <a:t>"timestamp"</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FFFFFF"/>
                </a:solidFill>
                <a:latin typeface="Courier New" panose="02070309020205020404" pitchFamily="49" charset="0"/>
              </a:rPr>
              <a:t>  logout </a:t>
            </a:r>
            <a:r>
              <a:rPr lang="en-US" sz="1000" dirty="0">
                <a:solidFill>
                  <a:srgbClr val="7BC22F"/>
                </a:solidFill>
                <a:latin typeface="Courier New" panose="02070309020205020404" pitchFamily="49" charset="0"/>
              </a:rPr>
              <a:t>timestamp</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p>
          <a:p>
            <a:pPr>
              <a:lnSpc>
                <a:spcPct val="100000"/>
              </a:lnSpc>
              <a:spcBef>
                <a:spcPts val="0"/>
              </a:spcBef>
            </a:pPr>
            <a:r>
              <a:rPr lang="en-US" sz="1000" dirty="0">
                <a:solidFill>
                  <a:srgbClr val="7BC22F"/>
                </a:solidFill>
                <a:latin typeface="Courier New" panose="02070309020205020404" pitchFamily="49" charset="0"/>
              </a:rPr>
              <a:t>CREATE</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VIEW</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user_login</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AS</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SELECT</a:t>
            </a:r>
            <a:r>
              <a:rPr lang="en-US" sz="1000" dirty="0">
                <a:solidFill>
                  <a:srgbClr val="FFFFFF"/>
                </a:solidFill>
                <a:latin typeface="Courier New" panose="02070309020205020404" pitchFamily="49" charset="0"/>
              </a:rPr>
              <a:t> a</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id </a:t>
            </a:r>
            <a:r>
              <a:rPr lang="en-US" sz="1000" dirty="0">
                <a:solidFill>
                  <a:srgbClr val="7BC22F"/>
                </a:solidFill>
                <a:latin typeface="Courier New" panose="02070309020205020404" pitchFamily="49" charset="0"/>
              </a:rPr>
              <a:t>AS</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user_id</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name</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b</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login</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b</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logout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FROM</a:t>
            </a:r>
            <a:r>
              <a:rPr lang="en-US" sz="1000" dirty="0">
                <a:solidFill>
                  <a:srgbClr val="FFFFFF"/>
                </a:solidFill>
                <a:latin typeface="Courier New" panose="02070309020205020404" pitchFamily="49" charset="0"/>
              </a:rPr>
              <a:t> </a:t>
            </a:r>
            <a:r>
              <a:rPr lang="en-US" sz="1000" dirty="0" err="1">
                <a:solidFill>
                  <a:srgbClr val="7BC22F"/>
                </a:solidFill>
                <a:latin typeface="Courier New" panose="02070309020205020404" pitchFamily="49" charset="0"/>
              </a:rPr>
              <a:t>public</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account</a:t>
            </a:r>
            <a:r>
              <a:rPr lang="en-US" sz="1000" dirty="0">
                <a:solidFill>
                  <a:srgbClr val="FFFFFF"/>
                </a:solidFill>
                <a:latin typeface="Courier New" panose="02070309020205020404" pitchFamily="49" charset="0"/>
              </a:rPr>
              <a:t> a </a:t>
            </a:r>
            <a:r>
              <a:rPr lang="en-US" sz="1000" dirty="0">
                <a:solidFill>
                  <a:srgbClr val="7BC22F"/>
                </a:solidFill>
                <a:latin typeface="Courier New" panose="02070309020205020404" pitchFamily="49" charset="0"/>
              </a:rPr>
              <a:t>LEFT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JOIN</a:t>
            </a:r>
            <a:r>
              <a:rPr lang="en-US" sz="1000" dirty="0">
                <a:solidFill>
                  <a:srgbClr val="FFFFFF"/>
                </a:solidFill>
                <a:latin typeface="Courier New" panose="02070309020205020404" pitchFamily="49" charset="0"/>
              </a:rPr>
              <a:t> </a:t>
            </a:r>
            <a:r>
              <a:rPr lang="en-US" sz="1000" dirty="0" err="1">
                <a:solidFill>
                  <a:srgbClr val="7BC22F"/>
                </a:solidFill>
                <a:latin typeface="Courier New" panose="02070309020205020404" pitchFamily="49" charset="0"/>
              </a:rPr>
              <a:t>public</a:t>
            </a:r>
            <a:r>
              <a:rPr lang="en-US" sz="1000" dirty="0" err="1">
                <a:solidFill>
                  <a:srgbClr val="F08047"/>
                </a:solidFill>
                <a:latin typeface="Courier New" panose="02070309020205020404" pitchFamily="49" charset="0"/>
              </a:rPr>
              <a:t>.</a:t>
            </a:r>
            <a:r>
              <a:rPr lang="en-US" sz="1000" dirty="0" err="1">
                <a:solidFill>
                  <a:srgbClr val="8DB0D3"/>
                </a:solidFill>
                <a:latin typeface="Courier New" panose="02070309020205020404" pitchFamily="49" charset="0"/>
              </a:rPr>
              <a:t>"login</a:t>
            </a:r>
            <a:r>
              <a:rPr lang="en-US" sz="1000" dirty="0">
                <a:solidFill>
                  <a:srgbClr val="8DB0D3"/>
                </a:solidFill>
                <a:latin typeface="Courier New" panose="02070309020205020404" pitchFamily="49" charset="0"/>
              </a:rPr>
              <a:t>"</a:t>
            </a:r>
            <a:r>
              <a:rPr lang="en-US" sz="1000" dirty="0">
                <a:solidFill>
                  <a:srgbClr val="FFFFFF"/>
                </a:solidFill>
                <a:latin typeface="Courier New" panose="02070309020205020404" pitchFamily="49" charset="0"/>
              </a:rPr>
              <a:t> b </a:t>
            </a:r>
            <a:r>
              <a:rPr lang="en-US" sz="1000" dirty="0">
                <a:solidFill>
                  <a:srgbClr val="7BC22F"/>
                </a:solidFill>
                <a:latin typeface="Courier New" panose="02070309020205020404" pitchFamily="49" charset="0"/>
              </a:rPr>
              <a:t>ON</a:t>
            </a:r>
            <a:r>
              <a:rPr lang="en-US" sz="1000" dirty="0">
                <a:solidFill>
                  <a:srgbClr val="FFFFFF"/>
                </a:solidFill>
                <a:latin typeface="Courier New" panose="02070309020205020404" pitchFamily="49" charset="0"/>
              </a:rPr>
              <a:t> a</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id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b</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account_id</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GRANT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SELECT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ON</a:t>
            </a:r>
            <a:r>
              <a:rPr lang="en-US" sz="1000" dirty="0">
                <a:solidFill>
                  <a:srgbClr val="FFFFFF"/>
                </a:solidFill>
                <a:latin typeface="Courier New" panose="02070309020205020404" pitchFamily="49" charset="0"/>
              </a:rPr>
              <a:t> </a:t>
            </a:r>
            <a:r>
              <a:rPr lang="en-US" sz="1000" dirty="0" err="1">
                <a:solidFill>
                  <a:srgbClr val="7BC22F"/>
                </a:solidFill>
                <a:latin typeface="Courier New" panose="02070309020205020404" pitchFamily="49" charset="0"/>
              </a:rPr>
              <a:t>public</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user_login</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TO</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delphi_hptn</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CREATE</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FUNCTION</a:t>
            </a:r>
            <a:r>
              <a:rPr lang="en-US" sz="1000" dirty="0">
                <a:solidFill>
                  <a:srgbClr val="FFFFFF"/>
                </a:solidFill>
                <a:latin typeface="Courier New" panose="02070309020205020404" pitchFamily="49" charset="0"/>
              </a:rPr>
              <a:t> </a:t>
            </a:r>
            <a:r>
              <a:rPr lang="en-US" sz="1000" dirty="0" err="1">
                <a:solidFill>
                  <a:srgbClr val="7BC22F"/>
                </a:solidFill>
                <a:latin typeface="Courier New" panose="02070309020205020404" pitchFamily="49" charset="0"/>
              </a:rPr>
              <a:t>public</a:t>
            </a:r>
            <a:r>
              <a:rPr lang="en-US" sz="1000" dirty="0" err="1">
                <a:solidFill>
                  <a:srgbClr val="F08047"/>
                </a:solidFill>
                <a:latin typeface="Courier New" panose="02070309020205020404" pitchFamily="49" charset="0"/>
              </a:rPr>
              <a:t>.</a:t>
            </a:r>
            <a:r>
              <a:rPr lang="en-US" sz="1000" dirty="0" err="1">
                <a:solidFill>
                  <a:srgbClr val="7BC22F"/>
                </a:solidFill>
                <a:latin typeface="Courier New" panose="02070309020205020404" pitchFamily="49" charset="0"/>
              </a:rPr>
              <a:t>function</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RETURNS</a:t>
            </a:r>
            <a:r>
              <a:rPr lang="en-US" sz="1000" dirty="0">
                <a:solidFill>
                  <a:srgbClr val="FFFFFF"/>
                </a:solidFill>
                <a:latin typeface="Courier New" panose="02070309020205020404" pitchFamily="49" charset="0"/>
              </a:rPr>
              <a:t> SETOF </a:t>
            </a:r>
            <a:r>
              <a:rPr lang="en-US" sz="1000" dirty="0" err="1">
                <a:solidFill>
                  <a:srgbClr val="7BC22F"/>
                </a:solidFill>
                <a:latin typeface="Courier New" panose="02070309020205020404" pitchFamily="49" charset="0"/>
              </a:rPr>
              <a:t>public</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user_login</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AS</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body</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SELECT</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FROM</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user_login</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body</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LANGUAGE</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a:t>
            </a:r>
            <a:r>
              <a:rPr lang="en-US" sz="1000" dirty="0" err="1">
                <a:solidFill>
                  <a:srgbClr val="8DB0D3"/>
                </a:solidFill>
                <a:latin typeface="Courier New" panose="02070309020205020404" pitchFamily="49" charset="0"/>
              </a:rPr>
              <a:t>sql</a:t>
            </a:r>
            <a:r>
              <a:rPr lang="en-US" sz="1000" dirty="0">
                <a:solidFill>
                  <a:srgbClr val="8DB0D3"/>
                </a:solidFill>
                <a:latin typeface="Courier New" panose="02070309020205020404" pitchFamily="49" charset="0"/>
              </a:rPr>
              <a: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GRANT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EXECUTE</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ON</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FUNCTION</a:t>
            </a:r>
            <a:r>
              <a:rPr lang="en-US" sz="1000" dirty="0">
                <a:solidFill>
                  <a:srgbClr val="FFFFFF"/>
                </a:solidFill>
                <a:latin typeface="Courier New" panose="02070309020205020404" pitchFamily="49" charset="0"/>
              </a:rPr>
              <a:t> </a:t>
            </a:r>
            <a:r>
              <a:rPr lang="en-US" sz="1000" dirty="0" err="1">
                <a:solidFill>
                  <a:srgbClr val="7BC22F"/>
                </a:solidFill>
                <a:latin typeface="Courier New" panose="02070309020205020404" pitchFamily="49" charset="0"/>
              </a:rPr>
              <a:t>public</a:t>
            </a:r>
            <a:r>
              <a:rPr lang="en-US" sz="1000" dirty="0" err="1">
                <a:solidFill>
                  <a:srgbClr val="F08047"/>
                </a:solidFill>
                <a:latin typeface="Courier New" panose="02070309020205020404" pitchFamily="49" charset="0"/>
              </a:rPr>
              <a:t>.</a:t>
            </a:r>
            <a:r>
              <a:rPr lang="en-US" sz="1000" dirty="0" err="1">
                <a:solidFill>
                  <a:srgbClr val="7BC22F"/>
                </a:solidFill>
                <a:latin typeface="Courier New" panose="02070309020205020404" pitchFamily="49" charset="0"/>
              </a:rPr>
              <a:t>function</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TO</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delphi_hptn</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endParaRPr lang="en-US" sz="1000" dirty="0"/>
          </a:p>
          <a:p>
            <a:pPr>
              <a:lnSpc>
                <a:spcPct val="100000"/>
              </a:lnSpc>
              <a:spcBef>
                <a:spcPts val="0"/>
              </a:spcBef>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64</a:t>
            </a:fld>
            <a:endParaRPr lang="en-US" altLang="en-US" dirty="0"/>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User </a:t>
            </a:r>
            <a:r>
              <a:rPr lang="en-US" dirty="0" err="1"/>
              <a:t>xapps</a:t>
            </a:r>
            <a:r>
              <a:rPr lang="en-US" dirty="0"/>
              <a:t> creates the two tables, a view and a function.</a:t>
            </a:r>
          </a:p>
          <a:p>
            <a:pPr marL="119063" indent="-119063">
              <a:buFont typeface="Arial" panose="020B0604020202020204" pitchFamily="34" charset="0"/>
              <a:buChar char="•"/>
            </a:pPr>
            <a:r>
              <a:rPr lang="en-US" dirty="0"/>
              <a:t>Set the auditor to monitor SELECT’s that happen to the account table.</a:t>
            </a:r>
          </a:p>
          <a:p>
            <a:pPr marL="119063" indent="-119063">
              <a:buFont typeface="Arial" panose="020B0604020202020204" pitchFamily="34" charset="0"/>
              <a:buChar char="•"/>
            </a:pPr>
            <a:r>
              <a:rPr lang="en-US" dirty="0"/>
              <a:t>Allow the </a:t>
            </a:r>
            <a:r>
              <a:rPr lang="en-US" dirty="0" err="1"/>
              <a:t>delphi_hptn</a:t>
            </a:r>
            <a:r>
              <a:rPr lang="en-US" dirty="0"/>
              <a:t> group to read the table, view and execute the function.</a:t>
            </a:r>
          </a:p>
        </p:txBody>
      </p:sp>
    </p:spTree>
    <p:extLst>
      <p:ext uri="{BB962C8B-B14F-4D97-AF65-F5344CB8AC3E}">
        <p14:creationId xmlns:p14="http://schemas.microsoft.com/office/powerpoint/2010/main" val="3186146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Inserting Data</a:t>
            </a:r>
          </a:p>
        </p:txBody>
      </p:sp>
      <p:sp>
        <p:nvSpPr>
          <p:cNvPr id="7" name="Text Placeholder 6"/>
          <p:cNvSpPr>
            <a:spLocks noGrp="1"/>
          </p:cNvSpPr>
          <p:nvPr>
            <p:ph type="body" sz="quarter" idx="12"/>
          </p:nvPr>
        </p:nvSpPr>
        <p:spPr/>
        <p:txBody>
          <a:bodyPr/>
          <a:lstStyle/>
          <a:p>
            <a:pPr>
              <a:lnSpc>
                <a:spcPct val="100000"/>
              </a:lnSpc>
              <a:spcBef>
                <a:spcPts val="0"/>
              </a:spcBef>
            </a:pPr>
            <a:r>
              <a:rPr lang="en-US" sz="1000" dirty="0">
                <a:solidFill>
                  <a:srgbClr val="7BC22F"/>
                </a:solidFill>
                <a:latin typeface="Courier New" panose="02070309020205020404" pitchFamily="49" charset="0"/>
              </a:rPr>
              <a:t>INSERT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INTO</a:t>
            </a:r>
            <a:r>
              <a:rPr lang="en-US" sz="1000" dirty="0">
                <a:solidFill>
                  <a:srgbClr val="FFFFFF"/>
                </a:solidFill>
                <a:latin typeface="Courier New" panose="02070309020205020404" pitchFamily="49" charset="0"/>
              </a:rPr>
              <a:t> account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id</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name</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password</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description</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VALUES</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4DD0B"/>
                </a:solidFill>
                <a:latin typeface="Courier New" panose="02070309020205020404" pitchFamily="49" charset="0"/>
              </a:rPr>
              <a:t>1</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'user1'</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'HASH1'</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'blah, blah’</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endParaRPr lang="en-US" sz="1000" dirty="0">
              <a:solidFill>
                <a:srgbClr val="FFFFFF"/>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INSERT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INTO</a:t>
            </a:r>
            <a:r>
              <a:rPr lang="en-US" sz="1000" dirty="0">
                <a:solidFill>
                  <a:srgbClr val="FFFFFF"/>
                </a:solidFill>
                <a:latin typeface="Courier New" panose="02070309020205020404" pitchFamily="49" charset="0"/>
              </a:rPr>
              <a:t> </a:t>
            </a:r>
            <a:r>
              <a:rPr lang="en-US" sz="1000" dirty="0" err="1">
                <a:solidFill>
                  <a:srgbClr val="7BC22F"/>
                </a:solidFill>
                <a:latin typeface="Courier New" panose="02070309020205020404" pitchFamily="49" charset="0"/>
              </a:rPr>
              <a:t>public</a:t>
            </a:r>
            <a:r>
              <a:rPr lang="en-US" sz="1000" dirty="0" err="1">
                <a:solidFill>
                  <a:srgbClr val="F08047"/>
                </a:solidFill>
                <a:latin typeface="Courier New" panose="02070309020205020404" pitchFamily="49" charset="0"/>
              </a:rPr>
              <a:t>.</a:t>
            </a:r>
            <a:r>
              <a:rPr lang="en-US" sz="1000" dirty="0" err="1">
                <a:solidFill>
                  <a:srgbClr val="8DB0D3"/>
                </a:solidFill>
                <a:latin typeface="Courier New" panose="02070309020205020404" pitchFamily="49" charset="0"/>
              </a:rPr>
              <a:t>"login</a:t>
            </a:r>
            <a:r>
              <a:rPr lang="en-US" sz="1000" dirty="0">
                <a:solidFill>
                  <a:srgbClr val="8DB0D3"/>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id</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account_id</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login</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logout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VALUES</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4DD0B"/>
                </a:solidFill>
                <a:latin typeface="Courier New" panose="02070309020205020404" pitchFamily="49" charset="0"/>
              </a:rPr>
              <a:t>1</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F4DD0B"/>
                </a:solidFill>
                <a:latin typeface="Courier New" panose="02070309020205020404" pitchFamily="49" charset="0"/>
              </a:rPr>
              <a:t>1</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8DB0D3"/>
                </a:solidFill>
                <a:latin typeface="Courier New" panose="02070309020205020404" pitchFamily="49" charset="0"/>
              </a:rPr>
              <a:t>'2018-05-25 16:30'</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NULL</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endParaRPr lang="en-US" sz="1000" dirty="0"/>
          </a:p>
          <a:p>
            <a:pPr>
              <a:lnSpc>
                <a:spcPct val="100000"/>
              </a:lnSpc>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65</a:t>
            </a:fld>
            <a:endParaRPr lang="en-US" altLang="en-US" dirty="0"/>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Let’s insert some data to test the auditing.</a:t>
            </a:r>
          </a:p>
        </p:txBody>
      </p:sp>
    </p:spTree>
    <p:extLst>
      <p:ext uri="{BB962C8B-B14F-4D97-AF65-F5344CB8AC3E}">
        <p14:creationId xmlns:p14="http://schemas.microsoft.com/office/powerpoint/2010/main" val="18531267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Testing the Auditing</a:t>
            </a:r>
          </a:p>
        </p:txBody>
      </p:sp>
      <p:sp>
        <p:nvSpPr>
          <p:cNvPr id="7" name="Text Placeholder 6"/>
          <p:cNvSpPr>
            <a:spLocks noGrp="1"/>
          </p:cNvSpPr>
          <p:nvPr>
            <p:ph type="body" sz="quarter" idx="12"/>
          </p:nvPr>
        </p:nvSpPr>
        <p:spPr/>
        <p:txBody>
          <a:bodyPr/>
          <a:lstStyle/>
          <a:p>
            <a:pPr>
              <a:lnSpc>
                <a:spcPct val="100000"/>
              </a:lnSpc>
              <a:spcBef>
                <a:spcPts val="0"/>
              </a:spcBef>
            </a:pPr>
            <a:r>
              <a:rPr lang="en-US" sz="1000" dirty="0">
                <a:solidFill>
                  <a:srgbClr val="7BC22F"/>
                </a:solidFill>
                <a:latin typeface="Courier New" panose="02070309020205020404" pitchFamily="49" charset="0"/>
              </a:rPr>
              <a:t>SELECT</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FROM</a:t>
            </a:r>
            <a:r>
              <a:rPr lang="en-US" sz="1000" dirty="0">
                <a:solidFill>
                  <a:srgbClr val="FFFFFF"/>
                </a:solidFill>
                <a:latin typeface="Courier New" panose="02070309020205020404" pitchFamily="49" charset="0"/>
              </a:rPr>
              <a:t> account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3A8BDA"/>
                </a:solidFill>
                <a:latin typeface="Courier New" panose="02070309020205020404" pitchFamily="49" charset="0"/>
              </a:rPr>
              <a:t>-- 2018-06-26 15:57:45 PDT [7188]: [20-1] user=</a:t>
            </a:r>
            <a:r>
              <a:rPr lang="en-US" sz="1000" dirty="0" err="1">
                <a:solidFill>
                  <a:srgbClr val="3A8BDA"/>
                </a:solidFill>
                <a:latin typeface="Courier New" panose="02070309020205020404" pitchFamily="49" charset="0"/>
              </a:rPr>
              <a:t>postgres,db</a:t>
            </a:r>
            <a:r>
              <a:rPr lang="en-US" sz="1000" dirty="0">
                <a:solidFill>
                  <a:srgbClr val="3A8BDA"/>
                </a:solidFill>
                <a:latin typeface="Courier New" panose="02070309020205020404" pitchFamily="49" charset="0"/>
              </a:rPr>
              <a:t>=sandbox LOG: AUDIT: OBJECT,5,1,READ,SELECT,TABLE,public.account,SELECT * FROM account;,&lt;none&gt; </a:t>
            </a:r>
          </a:p>
          <a:p>
            <a:pPr>
              <a:lnSpc>
                <a:spcPct val="100000"/>
              </a:lnSpc>
              <a:spcBef>
                <a:spcPts val="0"/>
              </a:spcBef>
            </a:pPr>
            <a:endParaRPr lang="en-US" sz="1000" dirty="0">
              <a:solidFill>
                <a:srgbClr val="3A8BDA"/>
              </a:solidFill>
              <a:latin typeface="Courier New" panose="02070309020205020404" pitchFamily="49" charset="0"/>
            </a:endParaRPr>
          </a:p>
          <a:p>
            <a:pPr>
              <a:lnSpc>
                <a:spcPct val="100000"/>
              </a:lnSpc>
              <a:spcBef>
                <a:spcPts val="0"/>
              </a:spcBef>
            </a:pPr>
            <a:r>
              <a:rPr lang="en-US" sz="1000" dirty="0">
                <a:solidFill>
                  <a:srgbClr val="7BC22F"/>
                </a:solidFill>
                <a:latin typeface="Courier New" panose="02070309020205020404" pitchFamily="49" charset="0"/>
              </a:rPr>
              <a:t>SELECT</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FROM</a:t>
            </a:r>
            <a:r>
              <a:rPr lang="en-US" sz="1000" dirty="0">
                <a:solidFill>
                  <a:srgbClr val="FFFFFF"/>
                </a:solidFill>
                <a:latin typeface="Courier New" panose="02070309020205020404" pitchFamily="49" charset="0"/>
              </a:rPr>
              <a:t> account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3A8BDA"/>
                </a:solidFill>
                <a:latin typeface="Courier New" panose="02070309020205020404" pitchFamily="49" charset="0"/>
              </a:rPr>
              <a:t>-- 2018-06-26 15:58:03 PDT [7189]: [30-1] user=</a:t>
            </a:r>
            <a:r>
              <a:rPr lang="en-US" sz="1000" dirty="0" err="1">
                <a:solidFill>
                  <a:srgbClr val="3A8BDA"/>
                </a:solidFill>
                <a:latin typeface="Courier New" panose="02070309020205020404" pitchFamily="49" charset="0"/>
              </a:rPr>
              <a:t>xapps,db</a:t>
            </a:r>
            <a:r>
              <a:rPr lang="en-US" sz="1000" dirty="0">
                <a:solidFill>
                  <a:srgbClr val="3A8BDA"/>
                </a:solidFill>
                <a:latin typeface="Courier New" panose="02070309020205020404" pitchFamily="49" charset="0"/>
              </a:rPr>
              <a:t>=sandbox LOG: AUDIT: OBJECT,6,1,READ,SELECT,TABLE,public.account,SELECT * FROM account;,&lt;none&gt; </a:t>
            </a:r>
          </a:p>
          <a:p>
            <a:pPr>
              <a:lnSpc>
                <a:spcPct val="100000"/>
              </a:lnSpc>
              <a:spcBef>
                <a:spcPts val="0"/>
              </a:spcBef>
            </a:pPr>
            <a:endParaRPr lang="en-US" sz="1000" dirty="0">
              <a:solidFill>
                <a:srgbClr val="3A8BDA"/>
              </a:solidFill>
              <a:latin typeface="Courier New" panose="02070309020205020404" pitchFamily="49" charset="0"/>
            </a:endParaRPr>
          </a:p>
          <a:p>
            <a:pPr>
              <a:lnSpc>
                <a:spcPct val="100000"/>
              </a:lnSpc>
              <a:spcBef>
                <a:spcPts val="0"/>
              </a:spcBef>
            </a:pPr>
            <a:r>
              <a:rPr lang="en-US" sz="1000" dirty="0">
                <a:solidFill>
                  <a:srgbClr val="3A8BDA"/>
                </a:solidFill>
                <a:latin typeface="Courier New" panose="02070309020205020404" pitchFamily="49" charset="0"/>
              </a:rPr>
              <a:t>-- Disconnect / Reconnect </a:t>
            </a:r>
          </a:p>
          <a:p>
            <a:pPr>
              <a:lnSpc>
                <a:spcPct val="100000"/>
              </a:lnSpc>
              <a:spcBef>
                <a:spcPts val="0"/>
              </a:spcBef>
            </a:pPr>
            <a:r>
              <a:rPr lang="en-US" sz="1000" dirty="0">
                <a:solidFill>
                  <a:srgbClr val="7BC22F"/>
                </a:solidFill>
                <a:latin typeface="Courier New" panose="02070309020205020404" pitchFamily="49" charset="0"/>
              </a:rPr>
              <a:t>SELECT</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FROM</a:t>
            </a:r>
            <a:r>
              <a:rPr lang="en-US" sz="1000" dirty="0">
                <a:solidFill>
                  <a:srgbClr val="FFFFFF"/>
                </a:solidFill>
                <a:latin typeface="Courier New" panose="02070309020205020404" pitchFamily="49" charset="0"/>
              </a:rPr>
              <a:t> account</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p>
          <a:p>
            <a:pPr>
              <a:lnSpc>
                <a:spcPct val="100000"/>
              </a:lnSpc>
              <a:spcBef>
                <a:spcPts val="0"/>
              </a:spcBef>
            </a:pPr>
            <a:r>
              <a:rPr lang="en-US" sz="1000" dirty="0">
                <a:solidFill>
                  <a:srgbClr val="3A8BDA"/>
                </a:solidFill>
                <a:latin typeface="Courier New" panose="02070309020205020404" pitchFamily="49" charset="0"/>
              </a:rPr>
              <a:t>-- No </a:t>
            </a:r>
            <a:r>
              <a:rPr lang="en-US" sz="1000" dirty="0" err="1">
                <a:solidFill>
                  <a:srgbClr val="3A8BDA"/>
                </a:solidFill>
                <a:latin typeface="Courier New" panose="02070309020205020404" pitchFamily="49" charset="0"/>
              </a:rPr>
              <a:t>pgaudit</a:t>
            </a:r>
            <a:r>
              <a:rPr lang="en-US" sz="1000" dirty="0">
                <a:solidFill>
                  <a:srgbClr val="3A8BDA"/>
                </a:solidFill>
                <a:latin typeface="Courier New" panose="02070309020205020404" pitchFamily="49" charset="0"/>
              </a:rPr>
              <a:t> log </a:t>
            </a:r>
            <a:endParaRPr lang="en-US" sz="1000" dirty="0"/>
          </a:p>
          <a:p>
            <a:pPr>
              <a:lnSpc>
                <a:spcPct val="100000"/>
              </a:lnSpc>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66</a:t>
            </a:fld>
            <a:endParaRPr lang="en-US" altLang="en-US" dirty="0"/>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As we can see, it will audit even the excluded users. This is because the user level overrides don’t take effect until your </a:t>
            </a:r>
            <a:r>
              <a:rPr lang="en-US"/>
              <a:t>next login. </a:t>
            </a:r>
            <a:r>
              <a:rPr lang="en-US" dirty="0"/>
              <a:t>This means you must log out and log back in to obtain the user override.</a:t>
            </a:r>
          </a:p>
        </p:txBody>
      </p:sp>
    </p:spTree>
    <p:extLst>
      <p:ext uri="{BB962C8B-B14F-4D97-AF65-F5344CB8AC3E}">
        <p14:creationId xmlns:p14="http://schemas.microsoft.com/office/powerpoint/2010/main" val="10241507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Cloud Versions</a:t>
            </a:r>
          </a:p>
        </p:txBody>
      </p:sp>
      <p:sp>
        <p:nvSpPr>
          <p:cNvPr id="7" name="Text Placeholder 6"/>
          <p:cNvSpPr>
            <a:spLocks noGrp="1"/>
          </p:cNvSpPr>
          <p:nvPr>
            <p:ph type="body" sz="quarter" idx="12"/>
          </p:nvPr>
        </p:nvSpPr>
        <p:spPr/>
        <p:txBody>
          <a:bodyPr/>
          <a:lstStyle/>
          <a:p>
            <a:pPr>
              <a:lnSpc>
                <a:spcPct val="100000"/>
              </a:lnSpc>
            </a:pPr>
            <a:r>
              <a:rPr lang="en-US" sz="1000" b="1" i="1" dirty="0"/>
              <a:t>Current as of 10/8/2019</a:t>
            </a:r>
          </a:p>
          <a:p>
            <a:pPr>
              <a:lnSpc>
                <a:spcPct val="100000"/>
              </a:lnSpc>
            </a:pPr>
            <a:r>
              <a:rPr lang="en-US" sz="1000" dirty="0"/>
              <a:t>PostgreSQL 12.x – </a:t>
            </a:r>
            <a:r>
              <a:rPr lang="en-US" sz="1000" dirty="0" err="1"/>
              <a:t>pgAudit</a:t>
            </a:r>
            <a:r>
              <a:rPr lang="en-US" sz="1000" dirty="0"/>
              <a:t> 1.4.x – Current 1.4.0</a:t>
            </a:r>
          </a:p>
          <a:p>
            <a:pPr>
              <a:lnSpc>
                <a:spcPct val="100000"/>
              </a:lnSpc>
            </a:pPr>
            <a:r>
              <a:rPr lang="en-US" sz="1000" dirty="0"/>
              <a:t>PostgreSQL 11.x – </a:t>
            </a:r>
            <a:r>
              <a:rPr lang="en-US" sz="1000" dirty="0" err="1"/>
              <a:t>pgAudit</a:t>
            </a:r>
            <a:r>
              <a:rPr lang="en-US" sz="1000" dirty="0"/>
              <a:t> 1.3.x – Current 1.3.1</a:t>
            </a:r>
          </a:p>
          <a:p>
            <a:pPr>
              <a:lnSpc>
                <a:spcPct val="100000"/>
              </a:lnSpc>
            </a:pPr>
            <a:r>
              <a:rPr lang="en-US" sz="1000" dirty="0"/>
              <a:t>PostgreSQL 10.x – </a:t>
            </a:r>
            <a:r>
              <a:rPr lang="en-US" sz="1000" dirty="0" err="1"/>
              <a:t>pgAudit</a:t>
            </a:r>
            <a:r>
              <a:rPr lang="en-US" sz="1000" dirty="0"/>
              <a:t> 1.2.x – Current 1.2.1</a:t>
            </a:r>
          </a:p>
          <a:p>
            <a:pPr>
              <a:lnSpc>
                <a:spcPct val="100000"/>
              </a:lnSpc>
            </a:pPr>
            <a:r>
              <a:rPr lang="en-US" sz="1000" dirty="0"/>
              <a:t>PostgreSQL 9.6.x – </a:t>
            </a:r>
            <a:r>
              <a:rPr lang="en-US" sz="1000" dirty="0" err="1"/>
              <a:t>pgAudit</a:t>
            </a:r>
            <a:r>
              <a:rPr lang="en-US" sz="1000" dirty="0"/>
              <a:t> 1.1.x – Current 1.1.2</a:t>
            </a:r>
          </a:p>
          <a:p>
            <a:pPr>
              <a:lnSpc>
                <a:spcPct val="100000"/>
              </a:lnSpc>
            </a:pPr>
            <a:r>
              <a:rPr lang="en-US" sz="1000" dirty="0"/>
              <a:t>PostgreSQL 9.5.x – </a:t>
            </a:r>
            <a:r>
              <a:rPr lang="en-US" sz="1000" dirty="0" err="1"/>
              <a:t>pgAudit</a:t>
            </a:r>
            <a:r>
              <a:rPr lang="en-US" sz="1000" dirty="0"/>
              <a:t> 1.0.x – Current 1.0.7</a:t>
            </a:r>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endParaRPr lang="en-US" sz="1000" dirty="0"/>
          </a:p>
          <a:p>
            <a:pPr>
              <a:lnSpc>
                <a:spcPct val="100000"/>
              </a:lnSpc>
            </a:pPr>
            <a:r>
              <a:rPr lang="en-US" sz="1000" dirty="0"/>
              <a:t>* - To be available in Postgres 12.1 release on AWS</a:t>
            </a:r>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67</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err="1"/>
              <a:t>pgAudit</a:t>
            </a:r>
            <a:r>
              <a:rPr lang="en-US" dirty="0"/>
              <a:t> only works with PostgreSQL 9.5+</a:t>
            </a:r>
          </a:p>
          <a:p>
            <a:pPr marL="119063" indent="-119063">
              <a:buFont typeface="Arial" panose="020B0604020202020204" pitchFamily="34" charset="0"/>
              <a:buChar char="•"/>
            </a:pPr>
            <a:r>
              <a:rPr lang="en-US" dirty="0"/>
              <a:t>No – Not supported by the Cloud Provider.</a:t>
            </a:r>
          </a:p>
          <a:p>
            <a:pPr marL="119063" indent="-119063">
              <a:buFont typeface="Arial" panose="020B0604020202020204" pitchFamily="34" charset="0"/>
              <a:buChar char="•"/>
            </a:pPr>
            <a:r>
              <a:rPr lang="en-US" dirty="0"/>
              <a:t>N.A. – Not made for this version of PostgreSQL.</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graphicFrame>
        <p:nvGraphicFramePr>
          <p:cNvPr id="11" name="Table 10">
            <a:extLst>
              <a:ext uri="{FF2B5EF4-FFF2-40B4-BE49-F238E27FC236}">
                <a16:creationId xmlns:a16="http://schemas.microsoft.com/office/drawing/2014/main" id="{EF1A8088-78BD-4252-9475-7FBFE3243844}"/>
              </a:ext>
            </a:extLst>
          </p:cNvPr>
          <p:cNvGraphicFramePr>
            <a:graphicFrameLocks noGrp="1"/>
          </p:cNvGraphicFramePr>
          <p:nvPr>
            <p:extLst>
              <p:ext uri="{D42A27DB-BD31-4B8C-83A1-F6EECF244321}">
                <p14:modId xmlns:p14="http://schemas.microsoft.com/office/powerpoint/2010/main" val="908956916"/>
              </p:ext>
            </p:extLst>
          </p:nvPr>
        </p:nvGraphicFramePr>
        <p:xfrm>
          <a:off x="746989" y="2536254"/>
          <a:ext cx="5167856" cy="3504324"/>
        </p:xfrm>
        <a:graphic>
          <a:graphicData uri="http://schemas.openxmlformats.org/drawingml/2006/table">
            <a:tbl>
              <a:tblPr firstRow="1" bandRow="1">
                <a:tableStyleId>{5C22544A-7EE6-4342-B048-85BDC9FD1C3A}</a:tableStyleId>
              </a:tblPr>
              <a:tblGrid>
                <a:gridCol w="2352788">
                  <a:extLst>
                    <a:ext uri="{9D8B030D-6E8A-4147-A177-3AD203B41FA5}">
                      <a16:colId xmlns:a16="http://schemas.microsoft.com/office/drawing/2014/main" val="20000"/>
                    </a:ext>
                  </a:extLst>
                </a:gridCol>
                <a:gridCol w="2815068">
                  <a:extLst>
                    <a:ext uri="{9D8B030D-6E8A-4147-A177-3AD203B41FA5}">
                      <a16:colId xmlns:a16="http://schemas.microsoft.com/office/drawing/2014/main" val="20001"/>
                    </a:ext>
                  </a:extLst>
                </a:gridCol>
              </a:tblGrid>
              <a:tr h="395364">
                <a:tc>
                  <a:txBody>
                    <a:bodyPr/>
                    <a:lstStyle/>
                    <a:p>
                      <a:r>
                        <a:rPr lang="en-US" sz="1800" dirty="0">
                          <a:solidFill>
                            <a:srgbClr val="18243D"/>
                          </a:solidFill>
                        </a:rPr>
                        <a:t>Cloud Provider</a:t>
                      </a:r>
                    </a:p>
                  </a:txBody>
                  <a:tcPr/>
                </a:tc>
                <a:tc>
                  <a:txBody>
                    <a:bodyPr/>
                    <a:lstStyle/>
                    <a:p>
                      <a:r>
                        <a:rPr lang="en-US" sz="1800" dirty="0" err="1">
                          <a:solidFill>
                            <a:srgbClr val="18243D"/>
                          </a:solidFill>
                        </a:rPr>
                        <a:t>pgAudit</a:t>
                      </a:r>
                      <a:endParaRPr lang="en-US" sz="1800" dirty="0">
                        <a:solidFill>
                          <a:srgbClr val="18243D"/>
                        </a:solidFill>
                      </a:endParaRPr>
                    </a:p>
                  </a:txBody>
                  <a:tcPr/>
                </a:tc>
                <a:extLst>
                  <a:ext uri="{0D108BD9-81ED-4DB2-BD59-A6C34878D82A}">
                    <a16:rowId xmlns:a16="http://schemas.microsoft.com/office/drawing/2014/main" val="10000"/>
                  </a:ext>
                </a:extLst>
              </a:tr>
              <a:tr h="3064068">
                <a:tc>
                  <a:txBody>
                    <a:bodyPr/>
                    <a:lstStyle/>
                    <a:p>
                      <a:r>
                        <a:rPr lang="en-US" sz="1800" dirty="0"/>
                        <a:t>Amazon</a:t>
                      </a:r>
                    </a:p>
                  </a:txBody>
                  <a:tcPr/>
                </a:tc>
                <a:tc>
                  <a:txBody>
                    <a:bodyPr/>
                    <a:lstStyle/>
                    <a:p>
                      <a:r>
                        <a:rPr lang="en-US" sz="1800" dirty="0"/>
                        <a:t>12-Beta3/No *</a:t>
                      </a:r>
                    </a:p>
                    <a:p>
                      <a:r>
                        <a:rPr lang="en-US" sz="1800" dirty="0"/>
                        <a:t>11.1-11.3/1.3.0</a:t>
                      </a:r>
                    </a:p>
                    <a:p>
                      <a:r>
                        <a:rPr lang="en-US" sz="1800" dirty="0"/>
                        <a:t>10.1-10.9/1.2.0</a:t>
                      </a:r>
                    </a:p>
                    <a:p>
                      <a:r>
                        <a:rPr lang="en-US" sz="1800" dirty="0"/>
                        <a:t>9.6.9-9.6.14/1.1.1</a:t>
                      </a:r>
                      <a:br>
                        <a:rPr lang="en-US" sz="1800" dirty="0"/>
                      </a:br>
                      <a:r>
                        <a:rPr lang="en-US" sz="1800" dirty="0"/>
                        <a:t>9.6.3-9.6.8/1.1</a:t>
                      </a:r>
                      <a:br>
                        <a:rPr lang="en-US" sz="1800" dirty="0"/>
                      </a:br>
                      <a:r>
                        <a:rPr lang="en-US" sz="1800" dirty="0"/>
                        <a:t>9.6.1-9.6.2/No</a:t>
                      </a:r>
                    </a:p>
                    <a:p>
                      <a:r>
                        <a:rPr lang="en-US" sz="1800" dirty="0"/>
                        <a:t>9.5.13-9.5.18/1.0.6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9.5.7-9.5.12/1.0.5</a:t>
                      </a:r>
                    </a:p>
                    <a:p>
                      <a:r>
                        <a:rPr lang="en-US" sz="1800" dirty="0"/>
                        <a:t>9.5.2-9.5.6/No</a:t>
                      </a:r>
                    </a:p>
                    <a:p>
                      <a:r>
                        <a:rPr lang="en-US" sz="1800" dirty="0"/>
                        <a:t>9.4.x/N.A.</a:t>
                      </a:r>
                    </a:p>
                    <a:p>
                      <a:r>
                        <a:rPr lang="en-US" sz="1800" dirty="0"/>
                        <a:t>9.3.x/N.A.</a:t>
                      </a:r>
                    </a:p>
                  </a:txBody>
                  <a:tcPr/>
                </a:tc>
                <a:extLst>
                  <a:ext uri="{0D108BD9-81ED-4DB2-BD59-A6C34878D82A}">
                    <a16:rowId xmlns:a16="http://schemas.microsoft.com/office/drawing/2014/main" val="10001"/>
                  </a:ext>
                </a:extLst>
              </a:tr>
            </a:tbl>
          </a:graphicData>
        </a:graphic>
      </p:graphicFrame>
      <p:graphicFrame>
        <p:nvGraphicFramePr>
          <p:cNvPr id="12" name="Table 11">
            <a:extLst>
              <a:ext uri="{FF2B5EF4-FFF2-40B4-BE49-F238E27FC236}">
                <a16:creationId xmlns:a16="http://schemas.microsoft.com/office/drawing/2014/main" id="{335FD626-A19C-419F-A79A-159BAACEEC98}"/>
              </a:ext>
            </a:extLst>
          </p:cNvPr>
          <p:cNvGraphicFramePr>
            <a:graphicFrameLocks noGrp="1"/>
          </p:cNvGraphicFramePr>
          <p:nvPr>
            <p:extLst>
              <p:ext uri="{D42A27DB-BD31-4B8C-83A1-F6EECF244321}">
                <p14:modId xmlns:p14="http://schemas.microsoft.com/office/powerpoint/2010/main" val="2900949738"/>
              </p:ext>
            </p:extLst>
          </p:nvPr>
        </p:nvGraphicFramePr>
        <p:xfrm>
          <a:off x="6419875" y="2536254"/>
          <a:ext cx="5161624" cy="2350887"/>
        </p:xfrm>
        <a:graphic>
          <a:graphicData uri="http://schemas.openxmlformats.org/drawingml/2006/table">
            <a:tbl>
              <a:tblPr firstRow="1" bandRow="1">
                <a:tableStyleId>{5C22544A-7EE6-4342-B048-85BDC9FD1C3A}</a:tableStyleId>
              </a:tblPr>
              <a:tblGrid>
                <a:gridCol w="2349951">
                  <a:extLst>
                    <a:ext uri="{9D8B030D-6E8A-4147-A177-3AD203B41FA5}">
                      <a16:colId xmlns:a16="http://schemas.microsoft.com/office/drawing/2014/main" val="20000"/>
                    </a:ext>
                  </a:extLst>
                </a:gridCol>
                <a:gridCol w="2811673">
                  <a:extLst>
                    <a:ext uri="{9D8B030D-6E8A-4147-A177-3AD203B41FA5}">
                      <a16:colId xmlns:a16="http://schemas.microsoft.com/office/drawing/2014/main" val="20001"/>
                    </a:ext>
                  </a:extLst>
                </a:gridCol>
              </a:tblGrid>
              <a:tr h="387389">
                <a:tc>
                  <a:txBody>
                    <a:bodyPr/>
                    <a:lstStyle/>
                    <a:p>
                      <a:r>
                        <a:rPr lang="en-US" sz="1800" dirty="0">
                          <a:solidFill>
                            <a:srgbClr val="18243D"/>
                          </a:solidFill>
                        </a:rPr>
                        <a:t>Cloud Provider</a:t>
                      </a:r>
                    </a:p>
                  </a:txBody>
                  <a:tcPr/>
                </a:tc>
                <a:tc>
                  <a:txBody>
                    <a:bodyPr/>
                    <a:lstStyle/>
                    <a:p>
                      <a:r>
                        <a:rPr lang="en-US" sz="1800" dirty="0" err="1">
                          <a:solidFill>
                            <a:srgbClr val="18243D"/>
                          </a:solidFill>
                        </a:rPr>
                        <a:t>pgAudit</a:t>
                      </a:r>
                      <a:endParaRPr lang="en-US" sz="1800" dirty="0">
                        <a:solidFill>
                          <a:srgbClr val="18243D"/>
                        </a:solidFill>
                      </a:endParaRPr>
                    </a:p>
                  </a:txBody>
                  <a:tcPr/>
                </a:tc>
                <a:extLst>
                  <a:ext uri="{0D108BD9-81ED-4DB2-BD59-A6C34878D82A}">
                    <a16:rowId xmlns:a16="http://schemas.microsoft.com/office/drawing/2014/main" val="10000"/>
                  </a:ext>
                </a:extLst>
              </a:tr>
              <a:tr h="387389">
                <a:tc>
                  <a:txBody>
                    <a:bodyPr/>
                    <a:lstStyle/>
                    <a:p>
                      <a:r>
                        <a:rPr lang="en-US" sz="1800" dirty="0"/>
                        <a:t>Google</a:t>
                      </a:r>
                    </a:p>
                  </a:txBody>
                  <a:tcPr/>
                </a:tc>
                <a:tc>
                  <a:txBody>
                    <a:bodyPr/>
                    <a:lstStyle/>
                    <a:p>
                      <a:r>
                        <a:rPr lang="en-US" sz="1800" dirty="0"/>
                        <a:t>No</a:t>
                      </a:r>
                    </a:p>
                  </a:txBody>
                  <a:tcPr/>
                </a:tc>
                <a:extLst>
                  <a:ext uri="{0D108BD9-81ED-4DB2-BD59-A6C34878D82A}">
                    <a16:rowId xmlns:a16="http://schemas.microsoft.com/office/drawing/2014/main" val="10002"/>
                  </a:ext>
                </a:extLst>
              </a:tr>
              <a:tr h="968471">
                <a:tc>
                  <a:txBody>
                    <a:bodyPr/>
                    <a:lstStyle/>
                    <a:p>
                      <a:r>
                        <a:rPr lang="en-US" sz="1800" dirty="0"/>
                        <a:t>Microsoft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11.4/1.3 Public Preview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10.9/No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9.6.14/No</a:t>
                      </a:r>
                    </a:p>
                    <a:p>
                      <a:r>
                        <a:rPr lang="en-US" sz="1800" dirty="0"/>
                        <a:t>9.5.18//No</a:t>
                      </a:r>
                    </a:p>
                  </a:txBody>
                  <a:tcPr/>
                </a:tc>
                <a:extLst>
                  <a:ext uri="{0D108BD9-81ED-4DB2-BD59-A6C34878D82A}">
                    <a16:rowId xmlns:a16="http://schemas.microsoft.com/office/drawing/2014/main" val="10003"/>
                  </a:ext>
                </a:extLst>
              </a:tr>
              <a:tr h="387389">
                <a:tc>
                  <a:txBody>
                    <a:bodyPr/>
                    <a:lstStyle/>
                    <a:p>
                      <a:r>
                        <a:rPr lang="en-US" sz="1800" dirty="0" err="1"/>
                        <a:t>Heroku</a:t>
                      </a:r>
                      <a:endParaRPr lang="en-US" sz="1800" dirty="0"/>
                    </a:p>
                  </a:txBody>
                  <a:tcPr/>
                </a:tc>
                <a:tc>
                  <a:txBody>
                    <a:bodyPr/>
                    <a:lstStyle/>
                    <a:p>
                      <a:r>
                        <a:rPr lang="en-US" sz="1800" dirty="0"/>
                        <a:t>No</a:t>
                      </a:r>
                    </a:p>
                  </a:txBody>
                  <a:tcPr/>
                </a:tc>
                <a:extLst>
                  <a:ext uri="{0D108BD9-81ED-4DB2-BD59-A6C34878D82A}">
                    <a16:rowId xmlns:a16="http://schemas.microsoft.com/office/drawing/2014/main" val="1071226042"/>
                  </a:ext>
                </a:extLst>
              </a:tr>
            </a:tbl>
          </a:graphicData>
        </a:graphic>
      </p:graphicFrame>
    </p:spTree>
    <p:extLst>
      <p:ext uri="{BB962C8B-B14F-4D97-AF65-F5344CB8AC3E}">
        <p14:creationId xmlns:p14="http://schemas.microsoft.com/office/powerpoint/2010/main" val="2273888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Gotcha</a:t>
            </a:r>
            <a:endParaRPr lang="en-US" dirty="0"/>
          </a:p>
        </p:txBody>
      </p:sp>
      <p:sp>
        <p:nvSpPr>
          <p:cNvPr id="7" name="Text Placeholder 6"/>
          <p:cNvSpPr>
            <a:spLocks noGrp="1"/>
          </p:cNvSpPr>
          <p:nvPr>
            <p:ph type="body" sz="quarter" idx="12"/>
          </p:nvPr>
        </p:nvSpPr>
        <p:spPr/>
        <p:txBody>
          <a:bodyPr/>
          <a:lstStyle/>
          <a:p>
            <a:pPr>
              <a:lnSpc>
                <a:spcPct val="100000"/>
              </a:lnSpc>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68</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There are some tasks that must be done in a specific order.</a:t>
            </a:r>
          </a:p>
          <a:p>
            <a:pPr marL="458788" lvl="1" indent="-342900">
              <a:buFont typeface="+mj-lt"/>
              <a:buAutoNum type="arabicPeriod"/>
            </a:pPr>
            <a:r>
              <a:rPr lang="en-US" dirty="0"/>
              <a:t>Add to </a:t>
            </a:r>
            <a:r>
              <a:rPr lang="en-US" dirty="0" err="1"/>
              <a:t>shared_preload_libraries</a:t>
            </a:r>
            <a:endParaRPr lang="en-US" dirty="0"/>
          </a:p>
          <a:p>
            <a:pPr marL="458788" lvl="1" indent="-342900">
              <a:buFont typeface="+mj-lt"/>
              <a:buAutoNum type="arabicPeriod"/>
            </a:pPr>
            <a:r>
              <a:rPr lang="en-US" dirty="0"/>
              <a:t>Create extension </a:t>
            </a:r>
            <a:r>
              <a:rPr lang="en-US" dirty="0" err="1"/>
              <a:t>pg_audit</a:t>
            </a:r>
            <a:endParaRPr lang="en-US" dirty="0"/>
          </a:p>
          <a:p>
            <a:pPr marL="458788" lvl="1" indent="-342900">
              <a:buFont typeface="+mj-lt"/>
              <a:buAutoNum type="arabicPeriod"/>
            </a:pPr>
            <a:r>
              <a:rPr lang="en-US" dirty="0"/>
              <a:t>Add Database/Role/Server settings</a:t>
            </a:r>
          </a:p>
          <a:p>
            <a:pPr marL="119063" indent="-119063">
              <a:buFont typeface="Arial" panose="020B0604020202020204" pitchFamily="34" charset="0"/>
              <a:buChar char="•"/>
            </a:pPr>
            <a:r>
              <a:rPr lang="en-US" dirty="0"/>
              <a:t>If you do these out of order, your database may refuse to start.</a:t>
            </a:r>
          </a:p>
        </p:txBody>
      </p:sp>
    </p:spTree>
    <p:extLst>
      <p:ext uri="{BB962C8B-B14F-4D97-AF65-F5344CB8AC3E}">
        <p14:creationId xmlns:p14="http://schemas.microsoft.com/office/powerpoint/2010/main" val="339257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a:ea typeface="ヒラギノ角ゴ Pro W3" charset="-128"/>
              </a:rPr>
              <a:t>Shadow Function</a:t>
            </a:r>
          </a:p>
          <a:p>
            <a:pPr marL="90488" lvl="1">
              <a:spcBef>
                <a:spcPct val="0"/>
              </a:spcBef>
            </a:pPr>
            <a:r>
              <a:rPr lang="en-US" altLang="en-US" dirty="0">
                <a:ea typeface="ヒラギノ角ゴ Pro W3" charset="-128"/>
              </a:rPr>
              <a:t>Basic Shadow Function</a:t>
            </a:r>
          </a:p>
        </p:txBody>
      </p:sp>
    </p:spTree>
    <p:extLst>
      <p:ext uri="{BB962C8B-B14F-4D97-AF65-F5344CB8AC3E}">
        <p14:creationId xmlns:p14="http://schemas.microsoft.com/office/powerpoint/2010/main" val="6749561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More Details Here</a:t>
            </a:r>
            <a:endParaRPr lang="en-US" dirty="0"/>
          </a:p>
        </p:txBody>
      </p:sp>
      <p:sp>
        <p:nvSpPr>
          <p:cNvPr id="7" name="Text Placeholder 6"/>
          <p:cNvSpPr>
            <a:spLocks noGrp="1"/>
          </p:cNvSpPr>
          <p:nvPr>
            <p:ph type="body" sz="quarter" idx="12"/>
          </p:nvPr>
        </p:nvSpPr>
        <p:spPr/>
        <p:txBody>
          <a:bodyPr/>
          <a:lstStyle/>
          <a:p>
            <a:pPr>
              <a:lnSpc>
                <a:spcPct val="100000"/>
              </a:lnSpc>
            </a:pP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69</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https://github.com/pgaudit/pgaudit</a:t>
            </a:r>
          </a:p>
        </p:txBody>
      </p:sp>
      <p:pic>
        <p:nvPicPr>
          <p:cNvPr id="9" name="Picture 8">
            <a:extLst>
              <a:ext uri="{FF2B5EF4-FFF2-40B4-BE49-F238E27FC236}">
                <a16:creationId xmlns:a16="http://schemas.microsoft.com/office/drawing/2014/main" id="{F3E074C8-0147-423F-A4F0-078B3939E3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Tree>
    <p:extLst>
      <p:ext uri="{BB962C8B-B14F-4D97-AF65-F5344CB8AC3E}">
        <p14:creationId xmlns:p14="http://schemas.microsoft.com/office/powerpoint/2010/main" val="1615096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Placeholder 4"/>
          <p:cNvSpPr>
            <a:spLocks noGrp="1"/>
          </p:cNvSpPr>
          <p:nvPr>
            <p:ph type="body" sz="quarter" idx="10"/>
          </p:nvPr>
        </p:nvSpPr>
        <p:spPr>
          <a:xfrm>
            <a:off x="609442" y="577850"/>
            <a:ext cx="10967827" cy="1938338"/>
          </a:xfrm>
        </p:spPr>
        <p:txBody>
          <a:bodyPr/>
          <a:lstStyle/>
          <a:p>
            <a:r>
              <a:rPr lang="en-US" altLang="en-US" dirty="0" err="1">
                <a:ea typeface="ヒラギノ角ゴ Pro W3" charset="-128"/>
              </a:rPr>
              <a:t>pgAudit</a:t>
            </a:r>
            <a:r>
              <a:rPr lang="en-US" altLang="en-US" dirty="0">
                <a:ea typeface="ヒラギノ角ゴ Pro W3" charset="-128"/>
              </a:rPr>
              <a:t> Analyze</a:t>
            </a:r>
          </a:p>
        </p:txBody>
      </p:sp>
    </p:spTree>
    <p:extLst>
      <p:ext uri="{BB962C8B-B14F-4D97-AF65-F5344CB8AC3E}">
        <p14:creationId xmlns:p14="http://schemas.microsoft.com/office/powerpoint/2010/main" val="2524717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More Details Here</a:t>
            </a:r>
            <a:endParaRPr lang="en-US" dirty="0"/>
          </a:p>
        </p:txBody>
      </p:sp>
      <p:sp>
        <p:nvSpPr>
          <p:cNvPr id="7" name="Text Placeholder 6"/>
          <p:cNvSpPr>
            <a:spLocks noGrp="1"/>
          </p:cNvSpPr>
          <p:nvPr>
            <p:ph type="body" sz="quarter" idx="12"/>
          </p:nvPr>
        </p:nvSpPr>
        <p:spPr/>
        <p:txBody>
          <a:bodyPr/>
          <a:lstStyle/>
          <a:p>
            <a:pPr>
              <a:lnSpc>
                <a:spcPct val="100000"/>
              </a:lnSpc>
            </a:pPr>
            <a:r>
              <a:rPr lang="en-US" sz="1000" dirty="0"/>
              <a:t>/</a:t>
            </a:r>
            <a:r>
              <a:rPr lang="en-US" sz="1000" dirty="0" err="1"/>
              <a:t>usr</a:t>
            </a:r>
            <a:r>
              <a:rPr lang="en-US" sz="1000" dirty="0"/>
              <a:t>/local/apps/</a:t>
            </a:r>
            <a:r>
              <a:rPr lang="en-US" sz="1000" dirty="0" err="1"/>
              <a:t>perl</a:t>
            </a:r>
            <a:r>
              <a:rPr lang="en-US" sz="1000" dirty="0"/>
              <a:t>/</a:t>
            </a:r>
            <a:r>
              <a:rPr lang="en-US" sz="1000" dirty="0" err="1"/>
              <a:t>perl</a:t>
            </a:r>
            <a:r>
              <a:rPr lang="en-US" sz="1000" dirty="0"/>
              <a:t>-current/bin/</a:t>
            </a:r>
            <a:r>
              <a:rPr lang="en-US" sz="1000" dirty="0" err="1"/>
              <a:t>perl</a:t>
            </a:r>
            <a:r>
              <a:rPr lang="en-US" sz="1000" dirty="0"/>
              <a:t> \</a:t>
            </a:r>
            <a:br>
              <a:rPr lang="en-US" sz="1000" dirty="0"/>
            </a:br>
            <a:r>
              <a:rPr lang="en-US" sz="1000" dirty="0"/>
              <a:t>/</a:t>
            </a:r>
            <a:r>
              <a:rPr lang="en-US" sz="1000" dirty="0" err="1"/>
              <a:t>pgdata_local</a:t>
            </a:r>
            <a:r>
              <a:rPr lang="en-US" sz="1000" dirty="0"/>
              <a:t>/</a:t>
            </a:r>
            <a:r>
              <a:rPr lang="en-US" sz="1000" dirty="0" err="1"/>
              <a:t>pgaudit_analyze</a:t>
            </a:r>
            <a:r>
              <a:rPr lang="en-US" sz="1000" dirty="0"/>
              <a:t>/bin/</a:t>
            </a:r>
            <a:r>
              <a:rPr lang="en-US" sz="1000" dirty="0" err="1"/>
              <a:t>pgaudit_analyze_lloyd</a:t>
            </a:r>
            <a:r>
              <a:rPr lang="en-US" sz="1000" dirty="0"/>
              <a:t> \</a:t>
            </a:r>
            <a:br>
              <a:rPr lang="en-US" sz="1000" dirty="0"/>
            </a:br>
            <a:r>
              <a:rPr lang="en-US" sz="1000" dirty="0"/>
              <a:t>--port=5432 \</a:t>
            </a:r>
            <a:br>
              <a:rPr lang="en-US" sz="1000" dirty="0"/>
            </a:br>
            <a:r>
              <a:rPr lang="en-US" sz="1000" dirty="0"/>
              <a:t>--log-file=/</a:t>
            </a:r>
            <a:r>
              <a:rPr lang="en-US" sz="1000" dirty="0" err="1"/>
              <a:t>pgdata_local</a:t>
            </a:r>
            <a:r>
              <a:rPr lang="en-US" sz="1000" dirty="0"/>
              <a:t>/</a:t>
            </a:r>
            <a:r>
              <a:rPr lang="en-US" sz="1000" dirty="0" err="1"/>
              <a:t>pgaudit_analyze</a:t>
            </a:r>
            <a:r>
              <a:rPr lang="en-US" sz="1000" dirty="0"/>
              <a:t>/log/pgaudit_analyze.log \</a:t>
            </a:r>
            <a:br>
              <a:rPr lang="en-US" sz="1000" dirty="0"/>
            </a:br>
            <a:r>
              <a:rPr lang="en-US" sz="1000" dirty="0"/>
              <a:t>--user=</a:t>
            </a:r>
            <a:r>
              <a:rPr lang="en-US" sz="1000" dirty="0" err="1"/>
              <a:t>postgres</a:t>
            </a:r>
            <a:r>
              <a:rPr lang="en-US" sz="1000" dirty="0"/>
              <a:t> \</a:t>
            </a:r>
            <a:br>
              <a:rPr lang="en-US" sz="1000" dirty="0"/>
            </a:br>
            <a:r>
              <a:rPr lang="en-US" sz="1000" dirty="0"/>
              <a:t>--socket-path=127.0.0.1 \</a:t>
            </a:r>
            <a:br>
              <a:rPr lang="en-US" sz="1000" dirty="0"/>
            </a:br>
            <a:r>
              <a:rPr lang="en-US" sz="1000" dirty="0"/>
              <a:t>--log-server=</a:t>
            </a:r>
            <a:r>
              <a:rPr lang="en-US" sz="1000" dirty="0" err="1"/>
              <a:t>sqltest</a:t>
            </a:r>
            <a:r>
              <a:rPr lang="en-US" sz="1000" dirty="0"/>
              <a:t>-alt \</a:t>
            </a:r>
            <a:br>
              <a:rPr lang="en-US" sz="1000" dirty="0"/>
            </a:br>
            <a:r>
              <a:rPr lang="en-US" sz="1000" dirty="0"/>
              <a:t>--log-database=</a:t>
            </a:r>
            <a:r>
              <a:rPr lang="en-US" sz="1000" dirty="0" err="1"/>
              <a:t>pgaudit</a:t>
            </a:r>
            <a:r>
              <a:rPr lang="en-US" sz="1000" dirty="0"/>
              <a:t> \</a:t>
            </a:r>
            <a:br>
              <a:rPr lang="en-US" sz="1000" dirty="0"/>
            </a:br>
            <a:r>
              <a:rPr lang="en-US" sz="1000" dirty="0"/>
              <a:t>--log-port=5432 \</a:t>
            </a:r>
            <a:br>
              <a:rPr lang="en-US" sz="1000" dirty="0"/>
            </a:br>
            <a:r>
              <a:rPr lang="en-US" sz="1000" dirty="0"/>
              <a:t>--log-from-server=</a:t>
            </a:r>
            <a:r>
              <a:rPr lang="en-US" sz="1000" dirty="0" err="1"/>
              <a:t>sqltest</a:t>
            </a:r>
            <a:r>
              <a:rPr lang="en-US" sz="1000" dirty="0"/>
              <a:t>-alt \</a:t>
            </a:r>
            <a:br>
              <a:rPr lang="en-US" sz="1000" dirty="0"/>
            </a:br>
            <a:r>
              <a:rPr lang="en-US" sz="1000" dirty="0"/>
              <a:t>--daemon \</a:t>
            </a:r>
            <a:br>
              <a:rPr lang="en-US" sz="1000" dirty="0"/>
            </a:br>
            <a:r>
              <a:rPr lang="en-US" sz="1000" dirty="0"/>
              <a:t>/</a:t>
            </a:r>
            <a:r>
              <a:rPr lang="en-US" sz="1000" dirty="0" err="1"/>
              <a:t>pgdata_local</a:t>
            </a:r>
            <a:r>
              <a:rPr lang="en-US" sz="1000" dirty="0"/>
              <a:t>/</a:t>
            </a:r>
            <a:r>
              <a:rPr lang="en-US" sz="1000" dirty="0" err="1"/>
              <a:t>pg_log</a:t>
            </a:r>
            <a:endParaRPr lang="en-US" sz="1000"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71</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https://github.com/pgaudit/pgaudit_analyze</a:t>
            </a:r>
          </a:p>
          <a:p>
            <a:pPr marL="234951" lvl="1" indent="-119063">
              <a:buFont typeface="Arial" panose="020B0604020202020204" pitchFamily="34" charset="0"/>
              <a:buChar char="•"/>
            </a:pPr>
            <a:r>
              <a:rPr lang="en-US" dirty="0"/>
              <a:t>Loads the Postgres logs into your database and creates views to view the audit logs.</a:t>
            </a:r>
          </a:p>
          <a:p>
            <a:pPr marL="119063" indent="-119063">
              <a:buFont typeface="Arial" panose="020B0604020202020204" pitchFamily="34" charset="0"/>
              <a:buChar char="•"/>
            </a:pPr>
            <a:r>
              <a:rPr lang="en-US" dirty="0"/>
              <a:t>https://github.com/LloydAlbin/pgaudit_analyze</a:t>
            </a:r>
          </a:p>
          <a:p>
            <a:pPr marL="234951" lvl="1" indent="-119063">
              <a:buFont typeface="Arial" panose="020B0604020202020204" pitchFamily="34" charset="0"/>
              <a:buChar char="•"/>
            </a:pPr>
            <a:r>
              <a:rPr lang="en-US" dirty="0"/>
              <a:t>Loads the Postgres logs into one audit database per Postgres cluster (Server) and creates views to view the audit logs.</a:t>
            </a:r>
          </a:p>
          <a:p>
            <a:pPr marL="234951" lvl="1" indent="-119063">
              <a:buFont typeface="Arial" panose="020B0604020202020204" pitchFamily="34" charset="0"/>
              <a:buChar char="•"/>
            </a:pPr>
            <a:r>
              <a:rPr lang="en-US" dirty="0"/>
              <a:t>Loads the Postgres logs into one audit database per group of Postgres clusters (Server) and creates views to view the audit logs.</a:t>
            </a:r>
          </a:p>
          <a:p>
            <a:pPr marL="234951" lvl="1" indent="-119063">
              <a:buFont typeface="Arial" panose="020B0604020202020204" pitchFamily="34" charset="0"/>
              <a:buChar char="•"/>
            </a:pPr>
            <a:r>
              <a:rPr lang="en-US" dirty="0"/>
              <a:t>Fixed Statement Parameters, both so that they are imported from the log file and are displayed in the </a:t>
            </a:r>
            <a:r>
              <a:rPr lang="en-US" dirty="0" err="1"/>
              <a:t>vw_audit_event</a:t>
            </a:r>
            <a:r>
              <a:rPr lang="en-US" dirty="0"/>
              <a:t> view.</a:t>
            </a:r>
          </a:p>
          <a:p>
            <a:pPr marL="234951" lvl="1" indent="-119063">
              <a:buFont typeface="Arial" panose="020B0604020202020204" pitchFamily="34" charset="0"/>
              <a:buChar char="•"/>
            </a:pPr>
            <a:r>
              <a:rPr lang="en-US" dirty="0"/>
              <a:t>One schema per server / database in the naming format of (server)_(database)</a:t>
            </a:r>
          </a:p>
          <a:p>
            <a:pPr marL="234951" lvl="1" indent="-119063">
              <a:buFont typeface="Arial" panose="020B0604020202020204" pitchFamily="34" charset="0"/>
              <a:buChar char="•"/>
            </a:pPr>
            <a:r>
              <a:rPr lang="en-US" dirty="0"/>
              <a:t>While we could create these as portioned tables, we have not, because you never want auditors to wander around to see items that they have not specifically asked to see.</a:t>
            </a:r>
          </a:p>
          <a:p>
            <a:pPr marL="119063" indent="-119063">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83C8452B-5427-4B89-90E6-CC5B1FE445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Tree>
    <p:extLst>
      <p:ext uri="{BB962C8B-B14F-4D97-AF65-F5344CB8AC3E}">
        <p14:creationId xmlns:p14="http://schemas.microsoft.com/office/powerpoint/2010/main" val="28958436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vw_audit_event</a:t>
            </a:r>
            <a:endParaRPr lang="en-US" dirty="0"/>
          </a:p>
        </p:txBody>
      </p:sp>
      <p:sp>
        <p:nvSpPr>
          <p:cNvPr id="7" name="Text Placeholder 6"/>
          <p:cNvSpPr>
            <a:spLocks noGrp="1"/>
          </p:cNvSpPr>
          <p:nvPr>
            <p:ph type="body" sz="quarter" idx="12"/>
          </p:nvPr>
        </p:nvSpPr>
        <p:spPr/>
        <p:txBody>
          <a:bodyPr/>
          <a:lstStyle/>
          <a:p>
            <a:r>
              <a:rPr lang="en-US" sz="1000" dirty="0">
                <a:solidFill>
                  <a:srgbClr val="7BC22F"/>
                </a:solidFill>
                <a:latin typeface="Courier New" panose="02070309020205020404" pitchFamily="49" charset="0"/>
              </a:rPr>
              <a:t>SELECT</a:t>
            </a:r>
            <a:r>
              <a:rPr lang="en-US" sz="1000" dirty="0">
                <a:solidFill>
                  <a:srgbClr val="FFFFFF"/>
                </a:solidFill>
                <a:latin typeface="Courier New" panose="02070309020205020404" pitchFamily="49" charset="0"/>
              </a:rPr>
              <a:t> </a:t>
            </a:r>
            <a:r>
              <a:rPr lang="en-US" sz="1000" dirty="0">
                <a:solidFill>
                  <a:srgbClr val="F08047"/>
                </a:solidFill>
                <a:latin typeface="Courier New" panose="02070309020205020404" pitchFamily="49" charset="0"/>
              </a:rPr>
              <a:t>*</a:t>
            </a:r>
            <a:r>
              <a:rPr lang="en-US" sz="1000" dirty="0">
                <a:solidFill>
                  <a:srgbClr val="FFFFFF"/>
                </a:solidFill>
                <a:latin typeface="Courier New" panose="02070309020205020404" pitchFamily="49" charset="0"/>
              </a:rPr>
              <a:t> </a:t>
            </a:r>
            <a:r>
              <a:rPr lang="en-US" sz="1000" dirty="0">
                <a:solidFill>
                  <a:srgbClr val="7BC22F"/>
                </a:solidFill>
                <a:latin typeface="Courier New" panose="02070309020205020404" pitchFamily="49" charset="0"/>
              </a:rPr>
              <a:t>FROM</a:t>
            </a:r>
            <a:r>
              <a:rPr lang="en-US" sz="1000" dirty="0">
                <a:solidFill>
                  <a:srgbClr val="FFFFFF"/>
                </a:solidFill>
                <a:latin typeface="Courier New" panose="02070309020205020404" pitchFamily="49" charset="0"/>
              </a:rPr>
              <a:t> </a:t>
            </a:r>
            <a:r>
              <a:rPr lang="en-US" sz="1000" dirty="0" err="1">
                <a:solidFill>
                  <a:srgbClr val="FFFFFF"/>
                </a:solidFill>
                <a:latin typeface="Courier New" panose="02070309020205020404" pitchFamily="49" charset="0"/>
              </a:rPr>
              <a:t>sqltest</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alt_sandbox</a:t>
            </a:r>
            <a:r>
              <a:rPr lang="en-US" sz="1000" dirty="0" err="1">
                <a:solidFill>
                  <a:srgbClr val="F08047"/>
                </a:solidFill>
                <a:latin typeface="Courier New" panose="02070309020205020404" pitchFamily="49" charset="0"/>
              </a:rPr>
              <a:t>.</a:t>
            </a:r>
            <a:r>
              <a:rPr lang="en-US" sz="1000" dirty="0" err="1">
                <a:solidFill>
                  <a:srgbClr val="FFFFFF"/>
                </a:solidFill>
                <a:latin typeface="Courier New" panose="02070309020205020404" pitchFamily="49" charset="0"/>
              </a:rPr>
              <a:t>vw_audit_event</a:t>
            </a:r>
            <a:r>
              <a:rPr lang="en-US" sz="1000" dirty="0">
                <a:solidFill>
                  <a:srgbClr val="F08047"/>
                </a:solidFill>
                <a:latin typeface="Courier New" panose="02070309020205020404" pitchFamily="49" charset="0"/>
              </a:rPr>
              <a:t>;</a:t>
            </a:r>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72</a:t>
            </a:fld>
            <a:endParaRPr lang="en-US" altLang="en-US"/>
          </a:p>
        </p:txBody>
      </p:sp>
      <p:sp>
        <p:nvSpPr>
          <p:cNvPr id="8" name="Text Placeholder 7"/>
          <p:cNvSpPr>
            <a:spLocks noGrp="1"/>
          </p:cNvSpPr>
          <p:nvPr>
            <p:ph type="body" sz="quarter" idx="16"/>
          </p:nvPr>
        </p:nvSpPr>
        <p:spPr/>
        <p:txBody>
          <a:bodyPr/>
          <a:lstStyle/>
          <a:p>
            <a:pPr marL="119063" indent="-119063">
              <a:buFont typeface="Arial" panose="020B0604020202020204" pitchFamily="34" charset="0"/>
              <a:buChar char="•"/>
            </a:pPr>
            <a:r>
              <a:rPr lang="en-US" dirty="0"/>
              <a:t>This view  allows us to see what happened and when.</a:t>
            </a:r>
          </a:p>
          <a:p>
            <a:pPr marL="119063" indent="-119063">
              <a:buFont typeface="Arial" panose="020B0604020202020204" pitchFamily="34" charset="0"/>
              <a:buChar char="•"/>
            </a:pPr>
            <a:r>
              <a:rPr lang="en-US" dirty="0"/>
              <a:t>Notice the difference between line 3 and 6. Line 3 is the original code and line 6 is my new code.</a:t>
            </a:r>
          </a:p>
          <a:p>
            <a:pPr marL="119063" indent="-119063">
              <a:buFont typeface="Arial" panose="020B0604020202020204" pitchFamily="34" charset="0"/>
              <a:buChar char="•"/>
            </a:pPr>
            <a:endParaRPr lang="en-US" dirty="0"/>
          </a:p>
        </p:txBody>
      </p:sp>
      <p:graphicFrame>
        <p:nvGraphicFramePr>
          <p:cNvPr id="2" name="Table 1">
            <a:extLst>
              <a:ext uri="{FF2B5EF4-FFF2-40B4-BE49-F238E27FC236}">
                <a16:creationId xmlns:a16="http://schemas.microsoft.com/office/drawing/2014/main" id="{38B40A43-0712-441F-82A9-4FBD8E71AA2F}"/>
              </a:ext>
            </a:extLst>
          </p:cNvPr>
          <p:cNvGraphicFramePr>
            <a:graphicFrameLocks noGrp="1"/>
          </p:cNvGraphicFramePr>
          <p:nvPr>
            <p:extLst>
              <p:ext uri="{D42A27DB-BD31-4B8C-83A1-F6EECF244321}">
                <p14:modId xmlns:p14="http://schemas.microsoft.com/office/powerpoint/2010/main" val="2076327080"/>
              </p:ext>
            </p:extLst>
          </p:nvPr>
        </p:nvGraphicFramePr>
        <p:xfrm>
          <a:off x="-2117" y="3685032"/>
          <a:ext cx="12188825" cy="2468880"/>
        </p:xfrm>
        <a:graphic>
          <a:graphicData uri="http://schemas.openxmlformats.org/drawingml/2006/table">
            <a:tbl>
              <a:tblPr firstRow="1" bandRow="1">
                <a:tableStyleId>{073A0DAA-6AF3-43AB-8588-CEC1D06C72B9}</a:tableStyleId>
              </a:tblPr>
              <a:tblGrid>
                <a:gridCol w="888802">
                  <a:extLst>
                    <a:ext uri="{9D8B030D-6E8A-4147-A177-3AD203B41FA5}">
                      <a16:colId xmlns:a16="http://schemas.microsoft.com/office/drawing/2014/main" val="2420330861"/>
                    </a:ext>
                  </a:extLst>
                </a:gridCol>
                <a:gridCol w="655785">
                  <a:extLst>
                    <a:ext uri="{9D8B030D-6E8A-4147-A177-3AD203B41FA5}">
                      <a16:colId xmlns:a16="http://schemas.microsoft.com/office/drawing/2014/main" val="2655624186"/>
                    </a:ext>
                  </a:extLst>
                </a:gridCol>
                <a:gridCol w="931769">
                  <a:extLst>
                    <a:ext uri="{9D8B030D-6E8A-4147-A177-3AD203B41FA5}">
                      <a16:colId xmlns:a16="http://schemas.microsoft.com/office/drawing/2014/main" val="3621103559"/>
                    </a:ext>
                  </a:extLst>
                </a:gridCol>
                <a:gridCol w="726142">
                  <a:extLst>
                    <a:ext uri="{9D8B030D-6E8A-4147-A177-3AD203B41FA5}">
                      <a16:colId xmlns:a16="http://schemas.microsoft.com/office/drawing/2014/main" val="1560920886"/>
                    </a:ext>
                  </a:extLst>
                </a:gridCol>
                <a:gridCol w="844946">
                  <a:extLst>
                    <a:ext uri="{9D8B030D-6E8A-4147-A177-3AD203B41FA5}">
                      <a16:colId xmlns:a16="http://schemas.microsoft.com/office/drawing/2014/main" val="344908476"/>
                    </a:ext>
                  </a:extLst>
                </a:gridCol>
                <a:gridCol w="434580">
                  <a:extLst>
                    <a:ext uri="{9D8B030D-6E8A-4147-A177-3AD203B41FA5}">
                      <a16:colId xmlns:a16="http://schemas.microsoft.com/office/drawing/2014/main" val="2641624734"/>
                    </a:ext>
                  </a:extLst>
                </a:gridCol>
                <a:gridCol w="784188">
                  <a:extLst>
                    <a:ext uri="{9D8B030D-6E8A-4147-A177-3AD203B41FA5}">
                      <a16:colId xmlns:a16="http://schemas.microsoft.com/office/drawing/2014/main" val="2123054117"/>
                    </a:ext>
                  </a:extLst>
                </a:gridCol>
                <a:gridCol w="812076">
                  <a:extLst>
                    <a:ext uri="{9D8B030D-6E8A-4147-A177-3AD203B41FA5}">
                      <a16:colId xmlns:a16="http://schemas.microsoft.com/office/drawing/2014/main" val="1922609251"/>
                    </a:ext>
                  </a:extLst>
                </a:gridCol>
                <a:gridCol w="2825385">
                  <a:extLst>
                    <a:ext uri="{9D8B030D-6E8A-4147-A177-3AD203B41FA5}">
                      <a16:colId xmlns:a16="http://schemas.microsoft.com/office/drawing/2014/main" val="2242607566"/>
                    </a:ext>
                  </a:extLst>
                </a:gridCol>
                <a:gridCol w="498922">
                  <a:extLst>
                    <a:ext uri="{9D8B030D-6E8A-4147-A177-3AD203B41FA5}">
                      <a16:colId xmlns:a16="http://schemas.microsoft.com/office/drawing/2014/main" val="2045119290"/>
                    </a:ext>
                  </a:extLst>
                </a:gridCol>
                <a:gridCol w="479502">
                  <a:extLst>
                    <a:ext uri="{9D8B030D-6E8A-4147-A177-3AD203B41FA5}">
                      <a16:colId xmlns:a16="http://schemas.microsoft.com/office/drawing/2014/main" val="1404365659"/>
                    </a:ext>
                  </a:extLst>
                </a:gridCol>
                <a:gridCol w="680225">
                  <a:extLst>
                    <a:ext uri="{9D8B030D-6E8A-4147-A177-3AD203B41FA5}">
                      <a16:colId xmlns:a16="http://schemas.microsoft.com/office/drawing/2014/main" val="1780142690"/>
                    </a:ext>
                  </a:extLst>
                </a:gridCol>
                <a:gridCol w="750716">
                  <a:extLst>
                    <a:ext uri="{9D8B030D-6E8A-4147-A177-3AD203B41FA5}">
                      <a16:colId xmlns:a16="http://schemas.microsoft.com/office/drawing/2014/main" val="3472386954"/>
                    </a:ext>
                  </a:extLst>
                </a:gridCol>
                <a:gridCol w="875787">
                  <a:extLst>
                    <a:ext uri="{9D8B030D-6E8A-4147-A177-3AD203B41FA5}">
                      <a16:colId xmlns:a16="http://schemas.microsoft.com/office/drawing/2014/main" val="2268710867"/>
                    </a:ext>
                  </a:extLst>
                </a:gridCol>
              </a:tblGrid>
              <a:tr h="202754">
                <a:tc>
                  <a:txBody>
                    <a:bodyPr/>
                    <a:lstStyle/>
                    <a:p>
                      <a:r>
                        <a:rPr lang="en-US" sz="800" b="1" dirty="0" err="1"/>
                        <a:t>session_id</a:t>
                      </a:r>
                      <a:endParaRPr lang="en-US" sz="800" b="1" dirty="0"/>
                    </a:p>
                  </a:txBody>
                  <a:tcPr/>
                </a:tc>
                <a:tc>
                  <a:txBody>
                    <a:bodyPr/>
                    <a:lstStyle/>
                    <a:p>
                      <a:r>
                        <a:rPr lang="en-US" sz="800" b="1" dirty="0" err="1"/>
                        <a:t>session_line_num</a:t>
                      </a:r>
                      <a:endParaRPr lang="en-US" sz="800" b="1" dirty="0"/>
                    </a:p>
                  </a:txBody>
                  <a:tcPr/>
                </a:tc>
                <a:tc>
                  <a:txBody>
                    <a:bodyPr/>
                    <a:lstStyle/>
                    <a:p>
                      <a:r>
                        <a:rPr lang="en-US" sz="800" b="1" dirty="0" err="1"/>
                        <a:t>log_time</a:t>
                      </a:r>
                      <a:endParaRPr lang="en-US" sz="800" b="1" dirty="0"/>
                    </a:p>
                  </a:txBody>
                  <a:tcPr/>
                </a:tc>
                <a:tc>
                  <a:txBody>
                    <a:bodyPr/>
                    <a:lstStyle/>
                    <a:p>
                      <a:r>
                        <a:rPr lang="en-US" sz="800" b="1" dirty="0" err="1"/>
                        <a:t>user_name</a:t>
                      </a:r>
                      <a:endParaRPr lang="en-US" sz="800" b="1" dirty="0"/>
                    </a:p>
                  </a:txBody>
                  <a:tcPr/>
                </a:tc>
                <a:tc>
                  <a:txBody>
                    <a:bodyPr/>
                    <a:lstStyle/>
                    <a:p>
                      <a:r>
                        <a:rPr lang="en-US" sz="800" b="1" dirty="0" err="1"/>
                        <a:t>statement_id</a:t>
                      </a:r>
                      <a:endParaRPr lang="en-US" sz="800" b="1" dirty="0"/>
                    </a:p>
                  </a:txBody>
                  <a:tcPr/>
                </a:tc>
                <a:tc>
                  <a:txBody>
                    <a:bodyPr/>
                    <a:lstStyle/>
                    <a:p>
                      <a:r>
                        <a:rPr lang="en-US" sz="800" b="1" dirty="0"/>
                        <a:t>state</a:t>
                      </a:r>
                    </a:p>
                  </a:txBody>
                  <a:tcPr/>
                </a:tc>
                <a:tc>
                  <a:txBody>
                    <a:bodyPr/>
                    <a:lstStyle/>
                    <a:p>
                      <a:r>
                        <a:rPr lang="en-US" sz="800" b="1" dirty="0" err="1"/>
                        <a:t>error_session_line_num</a:t>
                      </a:r>
                      <a:endParaRPr lang="en-US" sz="800" b="1" dirty="0"/>
                    </a:p>
                  </a:txBody>
                  <a:tcPr/>
                </a:tc>
                <a:tc>
                  <a:txBody>
                    <a:bodyPr/>
                    <a:lstStyle/>
                    <a:p>
                      <a:r>
                        <a:rPr lang="en-US" sz="800" b="1" dirty="0" err="1"/>
                        <a:t>statement_id</a:t>
                      </a:r>
                      <a:endParaRPr lang="en-US" sz="800" b="1" dirty="0"/>
                    </a:p>
                  </a:txBody>
                  <a:tcPr/>
                </a:tc>
                <a:tc>
                  <a:txBody>
                    <a:bodyPr/>
                    <a:lstStyle/>
                    <a:p>
                      <a:r>
                        <a:rPr lang="en-US" sz="800" b="1" dirty="0" err="1"/>
                        <a:t>substatement</a:t>
                      </a:r>
                      <a:endParaRPr lang="en-US" sz="800" b="1" dirty="0"/>
                    </a:p>
                  </a:txBody>
                  <a:tcPr/>
                </a:tc>
                <a:tc>
                  <a:txBody>
                    <a:bodyPr/>
                    <a:lstStyle/>
                    <a:p>
                      <a:r>
                        <a:rPr lang="en-US" sz="800" b="1"/>
                        <a:t>audit_</a:t>
                      </a:r>
                      <a:r>
                        <a:rPr lang="en-US" sz="800" b="1" dirty="0" err="1"/>
                        <a:t>type</a:t>
                      </a:r>
                      <a:endParaRPr lang="en-US" sz="800" b="1" dirty="0"/>
                    </a:p>
                  </a:txBody>
                  <a:tcPr/>
                </a:tc>
                <a:tc>
                  <a:txBody>
                    <a:bodyPr/>
                    <a:lstStyle/>
                    <a:p>
                      <a:r>
                        <a:rPr lang="en-US" sz="800" b="1" dirty="0"/>
                        <a:t>class</a:t>
                      </a:r>
                    </a:p>
                  </a:txBody>
                  <a:tcPr/>
                </a:tc>
                <a:tc>
                  <a:txBody>
                    <a:bodyPr/>
                    <a:lstStyle/>
                    <a:p>
                      <a:r>
                        <a:rPr lang="en-US" sz="800" b="1" dirty="0"/>
                        <a:t>command</a:t>
                      </a:r>
                    </a:p>
                  </a:txBody>
                  <a:tcPr/>
                </a:tc>
                <a:tc>
                  <a:txBody>
                    <a:bodyPr/>
                    <a:lstStyle/>
                    <a:p>
                      <a:r>
                        <a:rPr lang="en-US" sz="800" b="1"/>
                        <a:t>object_</a:t>
                      </a:r>
                      <a:r>
                        <a:rPr lang="en-US" sz="800" b="1" dirty="0" err="1"/>
                        <a:t>type</a:t>
                      </a:r>
                      <a:endParaRPr lang="en-US" sz="800" b="1" dirty="0"/>
                    </a:p>
                  </a:txBody>
                  <a:tcPr/>
                </a:tc>
                <a:tc>
                  <a:txBody>
                    <a:bodyPr/>
                    <a:lstStyle/>
                    <a:p>
                      <a:r>
                        <a:rPr lang="en-US" sz="800" b="1" dirty="0" err="1"/>
                        <a:t>object_name</a:t>
                      </a:r>
                      <a:endParaRPr lang="en-US" sz="800" b="1" dirty="0"/>
                    </a:p>
                  </a:txBody>
                  <a:tcPr/>
                </a:tc>
                <a:extLst>
                  <a:ext uri="{0D108BD9-81ED-4DB2-BD59-A6C34878D82A}">
                    <a16:rowId xmlns:a16="http://schemas.microsoft.com/office/drawing/2014/main" val="3723661276"/>
                  </a:ext>
                </a:extLst>
              </a:tr>
              <a:tr h="207398">
                <a:tc>
                  <a:txBody>
                    <a:bodyPr/>
                    <a:lstStyle/>
                    <a:p>
                      <a:r>
                        <a:rPr lang="en-US" sz="800" dirty="0"/>
                        <a:t>5b49124a.64c3</a:t>
                      </a:r>
                    </a:p>
                  </a:txBody>
                  <a:tcPr/>
                </a:tc>
                <a:tc>
                  <a:txBody>
                    <a:bodyPr/>
                    <a:lstStyle/>
                    <a:p>
                      <a:r>
                        <a:rPr lang="en-US" sz="800" dirty="0"/>
                        <a:t>11</a:t>
                      </a:r>
                    </a:p>
                  </a:txBody>
                  <a:tcPr/>
                </a:tc>
                <a:tc>
                  <a:txBody>
                    <a:bodyPr/>
                    <a:lstStyle/>
                    <a:p>
                      <a:r>
                        <a:rPr lang="en-US" sz="800" dirty="0"/>
                        <a:t>7/13/18 1:57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lalbin</a:t>
                      </a:r>
                      <a:endParaRPr lang="en-US" sz="800" dirty="0"/>
                    </a:p>
                  </a:txBody>
                  <a:tcPr/>
                </a:tc>
                <a:tc>
                  <a:txBody>
                    <a:bodyPr/>
                    <a:lstStyle/>
                    <a:p>
                      <a:r>
                        <a:rPr lang="en-US" sz="800" dirty="0"/>
                        <a:t>1</a:t>
                      </a:r>
                    </a:p>
                  </a:txBody>
                  <a:tcPr/>
                </a:tc>
                <a:tc>
                  <a:txBody>
                    <a:bodyPr/>
                    <a:lstStyle/>
                    <a:p>
                      <a:r>
                        <a:rPr lang="en-US" sz="800" dirty="0"/>
                        <a:t>ok</a:t>
                      </a:r>
                    </a:p>
                  </a:txBody>
                  <a:tcPr/>
                </a:tc>
                <a:tc>
                  <a:txBody>
                    <a:bodyPr/>
                    <a:lstStyle/>
                    <a:p>
                      <a:endParaRPr lang="en-US" sz="800"/>
                    </a:p>
                  </a:txBody>
                  <a:tcPr/>
                </a:tc>
                <a:tc>
                  <a:txBody>
                    <a:bodyPr/>
                    <a:lstStyle/>
                    <a:p>
                      <a:r>
                        <a:rPr lang="en-US" sz="800" dirty="0"/>
                        <a:t>1</a:t>
                      </a:r>
                    </a:p>
                  </a:txBody>
                  <a:tcPr/>
                </a:tc>
                <a:tc>
                  <a:txBody>
                    <a:bodyPr/>
                    <a:lstStyle/>
                    <a:p>
                      <a:r>
                        <a:rPr lang="en-US" sz="800" dirty="0"/>
                        <a:t>SELECT COUNT(*) FROM "</a:t>
                      </a:r>
                      <a:r>
                        <a:rPr lang="en-US" sz="800" dirty="0" err="1"/>
                        <a:t>public"."account</a:t>
                      </a:r>
                      <a:r>
                        <a:rPr lang="en-US" sz="800" dirty="0"/>
                        <a:t>";</a:t>
                      </a:r>
                    </a:p>
                  </a:txBody>
                  <a:tcPr/>
                </a:tc>
                <a:tc>
                  <a:txBody>
                    <a:bodyPr/>
                    <a:lstStyle/>
                    <a:p>
                      <a:r>
                        <a:rPr lang="en-US" sz="800" dirty="0"/>
                        <a:t>object</a:t>
                      </a:r>
                    </a:p>
                  </a:txBody>
                  <a:tcPr/>
                </a:tc>
                <a:tc>
                  <a:txBody>
                    <a:bodyPr/>
                    <a:lstStyle/>
                    <a:p>
                      <a:r>
                        <a:rPr lang="en-US" sz="800" dirty="0"/>
                        <a:t>read</a:t>
                      </a:r>
                    </a:p>
                  </a:txBody>
                  <a:tcPr/>
                </a:tc>
                <a:tc>
                  <a:txBody>
                    <a:bodyPr/>
                    <a:lstStyle/>
                    <a:p>
                      <a:r>
                        <a:rPr lang="en-US" sz="800" dirty="0"/>
                        <a:t>select</a:t>
                      </a:r>
                    </a:p>
                  </a:txBody>
                  <a:tcPr/>
                </a:tc>
                <a:tc>
                  <a:txBody>
                    <a:bodyPr/>
                    <a:lstStyle/>
                    <a:p>
                      <a:r>
                        <a:rPr lang="en-US" sz="800" dirty="0"/>
                        <a:t>table</a:t>
                      </a:r>
                    </a:p>
                  </a:txBody>
                  <a:tcPr/>
                </a:tc>
                <a:tc>
                  <a:txBody>
                    <a:bodyPr/>
                    <a:lstStyle/>
                    <a:p>
                      <a:r>
                        <a:rPr lang="en-US" sz="800" dirty="0" err="1"/>
                        <a:t>public.account</a:t>
                      </a:r>
                      <a:endParaRPr lang="en-US" sz="800" dirty="0"/>
                    </a:p>
                  </a:txBody>
                  <a:tcPr/>
                </a:tc>
                <a:extLst>
                  <a:ext uri="{0D108BD9-81ED-4DB2-BD59-A6C34878D82A}">
                    <a16:rowId xmlns:a16="http://schemas.microsoft.com/office/drawing/2014/main" val="306694207"/>
                  </a:ext>
                </a:extLst>
              </a:tr>
              <a:tr h="191918">
                <a:tc>
                  <a:txBody>
                    <a:bodyPr/>
                    <a:lstStyle/>
                    <a:p>
                      <a:r>
                        <a:rPr lang="en-US" sz="800" dirty="0"/>
                        <a:t>5b49124a.64c4</a:t>
                      </a:r>
                    </a:p>
                  </a:txBody>
                  <a:tcPr/>
                </a:tc>
                <a:tc>
                  <a:txBody>
                    <a:bodyPr/>
                    <a:lstStyle/>
                    <a:p>
                      <a:r>
                        <a:rPr lang="en-US" sz="800" dirty="0"/>
                        <a:t>12</a:t>
                      </a:r>
                    </a:p>
                  </a:txBody>
                  <a:tcPr/>
                </a:tc>
                <a:tc>
                  <a:txBody>
                    <a:bodyPr/>
                    <a:lstStyle/>
                    <a:p>
                      <a:r>
                        <a:rPr lang="en-US" sz="800" dirty="0"/>
                        <a:t>7/13/18 1:57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lalbin</a:t>
                      </a:r>
                      <a:endParaRPr lang="en-US" sz="800" dirty="0"/>
                    </a:p>
                  </a:txBody>
                  <a:tcPr/>
                </a:tc>
                <a:tc>
                  <a:txBody>
                    <a:bodyPr/>
                    <a:lstStyle/>
                    <a:p>
                      <a:r>
                        <a:rPr lang="en-US" sz="800" dirty="0"/>
                        <a:t>1</a:t>
                      </a:r>
                    </a:p>
                  </a:txBody>
                  <a:tcPr/>
                </a:tc>
                <a:tc>
                  <a:txBody>
                    <a:bodyPr/>
                    <a:lstStyle/>
                    <a:p>
                      <a:r>
                        <a:rPr lang="en-US" sz="800" dirty="0"/>
                        <a:t>ok</a:t>
                      </a:r>
                    </a:p>
                  </a:txBody>
                  <a:tcPr/>
                </a:tc>
                <a:tc>
                  <a:txBody>
                    <a:bodyPr/>
                    <a:lstStyle/>
                    <a:p>
                      <a:endParaRPr lang="en-US" sz="800"/>
                    </a:p>
                  </a:txBody>
                  <a:tcPr/>
                </a:tc>
                <a:tc>
                  <a:txBody>
                    <a:bodyPr/>
                    <a:lstStyle/>
                    <a:p>
                      <a:r>
                        <a:rPr lang="en-US" sz="800" dirty="0"/>
                        <a:t>1</a:t>
                      </a:r>
                    </a:p>
                  </a:txBody>
                  <a:tcPr/>
                </a:tc>
                <a:tc>
                  <a:txBody>
                    <a:bodyPr/>
                    <a:lstStyle/>
                    <a:p>
                      <a:r>
                        <a:rPr lang="en-US" sz="800" dirty="0"/>
                        <a:t>SELECT * FROM "</a:t>
                      </a:r>
                      <a:r>
                        <a:rPr lang="en-US" sz="800" dirty="0" err="1"/>
                        <a:t>public"."account</a:t>
                      </a:r>
                      <a:r>
                        <a:rPr lang="en-US" sz="800" dirty="0"/>
                        <a:t>" LIMIT 1000 OFFSET 0;</a:t>
                      </a:r>
                    </a:p>
                  </a:txBody>
                  <a:tcPr/>
                </a:tc>
                <a:tc>
                  <a:txBody>
                    <a:bodyPr/>
                    <a:lstStyle/>
                    <a:p>
                      <a:r>
                        <a:rPr lang="en-US" sz="800" dirty="0"/>
                        <a:t>object</a:t>
                      </a:r>
                    </a:p>
                  </a:txBody>
                  <a:tcPr/>
                </a:tc>
                <a:tc>
                  <a:txBody>
                    <a:bodyPr/>
                    <a:lstStyle/>
                    <a:p>
                      <a:r>
                        <a:rPr lang="en-US" sz="800" dirty="0"/>
                        <a:t>read</a:t>
                      </a:r>
                    </a:p>
                  </a:txBody>
                  <a:tcPr/>
                </a:tc>
                <a:tc>
                  <a:txBody>
                    <a:bodyPr/>
                    <a:lstStyle/>
                    <a:p>
                      <a:r>
                        <a:rPr lang="en-US" sz="800" dirty="0"/>
                        <a:t>select</a:t>
                      </a:r>
                    </a:p>
                  </a:txBody>
                  <a:tcPr/>
                </a:tc>
                <a:tc>
                  <a:txBody>
                    <a:bodyPr/>
                    <a:lstStyle/>
                    <a:p>
                      <a:r>
                        <a:rPr lang="en-US" sz="800" dirty="0"/>
                        <a:t>table</a:t>
                      </a:r>
                    </a:p>
                  </a:txBody>
                  <a:tcPr/>
                </a:tc>
                <a:tc>
                  <a:txBody>
                    <a:bodyPr/>
                    <a:lstStyle/>
                    <a:p>
                      <a:r>
                        <a:rPr lang="en-US" sz="800" dirty="0" err="1"/>
                        <a:t>public.account</a:t>
                      </a:r>
                      <a:endParaRPr lang="en-US" sz="800" dirty="0"/>
                    </a:p>
                  </a:txBody>
                  <a:tcPr/>
                </a:tc>
                <a:extLst>
                  <a:ext uri="{0D108BD9-81ED-4DB2-BD59-A6C34878D82A}">
                    <a16:rowId xmlns:a16="http://schemas.microsoft.com/office/drawing/2014/main" val="488203380"/>
                  </a:ext>
                </a:extLst>
              </a:tr>
              <a:tr h="202754">
                <a:tc>
                  <a:txBody>
                    <a:bodyPr/>
                    <a:lstStyle/>
                    <a:p>
                      <a:r>
                        <a:rPr lang="en-US" sz="800" dirty="0"/>
                        <a:t>5b49289f.3815</a:t>
                      </a:r>
                    </a:p>
                  </a:txBody>
                  <a:tcPr/>
                </a:tc>
                <a:tc>
                  <a:txBody>
                    <a:bodyPr/>
                    <a:lstStyle/>
                    <a:p>
                      <a:r>
                        <a:rPr lang="en-US" sz="800" dirty="0"/>
                        <a:t>8</a:t>
                      </a:r>
                    </a:p>
                  </a:txBody>
                  <a:tcPr/>
                </a:tc>
                <a:tc>
                  <a:txBody>
                    <a:bodyPr/>
                    <a:lstStyle/>
                    <a:p>
                      <a:r>
                        <a:rPr lang="en-US" sz="800" dirty="0"/>
                        <a:t>7/13/18 3:33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lalbin</a:t>
                      </a:r>
                      <a:endParaRPr lang="en-US" sz="800" dirty="0"/>
                    </a:p>
                  </a:txBody>
                  <a:tcPr/>
                </a:tc>
                <a:tc>
                  <a:txBody>
                    <a:bodyPr/>
                    <a:lstStyle/>
                    <a:p>
                      <a:r>
                        <a:rPr lang="en-US" sz="800" dirty="0"/>
                        <a:t>1</a:t>
                      </a:r>
                    </a:p>
                  </a:txBody>
                  <a:tcPr/>
                </a:tc>
                <a:tc>
                  <a:txBody>
                    <a:bodyPr/>
                    <a:lstStyle/>
                    <a:p>
                      <a:r>
                        <a:rPr lang="en-US" sz="800" dirty="0"/>
                        <a:t>ok</a:t>
                      </a:r>
                    </a:p>
                  </a:txBody>
                  <a:tcPr/>
                </a:tc>
                <a:tc>
                  <a:txBody>
                    <a:bodyPr/>
                    <a:lstStyle/>
                    <a:p>
                      <a:endParaRPr lang="en-US" sz="800"/>
                    </a:p>
                  </a:txBody>
                  <a:tcPr/>
                </a:tc>
                <a:tc>
                  <a:txBody>
                    <a:bodyPr/>
                    <a:lstStyle/>
                    <a:p>
                      <a:r>
                        <a:rPr lang="en-US" sz="800" dirty="0"/>
                        <a:t>1</a:t>
                      </a:r>
                    </a:p>
                  </a:txBody>
                  <a:tcPr/>
                </a:tc>
                <a:tc>
                  <a:txBody>
                    <a:bodyPr/>
                    <a:lstStyle/>
                    <a:p>
                      <a:r>
                        <a:rPr lang="en-US" sz="800" dirty="0"/>
                        <a:t>"PREPARE </a:t>
                      </a:r>
                      <a:r>
                        <a:rPr lang="en-US" sz="800" dirty="0" err="1"/>
                        <a:t>test_account</a:t>
                      </a:r>
                      <a:r>
                        <a:rPr lang="en-US" sz="800" dirty="0"/>
                        <a:t> (text) AS</a:t>
                      </a:r>
                    </a:p>
                    <a:p>
                      <a:r>
                        <a:rPr lang="en-US" sz="800" dirty="0"/>
                        <a:t>select * from account WHERE description = $1;"</a:t>
                      </a:r>
                    </a:p>
                  </a:txBody>
                  <a:tcPr/>
                </a:tc>
                <a:tc>
                  <a:txBody>
                    <a:bodyPr/>
                    <a:lstStyle/>
                    <a:p>
                      <a:r>
                        <a:rPr lang="en-US" sz="800" dirty="0"/>
                        <a:t>object</a:t>
                      </a:r>
                    </a:p>
                  </a:txBody>
                  <a:tcPr/>
                </a:tc>
                <a:tc>
                  <a:txBody>
                    <a:bodyPr/>
                    <a:lstStyle/>
                    <a:p>
                      <a:r>
                        <a:rPr lang="en-US" sz="800" dirty="0"/>
                        <a:t>read</a:t>
                      </a:r>
                    </a:p>
                  </a:txBody>
                  <a:tcPr/>
                </a:tc>
                <a:tc>
                  <a:txBody>
                    <a:bodyPr/>
                    <a:lstStyle/>
                    <a:p>
                      <a:r>
                        <a:rPr lang="en-US" sz="800" dirty="0"/>
                        <a:t>select</a:t>
                      </a:r>
                    </a:p>
                  </a:txBody>
                  <a:tcPr/>
                </a:tc>
                <a:tc>
                  <a:txBody>
                    <a:bodyPr/>
                    <a:lstStyle/>
                    <a:p>
                      <a:r>
                        <a:rPr lang="en-US" sz="800" dirty="0"/>
                        <a:t>table</a:t>
                      </a:r>
                    </a:p>
                  </a:txBody>
                  <a:tcPr/>
                </a:tc>
                <a:tc>
                  <a:txBody>
                    <a:bodyPr/>
                    <a:lstStyle/>
                    <a:p>
                      <a:r>
                        <a:rPr lang="en-US" sz="800" dirty="0" err="1"/>
                        <a:t>public.account</a:t>
                      </a:r>
                      <a:endParaRPr lang="en-US" sz="800" dirty="0"/>
                    </a:p>
                  </a:txBody>
                  <a:tcPr/>
                </a:tc>
                <a:extLst>
                  <a:ext uri="{0D108BD9-81ED-4DB2-BD59-A6C34878D82A}">
                    <a16:rowId xmlns:a16="http://schemas.microsoft.com/office/drawing/2014/main" val="1222008196"/>
                  </a:ext>
                </a:extLst>
              </a:tr>
              <a:tr h="165530">
                <a:tc>
                  <a:txBody>
                    <a:bodyPr/>
                    <a:lstStyle/>
                    <a:p>
                      <a:r>
                        <a:rPr lang="en-US" sz="800" dirty="0"/>
                        <a:t>5b49289f.3815</a:t>
                      </a:r>
                    </a:p>
                  </a:txBody>
                  <a:tcPr/>
                </a:tc>
                <a:tc>
                  <a:txBody>
                    <a:bodyPr/>
                    <a:lstStyle/>
                    <a:p>
                      <a:r>
                        <a:rPr lang="en-US" sz="800" dirty="0"/>
                        <a:t>15</a:t>
                      </a:r>
                    </a:p>
                  </a:txBody>
                  <a:tcPr/>
                </a:tc>
                <a:tc>
                  <a:txBody>
                    <a:bodyPr/>
                    <a:lstStyle/>
                    <a:p>
                      <a:r>
                        <a:rPr lang="en-US" sz="800" dirty="0"/>
                        <a:t>7/13/18 3:33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lalbin</a:t>
                      </a:r>
                      <a:endParaRPr lang="en-US" sz="800" dirty="0"/>
                    </a:p>
                  </a:txBody>
                  <a:tcPr/>
                </a:tc>
                <a:tc>
                  <a:txBody>
                    <a:bodyPr/>
                    <a:lstStyle/>
                    <a:p>
                      <a:r>
                        <a:rPr lang="en-US" sz="800" dirty="0"/>
                        <a:t>2</a:t>
                      </a:r>
                    </a:p>
                  </a:txBody>
                  <a:tcPr/>
                </a:tc>
                <a:tc>
                  <a:txBody>
                    <a:bodyPr/>
                    <a:lstStyle/>
                    <a:p>
                      <a:r>
                        <a:rPr lang="en-US" sz="800" dirty="0"/>
                        <a:t>ok</a:t>
                      </a:r>
                    </a:p>
                  </a:txBody>
                  <a:tcPr/>
                </a:tc>
                <a:tc>
                  <a:txBody>
                    <a:bodyPr/>
                    <a:lstStyle/>
                    <a:p>
                      <a:endParaRPr lang="en-US" sz="800"/>
                    </a:p>
                  </a:txBody>
                  <a:tcPr/>
                </a:tc>
                <a:tc>
                  <a:txBody>
                    <a:bodyPr/>
                    <a:lstStyle/>
                    <a:p>
                      <a:r>
                        <a:rPr lang="en-US" sz="800" dirty="0"/>
                        <a:t>1</a:t>
                      </a:r>
                    </a:p>
                  </a:txBody>
                  <a:tcPr/>
                </a:tc>
                <a:tc>
                  <a:txBody>
                    <a:bodyPr/>
                    <a:lstStyle/>
                    <a:p>
                      <a:r>
                        <a:rPr lang="en-US" sz="800" dirty="0"/>
                        <a:t>SELECT * FROM account WHERE id = 999;</a:t>
                      </a:r>
                    </a:p>
                  </a:txBody>
                  <a:tcPr/>
                </a:tc>
                <a:tc>
                  <a:txBody>
                    <a:bodyPr/>
                    <a:lstStyle/>
                    <a:p>
                      <a:r>
                        <a:rPr lang="en-US" sz="800" dirty="0"/>
                        <a:t>object</a:t>
                      </a:r>
                    </a:p>
                  </a:txBody>
                  <a:tcPr/>
                </a:tc>
                <a:tc>
                  <a:txBody>
                    <a:bodyPr/>
                    <a:lstStyle/>
                    <a:p>
                      <a:r>
                        <a:rPr lang="en-US" sz="800" dirty="0"/>
                        <a:t>read</a:t>
                      </a:r>
                    </a:p>
                  </a:txBody>
                  <a:tcPr/>
                </a:tc>
                <a:tc>
                  <a:txBody>
                    <a:bodyPr/>
                    <a:lstStyle/>
                    <a:p>
                      <a:r>
                        <a:rPr lang="en-US" sz="800" dirty="0"/>
                        <a:t>select</a:t>
                      </a:r>
                    </a:p>
                  </a:txBody>
                  <a:tcPr/>
                </a:tc>
                <a:tc>
                  <a:txBody>
                    <a:bodyPr/>
                    <a:lstStyle/>
                    <a:p>
                      <a:r>
                        <a:rPr lang="en-US" sz="800" dirty="0"/>
                        <a:t>table</a:t>
                      </a:r>
                    </a:p>
                  </a:txBody>
                  <a:tcPr/>
                </a:tc>
                <a:tc>
                  <a:txBody>
                    <a:bodyPr/>
                    <a:lstStyle/>
                    <a:p>
                      <a:r>
                        <a:rPr lang="en-US" sz="800" dirty="0" err="1"/>
                        <a:t>public.account</a:t>
                      </a:r>
                      <a:endParaRPr lang="en-US" sz="800" dirty="0"/>
                    </a:p>
                  </a:txBody>
                  <a:tcPr/>
                </a:tc>
                <a:extLst>
                  <a:ext uri="{0D108BD9-81ED-4DB2-BD59-A6C34878D82A}">
                    <a16:rowId xmlns:a16="http://schemas.microsoft.com/office/drawing/2014/main" val="1302623459"/>
                  </a:ext>
                </a:extLst>
              </a:tr>
              <a:tr h="145388">
                <a:tc>
                  <a:txBody>
                    <a:bodyPr/>
                    <a:lstStyle/>
                    <a:p>
                      <a:r>
                        <a:rPr lang="en-US" sz="800" dirty="0"/>
                        <a:t>5b49289f.3815</a:t>
                      </a:r>
                    </a:p>
                  </a:txBody>
                  <a:tcPr/>
                </a:tc>
                <a:tc>
                  <a:txBody>
                    <a:bodyPr/>
                    <a:lstStyle/>
                    <a:p>
                      <a:r>
                        <a:rPr lang="en-US" sz="800" dirty="0"/>
                        <a:t>20</a:t>
                      </a:r>
                    </a:p>
                  </a:txBody>
                  <a:tcPr/>
                </a:tc>
                <a:tc>
                  <a:txBody>
                    <a:bodyPr/>
                    <a:lstStyle/>
                    <a:p>
                      <a:r>
                        <a:rPr lang="en-US" sz="800" dirty="0"/>
                        <a:t>7/13/18 3:38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lalbin</a:t>
                      </a:r>
                      <a:endParaRPr lang="en-US" sz="800" dirty="0"/>
                    </a:p>
                  </a:txBody>
                  <a:tcPr/>
                </a:tc>
                <a:tc>
                  <a:txBody>
                    <a:bodyPr/>
                    <a:lstStyle/>
                    <a:p>
                      <a:r>
                        <a:rPr lang="en-US" sz="800" dirty="0"/>
                        <a:t>3</a:t>
                      </a:r>
                    </a:p>
                  </a:txBody>
                  <a:tcPr/>
                </a:tc>
                <a:tc>
                  <a:txBody>
                    <a:bodyPr/>
                    <a:lstStyle/>
                    <a:p>
                      <a:r>
                        <a:rPr lang="en-US" sz="800" dirty="0"/>
                        <a:t>ok</a:t>
                      </a:r>
                    </a:p>
                  </a:txBody>
                  <a:tcPr/>
                </a:tc>
                <a:tc>
                  <a:txBody>
                    <a:bodyPr/>
                    <a:lstStyle/>
                    <a:p>
                      <a:endParaRPr lang="en-US" sz="800"/>
                    </a:p>
                  </a:txBody>
                  <a:tcPr/>
                </a:tc>
                <a:tc>
                  <a:txBody>
                    <a:bodyPr/>
                    <a:lstStyle/>
                    <a:p>
                      <a:r>
                        <a:rPr lang="en-US" sz="800" dirty="0"/>
                        <a:t>1</a:t>
                      </a:r>
                    </a:p>
                  </a:txBody>
                  <a:tcPr/>
                </a:tc>
                <a:tc>
                  <a:txBody>
                    <a:bodyPr/>
                    <a:lstStyle/>
                    <a:p>
                      <a:r>
                        <a:rPr lang="en-US" sz="800" dirty="0"/>
                        <a:t>SELECT * FROM account;</a:t>
                      </a:r>
                    </a:p>
                  </a:txBody>
                  <a:tcPr/>
                </a:tc>
                <a:tc>
                  <a:txBody>
                    <a:bodyPr/>
                    <a:lstStyle/>
                    <a:p>
                      <a:r>
                        <a:rPr lang="en-US" sz="800" dirty="0"/>
                        <a:t>object</a:t>
                      </a:r>
                    </a:p>
                  </a:txBody>
                  <a:tcPr/>
                </a:tc>
                <a:tc>
                  <a:txBody>
                    <a:bodyPr/>
                    <a:lstStyle/>
                    <a:p>
                      <a:r>
                        <a:rPr lang="en-US" sz="800" dirty="0"/>
                        <a:t>read</a:t>
                      </a:r>
                    </a:p>
                  </a:txBody>
                  <a:tcPr/>
                </a:tc>
                <a:tc>
                  <a:txBody>
                    <a:bodyPr/>
                    <a:lstStyle/>
                    <a:p>
                      <a:r>
                        <a:rPr lang="en-US" sz="800" dirty="0"/>
                        <a:t>select</a:t>
                      </a:r>
                    </a:p>
                  </a:txBody>
                  <a:tcPr/>
                </a:tc>
                <a:tc>
                  <a:txBody>
                    <a:bodyPr/>
                    <a:lstStyle/>
                    <a:p>
                      <a:r>
                        <a:rPr lang="en-US" sz="800" dirty="0"/>
                        <a:t>table</a:t>
                      </a:r>
                    </a:p>
                  </a:txBody>
                  <a:tcPr/>
                </a:tc>
                <a:tc>
                  <a:txBody>
                    <a:bodyPr/>
                    <a:lstStyle/>
                    <a:p>
                      <a:r>
                        <a:rPr lang="en-US" sz="800" dirty="0" err="1"/>
                        <a:t>public.account</a:t>
                      </a:r>
                      <a:endParaRPr lang="en-US" sz="800" dirty="0"/>
                    </a:p>
                  </a:txBody>
                  <a:tcPr/>
                </a:tc>
                <a:extLst>
                  <a:ext uri="{0D108BD9-81ED-4DB2-BD59-A6C34878D82A}">
                    <a16:rowId xmlns:a16="http://schemas.microsoft.com/office/drawing/2014/main" val="102078312"/>
                  </a:ext>
                </a:extLst>
              </a:tr>
              <a:tr h="304925">
                <a:tc>
                  <a:txBody>
                    <a:bodyPr/>
                    <a:lstStyle/>
                    <a:p>
                      <a:r>
                        <a:rPr lang="en-US" sz="800" dirty="0"/>
                        <a:t>5b49289f.3815</a:t>
                      </a:r>
                    </a:p>
                  </a:txBody>
                  <a:tcPr/>
                </a:tc>
                <a:tc>
                  <a:txBody>
                    <a:bodyPr/>
                    <a:lstStyle/>
                    <a:p>
                      <a:r>
                        <a:rPr lang="en-US" sz="800" dirty="0"/>
                        <a:t>23</a:t>
                      </a:r>
                    </a:p>
                  </a:txBody>
                  <a:tcPr/>
                </a:tc>
                <a:tc>
                  <a:txBody>
                    <a:bodyPr/>
                    <a:lstStyle/>
                    <a:p>
                      <a:r>
                        <a:rPr lang="en-US" sz="800" dirty="0"/>
                        <a:t>7/16/18 2:27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a:t>lalbin</a:t>
                      </a:r>
                      <a:endParaRPr lang="en-US" sz="800" dirty="0"/>
                    </a:p>
                  </a:txBody>
                  <a:tcPr/>
                </a:tc>
                <a:tc>
                  <a:txBody>
                    <a:bodyPr/>
                    <a:lstStyle/>
                    <a:p>
                      <a:r>
                        <a:rPr lang="en-US" sz="800" dirty="0"/>
                        <a:t>4</a:t>
                      </a:r>
                    </a:p>
                  </a:txBody>
                  <a:tcPr/>
                </a:tc>
                <a:tc>
                  <a:txBody>
                    <a:bodyPr/>
                    <a:lstStyle/>
                    <a:p>
                      <a:r>
                        <a:rPr lang="en-US" sz="800" dirty="0"/>
                        <a:t>ok</a:t>
                      </a:r>
                    </a:p>
                  </a:txBody>
                  <a:tcPr/>
                </a:tc>
                <a:tc>
                  <a:txBody>
                    <a:bodyPr/>
                    <a:lstStyle/>
                    <a:p>
                      <a:endParaRPr lang="en-US" sz="800"/>
                    </a:p>
                  </a:txBody>
                  <a:tcPr/>
                </a:tc>
                <a:tc>
                  <a:txBody>
                    <a:bodyPr/>
                    <a:lstStyle/>
                    <a:p>
                      <a:r>
                        <a:rPr lang="en-US" sz="800" dirty="0"/>
                        <a:t>1</a:t>
                      </a:r>
                    </a:p>
                  </a:txBody>
                  <a:tcPr/>
                </a:tc>
                <a:tc>
                  <a:txBody>
                    <a:bodyPr/>
                    <a:lstStyle/>
                    <a:p>
                      <a:r>
                        <a:rPr lang="en-US" sz="800" dirty="0"/>
                        <a:t>"PREPARE </a:t>
                      </a:r>
                      <a:r>
                        <a:rPr lang="en-US" sz="800" dirty="0" err="1"/>
                        <a:t>test_account</a:t>
                      </a:r>
                      <a:r>
                        <a:rPr lang="en-US" sz="800" dirty="0"/>
                        <a:t> (int) AS</a:t>
                      </a:r>
                    </a:p>
                    <a:p>
                      <a:r>
                        <a:rPr lang="en-US" sz="800" dirty="0"/>
                        <a:t>select * from account WHERE id = '1' AND id = '1';"</a:t>
                      </a:r>
                    </a:p>
                  </a:txBody>
                  <a:tcPr/>
                </a:tc>
                <a:tc>
                  <a:txBody>
                    <a:bodyPr/>
                    <a:lstStyle/>
                    <a:p>
                      <a:r>
                        <a:rPr lang="en-US" sz="800" dirty="0"/>
                        <a:t>object</a:t>
                      </a:r>
                    </a:p>
                  </a:txBody>
                  <a:tcPr/>
                </a:tc>
                <a:tc>
                  <a:txBody>
                    <a:bodyPr/>
                    <a:lstStyle/>
                    <a:p>
                      <a:r>
                        <a:rPr lang="en-US" sz="800" dirty="0"/>
                        <a:t>read</a:t>
                      </a:r>
                    </a:p>
                  </a:txBody>
                  <a:tcPr/>
                </a:tc>
                <a:tc>
                  <a:txBody>
                    <a:bodyPr/>
                    <a:lstStyle/>
                    <a:p>
                      <a:r>
                        <a:rPr lang="en-US" sz="800" dirty="0"/>
                        <a:t>select</a:t>
                      </a:r>
                    </a:p>
                  </a:txBody>
                  <a:tcPr/>
                </a:tc>
                <a:tc>
                  <a:txBody>
                    <a:bodyPr/>
                    <a:lstStyle/>
                    <a:p>
                      <a:r>
                        <a:rPr lang="en-US" sz="800" dirty="0"/>
                        <a:t>table</a:t>
                      </a:r>
                    </a:p>
                  </a:txBody>
                  <a:tcPr/>
                </a:tc>
                <a:tc>
                  <a:txBody>
                    <a:bodyPr/>
                    <a:lstStyle/>
                    <a:p>
                      <a:r>
                        <a:rPr lang="en-US" sz="800" dirty="0" err="1"/>
                        <a:t>public.account</a:t>
                      </a:r>
                      <a:endParaRPr lang="en-US" sz="800" dirty="0"/>
                    </a:p>
                  </a:txBody>
                  <a:tcPr/>
                </a:tc>
                <a:extLst>
                  <a:ext uri="{0D108BD9-81ED-4DB2-BD59-A6C34878D82A}">
                    <a16:rowId xmlns:a16="http://schemas.microsoft.com/office/drawing/2014/main" val="2507711794"/>
                  </a:ext>
                </a:extLst>
              </a:tr>
            </a:tbl>
          </a:graphicData>
        </a:graphic>
      </p:graphicFrame>
    </p:spTree>
    <p:extLst>
      <p:ext uri="{BB962C8B-B14F-4D97-AF65-F5344CB8AC3E}">
        <p14:creationId xmlns:p14="http://schemas.microsoft.com/office/powerpoint/2010/main" val="1933335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Creating the Tables</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7</a:t>
            </a:fld>
            <a:endParaRPr lang="en-US" altLang="en-US"/>
          </a:p>
        </p:txBody>
      </p:sp>
      <p:sp>
        <p:nvSpPr>
          <p:cNvPr id="8" name="Text Placeholder 7"/>
          <p:cNvSpPr>
            <a:spLocks noGrp="1"/>
          </p:cNvSpPr>
          <p:nvPr>
            <p:ph type="body" sz="quarter" idx="16"/>
          </p:nvPr>
        </p:nvSpPr>
        <p:spPr/>
        <p:txBody>
          <a:bodyPr/>
          <a:lstStyle/>
          <a:p>
            <a:pPr marL="457200" indent="-457200">
              <a:spcBef>
                <a:spcPts val="0"/>
              </a:spcBef>
              <a:buFont typeface="Arial" panose="020B0604020202020204" pitchFamily="34" charset="0"/>
              <a:buChar char="•"/>
            </a:pPr>
            <a:r>
              <a:rPr lang="en-US" dirty="0"/>
              <a:t>Here we create the primary table, table1, and the shadow table, table2, with the user’s name, action, and action time.</a:t>
            </a:r>
          </a:p>
          <a:p>
            <a:pPr marL="457200" indent="-457200">
              <a:spcBef>
                <a:spcPts val="0"/>
              </a:spcBef>
              <a:buFont typeface="Arial" panose="020B0604020202020204" pitchFamily="34" charset="0"/>
              <a:buChar char="•"/>
            </a:pPr>
            <a:endParaRPr lang="en-US" dirty="0"/>
          </a:p>
          <a:p>
            <a:pPr marL="457200" indent="-457200">
              <a:spcBef>
                <a:spcPts val="0"/>
              </a:spcBef>
              <a:buFont typeface="Arial" panose="020B0604020202020204" pitchFamily="34" charset="0"/>
              <a:buChar char="•"/>
            </a:pPr>
            <a:r>
              <a:rPr lang="en-US" dirty="0"/>
              <a:t>The action will be insert, update, or delete. In the new function, this can also be truncate.</a:t>
            </a:r>
          </a:p>
          <a:p>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p:txBody>
          <a:bodyPr/>
          <a:lstStyle/>
          <a:p>
            <a:r>
              <a:rPr lang="en-US" dirty="0">
                <a:solidFill>
                  <a:srgbClr val="3A8BDA"/>
                </a:solidFill>
                <a:latin typeface="Courier New" panose="02070309020205020404" pitchFamily="49" charset="0"/>
                <a:cs typeface="Courier New" panose="02070309020205020404" pitchFamily="49" charset="0"/>
              </a:rPr>
              <a:t>-- Table 1 </a:t>
            </a:r>
            <a:br>
              <a:rPr lang="en-US" dirty="0">
                <a:solidFill>
                  <a:srgbClr val="3A8BDA"/>
                </a:solidFill>
                <a:latin typeface="Courier New" panose="02070309020205020404" pitchFamily="49" charset="0"/>
                <a:cs typeface="Courier New" panose="02070309020205020404" pitchFamily="49" charset="0"/>
              </a:rPr>
            </a:br>
            <a:r>
              <a:rPr lang="en-US" dirty="0">
                <a:solidFill>
                  <a:srgbClr val="7BC22F"/>
                </a:solidFill>
                <a:latin typeface="Courier New" panose="02070309020205020404" pitchFamily="49" charset="0"/>
                <a:cs typeface="Courier New" panose="02070309020205020404" pitchFamily="49" charset="0"/>
              </a:rPr>
              <a:t>CREATE</a:t>
            </a:r>
            <a:r>
              <a:rPr lang="en-US" dirty="0">
                <a:solidFill>
                  <a:srgbClr val="FFFFFF"/>
                </a:solidFill>
                <a:latin typeface="Courier New" panose="02070309020205020404" pitchFamily="49" charset="0"/>
                <a:cs typeface="Courier New" panose="02070309020205020404" pitchFamily="49" charset="0"/>
              </a:rPr>
              <a:t> </a:t>
            </a:r>
            <a:r>
              <a:rPr lang="en-US" dirty="0">
                <a:solidFill>
                  <a:srgbClr val="7BC22F"/>
                </a:solidFill>
                <a:latin typeface="Courier New" panose="02070309020205020404" pitchFamily="49" charset="0"/>
                <a:cs typeface="Courier New" panose="02070309020205020404" pitchFamily="49" charset="0"/>
              </a:rPr>
              <a:t>TABLE</a:t>
            </a:r>
            <a:r>
              <a:rPr lang="en-US" dirty="0">
                <a:solidFill>
                  <a:srgbClr val="FFFFFF"/>
                </a:solidFill>
                <a:latin typeface="Courier New" panose="02070309020205020404" pitchFamily="49" charset="0"/>
                <a:cs typeface="Courier New" panose="02070309020205020404" pitchFamily="49" charset="0"/>
              </a:rPr>
              <a:t> </a:t>
            </a:r>
            <a:r>
              <a:rPr lang="en-US" dirty="0">
                <a:solidFill>
                  <a:srgbClr val="7BC22F"/>
                </a:solidFill>
                <a:latin typeface="Courier New" panose="02070309020205020404" pitchFamily="49" charset="0"/>
                <a:cs typeface="Courier New" panose="02070309020205020404" pitchFamily="49" charset="0"/>
              </a:rPr>
              <a:t>public</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table1 </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7BC22F"/>
                </a:solidFill>
                <a:latin typeface="Courier New" panose="02070309020205020404" pitchFamily="49" charset="0"/>
                <a:cs typeface="Courier New" panose="02070309020205020404" pitchFamily="49" charset="0"/>
              </a:rPr>
              <a:t>	key</a:t>
            </a:r>
            <a:r>
              <a:rPr lang="en-US" dirty="0">
                <a:solidFill>
                  <a:srgbClr val="FFFFFF"/>
                </a:solidFill>
                <a:latin typeface="Courier New" panose="02070309020205020404" pitchFamily="49" charset="0"/>
                <a:cs typeface="Courier New" panose="02070309020205020404" pitchFamily="49" charset="0"/>
              </a:rPr>
              <a:t> SERIAL</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7BC22F"/>
                </a:solidFill>
                <a:latin typeface="Courier New" panose="02070309020205020404" pitchFamily="49" charset="0"/>
                <a:cs typeface="Courier New" panose="02070309020205020404" pitchFamily="49" charset="0"/>
              </a:rPr>
              <a:t>	value</a:t>
            </a:r>
            <a:r>
              <a:rPr lang="en-US" dirty="0">
                <a:solidFill>
                  <a:srgbClr val="FFFFFF"/>
                </a:solidFill>
                <a:latin typeface="Courier New" panose="02070309020205020404" pitchFamily="49" charset="0"/>
                <a:cs typeface="Courier New" panose="02070309020205020404" pitchFamily="49" charset="0"/>
              </a:rPr>
              <a:t> </a:t>
            </a:r>
            <a:r>
              <a:rPr lang="en-US" dirty="0">
                <a:solidFill>
                  <a:srgbClr val="7BC22F"/>
                </a:solidFill>
                <a:latin typeface="Courier New" panose="02070309020205020404" pitchFamily="49" charset="0"/>
                <a:cs typeface="Courier New" panose="02070309020205020404" pitchFamily="49" charset="0"/>
              </a:rPr>
              <a:t>INTEGER</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FFFFFF"/>
                </a:solidFill>
                <a:latin typeface="Courier New" panose="02070309020205020404" pitchFamily="49" charset="0"/>
                <a:cs typeface="Courier New" panose="02070309020205020404" pitchFamily="49" charset="0"/>
              </a:rPr>
              <a:t>	</a:t>
            </a:r>
            <a:r>
              <a:rPr lang="en-US" dirty="0" err="1">
                <a:solidFill>
                  <a:srgbClr val="FFFFFF"/>
                </a:solidFill>
                <a:latin typeface="Courier New" panose="02070309020205020404" pitchFamily="49" charset="0"/>
                <a:cs typeface="Courier New" panose="02070309020205020404" pitchFamily="49" charset="0"/>
              </a:rPr>
              <a:t>value_type</a:t>
            </a:r>
            <a:r>
              <a:rPr lang="en-US" dirty="0">
                <a:solidFill>
                  <a:srgbClr val="FFFFFF"/>
                </a:solidFill>
                <a:latin typeface="Courier New" panose="02070309020205020404" pitchFamily="49" charset="0"/>
                <a:cs typeface="Courier New" panose="02070309020205020404" pitchFamily="49" charset="0"/>
              </a:rPr>
              <a:t> </a:t>
            </a:r>
            <a:r>
              <a:rPr lang="en-US" dirty="0">
                <a:solidFill>
                  <a:srgbClr val="7BC22F"/>
                </a:solidFill>
                <a:latin typeface="Courier New" panose="02070309020205020404" pitchFamily="49" charset="0"/>
                <a:cs typeface="Courier New" panose="02070309020205020404" pitchFamily="49" charset="0"/>
              </a:rPr>
              <a:t>VARCHAR</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7BC22F"/>
                </a:solidFill>
                <a:latin typeface="Courier New" panose="02070309020205020404" pitchFamily="49" charset="0"/>
                <a:cs typeface="Courier New" panose="02070309020205020404" pitchFamily="49" charset="0"/>
              </a:rPr>
              <a:t>	PRIMARY</a:t>
            </a:r>
            <a:r>
              <a:rPr lang="en-US" dirty="0">
                <a:solidFill>
                  <a:srgbClr val="FFFFFF"/>
                </a:solidFill>
                <a:latin typeface="Courier New" panose="02070309020205020404" pitchFamily="49" charset="0"/>
                <a:cs typeface="Courier New" panose="02070309020205020404" pitchFamily="49" charset="0"/>
              </a:rPr>
              <a:t> </a:t>
            </a:r>
            <a:r>
              <a:rPr lang="en-US" dirty="0">
                <a:solidFill>
                  <a:srgbClr val="7BC22F"/>
                </a:solidFill>
                <a:latin typeface="Courier New" panose="02070309020205020404" pitchFamily="49" charset="0"/>
                <a:cs typeface="Courier New" panose="02070309020205020404" pitchFamily="49" charset="0"/>
              </a:rPr>
              <a:t>KEY</a:t>
            </a:r>
            <a:r>
              <a:rPr lang="en-US" dirty="0">
                <a:solidFill>
                  <a:srgbClr val="FFFFFF"/>
                </a:solidFill>
                <a:latin typeface="Courier New" panose="02070309020205020404" pitchFamily="49" charset="0"/>
                <a:cs typeface="Courier New" panose="02070309020205020404" pitchFamily="49" charset="0"/>
              </a:rPr>
              <a:t> </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7BC22F"/>
                </a:solidFill>
                <a:latin typeface="Courier New" panose="02070309020205020404" pitchFamily="49" charset="0"/>
                <a:cs typeface="Courier New" panose="02070309020205020404" pitchFamily="49" charset="0"/>
              </a:rPr>
              <a:t>key</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br>
              <a:rPr lang="en-US" dirty="0">
                <a:solidFill>
                  <a:srgbClr val="FFFFFF"/>
                </a:solidFill>
                <a:latin typeface="Courier New" panose="02070309020205020404" pitchFamily="49" charset="0"/>
                <a:cs typeface="Courier New" panose="02070309020205020404" pitchFamily="49" charset="0"/>
              </a:rPr>
            </a:br>
            <a:r>
              <a:rPr lang="en-US" dirty="0">
                <a:solidFill>
                  <a:srgbClr val="3A8BDA"/>
                </a:solidFill>
                <a:latin typeface="Courier New" panose="02070309020205020404" pitchFamily="49" charset="0"/>
                <a:cs typeface="Courier New" panose="02070309020205020404" pitchFamily="49" charset="0"/>
              </a:rPr>
              <a:t>-- Table 2 </a:t>
            </a:r>
            <a:br>
              <a:rPr lang="en-US" dirty="0">
                <a:solidFill>
                  <a:srgbClr val="3A8BDA"/>
                </a:solidFill>
                <a:latin typeface="Courier New" panose="02070309020205020404" pitchFamily="49" charset="0"/>
                <a:cs typeface="Courier New" panose="02070309020205020404" pitchFamily="49" charset="0"/>
              </a:rPr>
            </a:br>
            <a:r>
              <a:rPr lang="en-US" dirty="0">
                <a:solidFill>
                  <a:srgbClr val="7BC22F"/>
                </a:solidFill>
                <a:latin typeface="Courier New" panose="02070309020205020404" pitchFamily="49" charset="0"/>
                <a:cs typeface="Courier New" panose="02070309020205020404" pitchFamily="49" charset="0"/>
              </a:rPr>
              <a:t>CREATE</a:t>
            </a:r>
            <a:r>
              <a:rPr lang="en-US" dirty="0">
                <a:solidFill>
                  <a:srgbClr val="FFFFFF"/>
                </a:solidFill>
                <a:latin typeface="Courier New" panose="02070309020205020404" pitchFamily="49" charset="0"/>
                <a:cs typeface="Courier New" panose="02070309020205020404" pitchFamily="49" charset="0"/>
              </a:rPr>
              <a:t> </a:t>
            </a:r>
            <a:r>
              <a:rPr lang="en-US" dirty="0">
                <a:solidFill>
                  <a:srgbClr val="7BC22F"/>
                </a:solidFill>
                <a:latin typeface="Courier New" panose="02070309020205020404" pitchFamily="49" charset="0"/>
                <a:cs typeface="Courier New" panose="02070309020205020404" pitchFamily="49" charset="0"/>
              </a:rPr>
              <a:t>TABLE</a:t>
            </a:r>
            <a:r>
              <a:rPr lang="en-US" dirty="0">
                <a:solidFill>
                  <a:srgbClr val="FFFFFF"/>
                </a:solidFill>
                <a:latin typeface="Courier New" panose="02070309020205020404" pitchFamily="49" charset="0"/>
                <a:cs typeface="Courier New" panose="02070309020205020404" pitchFamily="49" charset="0"/>
              </a:rPr>
              <a:t> </a:t>
            </a:r>
            <a:r>
              <a:rPr lang="en-US" dirty="0">
                <a:solidFill>
                  <a:srgbClr val="7BC22F"/>
                </a:solidFill>
                <a:latin typeface="Courier New" panose="02070309020205020404" pitchFamily="49" charset="0"/>
                <a:cs typeface="Courier New" panose="02070309020205020404" pitchFamily="49" charset="0"/>
              </a:rPr>
              <a:t>public</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table2 </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7BC22F"/>
                </a:solidFill>
                <a:latin typeface="Courier New" panose="02070309020205020404" pitchFamily="49" charset="0"/>
                <a:cs typeface="Courier New" panose="02070309020205020404" pitchFamily="49" charset="0"/>
              </a:rPr>
              <a:t>	key</a:t>
            </a:r>
            <a:r>
              <a:rPr lang="en-US" dirty="0">
                <a:solidFill>
                  <a:srgbClr val="FFFFFF"/>
                </a:solidFill>
                <a:latin typeface="Courier New" panose="02070309020205020404" pitchFamily="49" charset="0"/>
                <a:cs typeface="Courier New" panose="02070309020205020404" pitchFamily="49" charset="0"/>
              </a:rPr>
              <a:t> SERIAL</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7BC22F"/>
                </a:solidFill>
                <a:latin typeface="Courier New" panose="02070309020205020404" pitchFamily="49" charset="0"/>
                <a:cs typeface="Courier New" panose="02070309020205020404" pitchFamily="49" charset="0"/>
              </a:rPr>
              <a:t>	value</a:t>
            </a:r>
            <a:r>
              <a:rPr lang="en-US" dirty="0">
                <a:solidFill>
                  <a:srgbClr val="FFFFFF"/>
                </a:solidFill>
                <a:latin typeface="Courier New" panose="02070309020205020404" pitchFamily="49" charset="0"/>
                <a:cs typeface="Courier New" panose="02070309020205020404" pitchFamily="49" charset="0"/>
              </a:rPr>
              <a:t> </a:t>
            </a:r>
            <a:r>
              <a:rPr lang="en-US" dirty="0">
                <a:solidFill>
                  <a:srgbClr val="7BC22F"/>
                </a:solidFill>
                <a:latin typeface="Courier New" panose="02070309020205020404" pitchFamily="49" charset="0"/>
                <a:cs typeface="Courier New" panose="02070309020205020404" pitchFamily="49" charset="0"/>
              </a:rPr>
              <a:t>INTEGER</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FFFFFF"/>
                </a:solidFill>
                <a:latin typeface="Courier New" panose="02070309020205020404" pitchFamily="49" charset="0"/>
                <a:cs typeface="Courier New" panose="02070309020205020404" pitchFamily="49" charset="0"/>
              </a:rPr>
              <a:t>	</a:t>
            </a:r>
            <a:r>
              <a:rPr lang="en-US" dirty="0" err="1">
                <a:solidFill>
                  <a:srgbClr val="FFFFFF"/>
                </a:solidFill>
                <a:latin typeface="Courier New" panose="02070309020205020404" pitchFamily="49" charset="0"/>
                <a:cs typeface="Courier New" panose="02070309020205020404" pitchFamily="49" charset="0"/>
              </a:rPr>
              <a:t>value_type</a:t>
            </a:r>
            <a:r>
              <a:rPr lang="en-US" dirty="0">
                <a:solidFill>
                  <a:srgbClr val="FFFFFF"/>
                </a:solidFill>
                <a:latin typeface="Courier New" panose="02070309020205020404" pitchFamily="49" charset="0"/>
                <a:cs typeface="Courier New" panose="02070309020205020404" pitchFamily="49" charset="0"/>
              </a:rPr>
              <a:t> </a:t>
            </a:r>
            <a:r>
              <a:rPr lang="en-US" dirty="0">
                <a:solidFill>
                  <a:srgbClr val="7BC22F"/>
                </a:solidFill>
                <a:latin typeface="Courier New" panose="02070309020205020404" pitchFamily="49" charset="0"/>
                <a:cs typeface="Courier New" panose="02070309020205020404" pitchFamily="49" charset="0"/>
              </a:rPr>
              <a:t>VARCHAR</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FFFFFF"/>
                </a:solidFill>
                <a:latin typeface="Courier New" panose="02070309020205020404" pitchFamily="49" charset="0"/>
                <a:cs typeface="Courier New" panose="02070309020205020404" pitchFamily="49" charset="0"/>
              </a:rPr>
              <a:t>	</a:t>
            </a:r>
            <a:r>
              <a:rPr lang="en-US" dirty="0" err="1">
                <a:solidFill>
                  <a:srgbClr val="FFFFFF"/>
                </a:solidFill>
                <a:latin typeface="Courier New" panose="02070309020205020404" pitchFamily="49" charset="0"/>
                <a:cs typeface="Courier New" panose="02070309020205020404" pitchFamily="49" charset="0"/>
              </a:rPr>
              <a:t>user_name</a:t>
            </a:r>
            <a:r>
              <a:rPr lang="en-US" dirty="0">
                <a:solidFill>
                  <a:srgbClr val="FFFFFF"/>
                </a:solidFill>
                <a:latin typeface="Courier New" panose="02070309020205020404" pitchFamily="49" charset="0"/>
                <a:cs typeface="Courier New" panose="02070309020205020404" pitchFamily="49" charset="0"/>
              </a:rPr>
              <a:t> NAME</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FFFFFF"/>
                </a:solidFill>
                <a:latin typeface="Courier New" panose="02070309020205020404" pitchFamily="49" charset="0"/>
                <a:cs typeface="Courier New" panose="02070309020205020404" pitchFamily="49" charset="0"/>
              </a:rPr>
              <a:t>	action </a:t>
            </a:r>
            <a:r>
              <a:rPr lang="en-US" dirty="0">
                <a:solidFill>
                  <a:srgbClr val="7BC22F"/>
                </a:solidFill>
                <a:latin typeface="Courier New" panose="02070309020205020404" pitchFamily="49" charset="0"/>
                <a:cs typeface="Courier New" panose="02070309020205020404" pitchFamily="49" charset="0"/>
              </a:rPr>
              <a:t>VARCHAR</a:t>
            </a:r>
            <a:r>
              <a:rPr lang="en-US" dirty="0">
                <a:solidFill>
                  <a:srgbClr val="F08047"/>
                </a:solidFill>
                <a:latin typeface="Courier New" panose="02070309020205020404" pitchFamily="49" charset="0"/>
                <a:cs typeface="Courier New" panose="02070309020205020404" pitchFamily="49" charset="0"/>
              </a:rPr>
              <a:t>,</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FFFFFF"/>
                </a:solidFill>
                <a:latin typeface="Courier New" panose="02070309020205020404" pitchFamily="49" charset="0"/>
                <a:cs typeface="Courier New" panose="02070309020205020404" pitchFamily="49" charset="0"/>
              </a:rPr>
              <a:t>	</a:t>
            </a:r>
            <a:r>
              <a:rPr lang="en-US" dirty="0" err="1">
                <a:solidFill>
                  <a:srgbClr val="FFFFFF"/>
                </a:solidFill>
                <a:latin typeface="Courier New" panose="02070309020205020404" pitchFamily="49" charset="0"/>
                <a:cs typeface="Courier New" panose="02070309020205020404" pitchFamily="49" charset="0"/>
              </a:rPr>
              <a:t>action_time</a:t>
            </a:r>
            <a:r>
              <a:rPr lang="en-US" dirty="0">
                <a:solidFill>
                  <a:srgbClr val="FFFFFF"/>
                </a:solidFill>
                <a:latin typeface="Courier New" panose="02070309020205020404" pitchFamily="49" charset="0"/>
                <a:cs typeface="Courier New" panose="02070309020205020404" pitchFamily="49" charset="0"/>
              </a:rPr>
              <a:t> </a:t>
            </a:r>
            <a:r>
              <a:rPr lang="en-US" dirty="0">
                <a:solidFill>
                  <a:srgbClr val="7BC22F"/>
                </a:solidFill>
                <a:latin typeface="Courier New" panose="02070309020205020404" pitchFamily="49" charset="0"/>
                <a:cs typeface="Courier New" panose="02070309020205020404" pitchFamily="49" charset="0"/>
              </a:rPr>
              <a:t>TIMESTAMP</a:t>
            </a:r>
            <a:r>
              <a:rPr lang="en-US" dirty="0">
                <a:solidFill>
                  <a:srgbClr val="FFFFFF"/>
                </a:solidFill>
                <a:latin typeface="Courier New" panose="02070309020205020404" pitchFamily="49" charset="0"/>
                <a:cs typeface="Courier New" panose="02070309020205020404" pitchFamily="49" charset="0"/>
              </a:rPr>
              <a:t> </a:t>
            </a:r>
            <a:br>
              <a:rPr lang="en-US" dirty="0">
                <a:solidFill>
                  <a:srgbClr val="FFFFFF"/>
                </a:solidFill>
                <a:latin typeface="Courier New" panose="02070309020205020404" pitchFamily="49" charset="0"/>
                <a:cs typeface="Courier New" panose="02070309020205020404" pitchFamily="49" charset="0"/>
              </a:rPr>
            </a:br>
            <a:r>
              <a:rPr lang="en-US" dirty="0">
                <a:solidFill>
                  <a:srgbClr val="F08047"/>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5861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solidFill>
                  <a:srgbClr val="FFFFFF"/>
                </a:solidFill>
                <a:ea typeface="ヒラギノ角ゴ Pro W3" charset="-128"/>
              </a:rPr>
              <a:t>Writing the Function</a:t>
            </a:r>
            <a:endParaRPr lang="en-US" dirty="0"/>
          </a:p>
        </p:txBody>
      </p:sp>
      <p:sp>
        <p:nvSpPr>
          <p:cNvPr id="4" name="Footer Placeholder 3"/>
          <p:cNvSpPr>
            <a:spLocks noGrp="1"/>
          </p:cNvSpPr>
          <p:nvPr>
            <p:ph type="ftr" sz="quarter" idx="14"/>
          </p:nvPr>
        </p:nvSpPr>
        <p:spPr/>
        <p:txBody>
          <a:bodyPr/>
          <a:lstStyle/>
          <a:p>
            <a:pPr>
              <a:defRPr/>
            </a:pPr>
            <a:r>
              <a:rPr lang="en-US" altLang="en-US"/>
              <a:t>© Fred Hutchinson Cancer Research Center </a:t>
            </a:r>
          </a:p>
        </p:txBody>
      </p:sp>
      <p:sp>
        <p:nvSpPr>
          <p:cNvPr id="5" name="Slide Number Placeholder 4"/>
          <p:cNvSpPr>
            <a:spLocks noGrp="1"/>
          </p:cNvSpPr>
          <p:nvPr>
            <p:ph type="sldNum" sz="quarter" idx="15"/>
          </p:nvPr>
        </p:nvSpPr>
        <p:spPr/>
        <p:txBody>
          <a:bodyPr/>
          <a:lstStyle/>
          <a:p>
            <a:fld id="{81F6045A-3FC8-4180-9CC3-FF6C384CE9FA}" type="slidenum">
              <a:rPr lang="en-US" altLang="en-US" smtClean="0"/>
              <a:pPr/>
              <a:t>8</a:t>
            </a:fld>
            <a:endParaRPr lang="en-US" altLang="en-US"/>
          </a:p>
        </p:txBody>
      </p:sp>
      <p:sp>
        <p:nvSpPr>
          <p:cNvPr id="8" name="Text Placeholder 7"/>
          <p:cNvSpPr>
            <a:spLocks noGrp="1"/>
          </p:cNvSpPr>
          <p:nvPr>
            <p:ph type="body" sz="quarter" idx="16"/>
          </p:nvPr>
        </p:nvSpPr>
        <p:spPr>
          <a:xfrm>
            <a:off x="607327" y="1261872"/>
            <a:ext cx="3561902" cy="4846320"/>
          </a:xfrm>
        </p:spPr>
        <p:txBody>
          <a:bodyPr/>
          <a:lstStyle/>
          <a:p>
            <a:pPr marL="457200" indent="-457200">
              <a:spcBef>
                <a:spcPts val="0"/>
              </a:spcBef>
              <a:buFont typeface="Arial" panose="020B0604020202020204" pitchFamily="34" charset="0"/>
              <a:buChar char="•"/>
            </a:pPr>
            <a:r>
              <a:rPr lang="en-US" dirty="0"/>
              <a:t>You can also use </a:t>
            </a:r>
            <a:r>
              <a:rPr lang="en-US" dirty="0" err="1"/>
              <a:t>session_user</a:t>
            </a:r>
            <a:r>
              <a:rPr lang="en-US" dirty="0"/>
              <a:t> or write both </a:t>
            </a:r>
            <a:r>
              <a:rPr lang="en-US" dirty="0" err="1"/>
              <a:t>current_user</a:t>
            </a:r>
            <a:r>
              <a:rPr lang="en-US" dirty="0"/>
              <a:t> and </a:t>
            </a:r>
            <a:r>
              <a:rPr lang="en-US" dirty="0" err="1"/>
              <a:t>session_user</a:t>
            </a:r>
            <a:r>
              <a:rPr lang="en-US" dirty="0"/>
              <a:t> to the table.</a:t>
            </a:r>
          </a:p>
          <a:p>
            <a:pPr marL="457200" indent="-457200">
              <a:spcBef>
                <a:spcPts val="0"/>
              </a:spcBef>
              <a:buFont typeface="Arial" panose="020B0604020202020204" pitchFamily="34" charset="0"/>
              <a:buChar char="•"/>
            </a:pPr>
            <a:r>
              <a:rPr lang="en-US" dirty="0"/>
              <a:t>You could also add a TG_OP for TRUNCATE.</a:t>
            </a:r>
          </a:p>
          <a:p>
            <a:pPr marL="457200" indent="-457200">
              <a:spcBef>
                <a:spcPts val="0"/>
              </a:spcBef>
              <a:buFont typeface="Arial" panose="020B0604020202020204" pitchFamily="34" charset="0"/>
              <a:buChar char="•"/>
            </a:pPr>
            <a:r>
              <a:rPr lang="en-US" dirty="0"/>
              <a:t>I use SECURITY DEFINER so that the function can run as the functions owner instead of the calling user. This allows you to exclude permissions on the shadow table from people who have permissions on the real table.</a:t>
            </a:r>
          </a:p>
          <a:p>
            <a:pPr marL="457200" indent="-457200">
              <a:spcBef>
                <a:spcPts val="0"/>
              </a:spcBef>
              <a:buFont typeface="Arial" panose="020B0604020202020204" pitchFamily="34" charset="0"/>
              <a:buChar char="•"/>
            </a:pPr>
            <a:r>
              <a:rPr lang="en-US" dirty="0"/>
              <a:t>NOW() will be the same for every line done within the same transaction. </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950" y="303036"/>
            <a:ext cx="541424" cy="544688"/>
          </a:xfrm>
          <a:prstGeom prst="rect">
            <a:avLst/>
          </a:prstGeom>
        </p:spPr>
      </p:pic>
      <p:sp>
        <p:nvSpPr>
          <p:cNvPr id="2" name="Text Placeholder 1"/>
          <p:cNvSpPr>
            <a:spLocks noGrp="1"/>
          </p:cNvSpPr>
          <p:nvPr>
            <p:ph type="body" sz="quarter" idx="12"/>
          </p:nvPr>
        </p:nvSpPr>
        <p:spPr>
          <a:xfrm>
            <a:off x="4386943" y="1261872"/>
            <a:ext cx="7190327" cy="4846320"/>
          </a:xfrm>
        </p:spPr>
        <p:txBody>
          <a:bodyPr/>
          <a:lstStyle/>
          <a:p>
            <a:pPr>
              <a:lnSpc>
                <a:spcPct val="100000"/>
              </a:lnSpc>
            </a:pPr>
            <a:r>
              <a:rPr lang="en-US" sz="1200" dirty="0">
                <a:solidFill>
                  <a:srgbClr val="7BC22F"/>
                </a:solidFill>
                <a:latin typeface="Courier New" panose="02070309020205020404" pitchFamily="49" charset="0"/>
              </a:rPr>
              <a:t>CREATE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FUNCTION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shadow_table1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7BC22F"/>
                </a:solidFill>
                <a:latin typeface="Courier New" panose="02070309020205020404" pitchFamily="49" charset="0"/>
              </a:rPr>
              <a:t>RETURNS</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trigger</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AS</a:t>
            </a:r>
            <a:r>
              <a:rPr lang="en-US" sz="1200" dirty="0">
                <a:solidFill>
                  <a:srgbClr val="FFFFFF"/>
                </a:solidFill>
                <a:latin typeface="Courier New" panose="02070309020205020404" pitchFamily="49" charset="0"/>
              </a:rPr>
              <a:t> </a:t>
            </a:r>
            <a:br>
              <a:rPr lang="en-US" sz="1200" dirty="0">
                <a:solidFill>
                  <a:srgbClr val="FFFFFF"/>
                </a:solidFill>
                <a:latin typeface="Courier New" panose="02070309020205020404" pitchFamily="49" charset="0"/>
              </a:rPr>
            </a:br>
            <a:r>
              <a:rPr lang="en-US" sz="1200" dirty="0">
                <a:solidFill>
                  <a:srgbClr val="FFFFFF"/>
                </a:solidFill>
                <a:latin typeface="Courier New" panose="02070309020205020404" pitchFamily="49" charset="0"/>
              </a:rPr>
              <a:t>$</a:t>
            </a:r>
            <a:r>
              <a:rPr lang="en-US" sz="1200" dirty="0">
                <a:solidFill>
                  <a:srgbClr val="7BC22F"/>
                </a:solidFill>
                <a:latin typeface="Courier New" panose="02070309020205020404" pitchFamily="49" charset="0"/>
              </a:rPr>
              <a:t>body</a:t>
            </a:r>
            <a:r>
              <a:rPr lang="en-US" sz="1200" dirty="0">
                <a:solidFill>
                  <a:srgbClr val="FFFFFF"/>
                </a:solidFill>
                <a:latin typeface="Courier New" panose="02070309020205020404" pitchFamily="49" charset="0"/>
              </a:rPr>
              <a:t>$ </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BEGIN</a:t>
            </a:r>
            <a:br>
              <a:rPr lang="en-US" sz="1200" dirty="0">
                <a:solidFill>
                  <a:srgbClr val="7BC22F"/>
                </a:solidFill>
                <a:latin typeface="Courier New" panose="02070309020205020404" pitchFamily="49" charset="0"/>
              </a:rPr>
            </a:br>
            <a:r>
              <a:rPr lang="en-US" sz="1200" dirty="0">
                <a:solidFill>
                  <a:srgbClr val="7BC22F"/>
                </a:solidFill>
                <a:latin typeface="Courier New" panose="02070309020205020404" pitchFamily="49" charset="0"/>
              </a:rPr>
              <a:t>   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br>
              <a:rPr lang="en-US" sz="1200" dirty="0">
                <a:solidFill>
                  <a:srgbClr val="7BC22F"/>
                </a:solidFill>
                <a:latin typeface="Courier New" panose="02070309020205020404" pitchFamily="49" charset="0"/>
              </a:rPr>
            </a:br>
            <a:r>
              <a:rPr lang="en-US" sz="1200" dirty="0">
                <a:solidFill>
                  <a:srgbClr val="7BC22F"/>
                </a:solidFill>
                <a:latin typeface="Courier New" panose="02070309020205020404" pitchFamily="49" charset="0"/>
              </a:rPr>
              <a:t>      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table2</a:t>
            </a:r>
            <a:br>
              <a:rPr lang="en-US" sz="1200" dirty="0">
                <a:solidFill>
                  <a:srgbClr val="FFFFFF"/>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08047"/>
                </a:solidFill>
                <a:latin typeface="Courier New" panose="02070309020205020404" pitchFamily="49" charset="0"/>
              </a:rPr>
              <a:t>(</a:t>
            </a:r>
            <a:r>
              <a:rPr lang="en-US" sz="1200" dirty="0" err="1">
                <a:solidFill>
                  <a:srgbClr val="7BC22F"/>
                </a:solidFill>
                <a:latin typeface="Courier New" panose="02070309020205020404" pitchFamily="49" charset="0"/>
              </a:rPr>
              <a:t>NEW</a:t>
            </a:r>
            <a:r>
              <a:rPr lang="en-US" sz="1200" dirty="0" err="1">
                <a:solidFill>
                  <a:srgbClr val="F08047"/>
                </a:solidFill>
                <a:latin typeface="Courier New" panose="02070309020205020404" pitchFamily="49" charset="0"/>
              </a:rPr>
              <a:t>.</a:t>
            </a:r>
            <a:r>
              <a:rPr lang="en-US" sz="1200" dirty="0" err="1">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NEW</a:t>
            </a:r>
            <a:r>
              <a:rPr lang="en-US" sz="1200" dirty="0" err="1">
                <a:solidFill>
                  <a:srgbClr val="F08047"/>
                </a:solidFill>
                <a:latin typeface="Courier New" panose="02070309020205020404" pitchFamily="49" charset="0"/>
              </a:rPr>
              <a:t>.</a:t>
            </a:r>
            <a:r>
              <a:rPr lang="en-US" sz="1200" dirty="0" err="1">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NEW</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current_user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now</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F08047"/>
                </a:solidFill>
                <a:latin typeface="Courier New" panose="02070309020205020404" pitchFamily="49" charset="0"/>
              </a:rPr>
              <a:t>   </a:t>
            </a: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'UPDATE'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br>
              <a:rPr lang="en-US" sz="1200" dirty="0">
                <a:solidFill>
                  <a:srgbClr val="7BC22F"/>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table2</a:t>
            </a:r>
            <a:br>
              <a:rPr lang="en-US" sz="1200" dirty="0">
                <a:solidFill>
                  <a:srgbClr val="FFFFFF"/>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08047"/>
                </a:solidFill>
                <a:latin typeface="Courier New" panose="02070309020205020404" pitchFamily="49" charset="0"/>
              </a:rPr>
              <a:t>(</a:t>
            </a:r>
            <a:r>
              <a:rPr lang="en-US" sz="1200" dirty="0" err="1">
                <a:solidFill>
                  <a:srgbClr val="7BC22F"/>
                </a:solidFill>
                <a:latin typeface="Courier New" panose="02070309020205020404" pitchFamily="49" charset="0"/>
              </a:rPr>
              <a:t>NEW</a:t>
            </a:r>
            <a:r>
              <a:rPr lang="en-US" sz="1200" dirty="0" err="1">
                <a:solidFill>
                  <a:srgbClr val="F08047"/>
                </a:solidFill>
                <a:latin typeface="Courier New" panose="02070309020205020404" pitchFamily="49" charset="0"/>
              </a:rPr>
              <a:t>.</a:t>
            </a:r>
            <a:r>
              <a:rPr lang="en-US" sz="1200" dirty="0" err="1">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NEW</a:t>
            </a:r>
            <a:r>
              <a:rPr lang="en-US" sz="1200" dirty="0" err="1">
                <a:solidFill>
                  <a:srgbClr val="F08047"/>
                </a:solidFill>
                <a:latin typeface="Courier New" panose="02070309020205020404" pitchFamily="49" charset="0"/>
              </a:rPr>
              <a:t>.</a:t>
            </a:r>
            <a:r>
              <a:rPr lang="en-US" sz="1200" dirty="0" err="1">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NEW</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current_user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now</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NEW</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FFFFF"/>
                </a:solidFill>
                <a:latin typeface="Courier New" panose="02070309020205020404" pitchFamily="49" charset="0"/>
              </a:rPr>
              <a:t> TG_OP </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'DELETE'</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THEN</a:t>
            </a:r>
            <a:br>
              <a:rPr lang="en-US" sz="1200" dirty="0">
                <a:solidFill>
                  <a:srgbClr val="7BC22F"/>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INSERT</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INTO</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public</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table2</a:t>
            </a:r>
            <a:br>
              <a:rPr lang="en-US" sz="1200" dirty="0">
                <a:solidFill>
                  <a:srgbClr val="FFFFFF"/>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VALUES</a:t>
            </a:r>
            <a:r>
              <a:rPr lang="en-US" sz="1200" dirty="0">
                <a:solidFill>
                  <a:srgbClr val="F08047"/>
                </a:solidFill>
                <a:latin typeface="Courier New" panose="02070309020205020404" pitchFamily="49" charset="0"/>
              </a:rPr>
              <a:t>(</a:t>
            </a:r>
            <a:r>
              <a:rPr lang="en-US" sz="1200" dirty="0" err="1">
                <a:solidFill>
                  <a:srgbClr val="7BC22F"/>
                </a:solidFill>
                <a:latin typeface="Courier New" panose="02070309020205020404" pitchFamily="49" charset="0"/>
              </a:rPr>
              <a:t>OLD</a:t>
            </a:r>
            <a:r>
              <a:rPr lang="en-US" sz="1200" dirty="0" err="1">
                <a:solidFill>
                  <a:srgbClr val="F08047"/>
                </a:solidFill>
                <a:latin typeface="Courier New" panose="02070309020205020404" pitchFamily="49" charset="0"/>
              </a:rPr>
              <a:t>.</a:t>
            </a:r>
            <a:r>
              <a:rPr lang="en-US" sz="1200" dirty="0" err="1">
                <a:solidFill>
                  <a:srgbClr val="7BC22F"/>
                </a:solidFill>
                <a:latin typeface="Courier New" panose="02070309020205020404" pitchFamily="49" charset="0"/>
              </a:rPr>
              <a:t>key</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OLD</a:t>
            </a:r>
            <a:r>
              <a:rPr lang="en-US" sz="1200" dirty="0" err="1">
                <a:solidFill>
                  <a:srgbClr val="F08047"/>
                </a:solidFill>
                <a:latin typeface="Courier New" panose="02070309020205020404" pitchFamily="49" charset="0"/>
              </a:rPr>
              <a:t>.</a:t>
            </a:r>
            <a:r>
              <a:rPr lang="en-US" sz="1200" dirty="0" err="1">
                <a:solidFill>
                  <a:srgbClr val="7BC22F"/>
                </a:solidFill>
                <a:latin typeface="Courier New" panose="02070309020205020404" pitchFamily="49" charset="0"/>
              </a:rPr>
              <a:t>value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OLD</a:t>
            </a:r>
            <a:r>
              <a:rPr lang="en-US" sz="1200" dirty="0" err="1">
                <a:solidFill>
                  <a:srgbClr val="F08047"/>
                </a:solidFill>
                <a:latin typeface="Courier New" panose="02070309020205020404" pitchFamily="49" charset="0"/>
              </a:rPr>
              <a:t>.</a:t>
            </a:r>
            <a:r>
              <a:rPr lang="en-US" sz="1200" dirty="0" err="1">
                <a:solidFill>
                  <a:srgbClr val="FFFFFF"/>
                </a:solidFill>
                <a:latin typeface="Courier New" panose="02070309020205020404" pitchFamily="49" charset="0"/>
              </a:rPr>
              <a:t>value_type</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r>
              <a:rPr lang="en-US" sz="1200" dirty="0" err="1">
                <a:solidFill>
                  <a:srgbClr val="7BC22F"/>
                </a:solidFill>
                <a:latin typeface="Courier New" panose="02070309020205020404" pitchFamily="49" charset="0"/>
              </a:rPr>
              <a:t>current_user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TG_OP</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now</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RETURN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OLD</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END</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IF</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7BC22F"/>
                </a:solidFill>
                <a:latin typeface="Courier New" panose="02070309020205020404" pitchFamily="49" charset="0"/>
              </a:rPr>
              <a:t>END</a:t>
            </a:r>
            <a:r>
              <a:rPr lang="en-US" sz="1200" dirty="0">
                <a:solidFill>
                  <a:srgbClr val="F08047"/>
                </a:solidFill>
                <a:latin typeface="Courier New" panose="02070309020205020404" pitchFamily="49" charset="0"/>
              </a:rPr>
              <a:t>;</a:t>
            </a:r>
            <a:br>
              <a:rPr lang="en-US" sz="1200" dirty="0">
                <a:solidFill>
                  <a:srgbClr val="F08047"/>
                </a:solidFill>
                <a:latin typeface="Courier New" panose="02070309020205020404" pitchFamily="49" charset="0"/>
              </a:rPr>
            </a:br>
            <a:r>
              <a:rPr lang="en-US" sz="1200" dirty="0">
                <a:solidFill>
                  <a:srgbClr val="FFFFFF"/>
                </a:solidFill>
                <a:latin typeface="Courier New" panose="02070309020205020404" pitchFamily="49" charset="0"/>
              </a:rPr>
              <a:t>$</a:t>
            </a:r>
            <a:r>
              <a:rPr lang="en-US" sz="1200" dirty="0">
                <a:solidFill>
                  <a:srgbClr val="7BC22F"/>
                </a:solidFill>
                <a:latin typeface="Courier New" panose="02070309020205020404" pitchFamily="49" charset="0"/>
              </a:rPr>
              <a:t>body</a:t>
            </a:r>
            <a:r>
              <a:rPr lang="en-US" sz="1200" dirty="0">
                <a:solidFill>
                  <a:srgbClr val="FFFFFF"/>
                </a:solidFill>
                <a:latin typeface="Courier New" panose="02070309020205020404" pitchFamily="49" charset="0"/>
              </a:rPr>
              <a:t>$</a:t>
            </a:r>
            <a:br>
              <a:rPr lang="en-US" sz="1200" dirty="0">
                <a:solidFill>
                  <a:srgbClr val="FFFFFF"/>
                </a:solidFill>
                <a:latin typeface="Courier New" panose="02070309020205020404" pitchFamily="49" charset="0"/>
              </a:rPr>
            </a:br>
            <a:r>
              <a:rPr lang="en-US" sz="1200" dirty="0">
                <a:solidFill>
                  <a:srgbClr val="7BC22F"/>
                </a:solidFill>
                <a:latin typeface="Courier New" panose="02070309020205020404" pitchFamily="49" charset="0"/>
              </a:rPr>
              <a:t>LANGUAGE</a:t>
            </a:r>
            <a:r>
              <a:rPr lang="en-US" sz="1200" dirty="0">
                <a:solidFill>
                  <a:srgbClr val="FFFFFF"/>
                </a:solidFill>
                <a:latin typeface="Courier New" panose="02070309020205020404" pitchFamily="49" charset="0"/>
              </a:rPr>
              <a:t> </a:t>
            </a:r>
            <a:r>
              <a:rPr lang="en-US" sz="1200" dirty="0">
                <a:solidFill>
                  <a:srgbClr val="8DB0D3"/>
                </a:solidFill>
                <a:latin typeface="Courier New" panose="02070309020205020404" pitchFamily="49" charset="0"/>
              </a:rPr>
              <a:t>'</a:t>
            </a:r>
            <a:r>
              <a:rPr lang="en-US" sz="1200" dirty="0" err="1">
                <a:solidFill>
                  <a:srgbClr val="8DB0D3"/>
                </a:solidFill>
                <a:latin typeface="Courier New" panose="02070309020205020404" pitchFamily="49" charset="0"/>
              </a:rPr>
              <a:t>plpgsql</a:t>
            </a:r>
            <a:r>
              <a:rPr lang="en-US" sz="1200" dirty="0">
                <a:solidFill>
                  <a:srgbClr val="8DB0D3"/>
                </a:solidFill>
                <a:latin typeface="Courier New" panose="02070309020205020404" pitchFamily="49" charset="0"/>
              </a:rPr>
              <a:t>'</a:t>
            </a:r>
            <a:br>
              <a:rPr lang="en-US" sz="1200" dirty="0">
                <a:solidFill>
                  <a:srgbClr val="8DB0D3"/>
                </a:solidFill>
                <a:latin typeface="Courier New" panose="02070309020205020404" pitchFamily="49" charset="0"/>
              </a:rPr>
            </a:br>
            <a:r>
              <a:rPr lang="en-US" sz="1200" dirty="0">
                <a:solidFill>
                  <a:srgbClr val="FFFFFF"/>
                </a:solidFill>
                <a:latin typeface="Courier New" panose="02070309020205020404" pitchFamily="49" charset="0"/>
              </a:rPr>
              <a:t>VOLATILE</a:t>
            </a:r>
            <a:br>
              <a:rPr lang="en-US" sz="1200" dirty="0">
                <a:solidFill>
                  <a:srgbClr val="FFFFFF"/>
                </a:solidFill>
                <a:latin typeface="Courier New" panose="02070309020205020404" pitchFamily="49" charset="0"/>
              </a:rPr>
            </a:br>
            <a:r>
              <a:rPr lang="en-US" sz="1200" dirty="0">
                <a:solidFill>
                  <a:srgbClr val="FFFFFF"/>
                </a:solidFill>
                <a:latin typeface="Courier New" panose="02070309020205020404" pitchFamily="49" charset="0"/>
              </a:rPr>
              <a:t>CALLED </a:t>
            </a:r>
            <a:r>
              <a:rPr lang="en-US" sz="1200" dirty="0">
                <a:solidFill>
                  <a:srgbClr val="7BC22F"/>
                </a:solidFill>
                <a:latin typeface="Courier New" panose="02070309020205020404" pitchFamily="49" charset="0"/>
              </a:rPr>
              <a:t>ON</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NULL</a:t>
            </a:r>
            <a:r>
              <a:rPr lang="en-US" sz="1200" dirty="0">
                <a:solidFill>
                  <a:srgbClr val="FFFFFF"/>
                </a:solidFill>
                <a:latin typeface="Courier New" panose="02070309020205020404" pitchFamily="49" charset="0"/>
              </a:rPr>
              <a:t> </a:t>
            </a:r>
            <a:r>
              <a:rPr lang="en-US" sz="1200" dirty="0">
                <a:solidFill>
                  <a:srgbClr val="7BC22F"/>
                </a:solidFill>
                <a:latin typeface="Courier New" panose="02070309020205020404" pitchFamily="49" charset="0"/>
              </a:rPr>
              <a:t>INPUT</a:t>
            </a:r>
            <a:br>
              <a:rPr lang="en-US" sz="1200" dirty="0">
                <a:solidFill>
                  <a:srgbClr val="7BC22F"/>
                </a:solidFill>
                <a:latin typeface="Courier New" panose="02070309020205020404" pitchFamily="49" charset="0"/>
              </a:rPr>
            </a:br>
            <a:r>
              <a:rPr lang="en-US" sz="1200" dirty="0">
                <a:solidFill>
                  <a:srgbClr val="FFFFFF"/>
                </a:solidFill>
                <a:latin typeface="Courier New" panose="02070309020205020404" pitchFamily="49" charset="0"/>
              </a:rPr>
              <a:t>SECURITY DEFINER</a:t>
            </a:r>
            <a:r>
              <a:rPr lang="en-US" sz="1200" dirty="0">
                <a:solidFill>
                  <a:srgbClr val="F08047"/>
                </a:solidFill>
                <a:latin typeface="Courier New" panose="02070309020205020404" pitchFamily="49" charset="0"/>
              </a:rPr>
              <a:t>;</a:t>
            </a:r>
            <a:r>
              <a:rPr lang="en-US" sz="1200" dirty="0">
                <a:solidFill>
                  <a:srgbClr val="FFFFFF"/>
                </a:solidFill>
                <a:latin typeface="Courier New" panose="02070309020205020404" pitchFamily="49" charset="0"/>
              </a:rPr>
              <a:t> </a:t>
            </a:r>
            <a:endParaRPr lang="en-US" sz="1200" dirty="0">
              <a:effectLst/>
            </a:endParaRPr>
          </a:p>
        </p:txBody>
      </p:sp>
    </p:spTree>
    <p:extLst>
      <p:ext uri="{BB962C8B-B14F-4D97-AF65-F5344CB8AC3E}">
        <p14:creationId xmlns:p14="http://schemas.microsoft.com/office/powerpoint/2010/main" val="1939958556"/>
      </p:ext>
    </p:extLst>
  </p:cSld>
  <p:clrMapOvr>
    <a:masterClrMapping/>
  </p:clrMapOvr>
</p:sld>
</file>

<file path=ppt/theme/theme1.xml><?xml version="1.0" encoding="utf-8"?>
<a:theme xmlns:a="http://schemas.openxmlformats.org/drawingml/2006/main" name="Default Design">
  <a:themeElements>
    <a:clrScheme name="Custom 8">
      <a:dk1>
        <a:srgbClr val="18243D"/>
      </a:dk1>
      <a:lt1>
        <a:srgbClr val="6FB433"/>
      </a:lt1>
      <a:dk2>
        <a:srgbClr val="20605D"/>
      </a:dk2>
      <a:lt2>
        <a:srgbClr val="E6E7E8"/>
      </a:lt2>
      <a:accent1>
        <a:srgbClr val="329F9B"/>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Fred Hutch">
      <a:dk1>
        <a:srgbClr val="1C3B61"/>
      </a:dk1>
      <a:lt1>
        <a:srgbClr val="6FB433"/>
      </a:lt1>
      <a:dk2>
        <a:srgbClr val="20605D"/>
      </a:dk2>
      <a:lt2>
        <a:srgbClr val="E6E7E8"/>
      </a:lt2>
      <a:accent1>
        <a:srgbClr val="329F9B"/>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Fred Hutch 1">
      <a:dk1>
        <a:srgbClr val="1C3B61"/>
      </a:dk1>
      <a:lt1>
        <a:srgbClr val="89C348"/>
      </a:lt1>
      <a:dk2>
        <a:srgbClr val="207C7E"/>
      </a:dk2>
      <a:lt2>
        <a:srgbClr val="E6E6E6"/>
      </a:lt2>
      <a:accent1>
        <a:srgbClr val="39B6B9"/>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Custom 8">
      <a:dk1>
        <a:srgbClr val="18243D"/>
      </a:dk1>
      <a:lt1>
        <a:srgbClr val="6FB433"/>
      </a:lt1>
      <a:dk2>
        <a:srgbClr val="20605D"/>
      </a:dk2>
      <a:lt2>
        <a:srgbClr val="E6E7E8"/>
      </a:lt2>
      <a:accent1>
        <a:srgbClr val="329F9B"/>
      </a:accent1>
      <a:accent2>
        <a:srgbClr val="89C348"/>
      </a:accent2>
      <a:accent3>
        <a:srgbClr val="FFFFFF"/>
      </a:accent3>
      <a:accent4>
        <a:srgbClr val="000000"/>
      </a:accent4>
      <a:accent5>
        <a:srgbClr val="FFFFFF"/>
      </a:accent5>
      <a:accent6>
        <a:srgbClr val="FFFFFF"/>
      </a:accent6>
      <a:hlink>
        <a:srgbClr val="207C7E"/>
      </a:hlink>
      <a:folHlink>
        <a:srgbClr val="39B6B9"/>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F8F8F8"/>
        </a:dk2>
        <a:lt2>
          <a:srgbClr val="C0C0C0"/>
        </a:lt2>
        <a:accent1>
          <a:srgbClr val="5BABEB"/>
        </a:accent1>
        <a:accent2>
          <a:srgbClr val="F9D880"/>
        </a:accent2>
        <a:accent3>
          <a:srgbClr val="FFFFFF"/>
        </a:accent3>
        <a:accent4>
          <a:srgbClr val="000000"/>
        </a:accent4>
        <a:accent5>
          <a:srgbClr val="B5D2F3"/>
        </a:accent5>
        <a:accent6>
          <a:srgbClr val="E2C473"/>
        </a:accent6>
        <a:hlink>
          <a:srgbClr val="B7B6BA"/>
        </a:hlink>
        <a:folHlink>
          <a:srgbClr val="CDE6F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C0C0C0"/>
      </a:lt2>
      <a:accent1>
        <a:srgbClr val="0099FF"/>
      </a:accent1>
      <a:accent2>
        <a:srgbClr val="B2DE94"/>
      </a:accent2>
      <a:accent3>
        <a:srgbClr val="FFFFFF"/>
      </a:accent3>
      <a:accent4>
        <a:srgbClr val="000000"/>
      </a:accent4>
      <a:accent5>
        <a:srgbClr val="AACAFF"/>
      </a:accent5>
      <a:accent6>
        <a:srgbClr val="A1C986"/>
      </a:accent6>
      <a:hlink>
        <a:srgbClr val="777777"/>
      </a:hlink>
      <a:folHlink>
        <a:srgbClr val="0033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087B361EE6D547926849227F2F3F56" ma:contentTypeVersion="1" ma:contentTypeDescription="Create a new document." ma:contentTypeScope="" ma:versionID="2c558d49e31ae4125b266514d9b27f18">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658E7D-2543-453C-AEBE-213801F22CAE}">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9C3F479E-D7E6-436F-AFD7-733F3A4136BA}">
  <ds:schemaRefs>
    <ds:schemaRef ds:uri="http://schemas.microsoft.com/sharepoint/v3/contenttype/forms"/>
  </ds:schemaRefs>
</ds:datastoreItem>
</file>

<file path=customXml/itemProps3.xml><?xml version="1.0" encoding="utf-8"?>
<ds:datastoreItem xmlns:ds="http://schemas.openxmlformats.org/officeDocument/2006/customXml" ds:itemID="{7B28F747-26CE-40AD-9175-33B1C06D75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16580</TotalTime>
  <Words>10636</Words>
  <Application>Microsoft Office PowerPoint</Application>
  <PresentationFormat>Custom</PresentationFormat>
  <Paragraphs>1638</Paragraphs>
  <Slides>74</Slides>
  <Notes>73</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74</vt:i4>
      </vt:variant>
    </vt:vector>
  </HeadingPairs>
  <TitlesOfParts>
    <vt:vector size="85" baseType="lpstr">
      <vt:lpstr>Arial</vt:lpstr>
      <vt:lpstr>Arial Narrow</vt:lpstr>
      <vt:lpstr>Calibri</vt:lpstr>
      <vt:lpstr>Consolas</vt:lpstr>
      <vt:lpstr>Courier New</vt:lpstr>
      <vt:lpstr>Lucida Grande</vt:lpstr>
      <vt:lpstr>Times New Roman</vt:lpstr>
      <vt:lpstr>Default Design</vt:lpstr>
      <vt:lpstr>1_Default Design</vt:lpstr>
      <vt:lpstr>2_Default Design</vt:lpstr>
      <vt:lpstr>3_Default Design</vt:lpstr>
      <vt:lpstr>PowerPoint Presentation</vt:lpstr>
      <vt:lpstr>Lloyd Albin</vt:lpstr>
      <vt:lpstr>PowerPoint Presentation</vt:lpstr>
      <vt:lpstr>What we are going to cover</vt:lpstr>
      <vt:lpstr>PowerPoint Presentation</vt:lpstr>
      <vt:lpstr>Shadow Tables</vt:lpstr>
      <vt:lpstr>PowerPoint Presentation</vt:lpstr>
      <vt:lpstr>Creating the Tables</vt:lpstr>
      <vt:lpstr>Writing the Function</vt:lpstr>
      <vt:lpstr>Adding the Trigger</vt:lpstr>
      <vt:lpstr>What it looks like when used</vt:lpstr>
      <vt:lpstr>PowerPoint Presentation</vt:lpstr>
      <vt:lpstr>Updating the function – Row Expansion</vt:lpstr>
      <vt:lpstr>Writing the function - Start</vt:lpstr>
      <vt:lpstr>Writing the function – Middle Version 1</vt:lpstr>
      <vt:lpstr>Writing the function – Middle Version 2</vt:lpstr>
      <vt:lpstr>Writing the function – End</vt:lpstr>
      <vt:lpstr>The new triggers</vt:lpstr>
      <vt:lpstr>Removing all data</vt:lpstr>
      <vt:lpstr>What it looks like when used – Version 1</vt:lpstr>
      <vt:lpstr>What it looks like when used – Version 2</vt:lpstr>
      <vt:lpstr>PowerPoint Presentation</vt:lpstr>
      <vt:lpstr>Time Travel the Shadow Table – Version 1</vt:lpstr>
      <vt:lpstr>Time Travel the Shadow Table – Version 2</vt:lpstr>
      <vt:lpstr>PowerPoint Presentation</vt:lpstr>
      <vt:lpstr>Comparison 1 – Version 1</vt:lpstr>
      <vt:lpstr>Comparison 2 – Version 1</vt:lpstr>
      <vt:lpstr>PowerPoint Presentation</vt:lpstr>
      <vt:lpstr>Re-Setting Data – Version 1</vt:lpstr>
      <vt:lpstr>Re-Setting Data – Version 2</vt:lpstr>
      <vt:lpstr>PowerPoint Presentation</vt:lpstr>
      <vt:lpstr>Creating the add_shadow function</vt:lpstr>
      <vt:lpstr>Checking for Conflicts</vt:lpstr>
      <vt:lpstr>Checking for Triggers</vt:lpstr>
      <vt:lpstr>Checking for Triggers – Fixing the triggers view (1)</vt:lpstr>
      <vt:lpstr>Checking for Triggers – Fixing the triggers view (2)</vt:lpstr>
      <vt:lpstr>Checking for Triggers – Fixing the triggers view (3)</vt:lpstr>
      <vt:lpstr>Creating the Shadow Table and Triggers</vt:lpstr>
      <vt:lpstr>Creating the Indexes on the Shadow Table</vt:lpstr>
      <vt:lpstr>Using the add_shadow function</vt:lpstr>
      <vt:lpstr>PowerPoint Presentation</vt:lpstr>
      <vt:lpstr>Create Trigger – Postgres 10+</vt:lpstr>
      <vt:lpstr>Writing the function – Middle Version 1</vt:lpstr>
      <vt:lpstr>add_shadow() – Postgres 10+</vt:lpstr>
      <vt:lpstr>add_shadow() – Postgres 10+</vt:lpstr>
      <vt:lpstr>Update Row to Statement Triggers – Postgres 10+</vt:lpstr>
      <vt:lpstr>Update Row to Statement Triggers – Postgres 10+</vt:lpstr>
      <vt:lpstr>Update Row to Statement Triggers – Postgres 10+</vt:lpstr>
      <vt:lpstr>Update Row to Statement Triggers – Postgres 10+</vt:lpstr>
      <vt:lpstr>PowerPoint Presentation</vt:lpstr>
      <vt:lpstr>Shadow Tables</vt:lpstr>
      <vt:lpstr>PowerPoint Presentation</vt:lpstr>
      <vt:lpstr>pgsql_shadow_tables</vt:lpstr>
      <vt:lpstr>Audit trigger</vt:lpstr>
      <vt:lpstr>pgMemento</vt:lpstr>
      <vt:lpstr>PowerPoint Presentation</vt:lpstr>
      <vt:lpstr>Introduction</vt:lpstr>
      <vt:lpstr>Why pgAudit?</vt:lpstr>
      <vt:lpstr>Why pgAudit?</vt:lpstr>
      <vt:lpstr>Views</vt:lpstr>
      <vt:lpstr>Usage Considerations</vt:lpstr>
      <vt:lpstr>Usage Considerations</vt:lpstr>
      <vt:lpstr>postgresql.conf</vt:lpstr>
      <vt:lpstr>Setup</vt:lpstr>
      <vt:lpstr>Creating our tables</vt:lpstr>
      <vt:lpstr>Inserting Data</vt:lpstr>
      <vt:lpstr>Testing the Auditing</vt:lpstr>
      <vt:lpstr>Cloud Versions</vt:lpstr>
      <vt:lpstr>Gotcha</vt:lpstr>
      <vt:lpstr>More Details Here</vt:lpstr>
      <vt:lpstr>PowerPoint Presentation</vt:lpstr>
      <vt:lpstr>More Details Here</vt:lpstr>
      <vt:lpstr>vw_audit_event</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Cummings, Melissa A</dc:creator>
  <cp:lastModifiedBy>Lloyd Albin</cp:lastModifiedBy>
  <cp:revision>339</cp:revision>
  <cp:lastPrinted>2014-07-24T22:52:48Z</cp:lastPrinted>
  <dcterms:created xsi:type="dcterms:W3CDTF">1601-01-01T00:00:00Z</dcterms:created>
  <dcterms:modified xsi:type="dcterms:W3CDTF">2019-10-08T10:16:06Z</dcterms:modified>
</cp:coreProperties>
</file>