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61" r:id="rId2"/>
    <p:sldId id="273" r:id="rId3"/>
    <p:sldId id="265" r:id="rId4"/>
    <p:sldId id="270" r:id="rId5"/>
    <p:sldId id="272" r:id="rId6"/>
    <p:sldId id="264" r:id="rId7"/>
    <p:sldId id="268" r:id="rId8"/>
    <p:sldId id="263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E84A27"/>
    <a:srgbClr val="131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705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1" y="5965187"/>
            <a:ext cx="2370617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6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2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Evanska2@Illinois.edu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825005" y="1588656"/>
            <a:ext cx="5835952" cy="202225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“Factors” of Income:</a:t>
            </a:r>
          </a:p>
          <a:p>
            <a:pPr algn="l"/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A Machine Learning Analysis of US Census Salary Data.</a:t>
            </a:r>
          </a:p>
          <a:p>
            <a:pPr algn="l"/>
            <a:endParaRPr lang="en-US" sz="4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005" y="4915401"/>
            <a:ext cx="4565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By Jordan Evans-Kaplan</a:t>
            </a:r>
          </a:p>
          <a:p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Econ 490: Machine Learning</a:t>
            </a:r>
          </a:p>
          <a:p>
            <a:endParaRPr lang="en-US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6477" y="1268845"/>
            <a:ext cx="6361875" cy="432030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Special appreciation goes out to:</a:t>
            </a:r>
          </a:p>
          <a:p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Econ 490 Machine Learning Staff:</a:t>
            </a:r>
          </a:p>
          <a:p>
            <a:pPr lvl="1"/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Nazanin </a:t>
            </a:r>
            <a:r>
              <a:rPr lang="en-US" dirty="0" err="1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Khazra</a:t>
            </a:r>
            <a:endParaRPr lang="en-US" dirty="0">
              <a:solidFill>
                <a:srgbClr val="13294B"/>
              </a:solidFill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  <a:p>
            <a:pPr lvl="1"/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Abdollah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Farhoodi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Designer of </a:t>
            </a:r>
            <a:r>
              <a:rPr lang="en-US" dirty="0" err="1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XGBoost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 err="1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Tianqi</a:t>
            </a:r>
            <a:r>
              <a:rPr lang="en-US" dirty="0">
                <a:solidFill>
                  <a:srgbClr val="13294B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Chen</a:t>
            </a:r>
          </a:p>
        </p:txBody>
      </p:sp>
      <p:pic>
        <p:nvPicPr>
          <p:cNvPr id="1027" name="Picture 3" descr="https://mail.google.com/mail/u/4/images/cleardot.gif">
            <a:extLst>
              <a:ext uri="{FF2B5EF4-FFF2-40B4-BE49-F238E27FC236}">
                <a16:creationId xmlns:a16="http://schemas.microsoft.com/office/drawing/2014/main" id="{7242FF5E-D5AA-4106-A267-47450F28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-6318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il.google.com/mail/u/4/images/cleardot.gif">
            <a:extLst>
              <a:ext uri="{FF2B5EF4-FFF2-40B4-BE49-F238E27FC236}">
                <a16:creationId xmlns:a16="http://schemas.microsoft.com/office/drawing/2014/main" id="{71D6A840-BB7E-4D45-B007-999F79F4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-2667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mail.google.com/mail/u/4/images/cleardot.gif">
            <a:extLst>
              <a:ext uri="{FF2B5EF4-FFF2-40B4-BE49-F238E27FC236}">
                <a16:creationId xmlns:a16="http://schemas.microsoft.com/office/drawing/2014/main" id="{5247DB97-560A-4F37-B627-7332978C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44463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AB09DC-4886-449B-896F-4445D9797EF3}"/>
              </a:ext>
            </a:extLst>
          </p:cNvPr>
          <p:cNvSpPr txBox="1">
            <a:spLocks/>
          </p:cNvSpPr>
          <p:nvPr/>
        </p:nvSpPr>
        <p:spPr>
          <a:xfrm>
            <a:off x="6578352" y="3896635"/>
            <a:ext cx="6361875" cy="43203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Personal Contact Information: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Jordan Evans-Kaplan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Email: </a:t>
            </a:r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Evanska2@Illinois.edu</a:t>
            </a:r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panose="020F0502020204030204" pitchFamily="34" charset="0"/>
              <a:ea typeface="Calibri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3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860" y="1072200"/>
            <a:ext cx="10550769" cy="4551852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Studying Census data allows economists to grasp the driving forces behind Income.</a:t>
            </a:r>
          </a:p>
          <a:p>
            <a:r>
              <a:rPr lang="en-US" sz="2000" dirty="0"/>
              <a:t>My goal was to regress two factor income levels: “&lt;=$50K” and “&gt;$50K” and identify the most critical variables to predict annual income thresholds. Some of the most effective variables included were:</a:t>
            </a:r>
          </a:p>
          <a:p>
            <a:pPr lvl="1"/>
            <a:r>
              <a:rPr lang="en-US" sz="1800" dirty="0"/>
              <a:t>Marital Status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Capital Gains</a:t>
            </a:r>
          </a:p>
          <a:p>
            <a:r>
              <a:rPr lang="en-US" sz="2000" dirty="0"/>
              <a:t>The future applications of this work include generalizing economic health in regions without income data, but where the predictor variables are available.</a:t>
            </a:r>
          </a:p>
          <a:p>
            <a:r>
              <a:rPr lang="en-US" sz="2000" dirty="0"/>
              <a:t>This allows data scientists to analyze the economic health of entire populations, rather than just one component.</a:t>
            </a:r>
          </a:p>
          <a:p>
            <a:r>
              <a:rPr lang="en-US" sz="2000" u="sng" dirty="0"/>
              <a:t>Potential downside:</a:t>
            </a:r>
          </a:p>
          <a:p>
            <a:pPr lvl="1"/>
            <a:r>
              <a:rPr lang="en-US" sz="1800" dirty="0"/>
              <a:t> High computing/processing cost due to large datasets.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81801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latin typeface="Georgia" panose="02040502050405020303" pitchFamily="18" charset="0"/>
              </a:rPr>
              <a:t>Literature Review</a:t>
            </a:r>
            <a:endParaRPr lang="en-US" b="1" dirty="0">
              <a:solidFill>
                <a:srgbClr val="13294B"/>
              </a:solidFill>
              <a:latin typeface="Georgia" panose="02040502050405020303" pitchFamily="18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861" y="1600201"/>
            <a:ext cx="10710226" cy="4320309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Kohavi</a:t>
            </a:r>
            <a:r>
              <a:rPr lang="en-US" sz="2800" dirty="0"/>
              <a:t>, "Scaling Up the Accuracy of Naive-Bayes Classifiers: A Decision-Tree Hybrid.", Proceedings of the Second International Conference on Knowledge Discovery and Data Mining.</a:t>
            </a:r>
          </a:p>
          <a:p>
            <a:pPr lvl="1"/>
            <a:r>
              <a:rPr lang="en-US" sz="2400" dirty="0"/>
              <a:t>Landmark paper which began the study into Census Income classification.</a:t>
            </a:r>
          </a:p>
          <a:p>
            <a:r>
              <a:rPr lang="en-US" sz="2800" dirty="0"/>
              <a:t>Chakrabarty, “A Statistical Approach to Adult Census Income Level Prediction.” </a:t>
            </a:r>
          </a:p>
          <a:p>
            <a:pPr lvl="1"/>
            <a:r>
              <a:rPr lang="en-US" sz="2400" dirty="0"/>
              <a:t>Recent paper which set the current record with this dataset at 88.16%. </a:t>
            </a:r>
          </a:p>
          <a:p>
            <a:endParaRPr lang="en-US" sz="2800" dirty="0"/>
          </a:p>
          <a:p>
            <a:endParaRPr lang="en-US" sz="28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1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What is </a:t>
            </a:r>
            <a:r>
              <a:rPr lang="en-US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XGBoost</a:t>
            </a:r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861" y="1417638"/>
            <a:ext cx="5709139" cy="42377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Stands for:</a:t>
            </a:r>
          </a:p>
          <a:p>
            <a:pPr lvl="1"/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treme</a:t>
            </a:r>
            <a:r>
              <a:rPr lang="en-US" dirty="0"/>
              <a:t> </a:t>
            </a:r>
            <a:r>
              <a:rPr lang="en-US" b="1" dirty="0"/>
              <a:t>G</a:t>
            </a:r>
            <a:r>
              <a:rPr lang="en-US" dirty="0"/>
              <a:t>radient </a:t>
            </a:r>
            <a:r>
              <a:rPr lang="en-US" b="1" dirty="0"/>
              <a:t>B</a:t>
            </a:r>
            <a:r>
              <a:rPr lang="en-US" dirty="0"/>
              <a:t>oosting.</a:t>
            </a:r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XGBoost</a:t>
            </a:r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is a powerful iterative learning algorithm based on gradient boosting.</a:t>
            </a: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Robust and highly versatile, with custom objective loss function compatibility.</a:t>
            </a: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74" name="Picture 2" descr="Image result for xgboost explained">
            <a:extLst>
              <a:ext uri="{FF2B5EF4-FFF2-40B4-BE49-F238E27FC236}">
                <a16:creationId xmlns:a16="http://schemas.microsoft.com/office/drawing/2014/main" id="{858B279F-DB8A-4F31-9D67-6B3936D0A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04" y="1348762"/>
            <a:ext cx="5840896" cy="43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9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How does </a:t>
            </a:r>
            <a:r>
              <a:rPr lang="en-US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XGBoost</a:t>
            </a:r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5410" y="1063925"/>
            <a:ext cx="6569475" cy="479394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Tree-Based Boosting algorithm.</a:t>
            </a:r>
          </a:p>
          <a:p>
            <a:r>
              <a:rPr lang="en-US" dirty="0"/>
              <a:t>4 Critical Parameters for Tuning:</a:t>
            </a:r>
          </a:p>
          <a:p>
            <a:pPr lvl="1"/>
            <a:r>
              <a:rPr lang="el-GR" dirty="0"/>
              <a:t>η</a:t>
            </a:r>
            <a:r>
              <a:rPr lang="en-US" dirty="0"/>
              <a:t>: ETA or “Learning Rate”</a:t>
            </a:r>
          </a:p>
          <a:p>
            <a:pPr lvl="1"/>
            <a:r>
              <a:rPr lang="en-US" dirty="0" err="1"/>
              <a:t>max_depth</a:t>
            </a:r>
            <a:r>
              <a:rPr lang="en-US" dirty="0"/>
              <a:t>: Controls the “height” of the tree via splits.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: Minimum required loss for the model to justify a split.</a:t>
            </a:r>
          </a:p>
          <a:p>
            <a:pPr lvl="1"/>
            <a:r>
              <a:rPr lang="el-GR" dirty="0"/>
              <a:t>λ</a:t>
            </a:r>
            <a:r>
              <a:rPr lang="en-US" dirty="0"/>
              <a:t>: L2 (Ridge) regularization on variable weights.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07B0C-14FC-4590-BE7B-81834B5E2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87" y="1651819"/>
            <a:ext cx="5613647" cy="400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94702-092E-4ABD-853E-2D6316BA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4154"/>
            <a:ext cx="12192000" cy="13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7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Why use </a:t>
            </a:r>
            <a:r>
              <a:rPr lang="en-US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Xgboost</a:t>
            </a:r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860" y="1129697"/>
            <a:ext cx="10550769" cy="4320309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All of the advantages of gradient boosting, plus more.</a:t>
            </a:r>
          </a:p>
          <a:p>
            <a:r>
              <a:rPr lang="en-US" sz="3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Frequent Kaggle data competition champion.</a:t>
            </a:r>
          </a:p>
          <a:p>
            <a:r>
              <a:rPr lang="en-US" sz="3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Utilizes CPU Parallel Processing by default.</a:t>
            </a:r>
          </a:p>
          <a:p>
            <a:r>
              <a:rPr lang="en-US" sz="36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Two main reasons for use: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Low Runtime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High Model Performance</a:t>
            </a:r>
          </a:p>
          <a:p>
            <a:endParaRPr lang="en-US" sz="36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4" descr="Image result for gradient descent">
            <a:extLst>
              <a:ext uri="{FF2B5EF4-FFF2-40B4-BE49-F238E27FC236}">
                <a16:creationId xmlns:a16="http://schemas.microsoft.com/office/drawing/2014/main" id="{9AC77045-E84C-41C5-AD1C-417E1E666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78" y="2985574"/>
            <a:ext cx="5542722" cy="412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Tuning </a:t>
            </a:r>
            <a:r>
              <a:rPr lang="en-US" b="1" dirty="0" err="1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XGBoost</a:t>
            </a:r>
            <a:endParaRPr 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861" y="1600201"/>
            <a:ext cx="6211901" cy="432030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In order to produce the optimal </a:t>
            </a:r>
            <a:r>
              <a:rPr lang="en-US" sz="2400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XGBoost</a:t>
            </a:r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model, a grid-search method was employed against a hyper-grid of possible parameters.</a:t>
            </a:r>
          </a:p>
          <a:p>
            <a:r>
              <a:rPr lang="en-US" sz="24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After tuning the model against these possibilities, the following graph was produced: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Figure shows the accuracy in each of the 9 possible grids. 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Highest accuracy was obtained in the bottom right quadrant, where the value of Gamma is 1, and Max Tree Depth is 3.</a:t>
            </a:r>
          </a:p>
          <a:p>
            <a:pPr lvl="1"/>
            <a:r>
              <a:rPr lang="en-US" sz="2000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The blue line represents the shrinkage rate of 1/3, otherwise called ETA. </a:t>
            </a:r>
          </a:p>
          <a:p>
            <a:pPr lvl="1"/>
            <a:endParaRPr lang="en-US" sz="20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39C1B-BA9B-445F-ADA8-4B4D11B5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62" y="0"/>
            <a:ext cx="5593237" cy="68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>
              <a:solidFill>
                <a:srgbClr val="13294B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65F94-E78C-4775-8BC5-754FD470C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8234"/>
            <a:ext cx="12192000" cy="6986234"/>
          </a:xfrm>
          <a:prstGeom prst="rect">
            <a:avLst/>
          </a:prstGeom>
        </p:spPr>
      </p:pic>
      <p:pic>
        <p:nvPicPr>
          <p:cNvPr id="2054" name="Picture 6" descr="Image result for transparent white curly bracket">
            <a:extLst>
              <a:ext uri="{FF2B5EF4-FFF2-40B4-BE49-F238E27FC236}">
                <a16:creationId xmlns:a16="http://schemas.microsoft.com/office/drawing/2014/main" id="{38F5158E-447B-485A-A8CC-65333535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4425" y="1831397"/>
            <a:ext cx="2250873" cy="68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B099F-BDD4-4CFC-87E2-3C179B52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34" y="1049892"/>
            <a:ext cx="4542923" cy="22508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797927-F79A-4CF1-B18A-2AB02197D158}"/>
              </a:ext>
            </a:extLst>
          </p:cNvPr>
          <p:cNvSpPr txBox="1">
            <a:spLocks/>
          </p:cNvSpPr>
          <p:nvPr/>
        </p:nvSpPr>
        <p:spPr>
          <a:xfrm>
            <a:off x="3943794" y="-8626"/>
            <a:ext cx="10550769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Lucida Console" panose="020B0609040504020204" pitchFamily="49" charset="0"/>
                <a:ea typeface="Georgia" charset="0"/>
                <a:cs typeface="Georgia" charset="0"/>
              </a:rPr>
              <a:t>Model Results:</a:t>
            </a:r>
          </a:p>
        </p:txBody>
      </p:sp>
    </p:spTree>
    <p:extLst>
      <p:ext uri="{BB962C8B-B14F-4D97-AF65-F5344CB8AC3E}">
        <p14:creationId xmlns:p14="http://schemas.microsoft.com/office/powerpoint/2010/main" val="38639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6861" y="274638"/>
            <a:ext cx="10550769" cy="1143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>
                <a:solidFill>
                  <a:srgbClr val="13294B"/>
                </a:solidFill>
                <a:latin typeface="Georgia" charset="0"/>
                <a:ea typeface="Georgia" charset="0"/>
                <a:cs typeface="Georgia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6861" y="1259535"/>
            <a:ext cx="7565921" cy="4376662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XGBoost</a:t>
            </a:r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Accuracy before tuning: 84.66%</a:t>
            </a:r>
          </a:p>
          <a:p>
            <a:endParaRPr lang="en-US" sz="2400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Tuned </a:t>
            </a:r>
            <a:r>
              <a:rPr lang="en-US" dirty="0" err="1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XGBoost</a:t>
            </a:r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 Accuracy: 87.09460%</a:t>
            </a: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>
                <a:solidFill>
                  <a:srgbClr val="13294B"/>
                </a:solidFill>
                <a:latin typeface="Calibri" charset="0"/>
                <a:ea typeface="Calibri" charset="0"/>
                <a:cs typeface="Calibri" charset="0"/>
              </a:rPr>
              <a:t>Models such as these allow for robust income classification, and identify key variables associated with higher income brackets.</a:t>
            </a:r>
          </a:p>
          <a:p>
            <a:endParaRPr lang="en-US" dirty="0">
              <a:solidFill>
                <a:srgbClr val="13294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57D48-8C67-4F7B-A1D0-DDD6A848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7" y="-8877"/>
            <a:ext cx="4557204" cy="564507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8B463A-9A4D-4C6B-BAEA-C943382F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2" y="3077291"/>
            <a:ext cx="7565921" cy="246221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FFFFFF"/>
                </a:solidFill>
                <a:latin typeface="Lucida Console" panose="020B0609040504020204" pitchFamily="49" charset="0"/>
              </a:rPr>
              <a:t>Accuracy: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0.870946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7806C8-06B2-4FDE-9A6A-EDEFF263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2" y="2028681"/>
            <a:ext cx="7629674" cy="246221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Accuracy : 0.8466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02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ILtemplates">
  <a:themeElements>
    <a:clrScheme name="Custom 3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ILtemplates" id="{6EC0D3B8-D00B-9A47-9A8C-D7EB10692958}" vid="{653600DB-8A06-0545-A332-28A5B2E837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485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Lucida Console</vt:lpstr>
      <vt:lpstr>Trebuchet MS</vt:lpstr>
      <vt:lpstr>ThemeILtemplates</vt:lpstr>
      <vt:lpstr>PowerPoint Presentation</vt:lpstr>
      <vt:lpstr>Motivation</vt:lpstr>
      <vt:lpstr>Literature Review</vt:lpstr>
      <vt:lpstr>What is XGBoost?</vt:lpstr>
      <vt:lpstr>How does XGBoost work?</vt:lpstr>
      <vt:lpstr>Why use Xgboost?</vt:lpstr>
      <vt:lpstr>PowerPoint Presentation</vt:lpstr>
      <vt:lpstr>PowerPoint Presentation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Hoerr</dc:creator>
  <cp:lastModifiedBy>Jordan Evans-Kaplan</cp:lastModifiedBy>
  <cp:revision>65</cp:revision>
  <dcterms:created xsi:type="dcterms:W3CDTF">2016-01-13T21:18:08Z</dcterms:created>
  <dcterms:modified xsi:type="dcterms:W3CDTF">2019-04-24T17:00:21Z</dcterms:modified>
</cp:coreProperties>
</file>