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-6350" y="-19050"/>
            <a:ext cx="12192001" cy="6877050"/>
          </a:xfrm>
          <a:prstGeom prst="rect">
            <a:avLst/>
          </a:prstGeom>
          <a:solidFill>
            <a:srgbClr val="F2F2F2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67D9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1" y="620713"/>
            <a:ext cx="12240684" cy="5040312"/>
          </a:xfrm>
          <a:prstGeom prst="rect">
            <a:avLst/>
          </a:prstGeom>
          <a:solidFill>
            <a:srgbClr val="D8D8D8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67D9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DE23-D784-4D49-A3BC-2E5063260EC0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6BA7-21E6-4904-A12A-C41E216D4B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089" y="1915887"/>
            <a:ext cx="8950235" cy="1318689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b="0" i="0">
                <a:ln w="1460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089" y="3435466"/>
            <a:ext cx="8950235" cy="59023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1" y="6167663"/>
            <a:ext cx="3103033" cy="179388"/>
          </a:xfrm>
          <a:prstGeom prst="rect">
            <a:avLst/>
          </a:prstGeom>
          <a:solidFill>
            <a:srgbClr val="F79646">
              <a:alpha val="95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B46D3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矩形 8"/>
          <p:cNvSpPr>
            <a:spLocks noChangeArrowheads="1"/>
          </p:cNvSpPr>
          <p:nvPr/>
        </p:nvSpPr>
        <p:spPr bwMode="auto">
          <a:xfrm>
            <a:off x="3103034" y="6167663"/>
            <a:ext cx="3014133" cy="179388"/>
          </a:xfrm>
          <a:prstGeom prst="rect">
            <a:avLst/>
          </a:prstGeom>
          <a:solidFill>
            <a:srgbClr val="4BACC6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67D9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矩形 9"/>
          <p:cNvSpPr>
            <a:spLocks noChangeArrowheads="1"/>
          </p:cNvSpPr>
          <p:nvPr/>
        </p:nvSpPr>
        <p:spPr bwMode="auto">
          <a:xfrm>
            <a:off x="6117167" y="6167663"/>
            <a:ext cx="3014133" cy="179388"/>
          </a:xfrm>
          <a:prstGeom prst="rect">
            <a:avLst/>
          </a:prstGeom>
          <a:solidFill>
            <a:srgbClr val="C0504D">
              <a:alpha val="93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8C3A38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10"/>
          <p:cNvSpPr>
            <a:spLocks noChangeArrowheads="1"/>
          </p:cNvSpPr>
          <p:nvPr/>
        </p:nvSpPr>
        <p:spPr bwMode="auto">
          <a:xfrm>
            <a:off x="9131301" y="6167663"/>
            <a:ext cx="3060700" cy="179388"/>
          </a:xfrm>
          <a:prstGeom prst="rect">
            <a:avLst/>
          </a:prstGeom>
          <a:solidFill>
            <a:srgbClr val="000000">
              <a:alpha val="3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0" y="248054"/>
            <a:ext cx="3014133" cy="71437"/>
          </a:xfrm>
          <a:prstGeom prst="rect">
            <a:avLst/>
          </a:prstGeom>
          <a:solidFill>
            <a:srgbClr val="F79646">
              <a:alpha val="95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B46D3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矩形 7"/>
          <p:cNvSpPr>
            <a:spLocks noChangeArrowheads="1"/>
          </p:cNvSpPr>
          <p:nvPr/>
        </p:nvSpPr>
        <p:spPr bwMode="auto">
          <a:xfrm>
            <a:off x="3014134" y="248054"/>
            <a:ext cx="3014133" cy="71437"/>
          </a:xfrm>
          <a:prstGeom prst="rect">
            <a:avLst/>
          </a:prstGeom>
          <a:solidFill>
            <a:srgbClr val="4BACC6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67D9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矩形 12"/>
          <p:cNvSpPr>
            <a:spLocks noChangeArrowheads="1"/>
          </p:cNvSpPr>
          <p:nvPr/>
        </p:nvSpPr>
        <p:spPr bwMode="auto">
          <a:xfrm>
            <a:off x="6028267" y="248054"/>
            <a:ext cx="3014133" cy="71437"/>
          </a:xfrm>
          <a:prstGeom prst="rect">
            <a:avLst/>
          </a:prstGeom>
          <a:solidFill>
            <a:srgbClr val="C0504D">
              <a:alpha val="93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8C3A38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矩形 13"/>
          <p:cNvSpPr>
            <a:spLocks noChangeArrowheads="1"/>
          </p:cNvSpPr>
          <p:nvPr/>
        </p:nvSpPr>
        <p:spPr bwMode="auto">
          <a:xfrm>
            <a:off x="9042400" y="248054"/>
            <a:ext cx="3149600" cy="71437"/>
          </a:xfrm>
          <a:prstGeom prst="rect">
            <a:avLst/>
          </a:prstGeom>
          <a:solidFill>
            <a:srgbClr val="000000">
              <a:alpha val="3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7592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DE23-D784-4D49-A3BC-2E5063260EC0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6BA7-21E6-4904-A12A-C41E216D4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4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DE23-D784-4D49-A3BC-2E5063260EC0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6BA7-21E6-4904-A12A-C41E216D4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05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DE23-D784-4D49-A3BC-2E5063260EC0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6BA7-21E6-4904-A12A-C41E216D4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3"/>
            <a:ext cx="10515600" cy="1070339"/>
          </a:xfr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DE23-D784-4D49-A3BC-2E5063260EC0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6BA7-21E6-4904-A12A-C41E216D4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834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DE23-D784-4D49-A3BC-2E5063260EC0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6BA7-21E6-4904-A12A-C41E216D4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3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DE23-D784-4D49-A3BC-2E5063260EC0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6BA7-21E6-4904-A12A-C41E216D4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64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DE23-D784-4D49-A3BC-2E5063260EC0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6BA7-21E6-4904-A12A-C41E216D4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0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-6350" y="-19050"/>
            <a:ext cx="12192001" cy="6877050"/>
          </a:xfrm>
          <a:prstGeom prst="rect">
            <a:avLst/>
          </a:prstGeom>
          <a:solidFill>
            <a:srgbClr val="F2F2F2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67D9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1" y="620713"/>
            <a:ext cx="12240684" cy="5735638"/>
          </a:xfrm>
          <a:prstGeom prst="rect">
            <a:avLst/>
          </a:prstGeom>
          <a:solidFill>
            <a:srgbClr val="D8D8D8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67D9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DE23-D784-4D49-A3BC-2E5063260EC0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6BA7-21E6-4904-A12A-C41E216D4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2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DE23-D784-4D49-A3BC-2E5063260EC0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6BA7-21E6-4904-A12A-C41E216D4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87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DE23-D784-4D49-A3BC-2E5063260EC0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6BA7-21E6-4904-A12A-C41E216D4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42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-6350" y="-19050"/>
            <a:ext cx="12192001" cy="6877050"/>
          </a:xfrm>
          <a:prstGeom prst="rect">
            <a:avLst/>
          </a:prstGeom>
          <a:solidFill>
            <a:srgbClr val="F2F2F2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67D9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1" y="620713"/>
            <a:ext cx="12240684" cy="5735638"/>
          </a:xfrm>
          <a:prstGeom prst="rect">
            <a:avLst/>
          </a:prstGeom>
          <a:solidFill>
            <a:srgbClr val="D8D8D8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67D9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481" y="1222237"/>
            <a:ext cx="10680337" cy="5244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BCCDE23-D784-4D49-A3BC-2E5063260EC0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1E66BA7-21E6-4904-A12A-C41E216D4B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" y="6603096"/>
            <a:ext cx="3103033" cy="179388"/>
          </a:xfrm>
          <a:prstGeom prst="rect">
            <a:avLst/>
          </a:prstGeom>
          <a:solidFill>
            <a:srgbClr val="F79646">
              <a:alpha val="95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B46D3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3103034" y="6603096"/>
            <a:ext cx="3014133" cy="179388"/>
          </a:xfrm>
          <a:prstGeom prst="rect">
            <a:avLst/>
          </a:prstGeom>
          <a:solidFill>
            <a:srgbClr val="4BACC6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67D9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9"/>
          <p:cNvSpPr>
            <a:spLocks noChangeArrowheads="1"/>
          </p:cNvSpPr>
          <p:nvPr/>
        </p:nvSpPr>
        <p:spPr bwMode="auto">
          <a:xfrm>
            <a:off x="6117167" y="6603096"/>
            <a:ext cx="3014133" cy="179388"/>
          </a:xfrm>
          <a:prstGeom prst="rect">
            <a:avLst/>
          </a:prstGeom>
          <a:solidFill>
            <a:srgbClr val="C0504D">
              <a:alpha val="93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8C3A38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9131301" y="6603096"/>
            <a:ext cx="3060700" cy="179388"/>
          </a:xfrm>
          <a:prstGeom prst="rect">
            <a:avLst/>
          </a:prstGeom>
          <a:solidFill>
            <a:srgbClr val="000000">
              <a:alpha val="3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0" y="840236"/>
            <a:ext cx="3014133" cy="71437"/>
          </a:xfrm>
          <a:prstGeom prst="rect">
            <a:avLst/>
          </a:prstGeom>
          <a:solidFill>
            <a:srgbClr val="F79646">
              <a:alpha val="95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B46D33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3014134" y="840236"/>
            <a:ext cx="3014133" cy="71437"/>
          </a:xfrm>
          <a:prstGeom prst="rect">
            <a:avLst/>
          </a:prstGeom>
          <a:solidFill>
            <a:srgbClr val="4BACC6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67D9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矩形 12"/>
          <p:cNvSpPr>
            <a:spLocks noChangeArrowheads="1"/>
          </p:cNvSpPr>
          <p:nvPr/>
        </p:nvSpPr>
        <p:spPr bwMode="auto">
          <a:xfrm>
            <a:off x="6028267" y="840236"/>
            <a:ext cx="3014133" cy="71437"/>
          </a:xfrm>
          <a:prstGeom prst="rect">
            <a:avLst/>
          </a:prstGeom>
          <a:solidFill>
            <a:srgbClr val="C0504D">
              <a:alpha val="93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8C3A38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矩形 13"/>
          <p:cNvSpPr>
            <a:spLocks noChangeArrowheads="1"/>
          </p:cNvSpPr>
          <p:nvPr/>
        </p:nvSpPr>
        <p:spPr bwMode="auto">
          <a:xfrm>
            <a:off x="9042400" y="840236"/>
            <a:ext cx="3149600" cy="71437"/>
          </a:xfrm>
          <a:prstGeom prst="rect">
            <a:avLst/>
          </a:prstGeom>
          <a:solidFill>
            <a:srgbClr val="000000">
              <a:alpha val="3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745" y="198622"/>
            <a:ext cx="10675072" cy="6015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0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Wingdings 2" panose="05020102010507070707" pitchFamily="18" charset="2"/>
        <a:buChar char="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6F6EC-4C21-4E1A-8485-3673C92D6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/>
              <a:t>Logistic Regression</a:t>
            </a:r>
            <a:endParaRPr lang="zh-CN" altLang="en-US" sz="7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5B4C61-AD51-4393-B43F-EDA075D93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088" y="4096946"/>
            <a:ext cx="8950235" cy="59023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Reporter</a:t>
            </a:r>
            <a:r>
              <a:rPr lang="zh-CN" altLang="en-US" sz="3200" dirty="0"/>
              <a:t>：</a:t>
            </a:r>
            <a:r>
              <a:rPr lang="en-US" altLang="zh-CN" sz="3200" dirty="0" err="1"/>
              <a:t>Aiqing</a:t>
            </a:r>
            <a:r>
              <a:rPr lang="en-US" altLang="zh-CN" sz="3200" dirty="0"/>
              <a:t> Jiang</a:t>
            </a:r>
          </a:p>
        </p:txBody>
      </p:sp>
    </p:spTree>
    <p:extLst>
      <p:ext uri="{BB962C8B-B14F-4D97-AF65-F5344CB8AC3E}">
        <p14:creationId xmlns:p14="http://schemas.microsoft.com/office/powerpoint/2010/main" val="34794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682DF-39BA-4CF3-960D-75957087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What is logistic regression</a:t>
            </a:r>
            <a:r>
              <a:rPr lang="zh-CN" altLang="en-US" b="1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F137E-6A5C-4617-9725-AA7419C55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CN" sz="2800" dirty="0"/>
              <a:t>In statistics, logistic regression, or logit regression, or logit model is a regression model where the dependent variable (DV) is categorical. </a:t>
            </a:r>
          </a:p>
          <a:p>
            <a:pPr marL="0" indent="0" algn="just">
              <a:buNone/>
            </a:pPr>
            <a:r>
              <a:rPr lang="en-US" altLang="zh-CN" sz="2800" dirty="0"/>
              <a:t>     Which means the dependent variable can be binary—where the output can take only two values, "0" and "1", represents outcomes such as pass/fail, win/lose, alive/dead or healthy/sick. Cases where the dependent variable has more than two outcome categories may be analysis in multinomial logistic regression, or, if the multiple categories are ordered, in ordinal logistic regression.</a:t>
            </a:r>
          </a:p>
          <a:p>
            <a:pPr algn="just"/>
            <a:r>
              <a:rPr lang="en-US" altLang="zh-CN" sz="2800" dirty="0"/>
              <a:t>The logistic function is useful because it can take any real input t whereas the output always takes values between zero and one and hence is interpretable as a probability. </a:t>
            </a:r>
          </a:p>
          <a:p>
            <a:pPr marL="0" indent="0" algn="just">
              <a:buNone/>
            </a:pPr>
            <a:r>
              <a:rPr lang="en-US" altLang="zh-CN" sz="2800" dirty="0"/>
              <a:t>   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520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CD139-5085-4276-9087-B682E0ED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Definition of Logistic Regression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45483D-8E86-4B31-8E01-36D7FF89E4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dirty="0"/>
                  <a:t>The logistic function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is defined as follows: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   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45483D-8E86-4B31-8E01-36D7FF89E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8" t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718438B-217D-4C57-97E3-BC175280B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045" y="1747016"/>
            <a:ext cx="6031568" cy="41035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8B76EEA-0100-4CF4-B6BA-496D2811730D}"/>
              </a:ext>
            </a:extLst>
          </p:cNvPr>
          <p:cNvSpPr txBox="1"/>
          <p:nvPr/>
        </p:nvSpPr>
        <p:spPr>
          <a:xfrm>
            <a:off x="4805045" y="5913718"/>
            <a:ext cx="564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Logistic Function on the </a:t>
            </a:r>
            <a:r>
              <a:rPr lang="en-US" altLang="zh-CN" b="1" i="1" dirty="0"/>
              <a:t>t</a:t>
            </a:r>
            <a:r>
              <a:rPr lang="en-US" altLang="zh-CN" b="1" dirty="0"/>
              <a:t>-interval (-6,6)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0276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3EC11-685B-45C0-9BE3-7569338C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745" y="198622"/>
            <a:ext cx="10675072" cy="601525"/>
          </a:xfrm>
        </p:spPr>
        <p:txBody>
          <a:bodyPr/>
          <a:lstStyle/>
          <a:p>
            <a:r>
              <a:rPr lang="en-US" altLang="zh-CN" b="1" dirty="0"/>
              <a:t>Definition of Logistic Regression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D4C4E1-86E8-4CF3-BF1B-299A854D80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/>
                  <a:t>Let us assume that t is a linear function of a single explanatory variable x, which means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And the logistic function can now be written as: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4000" dirty="0"/>
                              <m:t> </m:t>
                            </m:r>
                            <m:r>
                              <a:rPr lang="en-US" altLang="zh-CN" sz="4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Note that F ( x )is interpreted as the probability of the dependent variable equaling a "success" or "case" rather than a failure or non-case.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D4C4E1-86E8-4CF3-BF1B-299A854D80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3" t="-1974" r="-1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13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DC8B1-5C72-46BD-AAFE-97A79518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F61CB-8623-404E-9A38-258231CFA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81" y="1222237"/>
            <a:ext cx="10826434" cy="526611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zh-CN" sz="2800" dirty="0"/>
              <a:t>Logistic regression is used in various fields, including machine learning, most medical fields, and social sciences. </a:t>
            </a:r>
          </a:p>
          <a:p>
            <a:pPr algn="just"/>
            <a:r>
              <a:rPr lang="en-US" altLang="zh-CN" sz="2800" dirty="0"/>
              <a:t>Logistic regression may be used to predict whether a patient has a given disease (e.g. diabetes; coronary heart disease), based on observed characteristics of the patient (age, sex, body mass index, results of various blood tests, etc.).</a:t>
            </a:r>
          </a:p>
          <a:p>
            <a:pPr algn="just"/>
            <a:r>
              <a:rPr lang="en-US" altLang="zh-CN" sz="2800" dirty="0"/>
              <a:t>Another example might be to predict whether an American voter will vote Democratic or Republican, based on age, income, sex, race, state of residence, votes in previous elections, etc. </a:t>
            </a:r>
          </a:p>
          <a:p>
            <a:pPr algn="just"/>
            <a:r>
              <a:rPr lang="en-US" altLang="zh-CN" sz="2800" dirty="0"/>
              <a:t>It is also used in marketing applications such as prediction of a customer's propensity to purchase a product or halt a subscription, etc. In economics it can be used to predict the likelihood of a person's choosing to be in the labor force, and a business application would be to predict the likelihood of a homeowner defaulting on a mortgage.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0419458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1119A01PPBG">
  <a:themeElements>
    <a:clrScheme name="自定义 361">
      <a:dk1>
        <a:srgbClr val="777777"/>
      </a:dk1>
      <a:lt1>
        <a:srgbClr val="FFFFFF"/>
      </a:lt1>
      <a:dk2>
        <a:srgbClr val="777777"/>
      </a:dk2>
      <a:lt2>
        <a:srgbClr val="FFFFFF"/>
      </a:lt2>
      <a:accent1>
        <a:srgbClr val="379DBC"/>
      </a:accent1>
      <a:accent2>
        <a:srgbClr val="6D98BF"/>
      </a:accent2>
      <a:accent3>
        <a:srgbClr val="82BC95"/>
      </a:accent3>
      <a:accent4>
        <a:srgbClr val="9D9394"/>
      </a:accent4>
      <a:accent5>
        <a:srgbClr val="994A3D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A000120150209A07KPBG</Template>
  <TotalTime>50</TotalTime>
  <Words>424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华文中宋</vt:lpstr>
      <vt:lpstr>宋体</vt:lpstr>
      <vt:lpstr>幼圆</vt:lpstr>
      <vt:lpstr>Arial</vt:lpstr>
      <vt:lpstr>Calibri</vt:lpstr>
      <vt:lpstr>Cambria Math</vt:lpstr>
      <vt:lpstr>Times New Roman</vt:lpstr>
      <vt:lpstr>Wingdings 2</vt:lpstr>
      <vt:lpstr>A000120141119A01PPBG</vt:lpstr>
      <vt:lpstr>Logistic Regression</vt:lpstr>
      <vt:lpstr>What is logistic regression？</vt:lpstr>
      <vt:lpstr>Definition of Logistic Regression</vt:lpstr>
      <vt:lpstr>Definition of Logistic Regression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蒋爱清</dc:creator>
  <cp:lastModifiedBy>蒋爱清</cp:lastModifiedBy>
  <cp:revision>6</cp:revision>
  <dcterms:created xsi:type="dcterms:W3CDTF">2017-10-20T13:08:53Z</dcterms:created>
  <dcterms:modified xsi:type="dcterms:W3CDTF">2017-10-20T13:58:58Z</dcterms:modified>
</cp:coreProperties>
</file>