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66B-FF69-4632-8433-E29EAD8C9832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ECB7-18BC-40D2-A176-27F0FD7B6C5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895260" y="1941156"/>
            <a:ext cx="10343139" cy="1201560"/>
          </a:xfrm>
        </p:spPr>
        <p:txBody>
          <a:bodyPr vert="horz" anchor="b">
            <a:noAutofit/>
          </a:bodyPr>
          <a:lstStyle>
            <a:lvl1pPr algn="ctr">
              <a:lnSpc>
                <a:spcPct val="100000"/>
              </a:lnSpc>
              <a:defRPr sz="36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051031" y="3282655"/>
            <a:ext cx="6108691" cy="384555"/>
          </a:xfrm>
          <a:prstGeom prst="roundRect">
            <a:avLst>
              <a:gd name="adj" fmla="val 50000"/>
            </a:avLst>
          </a:prstGeom>
          <a:solidFill>
            <a:srgbClr val="ADB6C7"/>
          </a:solidFill>
          <a:ln>
            <a:noFill/>
          </a:ln>
        </p:spPr>
        <p:txBody>
          <a:bodyPr vert="horz" anchor="ctr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4272320" y="-12700"/>
            <a:ext cx="3474680" cy="1429002"/>
            <a:chOff x="3204240" y="276224"/>
            <a:chExt cx="2606010" cy="1429002"/>
          </a:xfrm>
        </p:grpSpPr>
        <p:sp>
          <p:nvSpPr>
            <p:cNvPr id="33" name="椭圆 32"/>
            <p:cNvSpPr/>
            <p:nvPr/>
          </p:nvSpPr>
          <p:spPr>
            <a:xfrm>
              <a:off x="3204240" y="1053778"/>
              <a:ext cx="651448" cy="651448"/>
            </a:xfrm>
            <a:prstGeom prst="ellipse">
              <a:avLst/>
            </a:prstGeom>
            <a:solidFill>
              <a:srgbClr val="ADB6C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204240" y="276224"/>
              <a:ext cx="651448" cy="1103278"/>
            </a:xfrm>
            <a:prstGeom prst="rect">
              <a:avLst/>
            </a:prstGeom>
            <a:solidFill>
              <a:srgbClr val="ADB6C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855761" y="1053778"/>
              <a:ext cx="651448" cy="651448"/>
            </a:xfrm>
            <a:prstGeom prst="ellipse">
              <a:avLst/>
            </a:prstGeom>
            <a:solidFill>
              <a:srgbClr val="097FC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855761" y="276224"/>
              <a:ext cx="651448" cy="1103278"/>
            </a:xfrm>
            <a:prstGeom prst="rect">
              <a:avLst/>
            </a:prstGeom>
            <a:solidFill>
              <a:srgbClr val="097FC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507281" y="1053778"/>
              <a:ext cx="651448" cy="651448"/>
            </a:xfrm>
            <a:prstGeom prst="ellipse">
              <a:avLst/>
            </a:prstGeom>
            <a:solidFill>
              <a:srgbClr val="CBD1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507281" y="276224"/>
              <a:ext cx="651448" cy="1103277"/>
            </a:xfrm>
            <a:prstGeom prst="rect">
              <a:avLst/>
            </a:prstGeom>
            <a:solidFill>
              <a:srgbClr val="CBD1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158802" y="1053778"/>
              <a:ext cx="651448" cy="651448"/>
            </a:xfrm>
            <a:prstGeom prst="ellipse">
              <a:avLst/>
            </a:prstGeom>
            <a:solidFill>
              <a:srgbClr val="1A1D1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158802" y="276224"/>
              <a:ext cx="651448" cy="1103278"/>
            </a:xfrm>
            <a:prstGeom prst="rect">
              <a:avLst/>
            </a:prstGeom>
            <a:solidFill>
              <a:srgbClr val="1A1D1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6677026"/>
            <a:ext cx="12192000" cy="193675"/>
            <a:chOff x="0" y="6741384"/>
            <a:chExt cx="12180336" cy="144000"/>
          </a:xfrm>
        </p:grpSpPr>
        <p:sp>
          <p:nvSpPr>
            <p:cNvPr id="49" name="矩形 48"/>
            <p:cNvSpPr/>
            <p:nvPr userDrawn="1"/>
          </p:nvSpPr>
          <p:spPr>
            <a:xfrm>
              <a:off x="0" y="6741384"/>
              <a:ext cx="3060000" cy="144000"/>
            </a:xfrm>
            <a:prstGeom prst="rect">
              <a:avLst/>
            </a:prstGeom>
            <a:solidFill>
              <a:srgbClr val="ADB6C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 userDrawn="1"/>
          </p:nvSpPr>
          <p:spPr>
            <a:xfrm>
              <a:off x="3048112" y="6741384"/>
              <a:ext cx="3036000" cy="144000"/>
            </a:xfrm>
            <a:prstGeom prst="rect">
              <a:avLst/>
            </a:prstGeom>
            <a:solidFill>
              <a:srgbClr val="087A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 userDrawn="1"/>
          </p:nvSpPr>
          <p:spPr>
            <a:xfrm>
              <a:off x="6072224" y="6741384"/>
              <a:ext cx="3060000" cy="144000"/>
            </a:xfrm>
            <a:prstGeom prst="rect">
              <a:avLst/>
            </a:prstGeom>
            <a:solidFill>
              <a:srgbClr val="CBD1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 userDrawn="1"/>
          </p:nvSpPr>
          <p:spPr>
            <a:xfrm>
              <a:off x="9120336" y="6741384"/>
              <a:ext cx="3060000" cy="144000"/>
            </a:xfrm>
            <a:prstGeom prst="rect">
              <a:avLst/>
            </a:prstGeom>
            <a:solidFill>
              <a:srgbClr val="2A323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047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0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66B-FF69-4632-8433-E29EAD8C9832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ECB7-18BC-40D2-A176-27F0FD7B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99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66B-FF69-4632-8433-E29EAD8C9832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ECB7-18BC-40D2-A176-27F0FD7B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89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800" b="0"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66B-FF69-4632-8433-E29EAD8C9832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ECB7-18BC-40D2-A176-27F0FD7B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22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66B-FF69-4632-8433-E29EAD8C9832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ECB7-18BC-40D2-A176-27F0FD7B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875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66B-FF69-4632-8433-E29EAD8C9832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ECB7-18BC-40D2-A176-27F0FD7B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79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66B-FF69-4632-8433-E29EAD8C9832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ECB7-18BC-40D2-A176-27F0FD7B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07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66B-FF69-4632-8433-E29EAD8C9832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ECB7-18BC-40D2-A176-27F0FD7B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41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66B-FF69-4632-8433-E29EAD8C9832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ECB7-18BC-40D2-A176-27F0FD7B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01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66B-FF69-4632-8433-E29EAD8C9832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ECB7-18BC-40D2-A176-27F0FD7B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4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66B-FF69-4632-8433-E29EAD8C9832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ECB7-18BC-40D2-A176-27F0FD7B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07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0"/>
            <a:ext cx="12192000" cy="6870700"/>
            <a:chOff x="0" y="0"/>
            <a:chExt cx="9144000" cy="687070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0" y="6677025"/>
              <a:ext cx="9144000" cy="193675"/>
              <a:chOff x="0" y="6741384"/>
              <a:chExt cx="12180336" cy="144000"/>
            </a:xfrm>
          </p:grpSpPr>
          <p:sp>
            <p:nvSpPr>
              <p:cNvPr id="11" name="矩形 10"/>
              <p:cNvSpPr/>
              <p:nvPr userDrawn="1"/>
            </p:nvSpPr>
            <p:spPr>
              <a:xfrm>
                <a:off x="0" y="6741384"/>
                <a:ext cx="3060000" cy="144000"/>
              </a:xfrm>
              <a:prstGeom prst="rect">
                <a:avLst/>
              </a:prstGeom>
              <a:solidFill>
                <a:srgbClr val="ADB6C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矩形 11"/>
              <p:cNvSpPr/>
              <p:nvPr userDrawn="1"/>
            </p:nvSpPr>
            <p:spPr>
              <a:xfrm>
                <a:off x="3048112" y="6741384"/>
                <a:ext cx="3036000" cy="144000"/>
              </a:xfrm>
              <a:prstGeom prst="rect">
                <a:avLst/>
              </a:prstGeom>
              <a:solidFill>
                <a:srgbClr val="087A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矩形 12"/>
              <p:cNvSpPr/>
              <p:nvPr userDrawn="1"/>
            </p:nvSpPr>
            <p:spPr>
              <a:xfrm>
                <a:off x="6072224" y="6741384"/>
                <a:ext cx="3060000" cy="144000"/>
              </a:xfrm>
              <a:prstGeom prst="rect">
                <a:avLst/>
              </a:prstGeom>
              <a:solidFill>
                <a:srgbClr val="CBD1D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矩形 13"/>
              <p:cNvSpPr/>
              <p:nvPr userDrawn="1"/>
            </p:nvSpPr>
            <p:spPr>
              <a:xfrm>
                <a:off x="9120336" y="6741384"/>
                <a:ext cx="3060000" cy="144000"/>
              </a:xfrm>
              <a:prstGeom prst="rect">
                <a:avLst/>
              </a:prstGeom>
              <a:solidFill>
                <a:srgbClr val="2A323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4516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A4BC66B-FF69-4632-8433-E29EAD8C9832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5160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516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836ECB7-18BC-40D2-A176-27F0FD7B6C5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60399" y="1121434"/>
            <a:ext cx="10820401" cy="531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60399" y="166056"/>
            <a:ext cx="10820403" cy="64184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9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60000"/>
        <a:buFont typeface="Wingdings" panose="05000000000000000000" pitchFamily="2" charset="2"/>
        <a:buChar char="n"/>
        <a:defRPr lang="zh-CN" altLang="en-US" sz="2400" b="1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b="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64C66-767F-418B-BC18-3F2F7B0B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618" y="2534544"/>
            <a:ext cx="10343139" cy="1201560"/>
          </a:xfrm>
        </p:spPr>
        <p:txBody>
          <a:bodyPr/>
          <a:lstStyle/>
          <a:p>
            <a:r>
              <a:rPr lang="en-US" altLang="zh-CN" sz="6600" dirty="0"/>
              <a:t>Homework 4</a:t>
            </a:r>
            <a:endParaRPr lang="zh-CN" altLang="en-US" sz="6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3F8637-0365-401D-85D4-6178D68E646D}"/>
              </a:ext>
            </a:extLst>
          </p:cNvPr>
          <p:cNvSpPr txBox="1"/>
          <p:nvPr/>
        </p:nvSpPr>
        <p:spPr>
          <a:xfrm>
            <a:off x="3035029" y="3736104"/>
            <a:ext cx="5593404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 err="1">
                <a:latin typeface="Arial" panose="020B0604020202020204" pitchFamily="34" charset="0"/>
                <a:ea typeface="微软雅黑" panose="020B0503020204020204" pitchFamily="34" charset="-122"/>
              </a:rPr>
              <a:t>Aiqing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 Jiang</a:t>
            </a:r>
            <a:endParaRPr lang="zh-CN" altLang="en-US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04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24BD8-13F6-4192-A910-E74FAFAB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 4.1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CA327-A220-43A6-A2C2-E0CB98A4E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399" y="1121434"/>
            <a:ext cx="6032231" cy="507508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ambria" panose="02040503050406030204" pitchFamily="18" charset="0"/>
              </a:rPr>
              <a:t>library('</a:t>
            </a:r>
            <a:r>
              <a:rPr lang="en-US" altLang="zh-CN" dirty="0" err="1">
                <a:latin typeface="Cambria" panose="02040503050406030204" pitchFamily="18" charset="0"/>
              </a:rPr>
              <a:t>rjson</a:t>
            </a:r>
            <a:r>
              <a:rPr lang="en-US" altLang="zh-CN" dirty="0">
                <a:latin typeface="Cambria" panose="02040503050406030204" pitchFamily="18" charset="0"/>
              </a:rPr>
              <a:t>’)</a:t>
            </a:r>
          </a:p>
          <a:p>
            <a:pPr marL="0" indent="0">
              <a:buNone/>
            </a:pPr>
            <a:r>
              <a:rPr lang="en-US" altLang="zh-CN" dirty="0" err="1">
                <a:latin typeface="Cambria" panose="02040503050406030204" pitchFamily="18" charset="0"/>
              </a:rPr>
              <a:t>json_file</a:t>
            </a:r>
            <a:r>
              <a:rPr lang="en-US" altLang="zh-CN" dirty="0">
                <a:latin typeface="Cambria" panose="02040503050406030204" pitchFamily="18" charset="0"/>
              </a:rPr>
              <a:t> = "http://crix.hu-berlin.de/data/</a:t>
            </a:r>
            <a:r>
              <a:rPr lang="en-US" altLang="zh-CN" dirty="0" err="1">
                <a:latin typeface="Cambria" panose="02040503050406030204" pitchFamily="18" charset="0"/>
              </a:rPr>
              <a:t>crix.json</a:t>
            </a:r>
            <a:r>
              <a:rPr lang="en-US" altLang="zh-CN" dirty="0">
                <a:latin typeface="Cambria" panose="02040503050406030204" pitchFamily="18" charset="0"/>
              </a:rPr>
              <a:t>"</a:t>
            </a:r>
          </a:p>
          <a:p>
            <a:pPr marL="0" indent="0">
              <a:buNone/>
            </a:pPr>
            <a:r>
              <a:rPr lang="en-US" altLang="zh-CN" dirty="0" err="1">
                <a:latin typeface="Cambria" panose="02040503050406030204" pitchFamily="18" charset="0"/>
              </a:rPr>
              <a:t>json_data</a:t>
            </a:r>
            <a:r>
              <a:rPr lang="en-US" altLang="zh-CN" dirty="0">
                <a:latin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</a:rPr>
              <a:t>fromJSON</a:t>
            </a:r>
            <a:r>
              <a:rPr lang="en-US" altLang="zh-CN" dirty="0">
                <a:latin typeface="Cambria" panose="02040503050406030204" pitchFamily="18" charset="0"/>
              </a:rPr>
              <a:t>(file=</a:t>
            </a:r>
            <a:r>
              <a:rPr lang="en-US" altLang="zh-CN" dirty="0" err="1">
                <a:latin typeface="Cambria" panose="02040503050406030204" pitchFamily="18" charset="0"/>
              </a:rPr>
              <a:t>json_file</a:t>
            </a:r>
            <a:r>
              <a:rPr lang="en-US" altLang="zh-CN" dirty="0">
                <a:latin typeface="Cambria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 err="1">
                <a:latin typeface="Cambria" panose="02040503050406030204" pitchFamily="18" charset="0"/>
              </a:rPr>
              <a:t>crix_data_frame</a:t>
            </a:r>
            <a:r>
              <a:rPr lang="en-US" altLang="zh-CN" dirty="0">
                <a:latin typeface="Cambria" panose="02040503050406030204" pitchFamily="18" charset="0"/>
              </a:rPr>
              <a:t>=</a:t>
            </a:r>
            <a:r>
              <a:rPr lang="en-US" altLang="zh-CN" dirty="0" err="1">
                <a:latin typeface="Cambria" panose="02040503050406030204" pitchFamily="18" charset="0"/>
              </a:rPr>
              <a:t>as.data.frame</a:t>
            </a:r>
            <a:r>
              <a:rPr lang="en-US" altLang="zh-CN" dirty="0">
                <a:latin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</a:rPr>
              <a:t>json_data</a:t>
            </a:r>
            <a:r>
              <a:rPr lang="en-US" altLang="zh-CN" dirty="0">
                <a:latin typeface="Cambria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it-IT" altLang="zh-CN" dirty="0">
                <a:latin typeface="Cambria" panose="02040503050406030204" pitchFamily="18" charset="0"/>
              </a:rPr>
              <a:t>x=crix_data_frame</a:t>
            </a:r>
          </a:p>
          <a:p>
            <a:pPr marL="0" indent="0">
              <a:buNone/>
            </a:pPr>
            <a:r>
              <a:rPr lang="it-IT" altLang="zh-CN" dirty="0">
                <a:latin typeface="Cambria" panose="02040503050406030204" pitchFamily="18" charset="0"/>
              </a:rPr>
              <a:t>dim(x)</a:t>
            </a:r>
          </a:p>
          <a:p>
            <a:pPr marL="0" indent="0">
              <a:buNone/>
            </a:pPr>
            <a:r>
              <a:rPr lang="pt-BR" altLang="zh-CN" dirty="0">
                <a:latin typeface="Cambria" panose="02040503050406030204" pitchFamily="18" charset="0"/>
              </a:rPr>
              <a:t>n=dim(x)</a:t>
            </a:r>
          </a:p>
          <a:p>
            <a:pPr marL="0" indent="0">
              <a:buNone/>
            </a:pPr>
            <a:r>
              <a:rPr lang="pt-BR" altLang="zh-CN" dirty="0">
                <a:latin typeface="Cambria" panose="02040503050406030204" pitchFamily="18" charset="0"/>
              </a:rPr>
              <a:t>a=seq(1,n[2],2)</a:t>
            </a:r>
          </a:p>
          <a:p>
            <a:pPr marL="0" indent="0">
              <a:buNone/>
            </a:pPr>
            <a:r>
              <a:rPr lang="pt-BR" altLang="zh-CN" dirty="0">
                <a:latin typeface="Cambria" panose="02040503050406030204" pitchFamily="18" charset="0"/>
              </a:rPr>
              <a:t>b=seq(2,n[2],2)</a:t>
            </a:r>
          </a:p>
          <a:p>
            <a:pPr marL="0" indent="0">
              <a:buNone/>
            </a:pPr>
            <a:r>
              <a:rPr lang="en-US" altLang="zh-CN" dirty="0">
                <a:latin typeface="Cambria" panose="02040503050406030204" pitchFamily="18" charset="0"/>
              </a:rPr>
              <a:t>date=t(x[1,a])</a:t>
            </a:r>
          </a:p>
          <a:p>
            <a:pPr marL="0" indent="0">
              <a:buNone/>
            </a:pPr>
            <a:r>
              <a:rPr lang="en-US" altLang="zh-CN" dirty="0">
                <a:latin typeface="Cambria" panose="02040503050406030204" pitchFamily="18" charset="0"/>
              </a:rPr>
              <a:t>price=t(x[1,b])</a:t>
            </a:r>
          </a:p>
          <a:p>
            <a:pPr marL="0" indent="0">
              <a:buNone/>
            </a:pPr>
            <a:r>
              <a:rPr lang="en-US" altLang="zh-CN" dirty="0" err="1">
                <a:latin typeface="Cambria" panose="02040503050406030204" pitchFamily="18" charset="0"/>
              </a:rPr>
              <a:t>crix</a:t>
            </a:r>
            <a:r>
              <a:rPr lang="en-US" altLang="zh-CN" dirty="0">
                <a:latin typeface="Cambria" panose="02040503050406030204" pitchFamily="18" charset="0"/>
              </a:rPr>
              <a:t>=</a:t>
            </a:r>
            <a:r>
              <a:rPr lang="en-US" altLang="zh-CN" dirty="0" err="1">
                <a:latin typeface="Cambria" panose="02040503050406030204" pitchFamily="18" charset="0"/>
              </a:rPr>
              <a:t>data.frame</a:t>
            </a:r>
            <a:r>
              <a:rPr lang="en-US" altLang="zh-CN" dirty="0">
                <a:latin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</a:rPr>
              <a:t>date,price</a:t>
            </a:r>
            <a:r>
              <a:rPr lang="en-US" altLang="zh-CN" dirty="0">
                <a:latin typeface="Cambria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ambria" panose="02040503050406030204" pitchFamily="18" charset="0"/>
              </a:rPr>
              <a:t>load("</a:t>
            </a:r>
            <a:r>
              <a:rPr lang="en-US" altLang="zh-CN" dirty="0" err="1">
                <a:latin typeface="Cambria" panose="02040503050406030204" pitchFamily="18" charset="0"/>
              </a:rPr>
              <a:t>ecrix.RData</a:t>
            </a:r>
            <a:r>
              <a:rPr lang="en-US" altLang="zh-CN" dirty="0">
                <a:latin typeface="Cambria" panose="02040503050406030204" pitchFamily="18" charset="0"/>
              </a:rPr>
              <a:t>")</a:t>
            </a:r>
          </a:p>
          <a:p>
            <a:pPr marL="0" indent="0">
              <a:buNone/>
            </a:pPr>
            <a:r>
              <a:rPr lang="en-US" altLang="zh-CN" dirty="0">
                <a:latin typeface="Cambria" panose="02040503050406030204" pitchFamily="18" charset="0"/>
              </a:rPr>
              <a:t>load("</a:t>
            </a:r>
            <a:r>
              <a:rPr lang="en-US" altLang="zh-CN" dirty="0" err="1">
                <a:latin typeface="Cambria" panose="02040503050406030204" pitchFamily="18" charset="0"/>
              </a:rPr>
              <a:t>efcrix.RData</a:t>
            </a:r>
            <a:r>
              <a:rPr lang="en-US" altLang="zh-CN" dirty="0">
                <a:latin typeface="Cambria" panose="02040503050406030204" pitchFamily="18" charset="0"/>
              </a:rPr>
              <a:t>")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10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72DAE-DA69-446E-A69B-B3E54D36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Figure3: Daily value of indices in the CRIX family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8F46A-B80D-49BE-86A6-F88365822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55" y="1082523"/>
            <a:ext cx="6158690" cy="4316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Cambria" panose="02040503050406030204" pitchFamily="18" charset="0"/>
              </a:rPr>
              <a:t>plot(</a:t>
            </a:r>
            <a:r>
              <a:rPr lang="en-US" altLang="zh-CN" sz="2000" dirty="0" err="1">
                <a:latin typeface="Cambria" panose="02040503050406030204" pitchFamily="18" charset="0"/>
              </a:rPr>
              <a:t>ecrix</a:t>
            </a:r>
            <a:r>
              <a:rPr lang="en-US" altLang="zh-CN" sz="2000" dirty="0">
                <a:latin typeface="Cambria" panose="02040503050406030204" pitchFamily="18" charset="0"/>
              </a:rPr>
              <a:t>, type = "l", col = "blue", </a:t>
            </a:r>
            <a:r>
              <a:rPr lang="en-US" altLang="zh-CN" sz="2000" dirty="0" err="1">
                <a:latin typeface="Cambria" panose="02040503050406030204" pitchFamily="18" charset="0"/>
              </a:rPr>
              <a:t>xaxt</a:t>
            </a:r>
            <a:r>
              <a:rPr lang="en-US" altLang="zh-CN" sz="2000" dirty="0">
                <a:latin typeface="Cambria" panose="02040503050406030204" pitchFamily="18" charset="0"/>
              </a:rPr>
              <a:t> = "</a:t>
            </a:r>
            <a:r>
              <a:rPr lang="en-US" altLang="zh-CN" sz="2000" dirty="0" err="1">
                <a:latin typeface="Cambria" panose="02040503050406030204" pitchFamily="18" charset="0"/>
              </a:rPr>
              <a:t>n",main</a:t>
            </a:r>
            <a:r>
              <a:rPr lang="en-US" altLang="zh-CN" sz="2000" dirty="0">
                <a:latin typeface="Cambria" panose="02040503050406030204" pitchFamily="18" charset="0"/>
              </a:rPr>
              <a:t> = " Daily value of indices in the CRIX family",</a:t>
            </a:r>
            <a:r>
              <a:rPr lang="en-US" altLang="zh-CN" sz="2000" dirty="0" err="1">
                <a:latin typeface="Cambria" panose="02040503050406030204" pitchFamily="18" charset="0"/>
              </a:rPr>
              <a:t>xlab</a:t>
            </a:r>
            <a:r>
              <a:rPr lang="en-US" altLang="zh-CN" sz="2000" dirty="0">
                <a:latin typeface="Cambria" panose="02040503050406030204" pitchFamily="18" charset="0"/>
              </a:rPr>
              <a:t> = "Date", </a:t>
            </a:r>
            <a:r>
              <a:rPr lang="en-US" altLang="zh-CN" sz="2000" dirty="0" err="1">
                <a:latin typeface="Cambria" panose="02040503050406030204" pitchFamily="18" charset="0"/>
              </a:rPr>
              <a:t>ylab</a:t>
            </a:r>
            <a:r>
              <a:rPr lang="en-US" altLang="zh-CN" sz="2000" dirty="0">
                <a:latin typeface="Cambria" panose="02040503050406030204" pitchFamily="18" charset="0"/>
              </a:rPr>
              <a:t> = "Daily Value of Indices")</a:t>
            </a:r>
          </a:p>
          <a:p>
            <a:pPr marL="0" indent="0">
              <a:buNone/>
            </a:pPr>
            <a:r>
              <a:rPr lang="en-US" altLang="zh-CN" sz="2000" dirty="0">
                <a:latin typeface="Cambria" panose="02040503050406030204" pitchFamily="18" charset="0"/>
              </a:rPr>
              <a:t>lines(</a:t>
            </a:r>
            <a:r>
              <a:rPr lang="en-US" altLang="zh-CN" sz="2000" dirty="0" err="1">
                <a:latin typeface="Cambria" panose="02040503050406030204" pitchFamily="18" charset="0"/>
              </a:rPr>
              <a:t>efcrix</a:t>
            </a:r>
            <a:r>
              <a:rPr lang="en-US" altLang="zh-CN" sz="2000" dirty="0">
                <a:latin typeface="Cambria" panose="02040503050406030204" pitchFamily="18" charset="0"/>
              </a:rPr>
              <a:t>, col = "black")</a:t>
            </a:r>
          </a:p>
          <a:p>
            <a:pPr marL="0" indent="0">
              <a:buNone/>
            </a:pPr>
            <a:r>
              <a:rPr lang="en-US" altLang="zh-CN" sz="2000" dirty="0">
                <a:latin typeface="Cambria" panose="02040503050406030204" pitchFamily="18" charset="0"/>
              </a:rPr>
              <a:t>lines(price, col = "red")</a:t>
            </a:r>
          </a:p>
          <a:p>
            <a:pPr marL="0" indent="0">
              <a:buNone/>
            </a:pPr>
            <a:r>
              <a:rPr lang="en-US" altLang="zh-CN" sz="2000" dirty="0">
                <a:latin typeface="Cambria" panose="02040503050406030204" pitchFamily="18" charset="0"/>
              </a:rPr>
              <a:t>lab=</a:t>
            </a:r>
            <a:r>
              <a:rPr lang="en-US" altLang="zh-CN" sz="2000" dirty="0" err="1">
                <a:latin typeface="Cambria" panose="02040503050406030204" pitchFamily="18" charset="0"/>
              </a:rPr>
              <a:t>seq</a:t>
            </a:r>
            <a:r>
              <a:rPr lang="en-US" altLang="zh-CN" sz="2000" dirty="0">
                <a:latin typeface="Cambria" panose="02040503050406030204" pitchFamily="18" charset="0"/>
              </a:rPr>
              <a:t>(1,n[2],365)</a:t>
            </a:r>
          </a:p>
          <a:p>
            <a:pPr marL="0" indent="0">
              <a:buNone/>
            </a:pPr>
            <a:r>
              <a:rPr lang="en-US" altLang="zh-CN" sz="2000" dirty="0">
                <a:latin typeface="Cambria" panose="02040503050406030204" pitchFamily="18" charset="0"/>
              </a:rPr>
              <a:t>axis(1, at = lab, label = names(</a:t>
            </a:r>
            <a:r>
              <a:rPr lang="en-US" altLang="zh-CN" sz="2000" dirty="0" err="1">
                <a:latin typeface="Cambria" panose="02040503050406030204" pitchFamily="18" charset="0"/>
              </a:rPr>
              <a:t>ecrix</a:t>
            </a:r>
            <a:r>
              <a:rPr lang="en-US" altLang="zh-CN" sz="2000" dirty="0">
                <a:latin typeface="Cambria" panose="02040503050406030204" pitchFamily="18" charset="0"/>
              </a:rPr>
              <a:t>)[lab])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3B8DE7-09E4-4739-A99D-C5DCE9478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345" y="928179"/>
            <a:ext cx="5544766" cy="490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4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90BFE-2889-42BB-B499-B322E7FA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Figure 4: The log returns of CRIX index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B0CC3-7251-42A9-A3A5-15D186130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ambria" panose="02040503050406030204" pitchFamily="18" charset="0"/>
              </a:rPr>
              <a:t>ret=diff(log(price))</a:t>
            </a:r>
          </a:p>
          <a:p>
            <a:pPr marL="0" indent="0">
              <a:buNone/>
            </a:pPr>
            <a:r>
              <a:rPr lang="en-US" altLang="zh-CN" sz="1600" dirty="0">
                <a:latin typeface="Cambria" panose="02040503050406030204" pitchFamily="18" charset="0"/>
              </a:rPr>
              <a:t>plot(</a:t>
            </a:r>
            <a:r>
              <a:rPr lang="en-US" altLang="zh-CN" sz="1600" dirty="0" err="1">
                <a:latin typeface="Cambria" panose="02040503050406030204" pitchFamily="18" charset="0"/>
              </a:rPr>
              <a:t>ret~as.Date</a:t>
            </a:r>
            <a:r>
              <a:rPr lang="en-US" altLang="zh-CN" sz="1600" dirty="0">
                <a:latin typeface="Cambria" panose="02040503050406030204" pitchFamily="18" charset="0"/>
              </a:rPr>
              <a:t>(date[-1]), type="l", col="black", </a:t>
            </a:r>
            <a:r>
              <a:rPr lang="en-US" altLang="zh-CN" sz="1600" dirty="0" err="1">
                <a:latin typeface="Cambria" panose="02040503050406030204" pitchFamily="18" charset="0"/>
              </a:rPr>
              <a:t>xlab</a:t>
            </a:r>
            <a:r>
              <a:rPr lang="en-US" altLang="zh-CN" sz="1600" dirty="0">
                <a:latin typeface="Cambria" panose="02040503050406030204" pitchFamily="18" charset="0"/>
              </a:rPr>
              <a:t>="Date", </a:t>
            </a:r>
            <a:r>
              <a:rPr lang="en-US" altLang="zh-CN" sz="1600" dirty="0" err="1">
                <a:latin typeface="Cambria" panose="02040503050406030204" pitchFamily="18" charset="0"/>
              </a:rPr>
              <a:t>ylab</a:t>
            </a:r>
            <a:r>
              <a:rPr lang="en-US" altLang="zh-CN" sz="1600" dirty="0">
                <a:latin typeface="Cambria" panose="02040503050406030204" pitchFamily="18" charset="0"/>
              </a:rPr>
              <a:t>="Log return", main="Log returns of </a:t>
            </a:r>
            <a:r>
              <a:rPr lang="en-US" altLang="zh-CN" sz="1600" dirty="0" err="1">
                <a:latin typeface="Cambria" panose="02040503050406030204" pitchFamily="18" charset="0"/>
              </a:rPr>
              <a:t>crix</a:t>
            </a:r>
            <a:r>
              <a:rPr lang="en-US" altLang="zh-CN" sz="1600" dirty="0">
                <a:latin typeface="Cambria" panose="02040503050406030204" pitchFamily="18" charset="0"/>
              </a:rPr>
              <a:t> index")</a:t>
            </a:r>
            <a:endParaRPr lang="zh-CN" altLang="en-US" sz="1600" dirty="0">
              <a:latin typeface="Cambria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A815B2-A712-4E6B-961A-BAA7452B0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53" y="1938617"/>
            <a:ext cx="4655448" cy="431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D4F97-DAA3-473B-8331-7FF4B270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Figure 5: Histogram and QQ plot of CRIX returns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1DF9C-32CB-4FB8-8402-F1603D19F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399" y="1536970"/>
            <a:ext cx="5944681" cy="2538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 err="1">
                <a:latin typeface="Cambria" panose="02040503050406030204" pitchFamily="18" charset="0"/>
              </a:rPr>
              <a:t>hist</a:t>
            </a:r>
            <a:r>
              <a:rPr lang="en-US" altLang="zh-CN" sz="1600" dirty="0">
                <a:latin typeface="Cambria" panose="02040503050406030204" pitchFamily="18" charset="0"/>
              </a:rPr>
              <a:t>(ret, col = "grey", breaks = 20, </a:t>
            </a:r>
            <a:r>
              <a:rPr lang="en-US" altLang="zh-CN" sz="1600" dirty="0" err="1">
                <a:latin typeface="Cambria" panose="02040503050406030204" pitchFamily="18" charset="0"/>
              </a:rPr>
              <a:t>freq</a:t>
            </a:r>
            <a:r>
              <a:rPr lang="en-US" altLang="zh-CN" sz="1600" dirty="0">
                <a:latin typeface="Cambria" panose="02040503050406030204" pitchFamily="18" charset="0"/>
              </a:rPr>
              <a:t> = FALSE, </a:t>
            </a:r>
            <a:r>
              <a:rPr lang="en-US" altLang="zh-CN" sz="1600" dirty="0" err="1">
                <a:latin typeface="Cambria" panose="02040503050406030204" pitchFamily="18" charset="0"/>
              </a:rPr>
              <a:t>ylim</a:t>
            </a:r>
            <a:r>
              <a:rPr lang="en-US" altLang="zh-CN" sz="1600" dirty="0">
                <a:latin typeface="Cambria" panose="02040503050406030204" pitchFamily="18" charset="0"/>
              </a:rPr>
              <a:t> = c(0, 25), </a:t>
            </a:r>
            <a:r>
              <a:rPr lang="en-US" altLang="zh-CN" sz="1600" dirty="0" err="1">
                <a:latin typeface="Cambria" panose="02040503050406030204" pitchFamily="18" charset="0"/>
              </a:rPr>
              <a:t>xlab</a:t>
            </a:r>
            <a:r>
              <a:rPr lang="en-US" altLang="zh-CN" sz="1600" dirty="0">
                <a:latin typeface="Cambria" panose="02040503050406030204" pitchFamily="18" charset="0"/>
              </a:rPr>
              <a:t> = "Return")</a:t>
            </a:r>
          </a:p>
          <a:p>
            <a:pPr marL="0" indent="0">
              <a:buNone/>
            </a:pPr>
            <a:r>
              <a:rPr lang="en-US" altLang="zh-CN" sz="1600" dirty="0">
                <a:latin typeface="Cambria" panose="02040503050406030204" pitchFamily="18" charset="0"/>
              </a:rPr>
              <a:t>lines(density(ret), </a:t>
            </a:r>
            <a:r>
              <a:rPr lang="en-US" altLang="zh-CN" sz="1600" dirty="0" err="1">
                <a:latin typeface="Cambria" panose="02040503050406030204" pitchFamily="18" charset="0"/>
              </a:rPr>
              <a:t>lwd</a:t>
            </a:r>
            <a:r>
              <a:rPr lang="en-US" altLang="zh-CN" sz="1600" dirty="0">
                <a:latin typeface="Cambria" panose="02040503050406030204" pitchFamily="18" charset="0"/>
              </a:rPr>
              <a:t> = 2)</a:t>
            </a:r>
          </a:p>
          <a:p>
            <a:pPr marL="0" indent="0">
              <a:buNone/>
            </a:pPr>
            <a:r>
              <a:rPr lang="en-US" altLang="zh-CN" sz="1600" dirty="0">
                <a:latin typeface="Cambria" panose="02040503050406030204" pitchFamily="18" charset="0"/>
              </a:rPr>
              <a:t>x = </a:t>
            </a:r>
            <a:r>
              <a:rPr lang="en-US" altLang="zh-CN" sz="1600" dirty="0" err="1">
                <a:latin typeface="Cambria" panose="02040503050406030204" pitchFamily="18" charset="0"/>
              </a:rPr>
              <a:t>seq</a:t>
            </a:r>
            <a:r>
              <a:rPr lang="en-US" altLang="zh-CN" sz="1600" dirty="0">
                <a:latin typeface="Cambria" panose="02040503050406030204" pitchFamily="18" charset="0"/>
              </a:rPr>
              <a:t>(-4, 4, length = 100)</a:t>
            </a:r>
          </a:p>
          <a:p>
            <a:pPr marL="0" indent="0">
              <a:buNone/>
            </a:pPr>
            <a:r>
              <a:rPr lang="en-US" altLang="zh-CN" sz="1600" dirty="0">
                <a:latin typeface="Cambria" panose="02040503050406030204" pitchFamily="18" charset="0"/>
              </a:rPr>
              <a:t>curve(</a:t>
            </a:r>
            <a:r>
              <a:rPr lang="en-US" altLang="zh-CN" sz="1600" dirty="0" err="1">
                <a:latin typeface="Cambria" panose="02040503050406030204" pitchFamily="18" charset="0"/>
              </a:rPr>
              <a:t>dnorm</a:t>
            </a:r>
            <a:r>
              <a:rPr lang="en-US" altLang="zh-CN" sz="1600" dirty="0">
                <a:latin typeface="Cambria" panose="02040503050406030204" pitchFamily="18" charset="0"/>
              </a:rPr>
              <a:t>(x, mean = mean(ret), </a:t>
            </a:r>
            <a:r>
              <a:rPr lang="en-US" altLang="zh-CN" sz="1600" dirty="0" err="1">
                <a:latin typeface="Cambria" panose="02040503050406030204" pitchFamily="18" charset="0"/>
              </a:rPr>
              <a:t>sd</a:t>
            </a:r>
            <a:r>
              <a:rPr lang="en-US" altLang="zh-CN" sz="1600" dirty="0">
                <a:latin typeface="Cambria" panose="02040503050406030204" pitchFamily="18" charset="0"/>
              </a:rPr>
              <a:t> = </a:t>
            </a:r>
            <a:r>
              <a:rPr lang="en-US" altLang="zh-CN" sz="1600" dirty="0" err="1">
                <a:latin typeface="Cambria" panose="02040503050406030204" pitchFamily="18" charset="0"/>
              </a:rPr>
              <a:t>sd</a:t>
            </a:r>
            <a:r>
              <a:rPr lang="en-US" altLang="zh-CN" sz="1600" dirty="0">
                <a:latin typeface="Cambria" panose="02040503050406030204" pitchFamily="18" charset="0"/>
              </a:rPr>
              <a:t>(ret)), add=TRUE, col = "</a:t>
            </a:r>
            <a:r>
              <a:rPr lang="en-US" altLang="zh-CN" sz="1600" dirty="0" err="1">
                <a:latin typeface="Cambria" panose="02040503050406030204" pitchFamily="18" charset="0"/>
              </a:rPr>
              <a:t>darkblue</a:t>
            </a:r>
            <a:r>
              <a:rPr lang="en-US" altLang="zh-CN" sz="1600" dirty="0">
                <a:latin typeface="Cambria" panose="02040503050406030204" pitchFamily="18" charset="0"/>
              </a:rPr>
              <a:t>", </a:t>
            </a:r>
            <a:r>
              <a:rPr lang="en-US" altLang="zh-CN" sz="1600" dirty="0" err="1">
                <a:latin typeface="Cambria" panose="02040503050406030204" pitchFamily="18" charset="0"/>
              </a:rPr>
              <a:t>lwd</a:t>
            </a:r>
            <a:r>
              <a:rPr lang="en-US" altLang="zh-CN" sz="1600" dirty="0">
                <a:latin typeface="Cambria" panose="02040503050406030204" pitchFamily="18" charset="0"/>
              </a:rPr>
              <a:t> = 2)</a:t>
            </a:r>
            <a:endParaRPr lang="zh-CN" altLang="en-US" sz="1600" dirty="0">
              <a:latin typeface="Cambria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22BD35-A1DB-44B6-8B0F-180334BEE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629" y="1459149"/>
            <a:ext cx="5214025" cy="507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3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0F522-A4F4-4B9E-A547-4B383FEB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Figure 5: Histogram and QQ plot of CRIX returns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4C63-6F00-4EAF-96BE-883693381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err="1">
                <a:latin typeface="Cambria" panose="02040503050406030204" pitchFamily="18" charset="0"/>
              </a:rPr>
              <a:t>qqnorm</a:t>
            </a:r>
            <a:r>
              <a:rPr lang="en-US" altLang="zh-CN" sz="1800" dirty="0">
                <a:latin typeface="Cambria" panose="02040503050406030204" pitchFamily="18" charset="0"/>
              </a:rPr>
              <a:t>(ret)</a:t>
            </a:r>
          </a:p>
          <a:p>
            <a:pPr marL="0" indent="0">
              <a:buNone/>
            </a:pPr>
            <a:r>
              <a:rPr lang="en-US" altLang="zh-CN" sz="1800" dirty="0" err="1">
                <a:latin typeface="Cambria" panose="02040503050406030204" pitchFamily="18" charset="0"/>
              </a:rPr>
              <a:t>qqline</a:t>
            </a:r>
            <a:r>
              <a:rPr lang="en-US" altLang="zh-CN" sz="1800" dirty="0">
                <a:latin typeface="Cambria" panose="02040503050406030204" pitchFamily="18" charset="0"/>
              </a:rPr>
              <a:t>(ret, col = "blue", </a:t>
            </a:r>
            <a:r>
              <a:rPr lang="en-US" altLang="zh-CN" sz="1800" dirty="0" err="1">
                <a:latin typeface="Cambria" panose="02040503050406030204" pitchFamily="18" charset="0"/>
              </a:rPr>
              <a:t>lwd</a:t>
            </a:r>
            <a:r>
              <a:rPr lang="en-US" altLang="zh-CN" sz="1800" dirty="0">
                <a:latin typeface="Cambria" panose="02040503050406030204" pitchFamily="18" charset="0"/>
              </a:rPr>
              <a:t> = 4)</a:t>
            </a:r>
            <a:endParaRPr lang="zh-CN" altLang="en-US" sz="1800" dirty="0">
              <a:latin typeface="Cambria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4C6C17-F3FF-4BB8-8793-1F60BAFF5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037" y="1121434"/>
            <a:ext cx="5847018" cy="511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6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7BB44-CBA4-4B8D-B189-1869A93B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Figure 6: The sample ACF and PACF of CRIX returns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F82CD-011D-441B-9DCC-66CE3ED5B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399" y="1121434"/>
            <a:ext cx="4164519" cy="31976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>
                <a:latin typeface="Cambria" panose="02040503050406030204" pitchFamily="18" charset="0"/>
              </a:rPr>
              <a:t>par(</a:t>
            </a:r>
            <a:r>
              <a:rPr lang="en-US" altLang="zh-CN" sz="1800" dirty="0" err="1">
                <a:latin typeface="Cambria" panose="02040503050406030204" pitchFamily="18" charset="0"/>
              </a:rPr>
              <a:t>mfrow</a:t>
            </a:r>
            <a:r>
              <a:rPr lang="en-US" altLang="zh-CN" sz="1800" dirty="0">
                <a:latin typeface="Cambria" panose="02040503050406030204" pitchFamily="18" charset="0"/>
              </a:rPr>
              <a:t> = c(2, 1))</a:t>
            </a:r>
          </a:p>
          <a:p>
            <a:pPr marL="0" indent="0">
              <a:buNone/>
            </a:pPr>
            <a:r>
              <a:rPr lang="en-US" altLang="zh-CN" sz="1800" dirty="0">
                <a:latin typeface="Cambria" panose="02040503050406030204" pitchFamily="18" charset="0"/>
              </a:rPr>
              <a:t>libraries = c("zoo", "</a:t>
            </a:r>
            <a:r>
              <a:rPr lang="en-US" altLang="zh-CN" sz="1800" dirty="0" err="1">
                <a:latin typeface="Cambria" panose="02040503050406030204" pitchFamily="18" charset="0"/>
              </a:rPr>
              <a:t>tseries</a:t>
            </a:r>
            <a:r>
              <a:rPr lang="en-US" altLang="zh-CN" sz="1800" dirty="0">
                <a:latin typeface="Cambria" panose="02040503050406030204" pitchFamily="18" charset="0"/>
              </a:rPr>
              <a:t>")</a:t>
            </a:r>
          </a:p>
          <a:p>
            <a:pPr marL="0" indent="0">
              <a:buNone/>
            </a:pPr>
            <a:r>
              <a:rPr lang="en-US" altLang="zh-CN" sz="1800" dirty="0" err="1">
                <a:latin typeface="Cambria" panose="02040503050406030204" pitchFamily="18" charset="0"/>
              </a:rPr>
              <a:t>autocorr</a:t>
            </a:r>
            <a:r>
              <a:rPr lang="en-US" altLang="zh-CN" sz="1800" dirty="0">
                <a:latin typeface="Cambria" panose="02040503050406030204" pitchFamily="18" charset="0"/>
              </a:rPr>
              <a:t> = </a:t>
            </a:r>
            <a:r>
              <a:rPr lang="en-US" altLang="zh-CN" sz="1800" dirty="0" err="1">
                <a:latin typeface="Cambria" panose="02040503050406030204" pitchFamily="18" charset="0"/>
              </a:rPr>
              <a:t>acf</a:t>
            </a:r>
            <a:r>
              <a:rPr lang="en-US" altLang="zh-CN" sz="1800" dirty="0">
                <a:latin typeface="Cambria" panose="02040503050406030204" pitchFamily="18" charset="0"/>
              </a:rPr>
              <a:t>(ret, </a:t>
            </a:r>
            <a:r>
              <a:rPr lang="en-US" altLang="zh-CN" sz="1800" dirty="0" err="1">
                <a:latin typeface="Cambria" panose="02040503050406030204" pitchFamily="18" charset="0"/>
              </a:rPr>
              <a:t>lag.max</a:t>
            </a:r>
            <a:r>
              <a:rPr lang="en-US" altLang="zh-CN" sz="1800" dirty="0">
                <a:latin typeface="Cambria" panose="02040503050406030204" pitchFamily="18" charset="0"/>
              </a:rPr>
              <a:t> = 20, </a:t>
            </a:r>
            <a:r>
              <a:rPr lang="en-US" altLang="zh-CN" sz="1800" dirty="0" err="1">
                <a:latin typeface="Cambria" panose="02040503050406030204" pitchFamily="18" charset="0"/>
              </a:rPr>
              <a:t>ylab</a:t>
            </a:r>
            <a:r>
              <a:rPr lang="en-US" altLang="zh-CN" sz="1800" dirty="0">
                <a:latin typeface="Cambria" panose="02040503050406030204" pitchFamily="18" charset="0"/>
              </a:rPr>
              <a:t> = "Sample Autocorrelation", main = "ACF" ,</a:t>
            </a:r>
            <a:r>
              <a:rPr lang="en-US" altLang="zh-CN" sz="1800" dirty="0" err="1">
                <a:latin typeface="Cambria" panose="02040503050406030204" pitchFamily="18" charset="0"/>
              </a:rPr>
              <a:t>lwd</a:t>
            </a:r>
            <a:r>
              <a:rPr lang="en-US" altLang="zh-CN" sz="1800" dirty="0">
                <a:latin typeface="Cambria" panose="02040503050406030204" pitchFamily="18" charset="0"/>
              </a:rPr>
              <a:t> = 2, </a:t>
            </a:r>
            <a:r>
              <a:rPr lang="en-US" altLang="zh-CN" sz="1800" dirty="0" err="1">
                <a:latin typeface="Cambria" panose="02040503050406030204" pitchFamily="18" charset="0"/>
              </a:rPr>
              <a:t>ylim</a:t>
            </a:r>
            <a:r>
              <a:rPr lang="en-US" altLang="zh-CN" sz="1800" dirty="0">
                <a:latin typeface="Cambria" panose="02040503050406030204" pitchFamily="18" charset="0"/>
              </a:rPr>
              <a:t> = c(-0.3, 1))</a:t>
            </a:r>
          </a:p>
          <a:p>
            <a:pPr marL="0" indent="0">
              <a:buNone/>
            </a:pPr>
            <a:r>
              <a:rPr lang="en-US" altLang="zh-CN" sz="1800" dirty="0" err="1">
                <a:latin typeface="Cambria" panose="02040503050406030204" pitchFamily="18" charset="0"/>
              </a:rPr>
              <a:t>autopcorr</a:t>
            </a:r>
            <a:r>
              <a:rPr lang="en-US" altLang="zh-CN" sz="1800" dirty="0">
                <a:latin typeface="Cambria" panose="02040503050406030204" pitchFamily="18" charset="0"/>
              </a:rPr>
              <a:t> = </a:t>
            </a:r>
            <a:r>
              <a:rPr lang="en-US" altLang="zh-CN" sz="1800" dirty="0" err="1">
                <a:latin typeface="Cambria" panose="02040503050406030204" pitchFamily="18" charset="0"/>
              </a:rPr>
              <a:t>pacf</a:t>
            </a:r>
            <a:r>
              <a:rPr lang="en-US" altLang="zh-CN" sz="1800" dirty="0">
                <a:latin typeface="Cambria" panose="02040503050406030204" pitchFamily="18" charset="0"/>
              </a:rPr>
              <a:t>(ret, </a:t>
            </a:r>
            <a:r>
              <a:rPr lang="en-US" altLang="zh-CN" sz="1800" dirty="0" err="1">
                <a:latin typeface="Cambria" panose="02040503050406030204" pitchFamily="18" charset="0"/>
              </a:rPr>
              <a:t>lag.max</a:t>
            </a:r>
            <a:r>
              <a:rPr lang="en-US" altLang="zh-CN" sz="1800" dirty="0">
                <a:latin typeface="Cambria" panose="02040503050406030204" pitchFamily="18" charset="0"/>
              </a:rPr>
              <a:t> = 20, </a:t>
            </a:r>
            <a:r>
              <a:rPr lang="en-US" altLang="zh-CN" sz="1800" dirty="0" err="1">
                <a:latin typeface="Cambria" panose="02040503050406030204" pitchFamily="18" charset="0"/>
              </a:rPr>
              <a:t>ylab</a:t>
            </a:r>
            <a:r>
              <a:rPr lang="en-US" altLang="zh-CN" sz="1800" dirty="0">
                <a:latin typeface="Cambria" panose="02040503050406030204" pitchFamily="18" charset="0"/>
              </a:rPr>
              <a:t> = "Sample Partial </a:t>
            </a:r>
            <a:r>
              <a:rPr lang="en-US" altLang="zh-CN" sz="1800" dirty="0" err="1">
                <a:latin typeface="Cambria" panose="02040503050406030204" pitchFamily="18" charset="0"/>
              </a:rPr>
              <a:t>Autocorrelation",main</a:t>
            </a:r>
            <a:r>
              <a:rPr lang="en-US" altLang="zh-CN" sz="1800" dirty="0">
                <a:latin typeface="Cambria" panose="02040503050406030204" pitchFamily="18" charset="0"/>
              </a:rPr>
              <a:t> = "PACF" ,</a:t>
            </a:r>
            <a:r>
              <a:rPr lang="en-US" altLang="zh-CN" sz="1800" dirty="0" err="1">
                <a:latin typeface="Cambria" panose="02040503050406030204" pitchFamily="18" charset="0"/>
              </a:rPr>
              <a:t>ylim</a:t>
            </a:r>
            <a:r>
              <a:rPr lang="en-US" altLang="zh-CN" sz="1800" dirty="0">
                <a:latin typeface="Cambria" panose="02040503050406030204" pitchFamily="18" charset="0"/>
              </a:rPr>
              <a:t> = c(-0.3, 0.3), </a:t>
            </a:r>
            <a:r>
              <a:rPr lang="en-US" altLang="zh-CN" sz="1800" dirty="0" err="1">
                <a:latin typeface="Cambria" panose="02040503050406030204" pitchFamily="18" charset="0"/>
              </a:rPr>
              <a:t>lwd</a:t>
            </a:r>
            <a:r>
              <a:rPr lang="en-US" altLang="zh-CN" sz="1800" dirty="0">
                <a:latin typeface="Cambria" panose="02040503050406030204" pitchFamily="18" charset="0"/>
              </a:rPr>
              <a:t> = 2)</a:t>
            </a:r>
            <a:endParaRPr lang="zh-CN" altLang="en-US" sz="1800" dirty="0">
              <a:latin typeface="Cambria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EDF635-B382-4C51-A7ED-F822C9CD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03" y="894945"/>
            <a:ext cx="6919560" cy="547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8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2A4A4-B90F-45EB-B85E-909657FB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Figure 7:Diagnostic Checking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09794-3DEE-4930-88CE-489A4CF8D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21435"/>
            <a:ext cx="3853234" cy="23027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400" dirty="0">
                <a:latin typeface="Cambria" panose="02040503050406030204" pitchFamily="18" charset="0"/>
              </a:rPr>
              <a:t>library(TTR)</a:t>
            </a:r>
          </a:p>
          <a:p>
            <a:pPr marL="0" indent="0">
              <a:buNone/>
            </a:pPr>
            <a:r>
              <a:rPr lang="en-US" altLang="zh-CN" sz="1400" dirty="0">
                <a:latin typeface="Cambria" panose="02040503050406030204" pitchFamily="18" charset="0"/>
              </a:rPr>
              <a:t>library(TSA)</a:t>
            </a:r>
          </a:p>
          <a:p>
            <a:pPr marL="0" indent="0">
              <a:buNone/>
            </a:pPr>
            <a:r>
              <a:rPr lang="en-US" altLang="zh-CN" sz="1400" dirty="0">
                <a:latin typeface="Cambria" panose="02040503050406030204" pitchFamily="18" charset="0"/>
              </a:rPr>
              <a:t>library(</a:t>
            </a:r>
            <a:r>
              <a:rPr lang="en-US" altLang="zh-CN" sz="1400" dirty="0" err="1">
                <a:latin typeface="Cambria" panose="02040503050406030204" pitchFamily="18" charset="0"/>
              </a:rPr>
              <a:t>caschrono</a:t>
            </a:r>
            <a:r>
              <a:rPr lang="en-US" altLang="zh-CN" sz="1400" dirty="0">
                <a:latin typeface="Cambria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1400" dirty="0">
                <a:latin typeface="Cambria" panose="02040503050406030204" pitchFamily="18" charset="0"/>
              </a:rPr>
              <a:t>Library(forecast)</a:t>
            </a:r>
          </a:p>
          <a:p>
            <a:pPr marL="0" indent="0">
              <a:buNone/>
            </a:pPr>
            <a:endParaRPr lang="en-US" altLang="zh-CN" sz="1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1400" dirty="0">
                <a:latin typeface="Cambria" panose="02040503050406030204" pitchFamily="18" charset="0"/>
              </a:rPr>
              <a:t>fit = </a:t>
            </a:r>
            <a:r>
              <a:rPr lang="en-US" altLang="zh-CN" sz="1400" dirty="0" err="1">
                <a:latin typeface="Cambria" panose="02040503050406030204" pitchFamily="18" charset="0"/>
              </a:rPr>
              <a:t>arima</a:t>
            </a:r>
            <a:r>
              <a:rPr lang="en-US" altLang="zh-CN" sz="1400" dirty="0">
                <a:latin typeface="Cambria" panose="02040503050406030204" pitchFamily="18" charset="0"/>
              </a:rPr>
              <a:t>(ret, order = c(2, 0, 2))</a:t>
            </a:r>
          </a:p>
          <a:p>
            <a:pPr marL="0" indent="0">
              <a:buNone/>
            </a:pPr>
            <a:r>
              <a:rPr lang="en-US" altLang="zh-CN" sz="1400" dirty="0" err="1">
                <a:latin typeface="Cambria" panose="02040503050406030204" pitchFamily="18" charset="0"/>
              </a:rPr>
              <a:t>tsdiag</a:t>
            </a:r>
            <a:r>
              <a:rPr lang="en-US" altLang="zh-CN" sz="1400" dirty="0">
                <a:latin typeface="Cambria" panose="02040503050406030204" pitchFamily="18" charset="0"/>
              </a:rPr>
              <a:t>(fit)</a:t>
            </a:r>
            <a:endParaRPr lang="zh-CN" altLang="en-US" sz="1400" dirty="0">
              <a:latin typeface="Cambria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B89C33-94E7-4166-BBA6-E9AFF1294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974" y="807898"/>
            <a:ext cx="6873836" cy="58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4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08BA1-7FA5-4850-B7F8-2423ACEF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Figure 7:Diagnostic Checking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9DFF3-6DC4-4A24-9BEE-B1F3F8FE7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399" y="1121434"/>
            <a:ext cx="10925244" cy="19525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400" dirty="0" err="1">
                <a:latin typeface="Cambria" panose="02040503050406030204" pitchFamily="18" charset="0"/>
              </a:rPr>
              <a:t>crix_pre</a:t>
            </a:r>
            <a:r>
              <a:rPr lang="en-US" altLang="zh-CN" sz="1400" dirty="0">
                <a:latin typeface="Cambria" panose="02040503050406030204" pitchFamily="18" charset="0"/>
              </a:rPr>
              <a:t> = predict(fit, </a:t>
            </a:r>
            <a:r>
              <a:rPr lang="en-US" altLang="zh-CN" sz="1400" dirty="0" err="1">
                <a:latin typeface="Cambria" panose="02040503050406030204" pitchFamily="18" charset="0"/>
              </a:rPr>
              <a:t>n.ahead</a:t>
            </a:r>
            <a:r>
              <a:rPr lang="en-US" altLang="zh-CN" sz="1400" dirty="0">
                <a:latin typeface="Cambria" panose="02040503050406030204" pitchFamily="18" charset="0"/>
              </a:rPr>
              <a:t> = 30)</a:t>
            </a:r>
          </a:p>
          <a:p>
            <a:pPr marL="0" indent="0">
              <a:buNone/>
            </a:pPr>
            <a:r>
              <a:rPr lang="en-US" altLang="zh-CN" sz="1400" dirty="0">
                <a:latin typeface="Cambria" panose="02040503050406030204" pitchFamily="18" charset="0"/>
              </a:rPr>
              <a:t>plot(ret, type = "l", </a:t>
            </a:r>
            <a:r>
              <a:rPr lang="en-US" altLang="zh-CN" sz="1400" dirty="0" err="1">
                <a:latin typeface="Cambria" panose="02040503050406030204" pitchFamily="18" charset="0"/>
              </a:rPr>
              <a:t>ylab</a:t>
            </a:r>
            <a:r>
              <a:rPr lang="en-US" altLang="zh-CN" sz="1400" dirty="0">
                <a:latin typeface="Cambria" panose="02040503050406030204" pitchFamily="18" charset="0"/>
              </a:rPr>
              <a:t> = "Log return", </a:t>
            </a:r>
            <a:r>
              <a:rPr lang="en-US" altLang="zh-CN" sz="1400" dirty="0" err="1">
                <a:latin typeface="Cambria" panose="02040503050406030204" pitchFamily="18" charset="0"/>
              </a:rPr>
              <a:t>xlab</a:t>
            </a:r>
            <a:r>
              <a:rPr lang="en-US" altLang="zh-CN" sz="1400" dirty="0">
                <a:latin typeface="Cambria" panose="02040503050406030204" pitchFamily="18" charset="0"/>
              </a:rPr>
              <a:t> = "Date", </a:t>
            </a:r>
          </a:p>
          <a:p>
            <a:pPr marL="0" indent="0">
              <a:buNone/>
            </a:pPr>
            <a:r>
              <a:rPr lang="en-US" altLang="zh-CN" sz="1400" dirty="0" err="1">
                <a:latin typeface="Cambria" panose="02040503050406030204" pitchFamily="18" charset="0"/>
              </a:rPr>
              <a:t>lwd</a:t>
            </a:r>
            <a:r>
              <a:rPr lang="en-US" altLang="zh-CN" sz="1400" dirty="0">
                <a:latin typeface="Cambria" panose="02040503050406030204" pitchFamily="18" charset="0"/>
              </a:rPr>
              <a:t> = 1, main = "CRIX returns and predicted values")</a:t>
            </a:r>
          </a:p>
          <a:p>
            <a:pPr marL="0" indent="0">
              <a:buNone/>
            </a:pPr>
            <a:r>
              <a:rPr lang="en-US" altLang="zh-CN" sz="1400" dirty="0">
                <a:latin typeface="Cambria" panose="02040503050406030204" pitchFamily="18" charset="0"/>
              </a:rPr>
              <a:t>lines(</a:t>
            </a:r>
            <a:r>
              <a:rPr lang="en-US" altLang="zh-CN" sz="1400" dirty="0" err="1">
                <a:latin typeface="Cambria" panose="02040503050406030204" pitchFamily="18" charset="0"/>
              </a:rPr>
              <a:t>crix_pre$pred</a:t>
            </a:r>
            <a:r>
              <a:rPr lang="en-US" altLang="zh-CN" sz="1400" dirty="0">
                <a:latin typeface="Cambria" panose="02040503050406030204" pitchFamily="18" charset="0"/>
              </a:rPr>
              <a:t>, col = "red", </a:t>
            </a:r>
            <a:r>
              <a:rPr lang="en-US" altLang="zh-CN" sz="1400" dirty="0" err="1">
                <a:latin typeface="Cambria" panose="02040503050406030204" pitchFamily="18" charset="0"/>
              </a:rPr>
              <a:t>lwd</a:t>
            </a:r>
            <a:r>
              <a:rPr lang="en-US" altLang="zh-CN" sz="1400" dirty="0">
                <a:latin typeface="Cambria" panose="02040503050406030204" pitchFamily="18" charset="0"/>
              </a:rPr>
              <a:t> = 1)</a:t>
            </a:r>
          </a:p>
          <a:p>
            <a:pPr marL="0" indent="0">
              <a:buNone/>
            </a:pPr>
            <a:r>
              <a:rPr lang="en-US" altLang="zh-CN" sz="1400" dirty="0">
                <a:latin typeface="Cambria" panose="02040503050406030204" pitchFamily="18" charset="0"/>
              </a:rPr>
              <a:t>lines(</a:t>
            </a:r>
            <a:r>
              <a:rPr lang="en-US" altLang="zh-CN" sz="1400" dirty="0" err="1">
                <a:latin typeface="Cambria" panose="02040503050406030204" pitchFamily="18" charset="0"/>
              </a:rPr>
              <a:t>crix_pre$pred</a:t>
            </a:r>
            <a:r>
              <a:rPr lang="en-US" altLang="zh-CN" sz="1400" dirty="0">
                <a:latin typeface="Cambria" panose="02040503050406030204" pitchFamily="18" charset="0"/>
              </a:rPr>
              <a:t> + 2 * </a:t>
            </a:r>
            <a:r>
              <a:rPr lang="en-US" altLang="zh-CN" sz="1400" dirty="0" err="1">
                <a:latin typeface="Cambria" panose="02040503050406030204" pitchFamily="18" charset="0"/>
              </a:rPr>
              <a:t>crix_pre$se</a:t>
            </a:r>
            <a:r>
              <a:rPr lang="en-US" altLang="zh-CN" sz="1400" dirty="0">
                <a:latin typeface="Cambria" panose="02040503050406030204" pitchFamily="18" charset="0"/>
              </a:rPr>
              <a:t>, col = "red", </a:t>
            </a:r>
            <a:r>
              <a:rPr lang="en-US" altLang="zh-CN" sz="1400" dirty="0" err="1">
                <a:latin typeface="Cambria" panose="02040503050406030204" pitchFamily="18" charset="0"/>
              </a:rPr>
              <a:t>lty</a:t>
            </a:r>
            <a:r>
              <a:rPr lang="en-US" altLang="zh-CN" sz="1400" dirty="0">
                <a:latin typeface="Cambria" panose="02040503050406030204" pitchFamily="18" charset="0"/>
              </a:rPr>
              <a:t> = 3, </a:t>
            </a:r>
            <a:r>
              <a:rPr lang="en-US" altLang="zh-CN" sz="1400" dirty="0" err="1">
                <a:latin typeface="Cambria" panose="02040503050406030204" pitchFamily="18" charset="0"/>
              </a:rPr>
              <a:t>lwd</a:t>
            </a:r>
            <a:r>
              <a:rPr lang="en-US" altLang="zh-CN" sz="1400" dirty="0">
                <a:latin typeface="Cambria" panose="02040503050406030204" pitchFamily="18" charset="0"/>
              </a:rPr>
              <a:t> = 1)</a:t>
            </a:r>
          </a:p>
          <a:p>
            <a:pPr marL="0" indent="0">
              <a:buNone/>
            </a:pPr>
            <a:r>
              <a:rPr lang="en-US" altLang="zh-CN" sz="1400" dirty="0">
                <a:latin typeface="Cambria" panose="02040503050406030204" pitchFamily="18" charset="0"/>
              </a:rPr>
              <a:t>lines(</a:t>
            </a:r>
            <a:r>
              <a:rPr lang="en-US" altLang="zh-CN" sz="1400" dirty="0" err="1">
                <a:latin typeface="Cambria" panose="02040503050406030204" pitchFamily="18" charset="0"/>
              </a:rPr>
              <a:t>crix_pre$pred</a:t>
            </a:r>
            <a:r>
              <a:rPr lang="en-US" altLang="zh-CN" sz="1400" dirty="0">
                <a:latin typeface="Cambria" panose="02040503050406030204" pitchFamily="18" charset="0"/>
              </a:rPr>
              <a:t> - 2 * </a:t>
            </a:r>
            <a:r>
              <a:rPr lang="en-US" altLang="zh-CN" sz="1400" dirty="0" err="1">
                <a:latin typeface="Cambria" panose="02040503050406030204" pitchFamily="18" charset="0"/>
              </a:rPr>
              <a:t>crix_pre$se</a:t>
            </a:r>
            <a:r>
              <a:rPr lang="en-US" altLang="zh-CN" sz="1400" dirty="0">
                <a:latin typeface="Cambria" panose="02040503050406030204" pitchFamily="18" charset="0"/>
              </a:rPr>
              <a:t>, col = "red", </a:t>
            </a:r>
            <a:r>
              <a:rPr lang="en-US" altLang="zh-CN" sz="1400" dirty="0" err="1">
                <a:latin typeface="Cambria" panose="02040503050406030204" pitchFamily="18" charset="0"/>
              </a:rPr>
              <a:t>lty</a:t>
            </a:r>
            <a:r>
              <a:rPr lang="en-US" altLang="zh-CN" sz="1400" dirty="0">
                <a:latin typeface="Cambria" panose="02040503050406030204" pitchFamily="18" charset="0"/>
              </a:rPr>
              <a:t> = 3, </a:t>
            </a:r>
            <a:r>
              <a:rPr lang="en-US" altLang="zh-CN" sz="1400" dirty="0" err="1">
                <a:latin typeface="Cambria" panose="02040503050406030204" pitchFamily="18" charset="0"/>
              </a:rPr>
              <a:t>lwd</a:t>
            </a:r>
            <a:r>
              <a:rPr lang="en-US" altLang="zh-CN" sz="1400" dirty="0">
                <a:latin typeface="Cambria" panose="02040503050406030204" pitchFamily="18" charset="0"/>
              </a:rPr>
              <a:t> = 1)</a:t>
            </a:r>
            <a:endParaRPr lang="zh-CN" altLang="en-US" sz="1400" dirty="0">
              <a:latin typeface="Cambria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E4ADBC-D0A9-4AE1-970C-D69817A72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65" y="3073940"/>
            <a:ext cx="8466357" cy="349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26545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KSO_BLUE3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0070C0"/>
      </a:accent1>
      <a:accent2>
        <a:srgbClr val="6A63CB"/>
      </a:accent2>
      <a:accent3>
        <a:srgbClr val="4040A2"/>
      </a:accent3>
      <a:accent4>
        <a:srgbClr val="AACC03"/>
      </a:accent4>
      <a:accent5>
        <a:srgbClr val="8542A0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A000120150716A18KPBG</Template>
  <TotalTime>28</TotalTime>
  <Words>685</Words>
  <Application>Microsoft Office PowerPoint</Application>
  <PresentationFormat>宽屏</PresentationFormat>
  <Paragraphs>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微软雅黑</vt:lpstr>
      <vt:lpstr>幼圆</vt:lpstr>
      <vt:lpstr>Arial</vt:lpstr>
      <vt:lpstr>Calibri</vt:lpstr>
      <vt:lpstr>Cambria</vt:lpstr>
      <vt:lpstr>Wingdings</vt:lpstr>
      <vt:lpstr>A000120140530A99PPBG</vt:lpstr>
      <vt:lpstr>Homework 4</vt:lpstr>
      <vt:lpstr>HW 4.1</vt:lpstr>
      <vt:lpstr>Figure3: Daily value of indices in the CRIX family</vt:lpstr>
      <vt:lpstr>Figure 4: The log returns of CRIX index</vt:lpstr>
      <vt:lpstr>Figure 5: Histogram and QQ plot of CRIX returns</vt:lpstr>
      <vt:lpstr>Figure 5: Histogram and QQ plot of CRIX returns</vt:lpstr>
      <vt:lpstr>Figure 6: The sample ACF and PACF of CRIX returns</vt:lpstr>
      <vt:lpstr>Figure 7:Diagnostic Checking </vt:lpstr>
      <vt:lpstr>Figure 7:Diagnostic Checking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4</dc:title>
  <dc:creator>蒋爱清</dc:creator>
  <cp:lastModifiedBy>蒋爱清</cp:lastModifiedBy>
  <cp:revision>3</cp:revision>
  <dcterms:created xsi:type="dcterms:W3CDTF">2017-10-21T07:35:10Z</dcterms:created>
  <dcterms:modified xsi:type="dcterms:W3CDTF">2017-10-21T08:03:12Z</dcterms:modified>
</cp:coreProperties>
</file>