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2" r:id="rId5"/>
    <p:sldId id="259" r:id="rId6"/>
    <p:sldId id="257" r:id="rId7"/>
    <p:sldId id="260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84" r:id="rId19"/>
    <p:sldId id="285" r:id="rId20"/>
    <p:sldId id="276" r:id="rId21"/>
    <p:sldId id="275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" y="0"/>
            <a:ext cx="8956675" cy="68160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B050"/>
                </a:solidFill>
              </a:rPr>
              <a:t>1、report→报告审核→靶向治疗(新)→详解    </a:t>
            </a:r>
            <a:endParaRPr lang="zh-CN" altLang="en-US" sz="180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B050"/>
                </a:solidFill>
              </a:rPr>
              <a:t>2、report→报告审核→遗传风险→靶向治疗→详解    待同步</a:t>
            </a:r>
            <a:endParaRPr lang="zh-CN" altLang="en-US" sz="180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B050"/>
                </a:solidFill>
              </a:rPr>
              <a:t>3、report→报告审核→免疫治疗→免疫治疗相关基因→详解   待同步</a:t>
            </a:r>
            <a:endParaRPr lang="zh-CN" altLang="en-US" sz="180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B050"/>
                </a:solidFill>
              </a:rPr>
              <a:t>4、report→Gene tree规则→添加测试集   这里目前没有考虑胚系变异</a:t>
            </a:r>
            <a:endParaRPr lang="zh-CN" altLang="en-US" sz="180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/>
                </a:solidFill>
              </a:rPr>
              <a:t>5、report→体细胞变异→限制指定转录本和基因名才可以进入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bg1">
                    <a:lumMod val="75000"/>
                  </a:schemeClr>
                </a:solidFill>
              </a:rPr>
              <a:t>6、report→体细胞变异→替换为V2转录本</a:t>
            </a:r>
            <a:endParaRPr lang="zh-CN" alt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bg1">
                    <a:lumMod val="75000"/>
                  </a:schemeClr>
                </a:solidFill>
              </a:rPr>
              <a:t>7、report→体细胞变异→补充蛋白变异类型，补充HGVSc和HGVSp start end，完善结构域，完善POLE-score</a:t>
            </a:r>
            <a:endParaRPr lang="zh-CN" alt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bg1">
                    <a:lumMod val="75000"/>
                  </a:schemeClr>
                </a:solidFill>
              </a:rPr>
              <a:t>8、正常生产按V2转录本执行</a:t>
            </a:r>
            <a:endParaRPr lang="zh-CN" alt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B050"/>
                </a:solidFill>
              </a:rPr>
              <a:t>9、正常生产数据上传按新表头执行，需要兼顾当前生产。</a:t>
            </a:r>
            <a:endParaRPr lang="zh-CN" altLang="en-US" sz="180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B050"/>
                </a:solidFill>
              </a:rPr>
              <a:t>10、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POLE评分参考生物标志物</a:t>
            </a:r>
            <a:endParaRPr lang="zh-CN" altLang="en-US" sz="1800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B050"/>
                </a:solidFill>
              </a:rPr>
              <a:t>11</a:t>
            </a:r>
            <a:r>
              <a:rPr lang="zh-CN" altLang="en-US" sz="1800">
                <a:solidFill>
                  <a:srgbClr val="00B050"/>
                </a:solidFill>
              </a:rPr>
              <a:t>、蛋白变异类型更改字段</a:t>
            </a:r>
            <a:br>
              <a:rPr lang="zh-CN" altLang="en-US" sz="1800"/>
            </a:br>
            <a:r>
              <a:rPr lang="en-US" altLang="zh-CN" sz="1800"/>
              <a:t>12</a:t>
            </a:r>
            <a:r>
              <a:rPr lang="zh-CN" altLang="en-US" sz="1800"/>
              <a:t>、在</a:t>
            </a:r>
            <a:r>
              <a:rPr lang="en-US" altLang="zh-CN" sz="1800"/>
              <a:t>report</a:t>
            </a:r>
            <a:r>
              <a:rPr lang="zh-CN" altLang="en-US" sz="1800"/>
              <a:t>上新增上传变异后，可以出报告的功能，防止一体机崩溃。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B050"/>
                </a:solidFill>
              </a:rPr>
              <a:t>13</a:t>
            </a:r>
            <a:r>
              <a:rPr lang="zh-CN" altLang="en-US" sz="1800">
                <a:solidFill>
                  <a:srgbClr val="00B050"/>
                </a:solidFill>
              </a:rPr>
              <a:t>、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report→Gene tree规则→</a:t>
            </a:r>
            <a:r>
              <a:rPr lang="zh-CN" altLang="en-US" sz="1800">
                <a:solidFill>
                  <a:srgbClr val="00B050"/>
                </a:solidFill>
              </a:rPr>
              <a:t>结构域</a:t>
            </a:r>
            <a:br>
              <a:rPr lang="zh-CN" altLang="en-US" sz="1800"/>
            </a:br>
            <a:r>
              <a:rPr lang="en-US" altLang="zh-CN" sz="1800"/>
              <a:t>14</a:t>
            </a:r>
            <a:r>
              <a:rPr lang="zh-CN" altLang="en-US" sz="1800"/>
              <a:t>、体细胞变异功能判断是否可以支持迁移，还是需要在做一遍？</a:t>
            </a:r>
            <a:endParaRPr lang="zh-CN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8695" y="2853055"/>
            <a:ext cx="71748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3</a:t>
            </a:r>
            <a:r>
              <a:rPr lang="zh-CN" altLang="en-US" sz="1800">
                <a:sym typeface="+mn-ea"/>
              </a:rPr>
              <a:t>、report→报告审核→免疫治疗→免疫治疗相关基因→详解   待同步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560" y="0"/>
            <a:ext cx="71748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3</a:t>
            </a:r>
            <a:r>
              <a:rPr lang="zh-CN" altLang="en-US" sz="1800">
                <a:sym typeface="+mn-ea"/>
              </a:rPr>
              <a:t>、report→报告审核→免疫治疗→免疫治疗相关基因→详解   待同步</a:t>
            </a:r>
            <a:endParaRPr lang="zh-CN" altLang="en-US" sz="1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836295"/>
            <a:ext cx="8138160" cy="2772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r>
              <a:rPr lang="en-US" altLang="zh-CN" sz="1800">
                <a:sym typeface="+mn-ea"/>
              </a:rPr>
              <a:t>1</a:t>
            </a:r>
            <a:r>
              <a:rPr lang="zh-CN" altLang="en-US" sz="1800">
                <a:sym typeface="+mn-ea"/>
              </a:rPr>
              <a:t>、这个界面需要和</a:t>
            </a: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靶向治疗</a:t>
            </a:r>
            <a:r>
              <a:rPr lang="en-US" altLang="zh-CN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新</a:t>
            </a:r>
            <a:r>
              <a:rPr lang="en-US" altLang="zh-CN" sz="1800">
                <a:sym typeface="+mn-ea"/>
              </a:rPr>
              <a:t>)”</a:t>
            </a:r>
            <a:r>
              <a:rPr lang="zh-CN" altLang="en-US" sz="1800">
                <a:sym typeface="+mn-ea"/>
              </a:rPr>
              <a:t>的界面一样，等</a:t>
            </a: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靶向治疗</a:t>
            </a:r>
            <a:r>
              <a:rPr lang="en-US" altLang="zh-CN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新</a:t>
            </a:r>
            <a:r>
              <a:rPr lang="en-US" altLang="zh-CN" sz="1800">
                <a:sym typeface="+mn-ea"/>
              </a:rPr>
              <a:t>)”</a:t>
            </a:r>
            <a:r>
              <a:rPr lang="zh-CN" altLang="en-US" sz="1800">
                <a:sym typeface="+mn-ea"/>
              </a:rPr>
              <a:t>界面完善后，同步到这里。</a:t>
            </a:r>
            <a:endParaRPr lang="zh-CN" altLang="en-US" sz="1800">
              <a:sym typeface="+mn-ea"/>
            </a:endParaRPr>
          </a:p>
          <a:p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、</a:t>
            </a:r>
            <a:r>
              <a:rPr lang="zh-CN" altLang="en-US" sz="1800">
                <a:sym typeface="+mn-ea"/>
              </a:rPr>
              <a:t>report</a:t>
            </a:r>
            <a:r>
              <a:rPr lang="en-US" altLang="zh-CN" sz="1800">
                <a:sym typeface="+mn-ea"/>
              </a:rPr>
              <a:t>→</a:t>
            </a:r>
            <a:r>
              <a:rPr lang="zh-CN" altLang="en-US" sz="1800">
                <a:sym typeface="+mn-ea"/>
              </a:rPr>
              <a:t>免疫知识库</a:t>
            </a:r>
            <a:r>
              <a:rPr lang="en-US" altLang="zh-CN" sz="1800">
                <a:sym typeface="+mn-ea"/>
              </a:rPr>
              <a:t>→</a:t>
            </a:r>
            <a:r>
              <a:rPr lang="zh-CN" altLang="en-US" sz="1800">
                <a:sym typeface="+mn-ea"/>
              </a:rPr>
              <a:t>免疫基因</a:t>
            </a:r>
            <a:r>
              <a:rPr lang="en-US" altLang="zh-CN" sz="1800">
                <a:sym typeface="+mn-ea"/>
              </a:rPr>
              <a:t>   </a:t>
            </a:r>
            <a:r>
              <a:rPr lang="zh-CN" altLang="en-US" sz="1800">
                <a:sym typeface="+mn-ea"/>
              </a:rPr>
              <a:t>这个知识库建议命名为</a:t>
            </a:r>
            <a:r>
              <a:rPr lang="en-US" altLang="zh-CN" sz="1800">
                <a:sym typeface="+mn-ea"/>
              </a:rPr>
              <a:t>“Gene tree</a:t>
            </a:r>
            <a:r>
              <a:rPr lang="zh-CN" altLang="en-US" sz="1800">
                <a:sym typeface="+mn-ea"/>
              </a:rPr>
              <a:t>免疫注释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，这是知识库需要和</a:t>
            </a:r>
            <a:r>
              <a:rPr lang="en-US" altLang="zh-CN" sz="1800">
                <a:sym typeface="+mn-ea"/>
              </a:rPr>
              <a:t> “Gene tree</a:t>
            </a:r>
            <a:r>
              <a:rPr lang="zh-CN" altLang="en-US" sz="1800">
                <a:sym typeface="+mn-ea"/>
              </a:rPr>
              <a:t>靶向注释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一样的做法。</a:t>
            </a:r>
            <a:br>
              <a:rPr lang="zh-CN" altLang="en-US" sz="1800">
                <a:sym typeface="+mn-ea"/>
              </a:rPr>
            </a:br>
            <a:br>
              <a:rPr lang="zh-CN" altLang="en-US" sz="1800">
                <a:sym typeface="+mn-ea"/>
              </a:rPr>
            </a:br>
            <a:r>
              <a:rPr lang="zh-CN" altLang="en-US" sz="1800">
                <a:solidFill>
                  <a:srgbClr val="FF0000"/>
                </a:solidFill>
                <a:sym typeface="+mn-ea"/>
              </a:rPr>
              <a:t>注：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这里的知识库和</a:t>
            </a: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靶向治疗</a:t>
            </a:r>
            <a:r>
              <a:rPr lang="en-US" altLang="zh-CN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新</a:t>
            </a:r>
            <a:r>
              <a:rPr lang="en-US" altLang="zh-CN" sz="1800">
                <a:sym typeface="+mn-ea"/>
              </a:rPr>
              <a:t>)”</a:t>
            </a:r>
            <a:r>
              <a:rPr lang="zh-CN" altLang="en-US" sz="1800">
                <a:sym typeface="+mn-ea"/>
              </a:rPr>
              <a:t>不同，免疫治疗相关基因的知识库在report</a:t>
            </a:r>
            <a:r>
              <a:rPr lang="en-US" altLang="zh-CN" sz="1800">
                <a:sym typeface="+mn-ea"/>
              </a:rPr>
              <a:t>→</a:t>
            </a:r>
            <a:r>
              <a:rPr lang="zh-CN" altLang="en-US" sz="1800">
                <a:sym typeface="+mn-ea"/>
              </a:rPr>
              <a:t>免疫知识库</a:t>
            </a:r>
            <a:r>
              <a:rPr lang="en-US" altLang="zh-CN" sz="1800">
                <a:sym typeface="+mn-ea"/>
              </a:rPr>
              <a:t>→</a:t>
            </a:r>
            <a:r>
              <a:rPr lang="zh-CN" altLang="en-US" sz="1800">
                <a:sym typeface="+mn-ea"/>
              </a:rPr>
              <a:t>免疫基因，相当于靶向治疗的</a:t>
            </a:r>
            <a:r>
              <a:rPr lang="en-US" altLang="zh-CN" sz="1800">
                <a:sym typeface="+mn-ea"/>
              </a:rPr>
              <a:t>  “Gene tree</a:t>
            </a:r>
            <a:r>
              <a:rPr lang="zh-CN" altLang="en-US" sz="1800">
                <a:sym typeface="+mn-ea"/>
              </a:rPr>
              <a:t>靶向注释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，可更改名字为</a:t>
            </a:r>
            <a:r>
              <a:rPr lang="en-US" altLang="zh-CN" sz="1800">
                <a:sym typeface="+mn-ea"/>
              </a:rPr>
              <a:t> “Gene tree</a:t>
            </a:r>
            <a:r>
              <a:rPr lang="zh-CN" altLang="en-US" sz="1800">
                <a:sym typeface="+mn-ea"/>
              </a:rPr>
              <a:t>免疫注释</a:t>
            </a:r>
            <a:r>
              <a:rPr lang="en-US" altLang="zh-CN" sz="1800">
                <a:sym typeface="+mn-ea"/>
              </a:rPr>
              <a:t>”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8695" y="2853055"/>
            <a:ext cx="71748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4、report→Gene tree规则→添加测试集   这里目前没有考虑胚系变异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3850" y="116205"/>
            <a:ext cx="71748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4、report→Gene tree规则→添加测试集   这里目前没有考虑胚系变异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这里目前默认是体细胞变异，需要考虑胚系变异，从</a:t>
            </a:r>
            <a:r>
              <a:rPr lang="zh-CN" altLang="en-US" sz="1800">
                <a:sym typeface="+mn-ea"/>
              </a:rPr>
              <a:t>report→遗传知识库</a:t>
            </a:r>
            <a:r>
              <a:rPr lang="en-US" altLang="zh-CN" sz="1800">
                <a:sym typeface="+mn-ea"/>
              </a:rPr>
              <a:t>→</a:t>
            </a:r>
            <a:r>
              <a:rPr lang="zh-CN" altLang="en-US" sz="1800">
                <a:sym typeface="+mn-ea"/>
              </a:rPr>
              <a:t>胚系变异</a:t>
            </a:r>
            <a:r>
              <a:rPr lang="en-US" altLang="zh-CN" sz="1800">
                <a:sym typeface="+mn-ea"/>
              </a:rPr>
              <a:t>  </a:t>
            </a:r>
            <a:r>
              <a:rPr lang="zh-CN" altLang="en-US" sz="1800">
                <a:sym typeface="+mn-ea"/>
              </a:rPr>
              <a:t>这个库里选择变异</a:t>
            </a:r>
            <a:endParaRPr lang="zh-CN" altLang="en-US" sz="1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988820"/>
            <a:ext cx="7796530" cy="43249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8480" y="2853055"/>
            <a:ext cx="643445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9、正常生产数据上传按新表头执行，需要兼顾当前生产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9705" y="188595"/>
            <a:ext cx="79616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9、正常生产数据上传按新表头执行，需要兼顾当前生产。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当前结果有两套上传方式：</a:t>
            </a:r>
            <a:br>
              <a:rPr lang="zh-CN" altLang="en-US" sz="1800">
                <a:sym typeface="+mn-ea"/>
              </a:rPr>
            </a:br>
            <a:r>
              <a:rPr lang="en-US" altLang="zh-CN" sz="1800">
                <a:sym typeface="+mn-ea"/>
              </a:rPr>
              <a:t>report→</a:t>
            </a:r>
            <a:r>
              <a:rPr lang="zh-CN" altLang="en-US" sz="1800">
                <a:sym typeface="+mn-ea"/>
              </a:rPr>
              <a:t>报告审核</a:t>
            </a:r>
            <a:r>
              <a:rPr lang="en-US" altLang="zh-CN" sz="1800">
                <a:sym typeface="+mn-ea"/>
              </a:rPr>
              <a:t>→</a:t>
            </a:r>
            <a:r>
              <a:rPr lang="zh-CN" altLang="en-US" sz="1800">
                <a:sym typeface="+mn-ea"/>
              </a:rPr>
              <a:t>靶向治疗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和</a:t>
            </a:r>
            <a:endParaRPr lang="en-US" altLang="zh-CN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report→</a:t>
            </a:r>
            <a:r>
              <a:rPr lang="zh-CN" altLang="en-US" sz="1800">
                <a:sym typeface="+mn-ea"/>
              </a:rPr>
              <a:t>报告审核</a:t>
            </a:r>
            <a:r>
              <a:rPr lang="en-US" altLang="zh-CN" sz="1800">
                <a:sym typeface="+mn-ea"/>
              </a:rPr>
              <a:t>→</a:t>
            </a:r>
            <a:r>
              <a:rPr lang="zh-CN" altLang="en-US" sz="1800">
                <a:sym typeface="+mn-ea"/>
              </a:rPr>
              <a:t>靶向治疗（新）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的变异不同，为了更好的模拟真实生产环节，统一用新的上传方式，新的上传方式需要同时支持当前生产和</a:t>
            </a:r>
            <a:r>
              <a:rPr lang="en-US" altLang="zh-CN" sz="1800">
                <a:sym typeface="+mn-ea"/>
              </a:rPr>
              <a:t>Gene Tree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07704" y="3244334"/>
            <a:ext cx="53285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10、POLE评分参考生物标志物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2946"/>
            <a:ext cx="7160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POLE</a:t>
            </a:r>
            <a:r>
              <a:rPr lang="zh-CN" altLang="en-US" dirty="0"/>
              <a:t>评分作为一个生物标志物，展示在报告审核</a:t>
            </a:r>
            <a:r>
              <a:rPr lang="en-US" altLang="zh-CN" dirty="0"/>
              <a:t>-</a:t>
            </a:r>
            <a:r>
              <a:rPr lang="zh-CN" altLang="en-US" dirty="0"/>
              <a:t>其他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、将“靶向治疗”中</a:t>
            </a:r>
            <a:r>
              <a:rPr lang="en-US" altLang="zh-CN" dirty="0"/>
              <a:t>POLE</a:t>
            </a:r>
            <a:r>
              <a:rPr lang="zh-CN" altLang="en-US" dirty="0"/>
              <a:t>突变展示到“其他</a:t>
            </a:r>
            <a:r>
              <a:rPr lang="en-US" altLang="zh-CN" dirty="0"/>
              <a:t>-POLE</a:t>
            </a:r>
            <a:r>
              <a:rPr lang="zh-CN" altLang="en-US" dirty="0"/>
              <a:t>评分”下，如图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4676"/>
          <a:stretch>
            <a:fillRect/>
          </a:stretch>
        </p:blipFill>
        <p:spPr>
          <a:xfrm>
            <a:off x="-41425" y="633819"/>
            <a:ext cx="9144000" cy="21857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25" y="2767461"/>
            <a:ext cx="9144000" cy="36690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41425" y="3153356"/>
            <a:ext cx="850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、根据</a:t>
            </a:r>
            <a:r>
              <a:rPr lang="en-US" altLang="zh-CN" dirty="0"/>
              <a:t>POLE Score</a:t>
            </a:r>
            <a:r>
              <a:rPr lang="zh-CN" altLang="en-US" dirty="0"/>
              <a:t>（当存在多个突变时，取</a:t>
            </a:r>
            <a:r>
              <a:rPr lang="en-US" altLang="zh-CN" dirty="0"/>
              <a:t>score</a:t>
            </a:r>
            <a:r>
              <a:rPr lang="zh-CN" altLang="en-US" dirty="0"/>
              <a:t>最大值）判断：</a:t>
            </a:r>
            <a:endParaRPr lang="en-US" altLang="zh-CN" dirty="0"/>
          </a:p>
          <a:p>
            <a:r>
              <a:rPr lang="en-US" altLang="zh-CN" dirty="0"/>
              <a:t>POLE Score=1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：阴性；</a:t>
            </a:r>
            <a:r>
              <a:rPr lang="en-US" altLang="zh-CN" dirty="0"/>
              <a:t>POLE Score=3</a:t>
            </a:r>
            <a:r>
              <a:rPr lang="zh-CN" altLang="en-US" dirty="0"/>
              <a:t>：未知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  <a:r>
              <a:rPr lang="en-US" altLang="zh-CN" dirty="0"/>
              <a:t>POLE Score=4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：阳性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、输出报告。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-9870" y="400222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Q1:</a:t>
            </a:r>
            <a:r>
              <a:rPr lang="zh-CN" altLang="en-US" dirty="0"/>
              <a:t>如果需要人工判读为阳性该怎么操作？点击“新增”可进入下一个注释界面，注释界面有“阴性、阳性、未知”可供选择，如图。但该按钮的“阴性、阳性、未知”不会返回到上一界面。（该按钮目前于系统中没有实际功能）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t="5561"/>
          <a:stretch>
            <a:fillRect/>
          </a:stretch>
        </p:blipFill>
        <p:spPr>
          <a:xfrm>
            <a:off x="-982" y="4886114"/>
            <a:ext cx="9144000" cy="19015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11730" y="2853055"/>
            <a:ext cx="457835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11</a:t>
            </a:r>
            <a:r>
              <a:rPr lang="zh-CN" altLang="en-US" sz="1800">
                <a:sym typeface="+mn-ea"/>
              </a:rPr>
              <a:t>、蛋白变异类型更改字段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（已完成）</a:t>
            </a:r>
            <a:endParaRPr lang="zh-CN" altLang="en-US" sz="1800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950" y="116205"/>
            <a:ext cx="42652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11</a:t>
            </a:r>
            <a:r>
              <a:rPr lang="zh-CN" altLang="en-US" sz="1800">
                <a:sym typeface="+mn-ea"/>
              </a:rPr>
              <a:t>、蛋白变异类型更改字段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蛋白变异类型字段需要更换，跟换为：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460" y="1412875"/>
            <a:ext cx="25241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□Deletion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□Insertion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□Duplication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□Deletion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insertion</a:t>
            </a:r>
            <a:endParaRPr lang="zh-CN" altLang="en-US" sz="1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0065" y="1454150"/>
            <a:ext cx="22529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□Frameshift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□Nonsense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□Start</a:t>
            </a:r>
            <a:r>
              <a:rPr lang="en-US" altLang="zh-CN" sz="1800">
                <a:sym typeface="+mn-ea"/>
              </a:rPr>
              <a:t>-</a:t>
            </a:r>
            <a:r>
              <a:rPr lang="zh-CN" altLang="en-US" sz="1800">
                <a:sym typeface="+mn-ea"/>
              </a:rPr>
              <a:t>lost 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□Stop</a:t>
            </a:r>
            <a:r>
              <a:rPr lang="en-US" altLang="zh-CN" sz="1800">
                <a:sym typeface="+mn-ea"/>
              </a:rPr>
              <a:t>-</a:t>
            </a:r>
            <a:r>
              <a:rPr lang="zh-CN" altLang="en-US" sz="1800">
                <a:sym typeface="+mn-ea"/>
              </a:rPr>
              <a:t>lost</a:t>
            </a:r>
            <a:endParaRPr lang="zh-CN" altLang="en-US" sz="1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7525" y="1484630"/>
            <a:ext cx="23387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□Missense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□Silent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□</a:t>
            </a:r>
            <a:r>
              <a:rPr lang="en-US" altLang="zh-CN" sz="1800">
                <a:sym typeface="+mn-ea"/>
              </a:rPr>
              <a:t>U</a:t>
            </a:r>
            <a:r>
              <a:rPr lang="zh-CN" altLang="en-US" sz="1800">
                <a:sym typeface="+mn-ea"/>
              </a:rPr>
              <a:t>nclassified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95830" y="2708910"/>
            <a:ext cx="51314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1、report→报告审核→靶向治疗(新)→详解    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6635" y="2853055"/>
            <a:ext cx="76327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12</a:t>
            </a:r>
            <a:r>
              <a:rPr lang="zh-CN" altLang="en-US" sz="1800">
                <a:sym typeface="+mn-ea"/>
              </a:rPr>
              <a:t>、在</a:t>
            </a:r>
            <a:r>
              <a:rPr lang="en-US" altLang="zh-CN" sz="1800">
                <a:sym typeface="+mn-ea"/>
              </a:rPr>
              <a:t>report</a:t>
            </a:r>
            <a:r>
              <a:rPr lang="zh-CN" altLang="en-US" sz="1800">
                <a:sym typeface="+mn-ea"/>
              </a:rPr>
              <a:t>上新增上传变异后，可以出报告的功能，防止一体机崩溃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950" y="116205"/>
            <a:ext cx="76327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12</a:t>
            </a:r>
            <a:r>
              <a:rPr lang="zh-CN" altLang="en-US" sz="1800">
                <a:sym typeface="+mn-ea"/>
              </a:rPr>
              <a:t>、在</a:t>
            </a:r>
            <a:r>
              <a:rPr lang="en-US" altLang="zh-CN" sz="1800">
                <a:sym typeface="+mn-ea"/>
              </a:rPr>
              <a:t>report</a:t>
            </a:r>
            <a:r>
              <a:rPr lang="zh-CN" altLang="en-US" sz="1800">
                <a:sym typeface="+mn-ea"/>
              </a:rPr>
              <a:t>上新增上传变异后，可以出报告的功能，防止一体机崩溃</a:t>
            </a:r>
            <a:endParaRPr lang="zh-CN" altLang="en-US" sz="1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775" y="2420620"/>
            <a:ext cx="70008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参考当前一体机新建任务的功能，新建任务时需要填写必要的信息，任务建完后上传变异，约定好上传结果的表格格式。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最少信息只要录入</a:t>
            </a: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疾病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，并上传变异结果即可生成报告。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44165" y="2853055"/>
            <a:ext cx="40081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13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report→Gene tree规则→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结构域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950" y="116205"/>
            <a:ext cx="68357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13</a:t>
            </a:r>
            <a:r>
              <a:rPr lang="zh-CN" altLang="en-US" sz="1800">
                <a:sym typeface="+mn-ea"/>
              </a:rPr>
              <a:t>、report→Gene tree规则→结构域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800">
                <a:sym typeface="+mn-ea"/>
              </a:rPr>
              <a:t>13.1 </a:t>
            </a:r>
            <a:r>
              <a:rPr lang="zh-CN" altLang="en-US" sz="1800">
                <a:sym typeface="+mn-ea"/>
              </a:rPr>
              <a:t>结构域数据库导入</a:t>
            </a:r>
            <a:endParaRPr lang="zh-CN" altLang="en-US" sz="18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1124585"/>
            <a:ext cx="5116195" cy="56616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950" y="116205"/>
            <a:ext cx="683577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13</a:t>
            </a:r>
            <a:r>
              <a:rPr lang="zh-CN" altLang="en-US" sz="1800">
                <a:sym typeface="+mn-ea"/>
              </a:rPr>
              <a:t>、report→Gene tree规则→结构域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800">
                <a:sym typeface="+mn-ea"/>
              </a:rPr>
              <a:t>13.2 </a:t>
            </a:r>
            <a:r>
              <a:rPr lang="zh-CN" altLang="en-US" sz="1800">
                <a:sym typeface="+mn-ea"/>
              </a:rPr>
              <a:t>参考测试集，在结构域数据库中选择目标结构域</a:t>
            </a:r>
            <a:endParaRPr lang="en-US" altLang="zh-CN" sz="18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7705" r="16385"/>
          <a:stretch>
            <a:fillRect/>
          </a:stretch>
        </p:blipFill>
        <p:spPr>
          <a:xfrm>
            <a:off x="179705" y="1660525"/>
            <a:ext cx="4051935" cy="35369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284345" y="2924810"/>
            <a:ext cx="287655" cy="5759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916430"/>
            <a:ext cx="3375660" cy="31184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315" y="260350"/>
            <a:ext cx="88023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13</a:t>
            </a:r>
            <a:r>
              <a:rPr lang="zh-CN" altLang="en-US" sz="1800">
                <a:sym typeface="+mn-ea"/>
              </a:rPr>
              <a:t>、report→Gene tree规则→结构域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800">
                <a:sym typeface="+mn-ea"/>
              </a:rPr>
              <a:t>13.3 </a:t>
            </a:r>
            <a:r>
              <a:rPr lang="zh-CN" altLang="en-US" sz="1800">
                <a:sym typeface="+mn-ea"/>
              </a:rPr>
              <a:t>正常生产中生信提交的变异有aa_start和aa_end，和系统选择的结构域的</a:t>
            </a:r>
            <a:r>
              <a:rPr lang="zh-CN" altLang="en-US" sz="1800">
                <a:sym typeface="+mn-ea"/>
              </a:rPr>
              <a:t>aa_start和aa_end</a:t>
            </a:r>
            <a:r>
              <a:rPr lang="zh-CN" altLang="en-US" sz="1800">
                <a:sym typeface="+mn-ea"/>
              </a:rPr>
              <a:t>进行比较是否符合。</a:t>
            </a:r>
            <a:endParaRPr lang="zh-CN" altLang="en-US" sz="18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886200" y="3186430"/>
          <a:ext cx="13716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22860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" y="0"/>
            <a:ext cx="8956675" cy="6821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zh-CN" altLang="en-US" sz="2200"/>
          </a:p>
        </p:txBody>
      </p:sp>
      <p:sp>
        <p:nvSpPr>
          <p:cNvPr id="3" name="文本框 2"/>
          <p:cNvSpPr txBox="1"/>
          <p:nvPr/>
        </p:nvSpPr>
        <p:spPr>
          <a:xfrm>
            <a:off x="179070" y="44450"/>
            <a:ext cx="8812530" cy="1003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200">
                <a:sym typeface="+mn-ea"/>
              </a:rPr>
              <a:t>1</a:t>
            </a:r>
            <a:r>
              <a:rPr lang="en-US" altLang="zh-CN" sz="2200">
                <a:sym typeface="+mn-ea"/>
              </a:rPr>
              <a:t>.1 </a:t>
            </a:r>
            <a:r>
              <a:rPr lang="zh-CN" altLang="en-US" sz="2200">
                <a:sym typeface="+mn-ea"/>
              </a:rPr>
              <a:t>report→报告审核→靶向治疗(新)→</a:t>
            </a:r>
            <a:r>
              <a:rPr lang="en-US" altLang="zh-CN" sz="2200">
                <a:sym typeface="+mn-ea"/>
              </a:rPr>
              <a:t>Gene tree</a:t>
            </a:r>
            <a:r>
              <a:rPr lang="zh-CN" altLang="en-US" sz="2200">
                <a:sym typeface="+mn-ea"/>
              </a:rPr>
              <a:t>分组：显示分组名全称</a:t>
            </a:r>
            <a:r>
              <a:rPr lang="en-US" altLang="zh-CN" sz="2200">
                <a:sym typeface="+mn-ea"/>
              </a:rPr>
              <a:t>:  </a:t>
            </a:r>
            <a:r>
              <a:rPr lang="en-US" altLang="zh-CN" sz="2200">
                <a:sym typeface="+mn-ea"/>
              </a:rPr>
              <a:t>exon19_del</a:t>
            </a:r>
            <a:r>
              <a:rPr lang="zh-CN" altLang="en-US" sz="2200">
                <a:sym typeface="+mn-ea"/>
              </a:rPr>
              <a:t>  </a:t>
            </a:r>
            <a:r>
              <a:rPr lang="en-US" altLang="zh-CN" sz="2200">
                <a:sym typeface="+mn-ea"/>
              </a:rPr>
              <a:t>→  </a:t>
            </a:r>
            <a:r>
              <a:rPr lang="en-US" altLang="zh-CN" sz="2200">
                <a:sym typeface="+mn-ea"/>
              </a:rPr>
              <a:t>EGFR/SNV_indel/TKD/exon19_del</a:t>
            </a:r>
            <a:r>
              <a:rPr lang="zh-CN" altLang="en-US" sz="2200">
                <a:sym typeface="+mn-ea"/>
              </a:rPr>
              <a:t> 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   </a:t>
            </a:r>
            <a:endParaRPr lang="zh-CN" altLang="en-US" sz="2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772920"/>
            <a:ext cx="9025255" cy="4404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" y="0"/>
            <a:ext cx="8956675" cy="6821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zh-CN" altLang="en-US" sz="2200"/>
          </a:p>
        </p:txBody>
      </p:sp>
      <p:sp>
        <p:nvSpPr>
          <p:cNvPr id="3" name="文本框 2"/>
          <p:cNvSpPr txBox="1"/>
          <p:nvPr/>
        </p:nvSpPr>
        <p:spPr>
          <a:xfrm>
            <a:off x="179070" y="44450"/>
            <a:ext cx="8812530" cy="1003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200">
                <a:sym typeface="+mn-ea"/>
              </a:rPr>
              <a:t>1</a:t>
            </a:r>
            <a:r>
              <a:rPr lang="en-US" altLang="zh-CN" sz="2200">
                <a:sym typeface="+mn-ea"/>
              </a:rPr>
              <a:t>.2 </a:t>
            </a:r>
            <a:r>
              <a:rPr lang="zh-CN" altLang="en-US" sz="2200">
                <a:sym typeface="+mn-ea"/>
              </a:rPr>
              <a:t>report→报告审核→靶向治疗(新)→详解</a:t>
            </a:r>
            <a:endParaRPr lang="zh-CN" altLang="en-US" sz="2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>
                <a:sym typeface="+mn-ea"/>
              </a:rPr>
              <a:t>1.2.1  </a:t>
            </a:r>
            <a:r>
              <a:rPr lang="zh-CN" altLang="en-US" sz="2200" b="1">
                <a:sym typeface="+mn-ea"/>
              </a:rPr>
              <a:t>变异分组规则</a:t>
            </a:r>
            <a:r>
              <a:rPr lang="zh-CN" altLang="en-US" sz="2200">
                <a:sym typeface="+mn-ea"/>
              </a:rPr>
              <a:t>：</a:t>
            </a:r>
            <a:r>
              <a:rPr lang="zh-CN" altLang="en-US" sz="2200">
                <a:sym typeface="+mn-ea"/>
              </a:rPr>
              <a:t>进入界面后</a:t>
            </a:r>
            <a:r>
              <a:rPr lang="en-US" altLang="zh-CN" sz="2200">
                <a:sym typeface="+mn-ea"/>
              </a:rPr>
              <a:t>GeneTree</a:t>
            </a:r>
            <a:r>
              <a:rPr lang="zh-CN" altLang="en-US" sz="2200">
                <a:sym typeface="+mn-ea"/>
              </a:rPr>
              <a:t>默认为收起，而不是展开，展开太占空间</a:t>
            </a:r>
            <a:endParaRPr lang="en-US" altLang="zh-CN" sz="22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725" y="6236970"/>
            <a:ext cx="8677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https://report.hapyun.com/hapkb/target/annotations-new/update/74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700530"/>
            <a:ext cx="8382635" cy="4354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" y="0"/>
            <a:ext cx="8956675" cy="6821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zh-CN" altLang="en-US" sz="2200"/>
          </a:p>
        </p:txBody>
      </p:sp>
      <p:sp>
        <p:nvSpPr>
          <p:cNvPr id="3" name="文本框 2"/>
          <p:cNvSpPr txBox="1"/>
          <p:nvPr/>
        </p:nvSpPr>
        <p:spPr>
          <a:xfrm>
            <a:off x="179070" y="44450"/>
            <a:ext cx="8812530" cy="1003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200">
                <a:sym typeface="+mn-ea"/>
              </a:rPr>
              <a:t>1</a:t>
            </a:r>
            <a:r>
              <a:rPr lang="en-US" altLang="zh-CN" sz="2200">
                <a:sym typeface="+mn-ea"/>
              </a:rPr>
              <a:t>.2 </a:t>
            </a:r>
            <a:r>
              <a:rPr lang="zh-CN" altLang="en-US" sz="2200">
                <a:sym typeface="+mn-ea"/>
              </a:rPr>
              <a:t>report→报告审核→靶向治疗(新)→详解</a:t>
            </a:r>
            <a:endParaRPr lang="zh-CN" altLang="en-US" sz="2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>
                <a:sym typeface="+mn-ea"/>
              </a:rPr>
              <a:t>1.2.2  </a:t>
            </a:r>
            <a:r>
              <a:rPr lang="zh-CN" altLang="en-US" sz="2200" b="1">
                <a:sym typeface="+mn-ea"/>
              </a:rPr>
              <a:t>保留：患者信息、基因概述、变异解析、</a:t>
            </a:r>
            <a:r>
              <a:rPr lang="en-US" altLang="zh-CN" sz="2200" b="1">
                <a:sym typeface="+mn-ea"/>
              </a:rPr>
              <a:t>GVD</a:t>
            </a:r>
            <a:r>
              <a:rPr lang="zh-CN" altLang="en-US" sz="2200" b="1">
                <a:sym typeface="+mn-ea"/>
              </a:rPr>
              <a:t>匹配</a:t>
            </a:r>
            <a:endParaRPr lang="zh-CN" altLang="en-US" sz="22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sym typeface="+mn-ea"/>
              </a:rPr>
              <a:t>1.2.3 </a:t>
            </a:r>
            <a:r>
              <a:rPr lang="zh-CN" altLang="en-US" sz="2200" b="1">
                <a:sym typeface="+mn-ea"/>
              </a:rPr>
              <a:t>去掉</a:t>
            </a:r>
            <a:r>
              <a:rPr lang="zh-CN" altLang="en-US" sz="2200">
                <a:sym typeface="+mn-ea"/>
              </a:rPr>
              <a:t>：</a:t>
            </a:r>
            <a:r>
              <a:rPr lang="zh-CN" altLang="en-US" sz="2200" b="1">
                <a:sym typeface="+mn-ea"/>
              </a:rPr>
              <a:t>分组基因变异、基因变异</a:t>
            </a:r>
            <a:endParaRPr lang="zh-CN" altLang="en-US" sz="22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sym typeface="+mn-ea"/>
              </a:rPr>
              <a:t>1.2.4 </a:t>
            </a:r>
            <a:r>
              <a:rPr lang="zh-CN" altLang="en-US" sz="2200" b="1">
                <a:sym typeface="+mn-ea"/>
              </a:rPr>
              <a:t>新增：Genetree 分组，填完整分组名，和</a:t>
            </a:r>
            <a:r>
              <a:rPr lang="en-US" altLang="zh-CN" sz="2200" b="1">
                <a:sym typeface="+mn-ea"/>
              </a:rPr>
              <a:t>“</a:t>
            </a:r>
            <a:r>
              <a:rPr lang="zh-CN" altLang="en-US" sz="2200" b="1">
                <a:sym typeface="+mn-ea"/>
              </a:rPr>
              <a:t>体细胞变异</a:t>
            </a:r>
            <a:r>
              <a:rPr lang="en-US" altLang="zh-CN" sz="2200" b="1">
                <a:sym typeface="+mn-ea"/>
              </a:rPr>
              <a:t>”</a:t>
            </a:r>
            <a:r>
              <a:rPr lang="zh-CN" altLang="en-US" sz="2200" b="1">
                <a:sym typeface="+mn-ea"/>
              </a:rPr>
              <a:t>库的</a:t>
            </a:r>
            <a:r>
              <a:rPr lang="en-US" altLang="zh-CN" sz="2200" b="1">
                <a:sym typeface="+mn-ea"/>
              </a:rPr>
              <a:t>         </a:t>
            </a:r>
            <a:r>
              <a:rPr lang="zh-CN" altLang="en-US" sz="2200" b="1">
                <a:sym typeface="+mn-ea"/>
              </a:rPr>
              <a:t>Genetree 分组</a:t>
            </a:r>
            <a:r>
              <a:rPr lang="zh-CN" altLang="en-US" sz="2200" b="1">
                <a:sym typeface="+mn-ea"/>
              </a:rPr>
              <a:t>一致，例如</a:t>
            </a:r>
            <a:r>
              <a:rPr lang="en-US" altLang="zh-CN" sz="2200">
                <a:sym typeface="+mn-ea"/>
              </a:rPr>
              <a:t>EGFR/SNV_indel/TKD/exon19_del</a:t>
            </a:r>
            <a:r>
              <a:rPr lang="zh-CN" altLang="en-US" sz="2200">
                <a:sym typeface="+mn-ea"/>
              </a:rPr>
              <a:t>。在当前界面的</a:t>
            </a:r>
            <a:r>
              <a:rPr lang="en-US" altLang="zh-CN" sz="2200">
                <a:sym typeface="+mn-ea"/>
              </a:rPr>
              <a:t>“变异分组”</a:t>
            </a:r>
            <a:r>
              <a:rPr lang="zh-CN" altLang="en-US" sz="2200">
                <a:sym typeface="+mn-ea"/>
              </a:rPr>
              <a:t>这个位置新增。</a:t>
            </a:r>
            <a:endParaRPr lang="zh-CN" altLang="en-US" sz="2200" b="1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380" y="6021070"/>
            <a:ext cx="8677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https://report.hapyun.com/hapkb/target/annotations-new/update/74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460" y="3328670"/>
            <a:ext cx="4744085" cy="2592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" y="0"/>
            <a:ext cx="8956675" cy="6821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zh-CN" altLang="en-US" sz="2200"/>
          </a:p>
        </p:txBody>
      </p:sp>
      <p:sp>
        <p:nvSpPr>
          <p:cNvPr id="3" name="文本框 2"/>
          <p:cNvSpPr txBox="1"/>
          <p:nvPr/>
        </p:nvSpPr>
        <p:spPr>
          <a:xfrm>
            <a:off x="179070" y="44450"/>
            <a:ext cx="8812530" cy="1854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200">
                <a:sym typeface="+mn-ea"/>
              </a:rPr>
              <a:t>1</a:t>
            </a:r>
            <a:r>
              <a:rPr lang="en-US" altLang="zh-CN" sz="2200">
                <a:sym typeface="+mn-ea"/>
              </a:rPr>
              <a:t>.3 </a:t>
            </a:r>
            <a:r>
              <a:rPr lang="zh-CN" altLang="en-US" sz="2200">
                <a:sym typeface="+mn-ea"/>
              </a:rPr>
              <a:t>report→报告审核→靶向治疗(新)→详解</a:t>
            </a:r>
            <a:endParaRPr lang="zh-CN" altLang="en-US" sz="22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>
                <a:sym typeface="+mn-ea"/>
              </a:rPr>
              <a:t>癌种向上匹配：当送检癌种不能精确匹配时，向上匹配</a:t>
            </a:r>
            <a:endParaRPr lang="zh-CN" altLang="en-US" sz="22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" y="0"/>
            <a:ext cx="8956675" cy="6821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endParaRPr lang="zh-CN" altLang="en-US" sz="2200"/>
          </a:p>
        </p:txBody>
      </p:sp>
      <p:sp>
        <p:nvSpPr>
          <p:cNvPr id="3" name="文本框 2"/>
          <p:cNvSpPr txBox="1"/>
          <p:nvPr/>
        </p:nvSpPr>
        <p:spPr>
          <a:xfrm>
            <a:off x="179070" y="44450"/>
            <a:ext cx="8812530" cy="1854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200">
                <a:sym typeface="+mn-ea"/>
              </a:rPr>
              <a:t>1</a:t>
            </a:r>
            <a:r>
              <a:rPr lang="en-US" altLang="zh-CN" sz="2200">
                <a:sym typeface="+mn-ea"/>
              </a:rPr>
              <a:t>.4 </a:t>
            </a:r>
            <a:r>
              <a:rPr lang="zh-CN" altLang="en-US" sz="2200">
                <a:sym typeface="+mn-ea"/>
              </a:rPr>
              <a:t>report→报告审核→靶向治疗(新)→详解</a:t>
            </a:r>
            <a:endParaRPr lang="zh-CN" altLang="en-US" sz="22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>
                <a:sym typeface="+mn-ea"/>
              </a:rPr>
              <a:t>癌种按树状展示，</a:t>
            </a:r>
            <a:r>
              <a:rPr lang="zh-CN" altLang="en-US" sz="2200">
                <a:solidFill>
                  <a:srgbClr val="00B050"/>
                </a:solidFill>
                <a:sym typeface="+mn-ea"/>
              </a:rPr>
              <a:t>已实现</a:t>
            </a:r>
            <a:endParaRPr lang="zh-CN" altLang="en-US" sz="2200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48130" y="2853055"/>
            <a:ext cx="661543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、</a:t>
            </a:r>
            <a:r>
              <a:rPr lang="zh-CN" altLang="en-US" sz="1800">
                <a:sym typeface="+mn-ea"/>
              </a:rPr>
              <a:t>report→报告审核→遗传风险→靶向治疗→详解    待同步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44450"/>
            <a:ext cx="661543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、</a:t>
            </a:r>
            <a:r>
              <a:rPr lang="zh-CN" altLang="en-US" sz="1800">
                <a:sym typeface="+mn-ea"/>
              </a:rPr>
              <a:t>report→报告审核→遗传风险→靶向治疗→详解    待同步</a:t>
            </a:r>
            <a:endParaRPr lang="zh-CN" altLang="en-US" sz="1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836295"/>
            <a:ext cx="8138160" cy="19761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800">
                <a:sym typeface="+mn-ea"/>
              </a:rPr>
              <a:t>report→报告审核→遗传风险→靶向治疗→详解</a:t>
            </a:r>
            <a:br>
              <a:rPr lang="zh-CN" altLang="en-US" sz="1800">
                <a:sym typeface="+mn-ea"/>
              </a:rPr>
            </a:br>
            <a:br>
              <a:rPr lang="zh-CN" altLang="en-US" sz="1800">
                <a:sym typeface="+mn-ea"/>
              </a:rPr>
            </a:br>
            <a:r>
              <a:rPr lang="zh-CN" altLang="en-US" sz="1800">
                <a:sym typeface="+mn-ea"/>
              </a:rPr>
              <a:t>这个界面需要和</a:t>
            </a: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靶向治疗</a:t>
            </a:r>
            <a:r>
              <a:rPr lang="en-US" altLang="zh-CN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新</a:t>
            </a:r>
            <a:r>
              <a:rPr lang="en-US" altLang="zh-CN" sz="1800">
                <a:sym typeface="+mn-ea"/>
              </a:rPr>
              <a:t>)”</a:t>
            </a:r>
            <a:r>
              <a:rPr lang="zh-CN" altLang="en-US" sz="1800">
                <a:sym typeface="+mn-ea"/>
              </a:rPr>
              <a:t>的界面一样，等</a:t>
            </a: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靶向治疗</a:t>
            </a:r>
            <a:r>
              <a:rPr lang="en-US" altLang="zh-CN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新</a:t>
            </a:r>
            <a:r>
              <a:rPr lang="en-US" altLang="zh-CN" sz="1800">
                <a:sym typeface="+mn-ea"/>
              </a:rPr>
              <a:t>)”</a:t>
            </a:r>
            <a:r>
              <a:rPr lang="zh-CN" altLang="en-US" sz="1800">
                <a:sym typeface="+mn-ea"/>
              </a:rPr>
              <a:t>界面完善后，同步到这里。</a:t>
            </a:r>
            <a:br>
              <a:rPr lang="zh-CN" altLang="en-US" sz="1800">
                <a:sym typeface="+mn-ea"/>
              </a:rPr>
            </a:br>
            <a:br>
              <a:rPr lang="zh-CN" altLang="en-US" sz="1800">
                <a:sym typeface="+mn-ea"/>
              </a:rPr>
            </a:br>
            <a:r>
              <a:rPr lang="zh-CN" altLang="en-US" sz="1800">
                <a:solidFill>
                  <a:srgbClr val="FF0000"/>
                </a:solidFill>
                <a:sym typeface="+mn-ea"/>
              </a:rPr>
              <a:t>注：</a:t>
            </a:r>
            <a:r>
              <a:rPr lang="zh-CN" altLang="en-US" sz="1800">
                <a:sym typeface="+mn-ea"/>
              </a:rPr>
              <a:t>这里的变异来自于胚系，这是和</a:t>
            </a: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靶向治疗</a:t>
            </a:r>
            <a:r>
              <a:rPr lang="en-US" altLang="zh-CN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新</a:t>
            </a:r>
            <a:r>
              <a:rPr lang="en-US" altLang="zh-CN" sz="1800">
                <a:sym typeface="+mn-ea"/>
              </a:rPr>
              <a:t>)”</a:t>
            </a:r>
            <a:r>
              <a:rPr lang="zh-CN" altLang="en-US" sz="1800">
                <a:sym typeface="+mn-ea"/>
              </a:rPr>
              <a:t>不同的地方。</a:t>
            </a:r>
            <a:endParaRPr lang="zh-CN" altLang="en-US" sz="1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4653280"/>
            <a:ext cx="82251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参考页面：https://report.hapyun.com/hapkb/report/review/94841/explain?disease=%E5%8D%B5%E5%B7%A2%2F%E8%BE%93%E5%8D%B5%E7%AE%A1%E7%99%8C&amp;gene=BRCA2&amp;transcript=NM_000059&amp;nucleotide=c.5645C%3EA&amp;protein=p.S1882%2A&amp;mutation_id=857412&amp;source=2&amp;annotation_type=1&amp;report_annotation_id=54148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500,&quot;width&quot;:19215}"/>
</p:tagLst>
</file>

<file path=ppt/tags/tag2.xml><?xml version="1.0" encoding="utf-8"?>
<p:tagLst xmlns:p="http://schemas.openxmlformats.org/presentationml/2006/main">
  <p:tag name="KSO_WM_UNIT_PLACING_PICTURE_USER_VIEWPORT" val="{&quot;height&quot;:12615,&quot;width&quot;:11400}"/>
</p:tagLst>
</file>

<file path=ppt/tags/tag3.xml><?xml version="1.0" encoding="utf-8"?>
<p:tagLst xmlns:p="http://schemas.openxmlformats.org/presentationml/2006/main">
  <p:tag name="COMMONDATA" val="eyJoZGlkIjoiZmJkODc0MjlhZThiMDg3ZmZkODcyMmI3NDJkMmY5YTYifQ=="/>
  <p:tag name="KSO_WPP_MARK_KEY" val="9b24bf98-0d95-4914-b9b2-08ceb1e314b5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2855</Words>
  <Application>WPS 演示</Application>
  <PresentationFormat/>
  <Paragraphs>124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 Unicode MS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10</cp:revision>
  <dcterms:created xsi:type="dcterms:W3CDTF">2022-12-01T01:50:00Z</dcterms:created>
  <dcterms:modified xsi:type="dcterms:W3CDTF">2022-12-05T06:21:53Z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63DD548EA7B34E32B300FBE4AA69ACA0</vt:lpwstr>
  </property>
</Properties>
</file>