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7" r:id="rId2"/>
    <p:sldId id="270" r:id="rId3"/>
    <p:sldId id="300" r:id="rId4"/>
    <p:sldId id="271" r:id="rId5"/>
    <p:sldId id="298" r:id="rId6"/>
    <p:sldId id="299" r:id="rId7"/>
    <p:sldId id="301" r:id="rId8"/>
    <p:sldId id="302" r:id="rId9"/>
    <p:sldId id="279" r:id="rId10"/>
    <p:sldId id="280" r:id="rId11"/>
    <p:sldId id="282" r:id="rId12"/>
    <p:sldId id="281" r:id="rId13"/>
    <p:sldId id="277" r:id="rId14"/>
    <p:sldId id="295" r:id="rId15"/>
    <p:sldId id="296" r:id="rId16"/>
    <p:sldId id="297" r:id="rId17"/>
    <p:sldId id="303" r:id="rId18"/>
    <p:sldId id="304" r:id="rId19"/>
    <p:sldId id="278" r:id="rId20"/>
    <p:sldId id="25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E838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9" autoAdjust="0"/>
  </p:normalViewPr>
  <p:slideViewPr>
    <p:cSldViewPr>
      <p:cViewPr>
        <p:scale>
          <a:sx n="97" d="100"/>
          <a:sy n="97" d="100"/>
        </p:scale>
        <p:origin x="-72" y="90"/>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321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929BE4-6EE5-4F06-8AC4-42B2AFDD74A1}" type="datetimeFigureOut">
              <a:rPr lang="zh-CN" altLang="en-US" smtClean="0"/>
              <a:pPr/>
              <a:t>2012-11-22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57B83-2429-4E03-8416-2848A0B9ACE0}" type="slidenum">
              <a:rPr lang="zh-CN" altLang="en-US" smtClean="0"/>
              <a:pPr/>
              <a:t>‹#›</a:t>
            </a:fld>
            <a:endParaRPr lang="zh-CN" altLang="en-US"/>
          </a:p>
        </p:txBody>
      </p:sp>
    </p:spTree>
    <p:extLst>
      <p:ext uri="{BB962C8B-B14F-4D97-AF65-F5344CB8AC3E}">
        <p14:creationId xmlns:p14="http://schemas.microsoft.com/office/powerpoint/2010/main" val="3565357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6D58A4-DB71-4AB9-BCEB-C93E15A3393E}" type="datetimeFigureOut">
              <a:rPr lang="zh-CN" altLang="en-US" smtClean="0"/>
              <a:t>2012-11-22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910FA-B012-4E41-90F9-C53D38F7FAD7}" type="slidenum">
              <a:rPr lang="zh-CN" altLang="en-US" smtClean="0"/>
              <a:t>‹#›</a:t>
            </a:fld>
            <a:endParaRPr lang="zh-CN" altLang="en-US"/>
          </a:p>
        </p:txBody>
      </p:sp>
    </p:spTree>
    <p:extLst>
      <p:ext uri="{BB962C8B-B14F-4D97-AF65-F5344CB8AC3E}">
        <p14:creationId xmlns:p14="http://schemas.microsoft.com/office/powerpoint/2010/main" val="316459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7" name="图片 6" descr="未标题-2副本.png"/>
          <p:cNvPicPr>
            <a:picLocks noChangeAspect="1"/>
          </p:cNvPicPr>
          <p:nvPr userDrawn="1"/>
        </p:nvPicPr>
        <p:blipFill>
          <a:blip r:embed="rId5" cstate="print"/>
          <a:stretch>
            <a:fillRect/>
          </a:stretch>
        </p:blipFill>
        <p:spPr>
          <a:xfrm>
            <a:off x="571472" y="6398929"/>
            <a:ext cx="1476587" cy="316219"/>
          </a:xfrm>
          <a:prstGeom prst="rect">
            <a:avLst/>
          </a:prstGeom>
        </p:spPr>
      </p:pic>
      <p:sp>
        <p:nvSpPr>
          <p:cNvPr id="8" name="TextBox 7"/>
          <p:cNvSpPr txBox="1"/>
          <p:nvPr userDrawn="1"/>
        </p:nvSpPr>
        <p:spPr>
          <a:xfrm>
            <a:off x="7286644" y="357166"/>
            <a:ext cx="1544654" cy="276999"/>
          </a:xfrm>
          <a:prstGeom prst="rect">
            <a:avLst/>
          </a:prstGeom>
          <a:noFill/>
        </p:spPr>
        <p:txBody>
          <a:bodyPr wrap="none" rtlCol="0">
            <a:spAutoFit/>
          </a:bodyPr>
          <a:lstStyle/>
          <a:p>
            <a:r>
              <a:rPr lang="en-US" altLang="zh-CN" sz="1200" b="1" dirty="0">
                <a:solidFill>
                  <a:schemeClr val="tx1">
                    <a:lumMod val="50000"/>
                    <a:lumOff val="50000"/>
                  </a:schemeClr>
                </a:solidFill>
                <a:latin typeface="Arial" pitchFamily="34" charset="0"/>
                <a:cs typeface="Arial" pitchFamily="34" charset="0"/>
              </a:rPr>
              <a:t>www.nanhua.com</a:t>
            </a:r>
            <a:endParaRPr lang="zh-CN" altLang="en-US" sz="1200" b="1" dirty="0">
              <a:solidFill>
                <a:schemeClr val="tx1">
                  <a:lumMod val="50000"/>
                  <a:lumOff val="50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banner1.jpg"/>
          <p:cNvPicPr>
            <a:picLocks noChangeAspect="1"/>
          </p:cNvPicPr>
          <p:nvPr/>
        </p:nvPicPr>
        <p:blipFill>
          <a:blip r:embed="rId2" cstate="print"/>
          <a:stretch>
            <a:fillRect/>
          </a:stretch>
        </p:blipFill>
        <p:spPr>
          <a:xfrm>
            <a:off x="1" y="2714620"/>
            <a:ext cx="9143997" cy="1533791"/>
          </a:xfrm>
          <a:prstGeom prst="rect">
            <a:avLst/>
          </a:prstGeom>
        </p:spPr>
      </p:pic>
      <p:sp>
        <p:nvSpPr>
          <p:cNvPr id="15" name="TextBox 14"/>
          <p:cNvSpPr txBox="1"/>
          <p:nvPr/>
        </p:nvSpPr>
        <p:spPr>
          <a:xfrm>
            <a:off x="500034" y="1558301"/>
            <a:ext cx="2617337" cy="630942"/>
          </a:xfrm>
          <a:prstGeom prst="rect">
            <a:avLst/>
          </a:prstGeom>
          <a:noFill/>
        </p:spPr>
        <p:txBody>
          <a:bodyPr wrap="square" rtlCol="0">
            <a:spAutoFit/>
          </a:bodyPr>
          <a:lstStyle/>
          <a:p>
            <a:r>
              <a:rPr lang="zh-CN" altLang="en-US" sz="3500" b="1" dirty="0" smtClean="0">
                <a:solidFill>
                  <a:schemeClr val="tx1">
                    <a:lumMod val="50000"/>
                    <a:lumOff val="50000"/>
                  </a:schemeClr>
                </a:solidFill>
                <a:latin typeface="+mj-ea"/>
                <a:ea typeface="+mj-ea"/>
              </a:rPr>
              <a:t>南华机电</a:t>
            </a:r>
            <a:endParaRPr lang="en-US" altLang="zh-CN" sz="3500" b="1" dirty="0" smtClean="0">
              <a:solidFill>
                <a:schemeClr val="tx1">
                  <a:lumMod val="50000"/>
                  <a:lumOff val="50000"/>
                </a:schemeClr>
              </a:solidFill>
              <a:latin typeface="+mj-ea"/>
              <a:ea typeface="+mj-ea"/>
            </a:endParaRPr>
          </a:p>
        </p:txBody>
      </p:sp>
      <p:pic>
        <p:nvPicPr>
          <p:cNvPr id="16" name="Picture 2" descr="E:\侯晓燕\公司\ppt版式\xia.png"/>
          <p:cNvPicPr>
            <a:picLocks noChangeAspect="1" noChangeArrowheads="1"/>
          </p:cNvPicPr>
          <p:nvPr/>
        </p:nvPicPr>
        <p:blipFill>
          <a:blip r:embed="rId3" cstate="print"/>
          <a:srcRect/>
          <a:stretch>
            <a:fillRect/>
          </a:stretch>
        </p:blipFill>
        <p:spPr bwMode="auto">
          <a:xfrm>
            <a:off x="2285984" y="1629739"/>
            <a:ext cx="287279" cy="584815"/>
          </a:xfrm>
          <a:prstGeom prst="rect">
            <a:avLst/>
          </a:prstGeom>
          <a:noFill/>
        </p:spPr>
      </p:pic>
      <p:sp>
        <p:nvSpPr>
          <p:cNvPr id="18" name="TextBox 17"/>
          <p:cNvSpPr txBox="1"/>
          <p:nvPr/>
        </p:nvSpPr>
        <p:spPr>
          <a:xfrm>
            <a:off x="2432953" y="1691313"/>
            <a:ext cx="4227279" cy="461665"/>
          </a:xfrm>
          <a:prstGeom prst="rect">
            <a:avLst/>
          </a:prstGeom>
          <a:noFill/>
        </p:spPr>
        <p:txBody>
          <a:bodyPr wrap="square" rtlCol="0">
            <a:spAutoFit/>
          </a:bodyPr>
          <a:lstStyle/>
          <a:p>
            <a:r>
              <a:rPr lang="en-US" altLang="zh-CN" sz="2400" b="1" dirty="0" smtClean="0">
                <a:solidFill>
                  <a:schemeClr val="tx1">
                    <a:lumMod val="50000"/>
                    <a:lumOff val="50000"/>
                  </a:schemeClr>
                </a:solidFill>
              </a:rPr>
              <a:t>STM8S </a:t>
            </a:r>
            <a:r>
              <a:rPr lang="en-US" altLang="zh-CN" sz="2400" b="1" dirty="0">
                <a:solidFill>
                  <a:schemeClr val="tx1">
                    <a:lumMod val="50000"/>
                    <a:lumOff val="50000"/>
                  </a:schemeClr>
                </a:solidFill>
              </a:rPr>
              <a:t>——</a:t>
            </a:r>
            <a:r>
              <a:rPr lang="en-US" altLang="zh-CN" sz="2400" b="1" dirty="0" smtClean="0">
                <a:solidFill>
                  <a:schemeClr val="tx1">
                    <a:lumMod val="50000"/>
                    <a:lumOff val="50000"/>
                  </a:schemeClr>
                </a:solidFill>
              </a:rPr>
              <a:t>AD</a:t>
            </a:r>
            <a:r>
              <a:rPr lang="zh-CN" altLang="en-US" sz="2400" b="1" dirty="0" smtClean="0">
                <a:solidFill>
                  <a:schemeClr val="tx1">
                    <a:lumMod val="50000"/>
                    <a:lumOff val="50000"/>
                  </a:schemeClr>
                </a:solidFill>
              </a:rPr>
              <a:t>转换</a:t>
            </a:r>
            <a:endParaRPr lang="zh-CN" altLang="en-US" sz="2400" b="1" dirty="0">
              <a:solidFill>
                <a:schemeClr val="tx1">
                  <a:lumMod val="50000"/>
                  <a:lumOff val="50000"/>
                </a:schemeClr>
              </a:solidFill>
            </a:endParaRPr>
          </a:p>
        </p:txBody>
      </p:sp>
      <p:sp>
        <p:nvSpPr>
          <p:cNvPr id="8" name="TextBox 7"/>
          <p:cNvSpPr txBox="1"/>
          <p:nvPr/>
        </p:nvSpPr>
        <p:spPr>
          <a:xfrm>
            <a:off x="1" y="1"/>
            <a:ext cx="2699791" cy="523220"/>
          </a:xfrm>
          <a:prstGeom prst="rect">
            <a:avLst/>
          </a:prstGeom>
          <a:noFill/>
        </p:spPr>
        <p:txBody>
          <a:bodyPr wrap="square" rtlCol="0">
            <a:spAutoFit/>
          </a:bodyPr>
          <a:lstStyle>
            <a:defPPr>
              <a:defRPr lang="zh-CN"/>
            </a:defPPr>
            <a:lvl1pPr>
              <a:defRPr sz="3500" b="1">
                <a:solidFill>
                  <a:schemeClr val="tx1">
                    <a:lumMod val="50000"/>
                    <a:lumOff val="50000"/>
                  </a:schemeClr>
                </a:solidFill>
                <a:latin typeface="+mj-ea"/>
                <a:ea typeface="+mj-ea"/>
              </a:defRPr>
            </a:lvl1pPr>
          </a:lstStyle>
          <a:p>
            <a:r>
              <a:rPr lang="en-US" altLang="zh-CN" sz="1400" dirty="0"/>
              <a:t>STM8S Technical </a:t>
            </a:r>
            <a:r>
              <a:rPr lang="en-US" altLang="zh-CN" sz="1400" dirty="0" smtClean="0"/>
              <a:t>Training 3</a:t>
            </a:r>
            <a:endParaRPr lang="en-US" altLang="zh-CN" sz="1400" dirty="0"/>
          </a:p>
          <a:p>
            <a:endParaRPr lang="zh-CN" altLang="en-US" sz="1400" dirty="0"/>
          </a:p>
        </p:txBody>
      </p:sp>
      <p:sp>
        <p:nvSpPr>
          <p:cNvPr id="11" name="TextBox 10"/>
          <p:cNvSpPr txBox="1"/>
          <p:nvPr/>
        </p:nvSpPr>
        <p:spPr>
          <a:xfrm>
            <a:off x="7658185" y="3607929"/>
            <a:ext cx="1485813" cy="646331"/>
          </a:xfrm>
          <a:prstGeom prst="rect">
            <a:avLst/>
          </a:prstGeom>
          <a:noFill/>
        </p:spPr>
        <p:txBody>
          <a:bodyPr wrap="square" rtlCol="0">
            <a:spAutoFit/>
          </a:bodyPr>
          <a:lstStyle/>
          <a:p>
            <a:r>
              <a:rPr lang="en-US" altLang="zh-CN" b="1" dirty="0" smtClean="0">
                <a:solidFill>
                  <a:schemeClr val="tx1">
                    <a:lumMod val="50000"/>
                    <a:lumOff val="50000"/>
                  </a:schemeClr>
                </a:solidFill>
              </a:rPr>
              <a:t>Allen Tan 2012.11.22</a:t>
            </a:r>
            <a:endParaRPr lang="zh-CN" altLang="en-US" b="1"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6" y="11588"/>
            <a:ext cx="1584176" cy="369332"/>
          </a:xfrm>
          <a:prstGeom prst="rect">
            <a:avLst/>
          </a:prstGeom>
          <a:noFill/>
        </p:spPr>
        <p:txBody>
          <a:bodyPr wrap="square" rtlCol="0">
            <a:spAutoFit/>
          </a:bodyPr>
          <a:lstStyle/>
          <a:p>
            <a:r>
              <a:rPr lang="en-US" altLang="zh-CN" dirty="0" smtClean="0"/>
              <a:t>1</a:t>
            </a:r>
            <a:r>
              <a:rPr lang="zh-CN" altLang="en-US" dirty="0" smtClean="0"/>
              <a:t>）</a:t>
            </a:r>
            <a:r>
              <a:rPr lang="en-US" altLang="zh-CN" dirty="0" smtClean="0"/>
              <a:t>CLK</a:t>
            </a:r>
            <a:endParaRPr lang="zh-CN" altLang="en-US" dirty="0"/>
          </a:p>
        </p:txBody>
      </p:sp>
      <p:sp>
        <p:nvSpPr>
          <p:cNvPr id="3" name="矩形 2"/>
          <p:cNvSpPr/>
          <p:nvPr/>
        </p:nvSpPr>
        <p:spPr>
          <a:xfrm>
            <a:off x="179512" y="505288"/>
            <a:ext cx="8712968" cy="1477328"/>
          </a:xfrm>
          <a:prstGeom prst="rect">
            <a:avLst/>
          </a:prstGeom>
        </p:spPr>
        <p:txBody>
          <a:bodyPr wrap="square">
            <a:spAutoFit/>
          </a:bodyPr>
          <a:lstStyle/>
          <a:p>
            <a:r>
              <a:rPr lang="zh-CN" altLang="en-US" dirty="0" smtClean="0"/>
              <a:t>简介：</a:t>
            </a:r>
            <a:endParaRPr lang="en-US" altLang="zh-CN" dirty="0" smtClean="0"/>
          </a:p>
          <a:p>
            <a:r>
              <a:rPr lang="en-US" altLang="zh-CN" dirty="0" smtClean="0"/>
              <a:t>STM8</a:t>
            </a:r>
            <a:r>
              <a:rPr lang="zh-CN" altLang="zh-CN" dirty="0"/>
              <a:t>单片机的时钟源非常丰富，芯片内部既有</a:t>
            </a:r>
            <a:r>
              <a:rPr lang="en-US" altLang="zh-CN" dirty="0"/>
              <a:t>16MHZ</a:t>
            </a:r>
            <a:r>
              <a:rPr lang="zh-CN" altLang="zh-CN" dirty="0"/>
              <a:t>的高速</a:t>
            </a:r>
            <a:r>
              <a:rPr lang="en-US" altLang="zh-CN" dirty="0"/>
              <a:t>RC</a:t>
            </a:r>
            <a:r>
              <a:rPr lang="zh-CN" altLang="zh-CN" dirty="0"/>
              <a:t>振荡器，也有</a:t>
            </a:r>
            <a:r>
              <a:rPr lang="en-US" altLang="zh-CN" dirty="0"/>
              <a:t>128KHZ</a:t>
            </a:r>
            <a:r>
              <a:rPr lang="zh-CN" altLang="zh-CN" dirty="0"/>
              <a:t>的低速</a:t>
            </a:r>
            <a:r>
              <a:rPr lang="en-US" altLang="zh-CN" dirty="0"/>
              <a:t>RC</a:t>
            </a:r>
            <a:r>
              <a:rPr lang="zh-CN" altLang="zh-CN" dirty="0"/>
              <a:t>振荡器，外部还可以接一个高速的晶体振荡器。在系统运行过程中，可以根据需要，自由地切换。单片机复位后，首先采用的是内部的高速</a:t>
            </a:r>
            <a:r>
              <a:rPr lang="en-US" altLang="zh-CN" dirty="0"/>
              <a:t>RC</a:t>
            </a:r>
            <a:r>
              <a:rPr lang="zh-CN" altLang="zh-CN" dirty="0"/>
              <a:t>振荡器，且分频系数为</a:t>
            </a:r>
            <a:r>
              <a:rPr lang="en-US" altLang="zh-CN" dirty="0"/>
              <a:t>8</a:t>
            </a:r>
            <a:r>
              <a:rPr lang="zh-CN" altLang="zh-CN" dirty="0"/>
              <a:t>，因此</a:t>
            </a:r>
            <a:r>
              <a:rPr lang="en-US" altLang="zh-CN" dirty="0"/>
              <a:t>CPU</a:t>
            </a:r>
            <a:r>
              <a:rPr lang="zh-CN" altLang="zh-CN" dirty="0"/>
              <a:t>的上电运行的时钟频率为</a:t>
            </a:r>
            <a:r>
              <a:rPr lang="en-US" altLang="zh-CN" dirty="0" smtClean="0"/>
              <a:t>2MHZ</a:t>
            </a:r>
            <a:r>
              <a:rPr lang="zh-CN" altLang="en-US" dirty="0" smtClean="0"/>
              <a:t>。</a:t>
            </a:r>
            <a:endParaRPr lang="zh-CN" altLang="en-US" dirty="0"/>
          </a:p>
        </p:txBody>
      </p:sp>
      <p:sp>
        <p:nvSpPr>
          <p:cNvPr id="4" name="矩形 3"/>
          <p:cNvSpPr/>
          <p:nvPr/>
        </p:nvSpPr>
        <p:spPr>
          <a:xfrm>
            <a:off x="211671" y="2051556"/>
            <a:ext cx="3889206" cy="369332"/>
          </a:xfrm>
          <a:prstGeom prst="rect">
            <a:avLst/>
          </a:prstGeom>
        </p:spPr>
        <p:txBody>
          <a:bodyPr wrap="none">
            <a:spAutoFit/>
          </a:bodyPr>
          <a:lstStyle/>
          <a:p>
            <a:r>
              <a:rPr lang="en-US" altLang="zh-CN" dirty="0"/>
              <a:t>HSI</a:t>
            </a:r>
            <a:r>
              <a:rPr lang="zh-CN" altLang="zh-CN" dirty="0"/>
              <a:t>时钟初始化</a:t>
            </a:r>
            <a:r>
              <a:rPr lang="en-US" altLang="zh-CN" dirty="0"/>
              <a:t>(</a:t>
            </a:r>
            <a:r>
              <a:rPr lang="zh-CN" altLang="zh-CN" dirty="0"/>
              <a:t>复位后的默认时钟</a:t>
            </a:r>
            <a:r>
              <a:rPr lang="en-US" altLang="zh-CN" dirty="0"/>
              <a:t>)</a:t>
            </a:r>
            <a:r>
              <a:rPr lang="zh-CN" altLang="zh-CN" dirty="0"/>
              <a:t>：</a:t>
            </a:r>
          </a:p>
        </p:txBody>
      </p:sp>
      <p:sp>
        <p:nvSpPr>
          <p:cNvPr id="5" name="矩形 4"/>
          <p:cNvSpPr/>
          <p:nvPr/>
        </p:nvSpPr>
        <p:spPr>
          <a:xfrm>
            <a:off x="355374" y="2420888"/>
            <a:ext cx="8424936" cy="2031325"/>
          </a:xfrm>
          <a:prstGeom prst="rect">
            <a:avLst/>
          </a:prstGeom>
        </p:spPr>
        <p:txBody>
          <a:bodyPr wrap="square">
            <a:spAutoFit/>
          </a:bodyPr>
          <a:lstStyle/>
          <a:p>
            <a:r>
              <a:rPr lang="en-US" altLang="zh-CN" dirty="0"/>
              <a:t>void </a:t>
            </a:r>
            <a:r>
              <a:rPr lang="en-US" altLang="zh-CN" dirty="0" err="1"/>
              <a:t>CLK_HSI_Init</a:t>
            </a:r>
            <a:r>
              <a:rPr lang="en-US" altLang="zh-CN" dirty="0"/>
              <a:t>(void)</a:t>
            </a:r>
            <a:endParaRPr lang="zh-CN" altLang="zh-CN" dirty="0"/>
          </a:p>
          <a:p>
            <a:r>
              <a:rPr lang="en-US" altLang="zh-CN" dirty="0"/>
              <a:t>{</a:t>
            </a:r>
            <a:endParaRPr lang="zh-CN" altLang="zh-CN" dirty="0"/>
          </a:p>
          <a:p>
            <a:r>
              <a:rPr lang="en-US" altLang="zh-CN" dirty="0"/>
              <a:t>	CLK_ECKR = 0X00;//Disable extern HSE</a:t>
            </a:r>
            <a:endParaRPr lang="zh-CN" altLang="zh-CN" dirty="0"/>
          </a:p>
          <a:p>
            <a:r>
              <a:rPr lang="en-US" altLang="zh-CN" dirty="0"/>
              <a:t>	CLK_ICKR = 0X01;//enable HSI</a:t>
            </a:r>
            <a:endParaRPr lang="zh-CN" altLang="zh-CN" dirty="0"/>
          </a:p>
          <a:p>
            <a:r>
              <a:rPr lang="en-US" altLang="zh-CN" dirty="0"/>
              <a:t>	CLK_SWR = 0XE1;//chose HSI 16MHZ</a:t>
            </a:r>
            <a:endParaRPr lang="zh-CN" altLang="zh-CN" dirty="0"/>
          </a:p>
          <a:p>
            <a:r>
              <a:rPr lang="en-US" altLang="zh-CN" dirty="0"/>
              <a:t>	CLK_CKDIVR = 0X18; </a:t>
            </a:r>
            <a:r>
              <a:rPr lang="en-US" altLang="zh-CN" dirty="0" smtClean="0"/>
              <a:t>//</a:t>
            </a:r>
            <a:r>
              <a:rPr lang="en-US" altLang="zh-CN" dirty="0" err="1"/>
              <a:t>Fmaster</a:t>
            </a:r>
            <a:r>
              <a:rPr lang="en-US" altLang="zh-CN" dirty="0"/>
              <a:t>=16MHZ/8 </a:t>
            </a:r>
            <a:r>
              <a:rPr lang="zh-CN" altLang="en-US" dirty="0" smtClean="0"/>
              <a:t>   </a:t>
            </a:r>
            <a:r>
              <a:rPr lang="en-US" altLang="zh-CN" dirty="0" err="1" smtClean="0"/>
              <a:t>Fcpu</a:t>
            </a:r>
            <a:r>
              <a:rPr lang="en-US" altLang="zh-CN" dirty="0"/>
              <a:t>= </a:t>
            </a:r>
            <a:r>
              <a:rPr lang="en-US" altLang="zh-CN" dirty="0" err="1"/>
              <a:t>Fmaster</a:t>
            </a:r>
            <a:r>
              <a:rPr lang="en-US" altLang="zh-CN" dirty="0"/>
              <a:t>=2MHZ	</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929596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6" y="11588"/>
            <a:ext cx="1584176" cy="369332"/>
          </a:xfrm>
          <a:prstGeom prst="rect">
            <a:avLst/>
          </a:prstGeom>
          <a:noFill/>
        </p:spPr>
        <p:txBody>
          <a:bodyPr wrap="square" rtlCol="0">
            <a:spAutoFit/>
          </a:bodyPr>
          <a:lstStyle/>
          <a:p>
            <a:r>
              <a:rPr lang="en-US" altLang="zh-CN" dirty="0" smtClean="0"/>
              <a:t>2</a:t>
            </a:r>
            <a:r>
              <a:rPr lang="zh-CN" altLang="en-US" dirty="0" smtClean="0"/>
              <a:t>）</a:t>
            </a:r>
            <a:r>
              <a:rPr lang="en-US" altLang="zh-CN" dirty="0" smtClean="0"/>
              <a:t>GPIO</a:t>
            </a:r>
            <a:endParaRPr lang="zh-CN" altLang="en-US" dirty="0"/>
          </a:p>
        </p:txBody>
      </p:sp>
      <p:sp>
        <p:nvSpPr>
          <p:cNvPr id="3" name="矩形 2"/>
          <p:cNvSpPr/>
          <p:nvPr/>
        </p:nvSpPr>
        <p:spPr>
          <a:xfrm>
            <a:off x="179512" y="505288"/>
            <a:ext cx="8424936" cy="3416320"/>
          </a:xfrm>
          <a:prstGeom prst="rect">
            <a:avLst/>
          </a:prstGeom>
        </p:spPr>
        <p:txBody>
          <a:bodyPr wrap="square">
            <a:spAutoFit/>
          </a:bodyPr>
          <a:lstStyle/>
          <a:p>
            <a:r>
              <a:rPr lang="zh-CN" altLang="en-US" dirty="0" smtClean="0"/>
              <a:t>简介：</a:t>
            </a:r>
            <a:endParaRPr lang="zh-CN" altLang="en-US" dirty="0"/>
          </a:p>
          <a:p>
            <a:r>
              <a:rPr lang="zh-CN" altLang="en-US" dirty="0"/>
              <a:t>通用输入</a:t>
            </a:r>
            <a:r>
              <a:rPr lang="en-US" altLang="zh-CN" dirty="0"/>
              <a:t>/</a:t>
            </a:r>
            <a:r>
              <a:rPr lang="zh-CN" altLang="en-US" dirty="0"/>
              <a:t>输出口用于芯片和外部进行数据传输。一个</a:t>
            </a:r>
            <a:r>
              <a:rPr lang="en-US" altLang="zh-CN" dirty="0"/>
              <a:t>IO</a:t>
            </a:r>
            <a:r>
              <a:rPr lang="zh-CN" altLang="en-US" dirty="0"/>
              <a:t>端口可以包括多达</a:t>
            </a:r>
            <a:r>
              <a:rPr lang="en-US" altLang="zh-CN" dirty="0"/>
              <a:t>8</a:t>
            </a:r>
            <a:r>
              <a:rPr lang="zh-CN" altLang="en-US" dirty="0"/>
              <a:t>个引脚，每个引脚可以被独立编程作为数字输入或者数字输出口</a:t>
            </a:r>
            <a:r>
              <a:rPr lang="zh-CN" altLang="en-US" dirty="0" smtClean="0"/>
              <a:t>。</a:t>
            </a:r>
            <a:endParaRPr lang="zh-CN" altLang="en-US" dirty="0"/>
          </a:p>
          <a:p>
            <a:r>
              <a:rPr lang="en-US" altLang="zh-CN" b="1" dirty="0"/>
              <a:t>GPIO </a:t>
            </a:r>
            <a:r>
              <a:rPr lang="zh-CN" altLang="en-US" dirty="0"/>
              <a:t>寄存器 ：</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938338"/>
            <a:ext cx="78390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90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2790056" cy="369332"/>
          </a:xfrm>
          <a:prstGeom prst="rect">
            <a:avLst/>
          </a:prstGeom>
        </p:spPr>
        <p:txBody>
          <a:bodyPr wrap="square">
            <a:spAutoFit/>
          </a:bodyPr>
          <a:lstStyle/>
          <a:p>
            <a:r>
              <a:rPr lang="nn-NO" altLang="zh-CN" b="1" dirty="0" smtClean="0"/>
              <a:t>I/O</a:t>
            </a:r>
            <a:r>
              <a:rPr lang="zh-CN" altLang="nn-NO" dirty="0"/>
              <a:t>的配置和使用 </a:t>
            </a:r>
          </a:p>
        </p:txBody>
      </p:sp>
      <p:sp>
        <p:nvSpPr>
          <p:cNvPr id="3" name="矩形 2"/>
          <p:cNvSpPr/>
          <p:nvPr/>
        </p:nvSpPr>
        <p:spPr>
          <a:xfrm>
            <a:off x="107504" y="548680"/>
            <a:ext cx="8928992" cy="646331"/>
          </a:xfrm>
          <a:prstGeom prst="rect">
            <a:avLst/>
          </a:prstGeom>
        </p:spPr>
        <p:txBody>
          <a:bodyPr wrap="square">
            <a:spAutoFit/>
          </a:bodyPr>
          <a:lstStyle/>
          <a:p>
            <a:r>
              <a:rPr lang="zh-CN" altLang="en-US" dirty="0" smtClean="0"/>
              <a:t>控制</a:t>
            </a:r>
            <a:r>
              <a:rPr lang="zh-CN" altLang="en-US" dirty="0"/>
              <a:t>寄存器</a:t>
            </a:r>
            <a:r>
              <a:rPr lang="en-US" altLang="zh-CN" dirty="0"/>
              <a:t>1(CR1)</a:t>
            </a:r>
            <a:r>
              <a:rPr lang="zh-CN" altLang="en-US" dirty="0"/>
              <a:t>和控制寄存器</a:t>
            </a:r>
            <a:r>
              <a:rPr lang="en-US" altLang="zh-CN" dirty="0"/>
              <a:t>2(CR2)</a:t>
            </a:r>
            <a:r>
              <a:rPr lang="zh-CN" altLang="en-US" dirty="0"/>
              <a:t>用于对输入</a:t>
            </a:r>
            <a:r>
              <a:rPr lang="en-US" altLang="zh-CN" dirty="0"/>
              <a:t>/</a:t>
            </a:r>
            <a:r>
              <a:rPr lang="zh-CN" altLang="en-US" dirty="0"/>
              <a:t>输出进行配置。任何一个</a:t>
            </a:r>
            <a:r>
              <a:rPr lang="en-US" altLang="zh-CN" dirty="0"/>
              <a:t>I/O</a:t>
            </a:r>
            <a:r>
              <a:rPr lang="zh-CN" altLang="en-US" dirty="0"/>
              <a:t>引脚可以通过对</a:t>
            </a:r>
            <a:r>
              <a:rPr lang="en-US" altLang="zh-CN" dirty="0"/>
              <a:t>DDR,ODR,CR1</a:t>
            </a:r>
            <a:r>
              <a:rPr lang="zh-CN" altLang="en-US" dirty="0"/>
              <a:t>和</a:t>
            </a:r>
            <a:r>
              <a:rPr lang="en-US" altLang="zh-CN" dirty="0"/>
              <a:t>CR2</a:t>
            </a:r>
            <a:r>
              <a:rPr lang="zh-CN" altLang="en-US" dirty="0"/>
              <a:t>寄存器的相应位进行编程来配置。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1195011"/>
            <a:ext cx="75342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3195261"/>
            <a:ext cx="75057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640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764704"/>
            <a:ext cx="8136904" cy="3970318"/>
          </a:xfrm>
          <a:prstGeom prst="rect">
            <a:avLst/>
          </a:prstGeom>
        </p:spPr>
        <p:txBody>
          <a:bodyPr wrap="square">
            <a:spAutoFit/>
          </a:bodyPr>
          <a:lstStyle/>
          <a:p>
            <a:r>
              <a:rPr lang="en-US" altLang="zh-CN" dirty="0"/>
              <a:t>void </a:t>
            </a:r>
            <a:r>
              <a:rPr lang="en-US" altLang="zh-CN" dirty="0" err="1"/>
              <a:t>GPIO_Init</a:t>
            </a:r>
            <a:r>
              <a:rPr lang="en-US" altLang="zh-CN" dirty="0"/>
              <a:t>(void)</a:t>
            </a:r>
          </a:p>
          <a:p>
            <a:r>
              <a:rPr lang="en-US" altLang="zh-CN" dirty="0"/>
              <a:t>{</a:t>
            </a:r>
          </a:p>
          <a:p>
            <a:r>
              <a:rPr lang="en-US" altLang="zh-CN" dirty="0" smtClean="0"/>
              <a:t>/*PA1:System*/</a:t>
            </a:r>
            <a:endParaRPr lang="en-US" altLang="zh-CN" dirty="0"/>
          </a:p>
          <a:p>
            <a:r>
              <a:rPr lang="en-US" altLang="zh-CN" dirty="0" err="1" smtClean="0"/>
              <a:t>BitSet</a:t>
            </a:r>
            <a:r>
              <a:rPr lang="en-US" altLang="zh-CN" dirty="0" smtClean="0"/>
              <a:t>(PA_DDR,1); </a:t>
            </a:r>
            <a:r>
              <a:rPr lang="en-US" altLang="zh-CN" dirty="0"/>
              <a:t>//</a:t>
            </a:r>
            <a:r>
              <a:rPr lang="en-US" altLang="zh-CN" dirty="0" smtClean="0"/>
              <a:t>PA1 </a:t>
            </a:r>
            <a:r>
              <a:rPr lang="en-US" altLang="zh-CN" dirty="0"/>
              <a:t>Output.              </a:t>
            </a:r>
          </a:p>
          <a:p>
            <a:r>
              <a:rPr lang="en-US" altLang="zh-CN" dirty="0" err="1" smtClean="0"/>
              <a:t>BitSet</a:t>
            </a:r>
            <a:r>
              <a:rPr lang="en-US" altLang="zh-CN" dirty="0" smtClean="0"/>
              <a:t>(PA_CR1,1); </a:t>
            </a:r>
            <a:r>
              <a:rPr lang="en-US" altLang="zh-CN" dirty="0"/>
              <a:t>//</a:t>
            </a:r>
            <a:r>
              <a:rPr lang="en-US" altLang="zh-CN" dirty="0" err="1"/>
              <a:t>PushPull</a:t>
            </a:r>
            <a:r>
              <a:rPr lang="en-US" altLang="zh-CN" dirty="0"/>
              <a:t>.</a:t>
            </a:r>
          </a:p>
          <a:p>
            <a:r>
              <a:rPr lang="en-US" altLang="zh-CN" dirty="0" err="1" smtClean="0"/>
              <a:t>BitClr</a:t>
            </a:r>
            <a:r>
              <a:rPr lang="en-US" altLang="zh-CN" dirty="0" smtClean="0"/>
              <a:t>(PA_CR2,1); </a:t>
            </a:r>
            <a:r>
              <a:rPr lang="en-US" altLang="zh-CN" dirty="0"/>
              <a:t>//Output speed up to 2MHz.</a:t>
            </a:r>
          </a:p>
          <a:p>
            <a:r>
              <a:rPr lang="en-US" altLang="zh-CN" dirty="0" err="1" smtClean="0"/>
              <a:t>BitClr</a:t>
            </a:r>
            <a:r>
              <a:rPr lang="en-US" altLang="zh-CN" dirty="0" smtClean="0"/>
              <a:t> (PA_ODR,1); </a:t>
            </a:r>
            <a:r>
              <a:rPr lang="en-US" altLang="zh-CN" dirty="0"/>
              <a:t>//</a:t>
            </a:r>
            <a:r>
              <a:rPr lang="en-US" altLang="zh-CN" dirty="0" smtClean="0"/>
              <a:t>PA1 </a:t>
            </a:r>
            <a:r>
              <a:rPr lang="en-US" altLang="zh-CN" dirty="0"/>
              <a:t>Output </a:t>
            </a:r>
            <a:r>
              <a:rPr lang="en-US" altLang="zh-CN" dirty="0" smtClean="0"/>
              <a:t>0. </a:t>
            </a:r>
            <a:endParaRPr lang="en-US" altLang="zh-CN" dirty="0"/>
          </a:p>
          <a:p>
            <a:r>
              <a:rPr lang="en-US" altLang="zh-CN" dirty="0"/>
              <a:t>	</a:t>
            </a:r>
          </a:p>
          <a:p>
            <a:r>
              <a:rPr lang="en-US" altLang="zh-CN" dirty="0"/>
              <a:t>/*</a:t>
            </a:r>
            <a:r>
              <a:rPr lang="en-US" altLang="zh-CN" dirty="0" smtClean="0"/>
              <a:t>PA3:GPS_WORK*/</a:t>
            </a:r>
            <a:endParaRPr lang="en-US" altLang="zh-CN" dirty="0"/>
          </a:p>
          <a:p>
            <a:r>
              <a:rPr lang="en-US" altLang="zh-CN" dirty="0" err="1"/>
              <a:t>BitSet</a:t>
            </a:r>
            <a:r>
              <a:rPr lang="en-US" altLang="zh-CN" dirty="0"/>
              <a:t>(PA_DDR,1); //PA1 Output.              </a:t>
            </a:r>
          </a:p>
          <a:p>
            <a:r>
              <a:rPr lang="en-US" altLang="zh-CN" dirty="0" err="1"/>
              <a:t>BitSet</a:t>
            </a:r>
            <a:r>
              <a:rPr lang="en-US" altLang="zh-CN" dirty="0"/>
              <a:t>(PA_CR1,1); //</a:t>
            </a:r>
            <a:r>
              <a:rPr lang="en-US" altLang="zh-CN" dirty="0" err="1"/>
              <a:t>PushPull</a:t>
            </a:r>
            <a:r>
              <a:rPr lang="en-US" altLang="zh-CN" dirty="0"/>
              <a:t>.</a:t>
            </a:r>
          </a:p>
          <a:p>
            <a:r>
              <a:rPr lang="en-US" altLang="zh-CN" dirty="0" err="1"/>
              <a:t>BitClr</a:t>
            </a:r>
            <a:r>
              <a:rPr lang="en-US" altLang="zh-CN" dirty="0"/>
              <a:t>(PA_CR2,1); //Output speed up to 2MHz.</a:t>
            </a:r>
          </a:p>
          <a:p>
            <a:r>
              <a:rPr lang="en-US" altLang="zh-CN" dirty="0" err="1"/>
              <a:t>BitClr</a:t>
            </a:r>
            <a:r>
              <a:rPr lang="en-US" altLang="zh-CN" dirty="0"/>
              <a:t> (PA_ODR,1); //PA1 Output 0. </a:t>
            </a:r>
          </a:p>
          <a:p>
            <a:r>
              <a:rPr lang="en-US" altLang="zh-CN" dirty="0" smtClean="0"/>
              <a:t>}</a:t>
            </a:r>
            <a:endParaRPr lang="zh-CN" altLang="en-US" dirty="0"/>
          </a:p>
        </p:txBody>
      </p:sp>
      <p:sp>
        <p:nvSpPr>
          <p:cNvPr id="3" name="矩形 2"/>
          <p:cNvSpPr/>
          <p:nvPr/>
        </p:nvSpPr>
        <p:spPr>
          <a:xfrm>
            <a:off x="179512" y="260648"/>
            <a:ext cx="6552728" cy="369332"/>
          </a:xfrm>
          <a:prstGeom prst="rect">
            <a:avLst/>
          </a:prstGeom>
        </p:spPr>
        <p:txBody>
          <a:bodyPr wrap="square">
            <a:spAutoFit/>
          </a:bodyPr>
          <a:lstStyle/>
          <a:p>
            <a:r>
              <a:rPr lang="en-US" altLang="zh-CN" dirty="0"/>
              <a:t>GPIO(</a:t>
            </a:r>
            <a:r>
              <a:rPr lang="zh-CN" altLang="en-US" dirty="0"/>
              <a:t>通用输入输出口</a:t>
            </a:r>
            <a:r>
              <a:rPr lang="en-US" altLang="zh-CN" dirty="0"/>
              <a:t>)</a:t>
            </a:r>
            <a:r>
              <a:rPr lang="zh-CN" altLang="en-US" dirty="0"/>
              <a:t>：</a:t>
            </a:r>
            <a:r>
              <a:rPr lang="en-US" altLang="zh-CN" dirty="0" smtClean="0"/>
              <a:t>PA1/PA3</a:t>
            </a:r>
            <a:r>
              <a:rPr lang="zh-CN" altLang="en-US" dirty="0" smtClean="0"/>
              <a:t>初始化为推挽输出</a:t>
            </a:r>
            <a:r>
              <a:rPr lang="zh-CN" altLang="en-US" dirty="0"/>
              <a:t>低</a:t>
            </a:r>
            <a:r>
              <a:rPr lang="zh-CN" altLang="en-US" dirty="0" smtClean="0"/>
              <a:t>电平</a:t>
            </a:r>
            <a:endParaRPr lang="en-US" altLang="zh-CN" dirty="0"/>
          </a:p>
        </p:txBody>
      </p:sp>
    </p:spTree>
    <p:extLst>
      <p:ext uri="{BB962C8B-B14F-4D97-AF65-F5344CB8AC3E}">
        <p14:creationId xmlns:p14="http://schemas.microsoft.com/office/powerpoint/2010/main" val="1330674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4335" y="657265"/>
            <a:ext cx="8136904" cy="4524315"/>
          </a:xfrm>
          <a:prstGeom prst="rect">
            <a:avLst/>
          </a:prstGeom>
        </p:spPr>
        <p:txBody>
          <a:bodyPr wrap="square">
            <a:spAutoFit/>
          </a:bodyPr>
          <a:lstStyle/>
          <a:p>
            <a:r>
              <a:rPr lang="en-US" altLang="zh-CN" dirty="0"/>
              <a:t>void Tim4_Init(void)</a:t>
            </a:r>
          </a:p>
          <a:p>
            <a:r>
              <a:rPr lang="en-US" altLang="zh-CN" dirty="0"/>
              <a:t>{   </a:t>
            </a:r>
          </a:p>
          <a:p>
            <a:r>
              <a:rPr lang="en-US" altLang="zh-CN" dirty="0"/>
              <a:t>    TIM4_IER = 0x00</a:t>
            </a:r>
            <a:r>
              <a:rPr lang="en-US" altLang="zh-CN" dirty="0" smtClean="0"/>
              <a:t>;//</a:t>
            </a:r>
            <a:r>
              <a:rPr lang="zh-CN" altLang="en-US" dirty="0" smtClean="0"/>
              <a:t>禁止中断</a:t>
            </a:r>
            <a:endParaRPr lang="en-US" altLang="zh-CN" dirty="0" smtClean="0"/>
          </a:p>
          <a:p>
            <a:r>
              <a:rPr lang="en-US" altLang="zh-CN" dirty="0" smtClean="0"/>
              <a:t>    TIM4_PSCR =0x07;//</a:t>
            </a:r>
            <a:r>
              <a:rPr lang="zh-CN" altLang="en-US" dirty="0" smtClean="0"/>
              <a:t>计数器时钟</a:t>
            </a:r>
            <a:r>
              <a:rPr lang="en-US" altLang="zh-CN" dirty="0" smtClean="0"/>
              <a:t>=</a:t>
            </a:r>
            <a:r>
              <a:rPr lang="zh-CN" altLang="en-US" dirty="0" smtClean="0"/>
              <a:t>主时钟</a:t>
            </a:r>
            <a:r>
              <a:rPr lang="en-US" altLang="zh-CN" dirty="0" smtClean="0"/>
              <a:t>/  2</a:t>
            </a:r>
            <a:r>
              <a:rPr lang="en-US" altLang="zh-CN" baseline="30000" dirty="0" smtClean="0"/>
              <a:t>7</a:t>
            </a:r>
            <a:r>
              <a:rPr lang="en-US" altLang="zh-CN" dirty="0" smtClean="0"/>
              <a:t>=2Mhz/128 </a:t>
            </a:r>
            <a:r>
              <a:rPr lang="zh-CN" altLang="en-US" dirty="0" smtClean="0"/>
              <a:t>（计数器周期</a:t>
            </a:r>
            <a:r>
              <a:rPr lang="en-US" altLang="zh-CN" dirty="0" smtClean="0"/>
              <a:t>64us</a:t>
            </a:r>
            <a:r>
              <a:rPr lang="zh-CN" altLang="en-US" dirty="0" smtClean="0"/>
              <a:t>）</a:t>
            </a:r>
            <a:endParaRPr lang="en-US" altLang="zh-CN" dirty="0" smtClean="0"/>
          </a:p>
          <a:p>
            <a:r>
              <a:rPr lang="en-US" altLang="zh-CN" dirty="0" smtClean="0"/>
              <a:t>    TIM4_CNTR </a:t>
            </a:r>
            <a:r>
              <a:rPr lang="en-US" altLang="zh-CN" dirty="0"/>
              <a:t>=0;  //</a:t>
            </a:r>
            <a:r>
              <a:rPr lang="zh-CN" altLang="en-US" dirty="0"/>
              <a:t>设定计数器的</a:t>
            </a:r>
            <a:r>
              <a:rPr lang="zh-CN" altLang="en-US" dirty="0" smtClean="0"/>
              <a:t>初值    </a:t>
            </a:r>
            <a:endParaRPr lang="en-US" altLang="zh-CN" dirty="0" smtClean="0"/>
          </a:p>
          <a:p>
            <a:r>
              <a:rPr lang="en-US" altLang="zh-CN" dirty="0"/>
              <a:t> </a:t>
            </a:r>
            <a:r>
              <a:rPr lang="en-US" altLang="zh-CN" dirty="0" smtClean="0"/>
              <a:t>   TIM4_ARR  </a:t>
            </a:r>
            <a:r>
              <a:rPr lang="en-US" altLang="zh-CN" dirty="0"/>
              <a:t>=156;//</a:t>
            </a:r>
            <a:r>
              <a:rPr lang="zh-CN" altLang="en-US" dirty="0"/>
              <a:t>设定重装载时的寄存器</a:t>
            </a:r>
            <a:r>
              <a:rPr lang="zh-CN" altLang="en-US" dirty="0" smtClean="0"/>
              <a:t>值（</a:t>
            </a:r>
            <a:r>
              <a:rPr lang="en-US" altLang="zh-CN" dirty="0" smtClean="0"/>
              <a:t>10ms/64us=156.25</a:t>
            </a:r>
            <a:r>
              <a:rPr lang="zh-CN" altLang="en-US" dirty="0" smtClean="0"/>
              <a:t>）</a:t>
            </a:r>
            <a:endParaRPr lang="en-US" altLang="zh-CN" dirty="0" smtClean="0"/>
          </a:p>
          <a:p>
            <a:r>
              <a:rPr lang="en-US" altLang="zh-CN"/>
              <a:t> </a:t>
            </a:r>
            <a:r>
              <a:rPr lang="en-US" altLang="zh-CN" smtClean="0"/>
              <a:t>   TIM4_EGR </a:t>
            </a:r>
            <a:r>
              <a:rPr lang="en-US" altLang="zh-CN" dirty="0"/>
              <a:t>= 0x01;//</a:t>
            </a:r>
            <a:r>
              <a:rPr lang="zh-CN" altLang="en-US" dirty="0"/>
              <a:t>计数器重新初始化并产生寄存器更新</a:t>
            </a:r>
          </a:p>
          <a:p>
            <a:r>
              <a:rPr lang="zh-CN" altLang="en-US" dirty="0" smtClean="0"/>
              <a:t>    </a:t>
            </a:r>
            <a:r>
              <a:rPr lang="en-US" altLang="zh-CN" dirty="0" smtClean="0"/>
              <a:t>TIM4_CR1 </a:t>
            </a:r>
            <a:r>
              <a:rPr lang="en-US" altLang="zh-CN" dirty="0"/>
              <a:t>= 0x01; </a:t>
            </a:r>
            <a:r>
              <a:rPr lang="en-US" altLang="zh-CN" dirty="0" smtClean="0"/>
              <a:t>//</a:t>
            </a:r>
            <a:r>
              <a:rPr lang="zh-CN" altLang="en-US" dirty="0" smtClean="0"/>
              <a:t>允许计数器工作</a:t>
            </a:r>
            <a:r>
              <a:rPr lang="en-US" altLang="zh-CN" dirty="0" smtClean="0"/>
              <a:t>    </a:t>
            </a:r>
            <a:endParaRPr lang="en-US" altLang="zh-CN" dirty="0"/>
          </a:p>
          <a:p>
            <a:r>
              <a:rPr lang="en-US" altLang="zh-CN" dirty="0" smtClean="0"/>
              <a:t>    TIM4_SR </a:t>
            </a:r>
            <a:r>
              <a:rPr lang="en-US" altLang="zh-CN" dirty="0"/>
              <a:t>&amp;= </a:t>
            </a:r>
            <a:r>
              <a:rPr lang="en-US" altLang="zh-CN" dirty="0" smtClean="0"/>
              <a:t>0xFE;//</a:t>
            </a:r>
            <a:r>
              <a:rPr lang="zh-CN" altLang="zh-CN" dirty="0"/>
              <a:t>清除更新</a:t>
            </a:r>
            <a:r>
              <a:rPr lang="zh-CN" altLang="zh-CN" dirty="0" smtClean="0"/>
              <a:t>标志</a:t>
            </a:r>
            <a:endParaRPr lang="en-US" altLang="zh-CN" dirty="0" smtClean="0"/>
          </a:p>
          <a:p>
            <a:r>
              <a:rPr lang="en-US" altLang="zh-CN" dirty="0" smtClean="0"/>
              <a:t>    TIM4_IER = 0x01;</a:t>
            </a:r>
            <a:r>
              <a:rPr lang="en-US" altLang="zh-CN" dirty="0"/>
              <a:t> ;//</a:t>
            </a:r>
            <a:r>
              <a:rPr lang="zh-CN" altLang="en-US" dirty="0"/>
              <a:t>允许更新</a:t>
            </a:r>
            <a:r>
              <a:rPr lang="zh-CN" altLang="en-US" dirty="0" smtClean="0"/>
              <a:t>中断</a:t>
            </a:r>
            <a:endParaRPr lang="en-US" altLang="zh-CN" dirty="0" smtClean="0"/>
          </a:p>
          <a:p>
            <a:r>
              <a:rPr lang="en-US" altLang="zh-CN" dirty="0" smtClean="0"/>
              <a:t>}</a:t>
            </a:r>
          </a:p>
          <a:p>
            <a:endParaRPr lang="en-US" altLang="zh-CN" dirty="0"/>
          </a:p>
          <a:p>
            <a:r>
              <a:rPr lang="en-US" altLang="zh-CN" dirty="0" smtClean="0"/>
              <a:t> _</a:t>
            </a:r>
            <a:r>
              <a:rPr lang="en-US" altLang="zh-CN" dirty="0" err="1" smtClean="0"/>
              <a:t>asm</a:t>
            </a:r>
            <a:r>
              <a:rPr lang="en-US" altLang="zh-CN" dirty="0" smtClean="0"/>
              <a:t>("rim");                // </a:t>
            </a:r>
            <a:r>
              <a:rPr lang="zh-CN" altLang="zh-CN" dirty="0" smtClean="0"/>
              <a:t>允许</a:t>
            </a:r>
            <a:r>
              <a:rPr lang="en-US" altLang="zh-CN" dirty="0" smtClean="0"/>
              <a:t>CPU</a:t>
            </a:r>
            <a:r>
              <a:rPr lang="zh-CN" altLang="zh-CN" dirty="0" smtClean="0"/>
              <a:t>全局中断</a:t>
            </a:r>
            <a:endParaRPr lang="en-US" altLang="zh-CN" dirty="0" smtClean="0"/>
          </a:p>
          <a:p>
            <a:endParaRPr lang="en-US" altLang="zh-CN" dirty="0"/>
          </a:p>
          <a:p>
            <a:endParaRPr lang="en-US" altLang="zh-CN" dirty="0" smtClean="0"/>
          </a:p>
          <a:p>
            <a:endParaRPr lang="zh-CN" altLang="en-US" dirty="0"/>
          </a:p>
        </p:txBody>
      </p:sp>
      <p:sp>
        <p:nvSpPr>
          <p:cNvPr id="3" name="矩形 2"/>
          <p:cNvSpPr/>
          <p:nvPr/>
        </p:nvSpPr>
        <p:spPr>
          <a:xfrm>
            <a:off x="179512" y="260648"/>
            <a:ext cx="6552728" cy="369332"/>
          </a:xfrm>
          <a:prstGeom prst="rect">
            <a:avLst/>
          </a:prstGeom>
        </p:spPr>
        <p:txBody>
          <a:bodyPr wrap="square">
            <a:spAutoFit/>
          </a:bodyPr>
          <a:lstStyle/>
          <a:p>
            <a:r>
              <a:rPr lang="en-US" altLang="zh-CN" dirty="0" smtClean="0"/>
              <a:t>3</a:t>
            </a:r>
            <a:r>
              <a:rPr lang="zh-CN" altLang="en-US" dirty="0" smtClean="0"/>
              <a:t>）</a:t>
            </a:r>
            <a:r>
              <a:rPr lang="en-US" altLang="zh-CN" dirty="0" smtClean="0"/>
              <a:t>TIM4</a:t>
            </a:r>
            <a:r>
              <a:rPr lang="zh-CN" altLang="en-US" dirty="0" smtClean="0"/>
              <a:t>：</a:t>
            </a:r>
            <a:r>
              <a:rPr lang="en-US" altLang="zh-CN" dirty="0" smtClean="0"/>
              <a:t>10MS</a:t>
            </a:r>
            <a:r>
              <a:rPr lang="zh-CN" altLang="en-US" dirty="0" smtClean="0"/>
              <a:t>产生一次溢出中断</a:t>
            </a:r>
            <a:endParaRPr lang="en-US" altLang="zh-CN" dirty="0"/>
          </a:p>
        </p:txBody>
      </p:sp>
    </p:spTree>
    <p:extLst>
      <p:ext uri="{BB962C8B-B14F-4D97-AF65-F5344CB8AC3E}">
        <p14:creationId xmlns:p14="http://schemas.microsoft.com/office/powerpoint/2010/main" val="3708656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4335" y="657265"/>
            <a:ext cx="8136904" cy="3139321"/>
          </a:xfrm>
          <a:prstGeom prst="rect">
            <a:avLst/>
          </a:prstGeom>
        </p:spPr>
        <p:txBody>
          <a:bodyPr wrap="square">
            <a:spAutoFit/>
          </a:bodyPr>
          <a:lstStyle/>
          <a:p>
            <a:r>
              <a:rPr lang="zh-CN" altLang="zh-CN" dirty="0"/>
              <a:t>中断服务程序的框架或</a:t>
            </a:r>
            <a:r>
              <a:rPr lang="zh-CN" altLang="zh-CN" dirty="0" smtClean="0"/>
              <a:t>写法</a:t>
            </a:r>
            <a:r>
              <a:rPr lang="zh-CN" altLang="en-US" dirty="0" smtClean="0"/>
              <a:t>：</a:t>
            </a:r>
            <a:r>
              <a:rPr lang="en-US" altLang="zh-CN" dirty="0"/>
              <a:t>stm8_interrupt_vector.c</a:t>
            </a:r>
            <a:endParaRPr lang="en-US" altLang="zh-CN" dirty="0" smtClean="0"/>
          </a:p>
          <a:p>
            <a:r>
              <a:rPr lang="en-US" altLang="zh-CN" dirty="0" smtClean="0"/>
              <a:t>@</a:t>
            </a:r>
            <a:r>
              <a:rPr lang="en-US" altLang="zh-CN" dirty="0"/>
              <a:t>far @interrupt void TIM4_UPD_OVF_IRQHandler (void)</a:t>
            </a:r>
          </a:p>
          <a:p>
            <a:r>
              <a:rPr lang="en-US" altLang="zh-CN" dirty="0" smtClean="0"/>
              <a:t>{   </a:t>
            </a:r>
            <a:endParaRPr lang="en-US" altLang="zh-CN" dirty="0"/>
          </a:p>
          <a:p>
            <a:r>
              <a:rPr lang="en-US" altLang="zh-CN" dirty="0" smtClean="0"/>
              <a:t>   timer0_count++;//10ms</a:t>
            </a:r>
            <a:r>
              <a:rPr lang="zh-CN" altLang="en-US" dirty="0" smtClean="0"/>
              <a:t>一次</a:t>
            </a:r>
            <a:endParaRPr lang="en-US" altLang="zh-CN" dirty="0" smtClean="0"/>
          </a:p>
          <a:p>
            <a:r>
              <a:rPr lang="en-US" altLang="zh-CN" dirty="0"/>
              <a:t>  </a:t>
            </a:r>
            <a:r>
              <a:rPr lang="en-US" altLang="zh-CN" dirty="0" smtClean="0"/>
              <a:t> timer1_count</a:t>
            </a:r>
            <a:r>
              <a:rPr lang="en-US" altLang="zh-CN" dirty="0"/>
              <a:t>++;//10ms</a:t>
            </a:r>
            <a:r>
              <a:rPr lang="zh-CN" altLang="en-US" dirty="0"/>
              <a:t>一次</a:t>
            </a:r>
            <a:endParaRPr lang="en-US" altLang="zh-CN" dirty="0"/>
          </a:p>
          <a:p>
            <a:r>
              <a:rPr lang="en-US" altLang="zh-CN" dirty="0" smtClean="0"/>
              <a:t>   TIM4_SR </a:t>
            </a:r>
            <a:r>
              <a:rPr lang="en-US" altLang="zh-CN" dirty="0"/>
              <a:t>&amp;= 0xFE; // </a:t>
            </a:r>
            <a:r>
              <a:rPr lang="zh-CN" altLang="zh-CN" dirty="0"/>
              <a:t>清除更新</a:t>
            </a:r>
            <a:r>
              <a:rPr lang="zh-CN" altLang="zh-CN" dirty="0" smtClean="0"/>
              <a:t>标志</a:t>
            </a:r>
            <a:endParaRPr lang="en-US" altLang="zh-CN" dirty="0"/>
          </a:p>
          <a:p>
            <a:r>
              <a:rPr lang="en-US" altLang="zh-CN" dirty="0" smtClean="0"/>
              <a:t>   return;</a:t>
            </a:r>
            <a:r>
              <a:rPr lang="en-US" altLang="zh-CN" dirty="0"/>
              <a:t>			</a:t>
            </a:r>
          </a:p>
          <a:p>
            <a:r>
              <a:rPr lang="en-US" altLang="zh-CN" dirty="0"/>
              <a:t>}</a:t>
            </a:r>
          </a:p>
          <a:p>
            <a:endParaRPr lang="en-US" altLang="zh-CN" dirty="0" smtClean="0"/>
          </a:p>
          <a:p>
            <a:endParaRPr lang="en-US" altLang="zh-CN" b="1" dirty="0" smtClean="0"/>
          </a:p>
          <a:p>
            <a:endParaRPr lang="zh-CN" altLang="en-US" dirty="0"/>
          </a:p>
        </p:txBody>
      </p:sp>
      <p:sp>
        <p:nvSpPr>
          <p:cNvPr id="3" name="矩形 2"/>
          <p:cNvSpPr/>
          <p:nvPr/>
        </p:nvSpPr>
        <p:spPr>
          <a:xfrm>
            <a:off x="179512" y="260648"/>
            <a:ext cx="6552728" cy="369332"/>
          </a:xfrm>
          <a:prstGeom prst="rect">
            <a:avLst/>
          </a:prstGeom>
        </p:spPr>
        <p:txBody>
          <a:bodyPr wrap="square">
            <a:spAutoFit/>
          </a:bodyPr>
          <a:lstStyle/>
          <a:p>
            <a:r>
              <a:rPr lang="en-US" altLang="zh-CN" dirty="0" smtClean="0"/>
              <a:t>TIM4</a:t>
            </a:r>
            <a:r>
              <a:rPr lang="zh-CN" altLang="en-US" dirty="0" smtClean="0"/>
              <a:t>：中断服务程序</a:t>
            </a:r>
            <a:endParaRPr lang="en-US" altLang="zh-CN" dirty="0"/>
          </a:p>
        </p:txBody>
      </p:sp>
    </p:spTree>
    <p:extLst>
      <p:ext uri="{BB962C8B-B14F-4D97-AF65-F5344CB8AC3E}">
        <p14:creationId xmlns:p14="http://schemas.microsoft.com/office/powerpoint/2010/main" val="2637658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348171"/>
            <a:ext cx="8136904" cy="6463308"/>
          </a:xfrm>
          <a:prstGeom prst="rect">
            <a:avLst/>
          </a:prstGeom>
        </p:spPr>
        <p:txBody>
          <a:bodyPr wrap="square">
            <a:spAutoFit/>
          </a:bodyPr>
          <a:lstStyle/>
          <a:p>
            <a:r>
              <a:rPr lang="zh-CN" altLang="zh-CN" dirty="0" smtClean="0"/>
              <a:t>设置</a:t>
            </a:r>
            <a:r>
              <a:rPr lang="zh-CN" altLang="zh-CN" dirty="0"/>
              <a:t>中断向量，即将中断服务程序的入口填写到中断向量表</a:t>
            </a:r>
            <a:r>
              <a:rPr lang="zh-CN" altLang="zh-CN" dirty="0" smtClean="0"/>
              <a:t>中</a:t>
            </a:r>
            <a:endParaRPr lang="en-US" altLang="zh-CN" dirty="0" smtClean="0"/>
          </a:p>
          <a:p>
            <a:r>
              <a:rPr lang="en-US" altLang="zh-CN" b="1" dirty="0" err="1"/>
              <a:t>struct</a:t>
            </a:r>
            <a:r>
              <a:rPr lang="en-US" altLang="zh-CN" b="1" dirty="0"/>
              <a:t> </a:t>
            </a:r>
            <a:r>
              <a:rPr lang="en-US" altLang="zh-CN" b="1" dirty="0" err="1"/>
              <a:t>interrupt_vector</a:t>
            </a:r>
            <a:r>
              <a:rPr lang="en-US" altLang="zh-CN" b="1" dirty="0"/>
              <a:t> </a:t>
            </a:r>
            <a:r>
              <a:rPr lang="en-US" altLang="zh-CN" b="1" dirty="0" err="1"/>
              <a:t>const</a:t>
            </a:r>
            <a:r>
              <a:rPr lang="en-US" altLang="zh-CN" b="1" dirty="0"/>
              <a:t> _</a:t>
            </a:r>
            <a:r>
              <a:rPr lang="en-US" altLang="zh-CN" b="1" dirty="0" err="1"/>
              <a:t>vectab</a:t>
            </a:r>
            <a:r>
              <a:rPr lang="en-US" altLang="zh-CN" b="1" dirty="0"/>
              <a:t>[] = {</a:t>
            </a:r>
          </a:p>
          <a:p>
            <a:r>
              <a:rPr lang="en-US" altLang="zh-CN" b="1" dirty="0"/>
              <a:t>	{0x82, (</a:t>
            </a:r>
            <a:r>
              <a:rPr lang="en-US" altLang="zh-CN" b="1" dirty="0" err="1"/>
              <a:t>interrupt_handler_t</a:t>
            </a:r>
            <a:r>
              <a:rPr lang="en-US" altLang="zh-CN" b="1" dirty="0"/>
              <a:t>)_</a:t>
            </a:r>
            <a:r>
              <a:rPr lang="en-US" altLang="zh-CN" b="1" dirty="0" err="1"/>
              <a:t>stext</a:t>
            </a:r>
            <a:r>
              <a:rPr lang="en-US" altLang="zh-CN" b="1" dirty="0"/>
              <a:t>}, /* reset */</a:t>
            </a:r>
          </a:p>
          <a:p>
            <a:r>
              <a:rPr lang="en-US" altLang="zh-CN" b="1" dirty="0"/>
              <a:t>	{0x82, </a:t>
            </a:r>
            <a:r>
              <a:rPr lang="en-US" altLang="zh-CN" b="1" dirty="0" err="1"/>
              <a:t>NonHandledInterrupt</a:t>
            </a:r>
            <a:r>
              <a:rPr lang="en-US" altLang="zh-CN" b="1" dirty="0"/>
              <a:t>}, /* trap  */</a:t>
            </a:r>
          </a:p>
          <a:p>
            <a:r>
              <a:rPr lang="en-US" altLang="zh-CN" b="1" dirty="0"/>
              <a:t>	{0x82, </a:t>
            </a:r>
            <a:r>
              <a:rPr lang="en-US" altLang="zh-CN" b="1" dirty="0" err="1"/>
              <a:t>NonHandledInterrupt</a:t>
            </a:r>
            <a:r>
              <a:rPr lang="en-US" altLang="zh-CN" b="1" dirty="0"/>
              <a:t>}, /* irq0  */</a:t>
            </a:r>
          </a:p>
          <a:p>
            <a:r>
              <a:rPr lang="en-US" altLang="zh-CN" b="1" dirty="0"/>
              <a:t>	{0x82, </a:t>
            </a:r>
            <a:r>
              <a:rPr lang="en-US" altLang="zh-CN" b="1" dirty="0" err="1"/>
              <a:t>NonHandledInterrupt</a:t>
            </a:r>
            <a:r>
              <a:rPr lang="en-US" altLang="zh-CN" b="1" dirty="0"/>
              <a:t>}, /* irq1  */</a:t>
            </a:r>
          </a:p>
          <a:p>
            <a:r>
              <a:rPr lang="en-US" altLang="zh-CN" b="1" dirty="0"/>
              <a:t>	{0x82, </a:t>
            </a:r>
            <a:r>
              <a:rPr lang="en-US" altLang="zh-CN" b="1" dirty="0" err="1"/>
              <a:t>NonHandledInterrupt</a:t>
            </a:r>
            <a:r>
              <a:rPr lang="en-US" altLang="zh-CN" b="1" dirty="0"/>
              <a:t>}, /* irq2  */</a:t>
            </a:r>
          </a:p>
          <a:p>
            <a:r>
              <a:rPr lang="en-US" altLang="zh-CN" b="1" dirty="0"/>
              <a:t>	{0x82, </a:t>
            </a:r>
            <a:r>
              <a:rPr lang="en-US" altLang="zh-CN" b="1" dirty="0" err="1"/>
              <a:t>NonHandledInterrupt</a:t>
            </a:r>
            <a:r>
              <a:rPr lang="en-US" altLang="zh-CN" b="1" dirty="0"/>
              <a:t>}, /* irq3  </a:t>
            </a:r>
            <a:r>
              <a:rPr lang="en-US" altLang="zh-CN" b="1" dirty="0" smtClean="0"/>
              <a:t>*/</a:t>
            </a:r>
          </a:p>
          <a:p>
            <a:r>
              <a:rPr lang="en-US" altLang="zh-CN" b="1" dirty="0" smtClean="0"/>
              <a:t>                .</a:t>
            </a:r>
          </a:p>
          <a:p>
            <a:r>
              <a:rPr lang="en-US" altLang="zh-CN" b="1" dirty="0" smtClean="0"/>
              <a:t>                .</a:t>
            </a:r>
          </a:p>
          <a:p>
            <a:r>
              <a:rPr lang="en-US" altLang="zh-CN" b="1" dirty="0" smtClean="0"/>
              <a:t>                .</a:t>
            </a:r>
            <a:endParaRPr lang="en-US" altLang="zh-CN" b="1" dirty="0"/>
          </a:p>
          <a:p>
            <a:r>
              <a:rPr lang="en-US" altLang="zh-CN" b="1" dirty="0"/>
              <a:t>	</a:t>
            </a:r>
            <a:r>
              <a:rPr lang="en-US" altLang="zh-CN" b="1" dirty="0" smtClean="0"/>
              <a:t>{</a:t>
            </a:r>
            <a:r>
              <a:rPr lang="en-US" altLang="zh-CN" b="1" dirty="0"/>
              <a:t>0x82, </a:t>
            </a:r>
            <a:r>
              <a:rPr lang="en-US" altLang="zh-CN" b="1" dirty="0" err="1"/>
              <a:t>NonHandledInterrupt</a:t>
            </a:r>
            <a:r>
              <a:rPr lang="en-US" altLang="zh-CN" b="1" dirty="0"/>
              <a:t>}, /* irq21 */</a:t>
            </a:r>
          </a:p>
          <a:p>
            <a:r>
              <a:rPr lang="en-US" altLang="zh-CN" b="1" dirty="0"/>
              <a:t>	{0x82, </a:t>
            </a:r>
            <a:r>
              <a:rPr lang="en-US" altLang="zh-CN" b="1" dirty="0" err="1"/>
              <a:t>NonHandledInterrupt</a:t>
            </a:r>
            <a:r>
              <a:rPr lang="en-US" altLang="zh-CN" b="1" dirty="0"/>
              <a:t>}, /* irq22 */</a:t>
            </a:r>
          </a:p>
          <a:p>
            <a:r>
              <a:rPr lang="en-US" altLang="zh-CN" b="1" dirty="0"/>
              <a:t>	{0x82, TIM4_UPD_OVF_IRQHandler}, /* irq23 */</a:t>
            </a:r>
          </a:p>
          <a:p>
            <a:r>
              <a:rPr lang="en-US" altLang="zh-CN" b="1" dirty="0"/>
              <a:t>	{0x82, </a:t>
            </a:r>
            <a:r>
              <a:rPr lang="en-US" altLang="zh-CN" b="1" dirty="0" err="1"/>
              <a:t>NonHandledInterrupt</a:t>
            </a:r>
            <a:r>
              <a:rPr lang="en-US" altLang="zh-CN" b="1" dirty="0"/>
              <a:t>}, /* irq24 */</a:t>
            </a:r>
          </a:p>
          <a:p>
            <a:r>
              <a:rPr lang="en-US" altLang="zh-CN" b="1" dirty="0"/>
              <a:t>	{0x82, </a:t>
            </a:r>
            <a:r>
              <a:rPr lang="en-US" altLang="zh-CN" b="1" dirty="0" err="1"/>
              <a:t>NonHandledInterrupt</a:t>
            </a:r>
            <a:r>
              <a:rPr lang="en-US" altLang="zh-CN" b="1" dirty="0"/>
              <a:t>}, /* irq25 */</a:t>
            </a:r>
          </a:p>
          <a:p>
            <a:r>
              <a:rPr lang="en-US" altLang="zh-CN" b="1" dirty="0"/>
              <a:t>	{0x82, </a:t>
            </a:r>
            <a:r>
              <a:rPr lang="en-US" altLang="zh-CN" b="1" dirty="0" err="1"/>
              <a:t>NonHandledInterrupt</a:t>
            </a:r>
            <a:r>
              <a:rPr lang="en-US" altLang="zh-CN" b="1" dirty="0"/>
              <a:t>}, /* irq26 */</a:t>
            </a:r>
          </a:p>
          <a:p>
            <a:r>
              <a:rPr lang="en-US" altLang="zh-CN" b="1" dirty="0"/>
              <a:t>	{0x82, </a:t>
            </a:r>
            <a:r>
              <a:rPr lang="en-US" altLang="zh-CN" b="1" dirty="0" err="1"/>
              <a:t>NonHandledInterrupt</a:t>
            </a:r>
            <a:r>
              <a:rPr lang="en-US" altLang="zh-CN" b="1" dirty="0"/>
              <a:t>}, /* irq27 */</a:t>
            </a:r>
          </a:p>
          <a:p>
            <a:r>
              <a:rPr lang="en-US" altLang="zh-CN" b="1" dirty="0"/>
              <a:t>	{0x82, </a:t>
            </a:r>
            <a:r>
              <a:rPr lang="en-US" altLang="zh-CN" b="1" dirty="0" err="1"/>
              <a:t>NonHandledInterrupt</a:t>
            </a:r>
            <a:r>
              <a:rPr lang="en-US" altLang="zh-CN" b="1" dirty="0"/>
              <a:t>}, /* irq28 */</a:t>
            </a:r>
          </a:p>
          <a:p>
            <a:r>
              <a:rPr lang="en-US" altLang="zh-CN" b="1" dirty="0"/>
              <a:t>	{0x82, </a:t>
            </a:r>
            <a:r>
              <a:rPr lang="en-US" altLang="zh-CN" b="1" dirty="0" err="1"/>
              <a:t>NonHandledInterrupt</a:t>
            </a:r>
            <a:r>
              <a:rPr lang="en-US" altLang="zh-CN" b="1" dirty="0"/>
              <a:t>}, /* irq29 */</a:t>
            </a:r>
          </a:p>
          <a:p>
            <a:r>
              <a:rPr lang="en-US" altLang="zh-CN" b="1" dirty="0"/>
              <a:t>};</a:t>
            </a:r>
          </a:p>
          <a:p>
            <a:endParaRPr lang="en-US" altLang="zh-CN" b="1" dirty="0" smtClean="0"/>
          </a:p>
          <a:p>
            <a:endParaRPr lang="zh-CN" altLang="en-US" dirty="0"/>
          </a:p>
        </p:txBody>
      </p:sp>
      <p:sp>
        <p:nvSpPr>
          <p:cNvPr id="3" name="矩形 2"/>
          <p:cNvSpPr/>
          <p:nvPr/>
        </p:nvSpPr>
        <p:spPr>
          <a:xfrm>
            <a:off x="21339" y="0"/>
            <a:ext cx="6552728" cy="369332"/>
          </a:xfrm>
          <a:prstGeom prst="rect">
            <a:avLst/>
          </a:prstGeom>
        </p:spPr>
        <p:txBody>
          <a:bodyPr wrap="square">
            <a:spAutoFit/>
          </a:bodyPr>
          <a:lstStyle/>
          <a:p>
            <a:r>
              <a:rPr lang="en-US" altLang="zh-CN" dirty="0" smtClean="0"/>
              <a:t>TIM4</a:t>
            </a:r>
            <a:r>
              <a:rPr lang="zh-CN" altLang="en-US" dirty="0" smtClean="0"/>
              <a:t>：</a:t>
            </a:r>
            <a:r>
              <a:rPr lang="zh-CN" altLang="zh-CN" dirty="0"/>
              <a:t>中断向量</a:t>
            </a:r>
            <a:endParaRPr lang="en-US" altLang="zh-CN" dirty="0"/>
          </a:p>
        </p:txBody>
      </p:sp>
    </p:spTree>
    <p:extLst>
      <p:ext uri="{BB962C8B-B14F-4D97-AF65-F5344CB8AC3E}">
        <p14:creationId xmlns:p14="http://schemas.microsoft.com/office/powerpoint/2010/main" val="1898971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131" y="44624"/>
            <a:ext cx="8352928" cy="3662541"/>
          </a:xfrm>
          <a:prstGeom prst="rect">
            <a:avLst/>
          </a:prstGeom>
        </p:spPr>
        <p:txBody>
          <a:bodyPr wrap="square">
            <a:spAutoFit/>
          </a:bodyPr>
          <a:lstStyle/>
          <a:p>
            <a:r>
              <a:rPr lang="en-US" altLang="zh-CN" sz="2400" b="1" dirty="0" smtClean="0"/>
              <a:t>4)ADC</a:t>
            </a:r>
            <a:r>
              <a:rPr lang="zh-CN" altLang="en-US" sz="2400" b="1" dirty="0" smtClean="0"/>
              <a:t>初始化：</a:t>
            </a:r>
            <a:endParaRPr lang="zh-CN" altLang="en-US" sz="2000" dirty="0"/>
          </a:p>
          <a:p>
            <a:r>
              <a:rPr lang="en-US" altLang="zh-CN" sz="2000" dirty="0" smtClean="0"/>
              <a:t>1</a:t>
            </a:r>
            <a:r>
              <a:rPr lang="zh-CN" altLang="en-US" sz="2000" dirty="0" smtClean="0"/>
              <a:t>）</a:t>
            </a:r>
            <a:r>
              <a:rPr lang="en-US" altLang="zh-CN" sz="2000" dirty="0" smtClean="0"/>
              <a:t>ADC</a:t>
            </a:r>
            <a:r>
              <a:rPr lang="zh-CN" altLang="en-US" sz="2000" dirty="0" smtClean="0"/>
              <a:t>引脚初始化</a:t>
            </a:r>
            <a:r>
              <a:rPr lang="en-US" altLang="zh-CN" sz="2000" dirty="0" smtClean="0"/>
              <a:t>:</a:t>
            </a:r>
            <a:r>
              <a:rPr lang="zh-CN" altLang="en-US" sz="2000" dirty="0">
                <a:solidFill>
                  <a:srgbClr val="FF0000"/>
                </a:solidFill>
              </a:rPr>
              <a:t>浮空</a:t>
            </a:r>
            <a:r>
              <a:rPr lang="zh-CN" altLang="en-US" sz="2000" dirty="0" smtClean="0">
                <a:solidFill>
                  <a:srgbClr val="FF0000"/>
                </a:solidFill>
              </a:rPr>
              <a:t>输入</a:t>
            </a:r>
            <a:r>
              <a:rPr lang="en-US" altLang="zh-CN" sz="2000" dirty="0">
                <a:solidFill>
                  <a:srgbClr val="FF0000"/>
                </a:solidFill>
              </a:rPr>
              <a:t>(PD5)</a:t>
            </a:r>
          </a:p>
          <a:p>
            <a:r>
              <a:rPr lang="en-US" altLang="zh-CN" sz="2000" dirty="0" smtClean="0"/>
              <a:t>2</a:t>
            </a:r>
            <a:r>
              <a:rPr lang="zh-CN" altLang="en-US" sz="2000" dirty="0" smtClean="0"/>
              <a:t>）</a:t>
            </a:r>
            <a:r>
              <a:rPr lang="en-US" altLang="zh-CN" sz="2000" dirty="0" smtClean="0"/>
              <a:t>ADC</a:t>
            </a:r>
            <a:r>
              <a:rPr lang="zh-CN" altLang="en-US" sz="2000" dirty="0" smtClean="0"/>
              <a:t>初始化：</a:t>
            </a:r>
            <a:endParaRPr lang="en-US" altLang="zh-CN" sz="2000" dirty="0" smtClean="0"/>
          </a:p>
          <a:p>
            <a:r>
              <a:rPr lang="en-US" altLang="zh-CN" sz="2000" dirty="0"/>
              <a:t>void </a:t>
            </a:r>
            <a:r>
              <a:rPr lang="en-US" altLang="zh-CN" sz="2000" dirty="0" err="1"/>
              <a:t>ADC_Init</a:t>
            </a:r>
            <a:r>
              <a:rPr lang="en-US" altLang="zh-CN" sz="2000" dirty="0"/>
              <a:t>(void)</a:t>
            </a:r>
          </a:p>
          <a:p>
            <a:r>
              <a:rPr lang="en-US" altLang="zh-CN" sz="2000" dirty="0"/>
              <a:t>{</a:t>
            </a:r>
          </a:p>
          <a:p>
            <a:r>
              <a:rPr lang="en-US" altLang="zh-CN" sz="2000" dirty="0" smtClean="0"/>
              <a:t>   ADC_CR2  </a:t>
            </a:r>
            <a:r>
              <a:rPr lang="en-US" altLang="zh-CN" sz="2000" dirty="0"/>
              <a:t>= 0x00</a:t>
            </a:r>
            <a:r>
              <a:rPr lang="en-US" altLang="zh-CN" sz="2000" dirty="0" smtClean="0"/>
              <a:t>;//</a:t>
            </a:r>
            <a:r>
              <a:rPr lang="zh-CN" altLang="en-US" sz="2000" dirty="0" smtClean="0"/>
              <a:t>禁止外部触发转换（选择软件启动）、数据左对齐</a:t>
            </a:r>
            <a:endParaRPr lang="en-US" altLang="zh-CN" sz="2000" dirty="0"/>
          </a:p>
          <a:p>
            <a:r>
              <a:rPr lang="en-US" altLang="zh-CN" sz="2000" dirty="0"/>
              <a:t>   </a:t>
            </a:r>
            <a:r>
              <a:rPr lang="en-US" altLang="zh-CN" sz="2000" dirty="0" smtClean="0"/>
              <a:t>ADC_CR1  </a:t>
            </a:r>
            <a:r>
              <a:rPr lang="en-US" altLang="zh-CN" sz="2000" dirty="0"/>
              <a:t>= 0x00</a:t>
            </a:r>
            <a:r>
              <a:rPr lang="en-US" altLang="zh-CN" sz="2000" dirty="0" smtClean="0"/>
              <a:t>;//FADC=FMASTER/2</a:t>
            </a:r>
            <a:r>
              <a:rPr lang="zh-CN" altLang="en-US" sz="2000" dirty="0" smtClean="0"/>
              <a:t>、单次转换、</a:t>
            </a:r>
            <a:r>
              <a:rPr lang="en-US" altLang="zh-CN" sz="2000" dirty="0" smtClean="0"/>
              <a:t>ADC</a:t>
            </a:r>
            <a:r>
              <a:rPr lang="zh-CN" altLang="en-US" sz="2000" dirty="0" smtClean="0"/>
              <a:t>转换开关关</a:t>
            </a:r>
            <a:r>
              <a:rPr lang="en-US" altLang="zh-CN" sz="2000" dirty="0" smtClean="0"/>
              <a:t>    </a:t>
            </a:r>
            <a:endParaRPr lang="en-US" altLang="zh-CN" sz="2000" dirty="0"/>
          </a:p>
          <a:p>
            <a:r>
              <a:rPr lang="en-US" altLang="zh-CN" sz="2000" dirty="0"/>
              <a:t>   </a:t>
            </a:r>
            <a:r>
              <a:rPr lang="en-US" altLang="zh-CN" sz="2000" dirty="0" smtClean="0"/>
              <a:t>ADC_TDRL </a:t>
            </a:r>
            <a:r>
              <a:rPr lang="en-US" altLang="zh-CN" sz="2000" dirty="0"/>
              <a:t>= 0x10</a:t>
            </a:r>
            <a:r>
              <a:rPr lang="en-US" altLang="zh-CN" sz="2000" dirty="0" smtClean="0"/>
              <a:t>;//</a:t>
            </a:r>
            <a:r>
              <a:rPr lang="zh-CN" altLang="en-US" sz="2000" dirty="0" smtClean="0"/>
              <a:t>关闭</a:t>
            </a:r>
            <a:r>
              <a:rPr lang="en-US" altLang="zh-CN" sz="2000" dirty="0"/>
              <a:t> </a:t>
            </a:r>
            <a:r>
              <a:rPr lang="en-US" altLang="zh-CN" sz="2000" dirty="0" smtClean="0"/>
              <a:t>(AIN5</a:t>
            </a:r>
            <a:r>
              <a:rPr lang="en-US" altLang="zh-CN" sz="2000" dirty="0"/>
              <a:t>)</a:t>
            </a:r>
            <a:r>
              <a:rPr lang="zh-CN" altLang="en-US" sz="2000" dirty="0" smtClean="0"/>
              <a:t>施密特触发器</a:t>
            </a:r>
            <a:endParaRPr lang="en-US" altLang="zh-CN" sz="2000" dirty="0"/>
          </a:p>
          <a:p>
            <a:r>
              <a:rPr lang="en-US" altLang="zh-CN" sz="2000" dirty="0" smtClean="0"/>
              <a:t>}</a:t>
            </a:r>
          </a:p>
          <a:p>
            <a:endParaRPr lang="zh-CN" altLang="en-US" sz="2400" b="1" dirty="0"/>
          </a:p>
          <a:p>
            <a:endParaRPr lang="en-US" altLang="zh-CN" sz="24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408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131" y="44624"/>
            <a:ext cx="8352928" cy="4832092"/>
          </a:xfrm>
          <a:prstGeom prst="rect">
            <a:avLst/>
          </a:prstGeom>
        </p:spPr>
        <p:txBody>
          <a:bodyPr wrap="square">
            <a:spAutoFit/>
          </a:bodyPr>
          <a:lstStyle/>
          <a:p>
            <a:r>
              <a:rPr lang="en-US" altLang="zh-CN" sz="2400" b="1" dirty="0"/>
              <a:t>ADC</a:t>
            </a:r>
            <a:r>
              <a:rPr lang="zh-CN" altLang="en-US" sz="2400" b="1" dirty="0"/>
              <a:t>单次转换：</a:t>
            </a:r>
            <a:endParaRPr lang="en-US" altLang="zh-CN" sz="2400" b="1" dirty="0"/>
          </a:p>
          <a:p>
            <a:r>
              <a:rPr lang="en-US" altLang="zh-CN" sz="2000" dirty="0"/>
              <a:t>void </a:t>
            </a:r>
            <a:r>
              <a:rPr lang="en-US" altLang="zh-CN" sz="2000" dirty="0" err="1"/>
              <a:t>Sun_check</a:t>
            </a:r>
            <a:r>
              <a:rPr lang="en-US" altLang="zh-CN" sz="2000" dirty="0"/>
              <a:t>(void)</a:t>
            </a:r>
          </a:p>
          <a:p>
            <a:r>
              <a:rPr lang="en-US" altLang="zh-CN" sz="2000" dirty="0" smtClean="0"/>
              <a:t>{</a:t>
            </a:r>
          </a:p>
          <a:p>
            <a:r>
              <a:rPr lang="en-US" altLang="zh-CN" sz="2000" dirty="0"/>
              <a:t> </a:t>
            </a:r>
            <a:r>
              <a:rPr lang="en-US" altLang="zh-CN" sz="2000" dirty="0" smtClean="0"/>
              <a:t> </a:t>
            </a:r>
            <a:r>
              <a:rPr lang="en-US" altLang="zh-CN" sz="2000" dirty="0" err="1" smtClean="0"/>
              <a:t>uchar</a:t>
            </a:r>
            <a:r>
              <a:rPr lang="en-US" altLang="zh-CN" sz="2000" dirty="0" smtClean="0"/>
              <a:t> </a:t>
            </a:r>
            <a:r>
              <a:rPr lang="en-US" altLang="zh-CN" sz="2000" dirty="0" err="1"/>
              <a:t>i</a:t>
            </a:r>
            <a:r>
              <a:rPr lang="en-US" altLang="zh-CN" sz="2000" dirty="0"/>
              <a:t>;</a:t>
            </a:r>
          </a:p>
          <a:p>
            <a:r>
              <a:rPr lang="en-US" altLang="zh-CN" sz="2000" dirty="0"/>
              <a:t> </a:t>
            </a:r>
            <a:r>
              <a:rPr lang="en-US" altLang="zh-CN" sz="2000" dirty="0" smtClean="0"/>
              <a:t> </a:t>
            </a:r>
            <a:r>
              <a:rPr lang="en-US" altLang="zh-CN" sz="2000" dirty="0" err="1" smtClean="0"/>
              <a:t>uint</a:t>
            </a:r>
            <a:r>
              <a:rPr lang="en-US" altLang="zh-CN" sz="2000" dirty="0" smtClean="0"/>
              <a:t> </a:t>
            </a:r>
            <a:r>
              <a:rPr lang="en-US" altLang="zh-CN" sz="2000" dirty="0" err="1"/>
              <a:t>AD_Value</a:t>
            </a:r>
            <a:r>
              <a:rPr lang="en-US" altLang="zh-CN" sz="2000" dirty="0"/>
              <a:t>;</a:t>
            </a:r>
          </a:p>
          <a:p>
            <a:r>
              <a:rPr lang="en-US" altLang="zh-CN" sz="2000" dirty="0"/>
              <a:t> </a:t>
            </a:r>
            <a:r>
              <a:rPr lang="en-US" altLang="zh-CN" sz="2000" dirty="0" smtClean="0"/>
              <a:t> ADC_CSR  </a:t>
            </a:r>
            <a:r>
              <a:rPr lang="en-US" altLang="zh-CN" sz="2000" dirty="0"/>
              <a:t>= 0x04;//</a:t>
            </a:r>
            <a:r>
              <a:rPr lang="zh-CN" altLang="en-US" sz="2000" dirty="0"/>
              <a:t>选择通道</a:t>
            </a:r>
            <a:r>
              <a:rPr lang="en-US" altLang="zh-CN" sz="2000" dirty="0" smtClean="0"/>
              <a:t>AIN4</a:t>
            </a:r>
          </a:p>
          <a:p>
            <a:r>
              <a:rPr lang="en-US" altLang="zh-CN" sz="2000" dirty="0"/>
              <a:t> </a:t>
            </a:r>
            <a:r>
              <a:rPr lang="en-US" altLang="zh-CN" sz="2000" dirty="0" smtClean="0"/>
              <a:t> </a:t>
            </a:r>
            <a:r>
              <a:rPr lang="en-US" altLang="zh-CN" sz="2000" dirty="0"/>
              <a:t>ADC_CR1 |= 0x01; </a:t>
            </a:r>
            <a:r>
              <a:rPr lang="en-US" altLang="zh-CN" sz="2000" dirty="0" smtClean="0"/>
              <a:t>// </a:t>
            </a:r>
            <a:r>
              <a:rPr lang="en-US" altLang="zh-CN" sz="2000" dirty="0"/>
              <a:t>First set ADON to power on the ADC module.    </a:t>
            </a:r>
          </a:p>
          <a:p>
            <a:r>
              <a:rPr lang="en-US" altLang="zh-CN" sz="2000" dirty="0"/>
              <a:t> </a:t>
            </a:r>
            <a:r>
              <a:rPr lang="en-US" altLang="zh-CN" sz="2000" dirty="0" smtClean="0"/>
              <a:t> </a:t>
            </a:r>
            <a:r>
              <a:rPr lang="en-US" altLang="zh-CN" sz="2000" dirty="0" err="1" smtClean="0"/>
              <a:t>i</a:t>
            </a:r>
            <a:r>
              <a:rPr lang="en-US" altLang="zh-CN" sz="2000" dirty="0" smtClean="0"/>
              <a:t> </a:t>
            </a:r>
            <a:r>
              <a:rPr lang="en-US" altLang="zh-CN" sz="2000" dirty="0"/>
              <a:t>= 12;                   </a:t>
            </a:r>
            <a:r>
              <a:rPr lang="en-US" altLang="zh-CN" sz="2000" dirty="0" smtClean="0"/>
              <a:t>//Wait </a:t>
            </a:r>
            <a:r>
              <a:rPr lang="en-US" altLang="zh-CN" sz="2000" dirty="0"/>
              <a:t>&gt;7us to ensure the ADC power on finished</a:t>
            </a:r>
            <a:r>
              <a:rPr lang="en-US" altLang="zh-CN" sz="2000" dirty="0" smtClean="0"/>
              <a:t>.</a:t>
            </a:r>
            <a:endParaRPr lang="en-US" altLang="zh-CN" sz="2000" dirty="0"/>
          </a:p>
          <a:p>
            <a:r>
              <a:rPr lang="en-US" altLang="zh-CN" sz="2000" dirty="0"/>
              <a:t>  </a:t>
            </a:r>
            <a:r>
              <a:rPr lang="en-US" altLang="zh-CN" sz="2000" dirty="0" smtClean="0"/>
              <a:t>while(</a:t>
            </a:r>
            <a:r>
              <a:rPr lang="en-US" altLang="zh-CN" sz="2000" dirty="0" err="1" smtClean="0"/>
              <a:t>i</a:t>
            </a:r>
            <a:r>
              <a:rPr lang="en-US" altLang="zh-CN" sz="2000" dirty="0" smtClean="0"/>
              <a:t>-</a:t>
            </a:r>
            <a:r>
              <a:rPr lang="en-US" altLang="zh-CN" sz="2000" dirty="0"/>
              <a:t>-); </a:t>
            </a:r>
          </a:p>
          <a:p>
            <a:r>
              <a:rPr lang="en-US" altLang="zh-CN" sz="2000" dirty="0"/>
              <a:t>  </a:t>
            </a:r>
            <a:r>
              <a:rPr lang="en-US" altLang="zh-CN" sz="2000" dirty="0" smtClean="0"/>
              <a:t>ADC_CR1 </a:t>
            </a:r>
            <a:r>
              <a:rPr lang="en-US" altLang="zh-CN" sz="2000" dirty="0"/>
              <a:t>|= 0x01;         </a:t>
            </a:r>
            <a:r>
              <a:rPr lang="en-US" altLang="zh-CN" sz="2000" dirty="0" smtClean="0"/>
              <a:t>// </a:t>
            </a:r>
            <a:r>
              <a:rPr lang="en-US" altLang="zh-CN" sz="2000" dirty="0"/>
              <a:t>Set ADON again to start AD convert.          </a:t>
            </a:r>
          </a:p>
          <a:p>
            <a:r>
              <a:rPr lang="en-US" altLang="zh-CN" sz="2000" dirty="0"/>
              <a:t>  </a:t>
            </a:r>
            <a:r>
              <a:rPr lang="en-US" altLang="zh-CN" sz="2000" dirty="0" smtClean="0"/>
              <a:t>while</a:t>
            </a:r>
            <a:r>
              <a:rPr lang="en-US" altLang="zh-CN" sz="2000" dirty="0"/>
              <a:t>(!(ADC_CSR &amp; 0x80</a:t>
            </a:r>
            <a:r>
              <a:rPr lang="en-US" altLang="zh-CN" sz="2000" dirty="0" smtClean="0"/>
              <a:t>));//Waiting </a:t>
            </a:r>
            <a:r>
              <a:rPr lang="en-US" altLang="zh-CN" sz="2000" dirty="0"/>
              <a:t>for AD convert finished (</a:t>
            </a:r>
            <a:r>
              <a:rPr lang="en-US" altLang="zh-CN" sz="2000" dirty="0" smtClean="0"/>
              <a:t>EOC=1</a:t>
            </a:r>
            <a:r>
              <a:rPr lang="en-US" altLang="zh-CN" sz="2000" dirty="0"/>
              <a:t>). </a:t>
            </a:r>
            <a:r>
              <a:rPr lang="en-US" altLang="zh-CN" sz="2000" dirty="0" smtClean="0"/>
              <a:t>                            </a:t>
            </a:r>
            <a:r>
              <a:rPr lang="en-US" altLang="zh-CN" sz="2000" dirty="0" err="1" smtClean="0"/>
              <a:t>AD_Value</a:t>
            </a:r>
            <a:r>
              <a:rPr lang="en-US" altLang="zh-CN" sz="2000" dirty="0" smtClean="0"/>
              <a:t> </a:t>
            </a:r>
            <a:r>
              <a:rPr lang="en-US" altLang="zh-CN" sz="2000" dirty="0"/>
              <a:t>= ((((unsigned </a:t>
            </a:r>
            <a:r>
              <a:rPr lang="en-US" altLang="zh-CN" sz="2000" dirty="0" err="1"/>
              <a:t>int</a:t>
            </a:r>
            <a:r>
              <a:rPr lang="en-US" altLang="zh-CN" sz="2000" dirty="0"/>
              <a:t>)ADC_DRH)&lt;&lt;2)+ADC_DRL);</a:t>
            </a:r>
            <a:r>
              <a:rPr lang="en-US" altLang="zh-CN" sz="2000" dirty="0" smtClean="0"/>
              <a:t>   </a:t>
            </a:r>
          </a:p>
          <a:p>
            <a:r>
              <a:rPr lang="en-US" altLang="zh-CN" sz="2000" dirty="0" smtClean="0"/>
              <a:t> </a:t>
            </a:r>
            <a:r>
              <a:rPr lang="en-US" altLang="zh-CN" sz="2000" dirty="0"/>
              <a:t>ADC_CSR  &amp;= 0x7F; </a:t>
            </a:r>
          </a:p>
          <a:p>
            <a:r>
              <a:rPr lang="en-US" altLang="zh-CN" sz="2000" dirty="0" smtClean="0"/>
              <a:t>}</a:t>
            </a:r>
            <a:endParaRPr lang="zh-CN" altLang="en-US" sz="2000" dirty="0"/>
          </a:p>
          <a:p>
            <a:endParaRPr lang="en-US" altLang="zh-CN" sz="24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5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764704"/>
            <a:ext cx="7992888" cy="2308324"/>
          </a:xfrm>
          <a:prstGeom prst="rect">
            <a:avLst/>
          </a:prstGeom>
          <a:noFill/>
        </p:spPr>
        <p:txBody>
          <a:bodyPr wrap="square" rtlCol="0">
            <a:spAutoFit/>
          </a:bodyPr>
          <a:lstStyle/>
          <a:p>
            <a:r>
              <a:rPr lang="zh-CN" altLang="en-US" b="1" dirty="0" smtClean="0"/>
              <a:t>实践：</a:t>
            </a:r>
            <a:endParaRPr lang="en-US" altLang="zh-CN" b="1" dirty="0" smtClean="0"/>
          </a:p>
          <a:p>
            <a:r>
              <a:rPr lang="en-US" altLang="zh-CN" dirty="0" smtClean="0"/>
              <a:t>1</a:t>
            </a:r>
            <a:r>
              <a:rPr lang="zh-CN" altLang="en-US" dirty="0" smtClean="0"/>
              <a:t>）新建项目</a:t>
            </a:r>
            <a:endParaRPr lang="en-US" altLang="zh-CN" dirty="0" smtClean="0"/>
          </a:p>
          <a:p>
            <a:endParaRPr lang="en-US" altLang="zh-CN" dirty="0" smtClean="0"/>
          </a:p>
          <a:p>
            <a:r>
              <a:rPr lang="en-US" altLang="zh-CN" dirty="0" smtClean="0"/>
              <a:t>2</a:t>
            </a:r>
            <a:r>
              <a:rPr lang="zh-CN" altLang="en-US" dirty="0" smtClean="0"/>
              <a:t>）编写程序、调试、编译</a:t>
            </a:r>
            <a:endParaRPr lang="en-US" altLang="zh-CN" dirty="0" smtClean="0"/>
          </a:p>
          <a:p>
            <a:endParaRPr lang="en-US" altLang="zh-CN" dirty="0" smtClean="0"/>
          </a:p>
          <a:p>
            <a:r>
              <a:rPr lang="en-US" altLang="zh-CN" dirty="0" smtClean="0"/>
              <a:t>3</a:t>
            </a:r>
            <a:r>
              <a:rPr lang="zh-CN" altLang="en-US" dirty="0" smtClean="0"/>
              <a:t>）烧写程序</a:t>
            </a:r>
            <a:endParaRPr lang="en-US" altLang="zh-CN" dirty="0" smtClean="0"/>
          </a:p>
          <a:p>
            <a:endParaRPr lang="en-US" altLang="zh-CN" dirty="0" smtClean="0"/>
          </a:p>
          <a:p>
            <a:r>
              <a:rPr lang="en-US" altLang="zh-CN" dirty="0" smtClean="0"/>
              <a:t>4</a:t>
            </a:r>
            <a:r>
              <a:rPr lang="zh-CN" altLang="en-US" dirty="0" smtClean="0"/>
              <a:t>）运行程序</a:t>
            </a:r>
            <a:endParaRPr lang="zh-CN" altLang="en-US" dirty="0"/>
          </a:p>
        </p:txBody>
      </p:sp>
    </p:spTree>
    <p:extLst>
      <p:ext uri="{BB962C8B-B14F-4D97-AF65-F5344CB8AC3E}">
        <p14:creationId xmlns:p14="http://schemas.microsoft.com/office/powerpoint/2010/main" val="3459314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2774" y="0"/>
            <a:ext cx="7900376" cy="6155531"/>
          </a:xfrm>
          <a:prstGeom prst="rect">
            <a:avLst/>
          </a:prstGeom>
        </p:spPr>
        <p:txBody>
          <a:bodyPr wrap="square">
            <a:spAutoFit/>
          </a:bodyPr>
          <a:lstStyle/>
          <a:p>
            <a:r>
              <a:rPr lang="en-US" altLang="zh-CN" sz="2400" b="1" dirty="0" smtClean="0"/>
              <a:t>STM8S——ADC</a:t>
            </a:r>
            <a:r>
              <a:rPr lang="zh-CN" altLang="en-US" sz="2400" b="1" dirty="0" smtClean="0"/>
              <a:t>概述</a:t>
            </a:r>
            <a:endParaRPr lang="en-US" altLang="zh-CN" sz="2400" b="1" dirty="0" smtClean="0"/>
          </a:p>
          <a:p>
            <a:r>
              <a:rPr lang="en-US" altLang="zh-CN" sz="2000" dirty="0"/>
              <a:t>ADC</a:t>
            </a:r>
            <a:r>
              <a:rPr lang="zh-CN" altLang="en-US" sz="2000" dirty="0"/>
              <a:t>：模拟信号转换成</a:t>
            </a:r>
            <a:r>
              <a:rPr lang="zh-CN" altLang="en-US" sz="2000" dirty="0" smtClean="0"/>
              <a:t>数字信号，如电压转换成数字量。</a:t>
            </a:r>
            <a:endParaRPr lang="zh-CN" altLang="zh-CN" sz="2000" dirty="0"/>
          </a:p>
          <a:p>
            <a:r>
              <a:rPr lang="en-US" altLang="zh-CN" sz="2000" dirty="0" smtClean="0"/>
              <a:t>STM8S</a:t>
            </a:r>
            <a:r>
              <a:rPr lang="zh-CN" altLang="en-US" sz="2000" dirty="0" smtClean="0"/>
              <a:t>系列</a:t>
            </a:r>
            <a:r>
              <a:rPr lang="en-US" altLang="zh-CN" sz="2000" dirty="0" smtClean="0"/>
              <a:t>ADC</a:t>
            </a:r>
            <a:r>
              <a:rPr lang="zh-CN" altLang="en-US" dirty="0" smtClean="0"/>
              <a:t>是</a:t>
            </a:r>
            <a:r>
              <a:rPr lang="zh-CN" altLang="en-US" dirty="0"/>
              <a:t>一个</a:t>
            </a:r>
            <a:r>
              <a:rPr lang="zh-CN" altLang="en-US" dirty="0" smtClean="0"/>
              <a:t>逐次逼</a:t>
            </a:r>
            <a:r>
              <a:rPr lang="zh-CN" altLang="en-US" dirty="0"/>
              <a:t>近</a:t>
            </a:r>
            <a:r>
              <a:rPr lang="zh-CN" altLang="en-US" dirty="0" smtClean="0"/>
              <a:t>模数转换器，模数转换器的分辨率为</a:t>
            </a:r>
            <a:r>
              <a:rPr lang="en-US" altLang="zh-CN" dirty="0" smtClean="0"/>
              <a:t>10bit</a:t>
            </a:r>
            <a:r>
              <a:rPr lang="zh-CN" altLang="en-US" dirty="0" smtClean="0"/>
              <a:t>。</a:t>
            </a:r>
            <a:endParaRPr lang="en-US" altLang="zh-CN" dirty="0" smtClean="0"/>
          </a:p>
          <a:p>
            <a:r>
              <a:rPr lang="zh-CN" altLang="en-US" dirty="0" smtClean="0"/>
              <a:t>最多包含</a:t>
            </a:r>
            <a:r>
              <a:rPr lang="en-US" altLang="zh-CN" dirty="0" smtClean="0"/>
              <a:t>16</a:t>
            </a:r>
            <a:r>
              <a:rPr lang="zh-CN" altLang="en-US" dirty="0" smtClean="0"/>
              <a:t>通道，具体通道数取决于所选</a:t>
            </a:r>
            <a:r>
              <a:rPr lang="en-US" altLang="zh-CN" dirty="0" smtClean="0"/>
              <a:t>STM8</a:t>
            </a:r>
            <a:r>
              <a:rPr lang="zh-CN" altLang="en-US" dirty="0" smtClean="0"/>
              <a:t>产品封装，即参考数据手册内的具体封装。</a:t>
            </a:r>
            <a:endParaRPr lang="en-US" altLang="zh-CN" dirty="0"/>
          </a:p>
          <a:p>
            <a:pPr lvl="0"/>
            <a:r>
              <a:rPr lang="en-US" altLang="zh-CN" sz="2000" b="1" dirty="0" smtClean="0"/>
              <a:t>ADC</a:t>
            </a:r>
            <a:r>
              <a:rPr lang="zh-CN" altLang="en-US" sz="2000" b="1" dirty="0" smtClean="0"/>
              <a:t>引脚：</a:t>
            </a:r>
            <a:endParaRPr lang="en-US" altLang="zh-CN" sz="2000" b="1" dirty="0" smtClean="0"/>
          </a:p>
          <a:p>
            <a:pPr lvl="0"/>
            <a:endParaRPr lang="en-US" altLang="zh-CN" sz="2000" b="1" dirty="0"/>
          </a:p>
          <a:p>
            <a:pPr lvl="0"/>
            <a:endParaRPr lang="en-US" altLang="zh-CN" sz="2000" b="1" dirty="0" smtClean="0"/>
          </a:p>
          <a:p>
            <a:pPr lvl="0"/>
            <a:endParaRPr lang="en-US" altLang="zh-CN" sz="2000" b="1" dirty="0"/>
          </a:p>
          <a:p>
            <a:pPr lvl="0"/>
            <a:endParaRPr lang="en-US" altLang="zh-CN" sz="2000" b="1" dirty="0" smtClean="0"/>
          </a:p>
          <a:p>
            <a:pPr lvl="0"/>
            <a:endParaRPr lang="en-US" altLang="zh-CN" sz="2000" b="1" dirty="0"/>
          </a:p>
          <a:p>
            <a:pPr lvl="0"/>
            <a:endParaRPr lang="en-US" altLang="zh-CN" sz="2000" dirty="0" smtClean="0"/>
          </a:p>
          <a:p>
            <a:pPr lvl="0"/>
            <a:endParaRPr lang="en-US" altLang="zh-CN" sz="2000" dirty="0"/>
          </a:p>
          <a:p>
            <a:pPr lvl="0"/>
            <a:endParaRPr lang="en-US" altLang="zh-CN" sz="2000" dirty="0" smtClean="0"/>
          </a:p>
          <a:p>
            <a:pPr lvl="0"/>
            <a:endParaRPr lang="en-US" altLang="zh-CN" sz="2000" dirty="0" smtClean="0"/>
          </a:p>
          <a:p>
            <a:pPr lvl="0"/>
            <a:endParaRPr lang="en-US" altLang="zh-CN" sz="2000" dirty="0" smtClean="0"/>
          </a:p>
          <a:p>
            <a:pPr lvl="0"/>
            <a:r>
              <a:rPr lang="en-US" altLang="zh-CN" sz="2000" dirty="0" smtClean="0"/>
              <a:t>STM8S103Fx</a:t>
            </a:r>
            <a:r>
              <a:rPr lang="zh-CN" altLang="en-US" sz="2000" dirty="0" smtClean="0"/>
              <a:t>（封装</a:t>
            </a:r>
            <a:r>
              <a:rPr lang="en-US" altLang="zh-CN" sz="2000" dirty="0" smtClean="0"/>
              <a:t>TSSOP20</a:t>
            </a:r>
            <a:r>
              <a:rPr lang="zh-CN" altLang="en-US" sz="2000" dirty="0" smtClean="0"/>
              <a:t>）</a:t>
            </a:r>
            <a:r>
              <a:rPr lang="en-US" altLang="zh-CN" sz="2000" dirty="0" smtClean="0"/>
              <a:t>ADC</a:t>
            </a:r>
            <a:r>
              <a:rPr lang="zh-CN" altLang="en-US" sz="2000" dirty="0"/>
              <a:t>引脚</a:t>
            </a:r>
            <a:r>
              <a:rPr lang="zh-CN" altLang="en-US" sz="2000" dirty="0" smtClean="0"/>
              <a:t>：</a:t>
            </a:r>
            <a:endParaRPr lang="en-US" altLang="zh-CN" sz="2000" dirty="0" smtClean="0"/>
          </a:p>
          <a:p>
            <a:pPr lvl="0"/>
            <a:r>
              <a:rPr lang="en-US" altLang="zh-CN" dirty="0" smtClean="0">
                <a:solidFill>
                  <a:srgbClr val="FF0000"/>
                </a:solidFill>
              </a:rPr>
              <a:t>5</a:t>
            </a:r>
            <a:r>
              <a:rPr lang="zh-CN" altLang="en-US" dirty="0" smtClean="0">
                <a:solidFill>
                  <a:srgbClr val="FF0000"/>
                </a:solidFill>
              </a:rPr>
              <a:t>个</a:t>
            </a:r>
            <a:r>
              <a:rPr lang="en-US" altLang="zh-CN" dirty="0" smtClean="0">
                <a:solidFill>
                  <a:srgbClr val="FF0000"/>
                </a:solidFill>
              </a:rPr>
              <a:t>ADC</a:t>
            </a:r>
            <a:r>
              <a:rPr lang="zh-CN" altLang="en-US" dirty="0" smtClean="0">
                <a:solidFill>
                  <a:srgbClr val="FF0000"/>
                </a:solidFill>
              </a:rPr>
              <a:t>通道：</a:t>
            </a:r>
            <a:r>
              <a:rPr lang="en-US" altLang="zh-CN" dirty="0" smtClean="0">
                <a:solidFill>
                  <a:srgbClr val="FF0000"/>
                </a:solidFill>
              </a:rPr>
              <a:t>AIN2</a:t>
            </a:r>
            <a:r>
              <a:rPr lang="zh-CN" altLang="en-US" dirty="0" smtClean="0">
                <a:solidFill>
                  <a:srgbClr val="FF0000"/>
                </a:solidFill>
              </a:rPr>
              <a:t>、</a:t>
            </a:r>
            <a:r>
              <a:rPr lang="en-US" altLang="zh-CN" dirty="0" smtClean="0">
                <a:solidFill>
                  <a:srgbClr val="FF0000"/>
                </a:solidFill>
              </a:rPr>
              <a:t>AIN3</a:t>
            </a:r>
            <a:r>
              <a:rPr lang="zh-CN" altLang="en-US" dirty="0" smtClean="0">
                <a:solidFill>
                  <a:srgbClr val="FF0000"/>
                </a:solidFill>
              </a:rPr>
              <a:t>、</a:t>
            </a:r>
            <a:r>
              <a:rPr lang="en-US" altLang="zh-CN" dirty="0" smtClean="0">
                <a:solidFill>
                  <a:srgbClr val="FF0000"/>
                </a:solidFill>
              </a:rPr>
              <a:t>AIN4</a:t>
            </a:r>
            <a:r>
              <a:rPr lang="zh-CN" altLang="en-US" dirty="0" smtClean="0">
                <a:solidFill>
                  <a:srgbClr val="FF0000"/>
                </a:solidFill>
              </a:rPr>
              <a:t>、</a:t>
            </a:r>
            <a:r>
              <a:rPr lang="en-US" altLang="zh-CN" dirty="0" smtClean="0">
                <a:solidFill>
                  <a:srgbClr val="FF0000"/>
                </a:solidFill>
              </a:rPr>
              <a:t>AIN5</a:t>
            </a:r>
            <a:r>
              <a:rPr lang="zh-CN" altLang="en-US" dirty="0" smtClean="0">
                <a:solidFill>
                  <a:srgbClr val="FF0000"/>
                </a:solidFill>
              </a:rPr>
              <a:t>、</a:t>
            </a:r>
            <a:r>
              <a:rPr lang="en-US" altLang="zh-CN" dirty="0" smtClean="0">
                <a:solidFill>
                  <a:srgbClr val="FF0000"/>
                </a:solidFill>
              </a:rPr>
              <a:t>AIN6</a:t>
            </a:r>
          </a:p>
          <a:p>
            <a:pPr lvl="0"/>
            <a:r>
              <a:rPr lang="en-US" altLang="zh-CN" dirty="0" smtClean="0">
                <a:solidFill>
                  <a:srgbClr val="FF0000"/>
                </a:solidFill>
              </a:rPr>
              <a:t>VREF+=VDDA=VDD</a:t>
            </a:r>
          </a:p>
          <a:p>
            <a:r>
              <a:rPr lang="en-US" altLang="zh-CN" dirty="0" smtClean="0">
                <a:solidFill>
                  <a:srgbClr val="FF0000"/>
                </a:solidFill>
              </a:rPr>
              <a:t>VREF-=VSSA=VSS</a:t>
            </a:r>
            <a:endParaRPr lang="en-US" altLang="zh-CN"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12776"/>
            <a:ext cx="62103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1830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2527327" y="1928802"/>
            <a:ext cx="4116375" cy="863600"/>
          </a:xfrm>
          <a:prstGeom prst="rect">
            <a:avLst/>
          </a:prstGeom>
          <a:noFill/>
          <a:ln w="9525">
            <a:noFill/>
            <a:miter lim="800000"/>
            <a:headEnd/>
            <a:tailEnd/>
          </a:ln>
        </p:spPr>
        <p:txBody>
          <a:bodyPr anchor="ctr"/>
          <a:lstStyle/>
          <a:p>
            <a:pPr>
              <a:lnSpc>
                <a:spcPts val="5763"/>
              </a:lnSpc>
            </a:pPr>
            <a:r>
              <a:rPr lang="es-HN" sz="4900" b="1" dirty="0">
                <a:solidFill>
                  <a:srgbClr val="404040"/>
                </a:solidFill>
                <a:latin typeface="Arial" pitchFamily="34" charset="0"/>
                <a:cs typeface="Arial" pitchFamily="34" charset="0"/>
              </a:rPr>
              <a:t>THANK </a:t>
            </a:r>
            <a:r>
              <a:rPr lang="es-HN" sz="4900" b="1" dirty="0" smtClean="0">
                <a:solidFill>
                  <a:srgbClr val="404040"/>
                </a:solidFill>
                <a:latin typeface="Arial" pitchFamily="34" charset="0"/>
                <a:cs typeface="Arial" pitchFamily="34" charset="0"/>
              </a:rPr>
              <a:t> </a:t>
            </a:r>
            <a:r>
              <a:rPr lang="es-HN" sz="4900" b="1" dirty="0" smtClean="0">
                <a:solidFill>
                  <a:schemeClr val="tx1">
                    <a:lumMod val="50000"/>
                    <a:lumOff val="50000"/>
                  </a:schemeClr>
                </a:solidFill>
                <a:latin typeface="Arial" pitchFamily="34" charset="0"/>
                <a:cs typeface="Arial" pitchFamily="34" charset="0"/>
              </a:rPr>
              <a:t>YOU</a:t>
            </a:r>
            <a:endParaRPr lang="es-HN" sz="4900" b="1" dirty="0">
              <a:solidFill>
                <a:schemeClr val="tx1">
                  <a:lumMod val="50000"/>
                  <a:lumOff val="5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131" y="44624"/>
            <a:ext cx="8352928" cy="461665"/>
          </a:xfrm>
          <a:prstGeom prst="rect">
            <a:avLst/>
          </a:prstGeom>
        </p:spPr>
        <p:txBody>
          <a:bodyPr wrap="square">
            <a:spAutoFit/>
          </a:bodyPr>
          <a:lstStyle/>
          <a:p>
            <a:r>
              <a:rPr lang="en-US" altLang="zh-CN" sz="2400" b="1" dirty="0" smtClean="0"/>
              <a:t>ADC</a:t>
            </a:r>
            <a:r>
              <a:rPr lang="zh-CN" altLang="en-US" sz="2400" b="1" dirty="0"/>
              <a:t>模块结构框图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8" y="980728"/>
            <a:ext cx="868527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353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404664"/>
            <a:ext cx="8352928" cy="4431983"/>
          </a:xfrm>
          <a:prstGeom prst="rect">
            <a:avLst/>
          </a:prstGeom>
        </p:spPr>
        <p:txBody>
          <a:bodyPr wrap="square">
            <a:spAutoFit/>
          </a:bodyPr>
          <a:lstStyle/>
          <a:p>
            <a:r>
              <a:rPr lang="en-US" altLang="zh-CN" sz="2400" b="1" dirty="0" smtClean="0"/>
              <a:t>ADC</a:t>
            </a:r>
            <a:r>
              <a:rPr lang="zh-CN" altLang="en-US" sz="2400" b="1" dirty="0" smtClean="0"/>
              <a:t>分辨率</a:t>
            </a:r>
            <a:endParaRPr lang="en-US" altLang="zh-CN" sz="2400" b="1" dirty="0" smtClean="0"/>
          </a:p>
          <a:p>
            <a:r>
              <a:rPr lang="en-US" altLang="zh-CN" sz="2000" dirty="0" smtClean="0"/>
              <a:t>10bit</a:t>
            </a:r>
            <a:r>
              <a:rPr lang="zh-CN" altLang="en-US" sz="2000" dirty="0" smtClean="0"/>
              <a:t>的分辨率，转换最大数值</a:t>
            </a:r>
            <a:r>
              <a:rPr lang="en-US" altLang="zh-CN" sz="2000" dirty="0" smtClean="0"/>
              <a:t>1024</a:t>
            </a:r>
            <a:r>
              <a:rPr lang="zh-CN" altLang="en-US" sz="2000" dirty="0" smtClean="0"/>
              <a:t>。如果</a:t>
            </a:r>
            <a:r>
              <a:rPr lang="zh-CN" altLang="en-US" sz="2000" dirty="0"/>
              <a:t>用户可接受较低的分辨率，则读转换结果的速度会加快；用户可通过选择相应的寄存器对齐方式，只读</a:t>
            </a:r>
            <a:r>
              <a:rPr lang="en-US" altLang="zh-CN" sz="2000" dirty="0"/>
              <a:t>10</a:t>
            </a:r>
            <a:r>
              <a:rPr lang="zh-CN" altLang="en-US" sz="2000" dirty="0"/>
              <a:t>位中的</a:t>
            </a:r>
            <a:r>
              <a:rPr lang="en-US" altLang="zh-CN" sz="2000" dirty="0"/>
              <a:t>8</a:t>
            </a:r>
            <a:r>
              <a:rPr lang="zh-CN" altLang="en-US" sz="2000" dirty="0"/>
              <a:t>位</a:t>
            </a:r>
            <a:r>
              <a:rPr lang="zh-CN" altLang="en-US" sz="2000" dirty="0" smtClean="0"/>
              <a:t>。配置</a:t>
            </a:r>
            <a:r>
              <a:rPr lang="zh-CN" altLang="en-US" sz="2000" dirty="0"/>
              <a:t>左对齐或右对齐的寄存器为</a:t>
            </a:r>
            <a:r>
              <a:rPr lang="en-US" altLang="zh-CN" sz="2000" dirty="0"/>
              <a:t>ADC_CR2</a:t>
            </a:r>
            <a:r>
              <a:rPr lang="zh-CN" altLang="en-US" sz="2000" dirty="0"/>
              <a:t>。 </a:t>
            </a:r>
          </a:p>
          <a:p>
            <a:endParaRPr lang="zh-CN" altLang="en-US" sz="2000" dirty="0"/>
          </a:p>
          <a:p>
            <a:r>
              <a:rPr lang="zh-CN" altLang="en-US" sz="2400" b="1" dirty="0"/>
              <a:t>时钟选择 </a:t>
            </a:r>
          </a:p>
          <a:p>
            <a:r>
              <a:rPr lang="en-US" altLang="zh-CN" sz="2000" dirty="0"/>
              <a:t>A/D</a:t>
            </a:r>
            <a:r>
              <a:rPr lang="zh-CN" altLang="en-US" sz="2000" dirty="0"/>
              <a:t>转换速度取决于</a:t>
            </a:r>
            <a:r>
              <a:rPr lang="en-US" altLang="zh-CN" sz="2000" dirty="0"/>
              <a:t>ADC</a:t>
            </a:r>
            <a:r>
              <a:rPr lang="zh-CN" altLang="en-US" sz="2000" dirty="0"/>
              <a:t>的时钟信号</a:t>
            </a:r>
            <a:r>
              <a:rPr lang="zh-CN" altLang="en-US" sz="2000" dirty="0" smtClean="0"/>
              <a:t>。</a:t>
            </a:r>
            <a:r>
              <a:rPr lang="zh-CN" altLang="en-US" sz="2000" dirty="0"/>
              <a:t>时钟的预分频因子是由 </a:t>
            </a:r>
            <a:r>
              <a:rPr lang="en-US" altLang="zh-CN" sz="2000" dirty="0"/>
              <a:t>ADC_CR1</a:t>
            </a:r>
            <a:r>
              <a:rPr lang="zh-CN" altLang="en-US" sz="2000" dirty="0"/>
              <a:t>寄存器的 </a:t>
            </a:r>
            <a:r>
              <a:rPr lang="en-US" altLang="zh-CN" sz="2000" dirty="0"/>
              <a:t>SPSEL[2:0]</a:t>
            </a:r>
            <a:r>
              <a:rPr lang="zh-CN" altLang="en-US" sz="2000" dirty="0"/>
              <a:t>决定的。 </a:t>
            </a:r>
            <a:endParaRPr lang="en-US" altLang="zh-CN" sz="2000" dirty="0"/>
          </a:p>
          <a:p>
            <a:endParaRPr lang="zh-CN" altLang="en-US" dirty="0"/>
          </a:p>
          <a:p>
            <a:r>
              <a:rPr lang="zh-CN" altLang="en-US" sz="2400" b="1" dirty="0"/>
              <a:t>转换触发 </a:t>
            </a:r>
          </a:p>
          <a:p>
            <a:r>
              <a:rPr lang="en-US" altLang="zh-CN" dirty="0"/>
              <a:t>ADC</a:t>
            </a:r>
            <a:r>
              <a:rPr lang="zh-CN" altLang="en-US" dirty="0"/>
              <a:t>的转换可由定时器</a:t>
            </a:r>
            <a:r>
              <a:rPr lang="en-US" altLang="zh-CN" dirty="0"/>
              <a:t>1</a:t>
            </a:r>
            <a:r>
              <a:rPr lang="zh-CN" altLang="en-US" dirty="0"/>
              <a:t>的</a:t>
            </a:r>
            <a:r>
              <a:rPr lang="en-US" altLang="zh-CN" dirty="0"/>
              <a:t>TRGO(</a:t>
            </a:r>
            <a:r>
              <a:rPr lang="zh-CN" altLang="en-US" dirty="0"/>
              <a:t>触发输出</a:t>
            </a:r>
            <a:r>
              <a:rPr lang="en-US" altLang="zh-CN" dirty="0"/>
              <a:t>)</a:t>
            </a:r>
            <a:r>
              <a:rPr lang="zh-CN" altLang="en-US" dirty="0"/>
              <a:t>事件或外部引脚</a:t>
            </a:r>
            <a:r>
              <a:rPr lang="en-US" altLang="zh-CN" dirty="0"/>
              <a:t>ADC_ETR</a:t>
            </a:r>
            <a:r>
              <a:rPr lang="zh-CN" altLang="en-US" dirty="0"/>
              <a:t>的上升沿触发。也可通过设置</a:t>
            </a:r>
            <a:r>
              <a:rPr lang="en-US" altLang="zh-CN" dirty="0"/>
              <a:t>ADON</a:t>
            </a:r>
            <a:r>
              <a:rPr lang="zh-CN" altLang="en-US" dirty="0"/>
              <a:t>位来软件触发。 </a:t>
            </a:r>
          </a:p>
          <a:p>
            <a:r>
              <a:rPr lang="zh-CN" altLang="en-US" dirty="0"/>
              <a:t>用于选择触发源的寄存器为</a:t>
            </a:r>
            <a:r>
              <a:rPr lang="en-US" altLang="zh-CN" dirty="0"/>
              <a:t>ADC_CR2</a:t>
            </a:r>
            <a:r>
              <a:rPr lang="zh-CN" altLang="en-US" dirty="0"/>
              <a:t>。 </a:t>
            </a:r>
          </a:p>
          <a:p>
            <a:endParaRPr lang="zh-CN" altLang="zh-CN" dirty="0"/>
          </a:p>
        </p:txBody>
      </p:sp>
    </p:spTree>
    <p:extLst>
      <p:ext uri="{BB962C8B-B14F-4D97-AF65-F5344CB8AC3E}">
        <p14:creationId xmlns:p14="http://schemas.microsoft.com/office/powerpoint/2010/main" val="344060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404664"/>
            <a:ext cx="8352928" cy="5816977"/>
          </a:xfrm>
          <a:prstGeom prst="rect">
            <a:avLst/>
          </a:prstGeom>
        </p:spPr>
        <p:txBody>
          <a:bodyPr wrap="square">
            <a:spAutoFit/>
          </a:bodyPr>
          <a:lstStyle/>
          <a:p>
            <a:r>
              <a:rPr lang="en-US" altLang="zh-CN" sz="2400" b="1" dirty="0"/>
              <a:t>ADC</a:t>
            </a:r>
            <a:r>
              <a:rPr lang="zh-CN" altLang="en-US" sz="2400" b="1" dirty="0"/>
              <a:t>速度</a:t>
            </a:r>
            <a:r>
              <a:rPr lang="en-US" altLang="zh-CN" sz="2400" b="1" dirty="0"/>
              <a:t>/</a:t>
            </a:r>
            <a:r>
              <a:rPr lang="zh-CN" altLang="en-US" sz="2400" b="1" dirty="0"/>
              <a:t>采样时间 </a:t>
            </a:r>
          </a:p>
          <a:p>
            <a:r>
              <a:rPr lang="en-US" altLang="zh-CN" sz="2000" dirty="0"/>
              <a:t>ADC</a:t>
            </a:r>
            <a:r>
              <a:rPr lang="zh-CN" altLang="en-US" sz="2000" dirty="0"/>
              <a:t>的速度</a:t>
            </a:r>
            <a:r>
              <a:rPr lang="en-US" altLang="zh-CN" sz="2000" dirty="0"/>
              <a:t>(</a:t>
            </a:r>
            <a:r>
              <a:rPr lang="zh-CN" altLang="en-US" sz="2000" dirty="0"/>
              <a:t>也称之为采样时间</a:t>
            </a:r>
            <a:r>
              <a:rPr lang="en-US" altLang="zh-CN" sz="2000" dirty="0"/>
              <a:t>)</a:t>
            </a:r>
            <a:r>
              <a:rPr lang="zh-CN" altLang="en-US" sz="2000" dirty="0"/>
              <a:t>影响测量精度，并且必须根据所测量电压源的输出阻抗及所需要的转换精度来选择。采样时间不能够独立于</a:t>
            </a:r>
            <a:r>
              <a:rPr lang="en-US" altLang="zh-CN" sz="2000" dirty="0"/>
              <a:t>ADC</a:t>
            </a:r>
            <a:r>
              <a:rPr lang="zh-CN" altLang="en-US" sz="2000" dirty="0"/>
              <a:t>时钟频率来设置。 </a:t>
            </a:r>
            <a:r>
              <a:rPr lang="en-US" altLang="zh-CN" sz="2000" dirty="0"/>
              <a:t>STM8 ADC</a:t>
            </a:r>
            <a:r>
              <a:rPr lang="zh-CN" altLang="en-US" sz="2000" dirty="0"/>
              <a:t>的最大转换速度为</a:t>
            </a:r>
            <a:r>
              <a:rPr lang="en-US" altLang="zh-CN" sz="2000" dirty="0"/>
              <a:t>3.5</a:t>
            </a:r>
            <a:r>
              <a:rPr lang="zh-CN" altLang="en-US" sz="2000" dirty="0"/>
              <a:t>微秒。 </a:t>
            </a:r>
          </a:p>
          <a:p>
            <a:endParaRPr lang="en-US" altLang="zh-CN" sz="2000" dirty="0"/>
          </a:p>
          <a:p>
            <a:r>
              <a:rPr lang="zh-CN" altLang="en-US" sz="2400" b="1" dirty="0" smtClean="0"/>
              <a:t>参考</a:t>
            </a:r>
            <a:r>
              <a:rPr lang="zh-CN" altLang="en-US" sz="2400" b="1" dirty="0"/>
              <a:t>电压 </a:t>
            </a:r>
          </a:p>
          <a:p>
            <a:r>
              <a:rPr lang="en-US" altLang="zh-CN" sz="2000" dirty="0" smtClean="0"/>
              <a:t>ADC</a:t>
            </a:r>
            <a:r>
              <a:rPr lang="zh-CN" altLang="en-US" sz="2000" dirty="0"/>
              <a:t>的参考电压必须连接至外部引脚，或某些封装上在内部与模拟供电相连接。参考电压必须在模拟供电电压范围内，且参考电压的最小值为</a:t>
            </a:r>
            <a:r>
              <a:rPr lang="en-US" altLang="zh-CN" sz="2000" dirty="0"/>
              <a:t>2.75V</a:t>
            </a:r>
            <a:r>
              <a:rPr lang="zh-CN" altLang="en-US" sz="2000" dirty="0" smtClean="0"/>
              <a:t>。</a:t>
            </a:r>
            <a:endParaRPr lang="zh-CN" altLang="en-US" sz="2000" dirty="0"/>
          </a:p>
          <a:p>
            <a:r>
              <a:rPr lang="zh-CN" altLang="en-US" sz="2000" dirty="0">
                <a:solidFill>
                  <a:srgbClr val="FF0000"/>
                </a:solidFill>
              </a:rPr>
              <a:t>可通过模拟缩放的功能来提高分辨率，即使用与测量电压范围相当的较小参考电压。 </a:t>
            </a:r>
          </a:p>
          <a:p>
            <a:r>
              <a:rPr lang="zh-CN" altLang="en-US" sz="2000" dirty="0" smtClean="0"/>
              <a:t> </a:t>
            </a:r>
            <a:endParaRPr lang="zh-CN" altLang="en-US" sz="2400" dirty="0"/>
          </a:p>
          <a:p>
            <a:r>
              <a:rPr lang="zh-CN" altLang="en-US" sz="2400" b="1" dirty="0"/>
              <a:t>输入模拟通道的选择 </a:t>
            </a:r>
          </a:p>
          <a:p>
            <a:r>
              <a:rPr lang="en-US" altLang="zh-CN" sz="2000" dirty="0"/>
              <a:t>STM8 ADC</a:t>
            </a:r>
            <a:r>
              <a:rPr lang="zh-CN" altLang="en-US" sz="2000" dirty="0"/>
              <a:t>最多有</a:t>
            </a:r>
            <a:r>
              <a:rPr lang="en-US" altLang="zh-CN" sz="2000" dirty="0"/>
              <a:t>16</a:t>
            </a:r>
            <a:r>
              <a:rPr lang="zh-CN" altLang="en-US" sz="2000" dirty="0"/>
              <a:t>个模拟输入连接在</a:t>
            </a:r>
            <a:r>
              <a:rPr lang="en-US" altLang="zh-CN" sz="2000" dirty="0"/>
              <a:t>GPIO</a:t>
            </a:r>
            <a:r>
              <a:rPr lang="zh-CN" altLang="en-US" sz="2000" dirty="0"/>
              <a:t>输入引脚上。在某些产品上模拟输入较少</a:t>
            </a:r>
            <a:r>
              <a:rPr lang="en-US" altLang="zh-CN" sz="2000" dirty="0"/>
              <a:t>(</a:t>
            </a:r>
            <a:r>
              <a:rPr lang="zh-CN" altLang="en-US" sz="2000" dirty="0"/>
              <a:t>取决于产品封装</a:t>
            </a:r>
            <a:r>
              <a:rPr lang="en-US" altLang="zh-CN" sz="2000" dirty="0"/>
              <a:t>)</a:t>
            </a:r>
            <a:r>
              <a:rPr lang="zh-CN" altLang="en-US" sz="2000" dirty="0"/>
              <a:t>。必须将</a:t>
            </a:r>
            <a:r>
              <a:rPr lang="en-US" altLang="zh-CN" sz="2000" dirty="0"/>
              <a:t>ADC</a:t>
            </a:r>
            <a:r>
              <a:rPr lang="zh-CN" altLang="en-US" sz="2000" dirty="0"/>
              <a:t>引脚配置为</a:t>
            </a:r>
            <a:r>
              <a:rPr lang="zh-CN" altLang="en-US" sz="2000" dirty="0">
                <a:solidFill>
                  <a:srgbClr val="FF0000"/>
                </a:solidFill>
              </a:rPr>
              <a:t>浮空输入</a:t>
            </a:r>
            <a:r>
              <a:rPr lang="zh-CN" altLang="en-US" sz="2000" dirty="0"/>
              <a:t>，并且</a:t>
            </a:r>
            <a:r>
              <a:rPr lang="zh-CN" altLang="en-US" sz="2000" dirty="0">
                <a:solidFill>
                  <a:srgbClr val="FF0000"/>
                </a:solidFill>
              </a:rPr>
              <a:t>关闭</a:t>
            </a:r>
            <a:r>
              <a:rPr lang="zh-CN" altLang="en-US" sz="2000" dirty="0"/>
              <a:t>该引脚上的输入</a:t>
            </a:r>
            <a:r>
              <a:rPr lang="zh-CN" altLang="en-US" sz="2000" dirty="0">
                <a:solidFill>
                  <a:srgbClr val="FF0000"/>
                </a:solidFill>
              </a:rPr>
              <a:t>施密特触发器</a:t>
            </a:r>
            <a:r>
              <a:rPr lang="en-US" altLang="zh-CN" sz="2000" dirty="0"/>
              <a:t>(</a:t>
            </a:r>
            <a:r>
              <a:rPr lang="zh-CN" altLang="en-US" sz="2000" dirty="0"/>
              <a:t>这将会</a:t>
            </a:r>
            <a:r>
              <a:rPr lang="zh-CN" altLang="en-US" sz="2000" dirty="0">
                <a:solidFill>
                  <a:srgbClr val="00B050"/>
                </a:solidFill>
              </a:rPr>
              <a:t>降低功耗</a:t>
            </a:r>
            <a:r>
              <a:rPr lang="en-US" altLang="zh-CN" sz="2000" dirty="0"/>
              <a:t>)</a:t>
            </a:r>
            <a:r>
              <a:rPr lang="zh-CN" altLang="en-US" sz="2000" dirty="0"/>
              <a:t>。 </a:t>
            </a:r>
          </a:p>
          <a:p>
            <a:r>
              <a:rPr lang="zh-CN" altLang="en-US" sz="2000" dirty="0"/>
              <a:t>用于选择输入模拟通道的寄存器为</a:t>
            </a:r>
            <a:r>
              <a:rPr lang="en-US" altLang="zh-CN" sz="2000" dirty="0"/>
              <a:t>ADC_CSR</a:t>
            </a:r>
            <a:r>
              <a:rPr lang="zh-CN" altLang="en-US" sz="2000" dirty="0"/>
              <a:t>。 </a:t>
            </a:r>
            <a:endParaRPr lang="en-US" altLang="zh-CN" sz="2000" dirty="0" smtClean="0"/>
          </a:p>
          <a:p>
            <a:r>
              <a:rPr lang="zh-CN" altLang="en-US" sz="2000" dirty="0" smtClean="0"/>
              <a:t>关闭</a:t>
            </a:r>
            <a:r>
              <a:rPr lang="zh-CN" altLang="en-US" sz="2000" dirty="0"/>
              <a:t>施密特触发器</a:t>
            </a:r>
            <a:r>
              <a:rPr lang="zh-CN" altLang="en-US" sz="2000" dirty="0" smtClean="0"/>
              <a:t>的</a:t>
            </a:r>
            <a:r>
              <a:rPr lang="zh-CN" altLang="en-US" sz="2000" dirty="0"/>
              <a:t>寄存器</a:t>
            </a:r>
            <a:r>
              <a:rPr lang="zh-CN" altLang="en-US" sz="2000" dirty="0" smtClean="0"/>
              <a:t>为</a:t>
            </a:r>
            <a:r>
              <a:rPr lang="en-US" altLang="zh-CN" sz="2000" dirty="0" smtClean="0"/>
              <a:t>ADC_TDRL</a:t>
            </a:r>
            <a:r>
              <a:rPr lang="zh-CN" altLang="en-US" sz="2000" dirty="0" smtClean="0"/>
              <a:t>（</a:t>
            </a:r>
            <a:r>
              <a:rPr lang="en-US" altLang="zh-CN" sz="2000" dirty="0" smtClean="0"/>
              <a:t>H</a:t>
            </a:r>
            <a:r>
              <a:rPr lang="zh-CN" altLang="en-US" sz="2000" dirty="0" smtClean="0"/>
              <a:t>）。 </a:t>
            </a:r>
            <a:endParaRPr lang="zh-CN" altLang="en-US" sz="2000" dirty="0"/>
          </a:p>
        </p:txBody>
      </p:sp>
    </p:spTree>
    <p:extLst>
      <p:ext uri="{BB962C8B-B14F-4D97-AF65-F5344CB8AC3E}">
        <p14:creationId xmlns:p14="http://schemas.microsoft.com/office/powerpoint/2010/main" val="2170877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131" y="44624"/>
            <a:ext cx="8352928" cy="2923877"/>
          </a:xfrm>
          <a:prstGeom prst="rect">
            <a:avLst/>
          </a:prstGeom>
        </p:spPr>
        <p:txBody>
          <a:bodyPr wrap="square">
            <a:spAutoFit/>
          </a:bodyPr>
          <a:lstStyle/>
          <a:p>
            <a:r>
              <a:rPr lang="zh-CN" altLang="en-US" sz="2400" b="1" dirty="0" smtClean="0"/>
              <a:t>数据</a:t>
            </a:r>
            <a:r>
              <a:rPr lang="zh-CN" altLang="en-US" sz="2400" b="1" dirty="0"/>
              <a:t>存储 </a:t>
            </a:r>
          </a:p>
          <a:p>
            <a:r>
              <a:rPr lang="en-US" altLang="zh-CN" sz="2000" dirty="0" smtClean="0"/>
              <a:t>10</a:t>
            </a:r>
            <a:r>
              <a:rPr lang="zh-CN" altLang="en-US" sz="2000" dirty="0"/>
              <a:t>位的</a:t>
            </a:r>
            <a:r>
              <a:rPr lang="en-US" altLang="zh-CN" sz="2000" dirty="0"/>
              <a:t>ADC</a:t>
            </a:r>
            <a:r>
              <a:rPr lang="zh-CN" altLang="en-US" sz="2000" dirty="0"/>
              <a:t>转换结果存储在两个</a:t>
            </a:r>
            <a:r>
              <a:rPr lang="en-US" altLang="zh-CN" sz="2000" dirty="0"/>
              <a:t>8</a:t>
            </a:r>
            <a:r>
              <a:rPr lang="zh-CN" altLang="en-US" sz="2000" dirty="0"/>
              <a:t>位的寄存器中。</a:t>
            </a:r>
            <a:r>
              <a:rPr lang="en-US" altLang="zh-CN" sz="2000" dirty="0"/>
              <a:t>STM8 ADC</a:t>
            </a:r>
            <a:r>
              <a:rPr lang="zh-CN" altLang="en-US" sz="2000" dirty="0"/>
              <a:t>可选择数据对齐模式。用户可选择转换结果在两个</a:t>
            </a:r>
            <a:r>
              <a:rPr lang="en-US" altLang="zh-CN" sz="2000" dirty="0"/>
              <a:t>8</a:t>
            </a:r>
            <a:r>
              <a:rPr lang="zh-CN" altLang="en-US" sz="2000" dirty="0"/>
              <a:t>位寄存器中是左对齐还是右对齐。 </a:t>
            </a:r>
          </a:p>
          <a:p>
            <a:r>
              <a:rPr lang="zh-CN" altLang="en-US" sz="2000" dirty="0"/>
              <a:t>用户必须按照特定的顺序读取数据寄存器以确保最终从寄存器中得到的数据是一致的</a:t>
            </a:r>
            <a:r>
              <a:rPr lang="en-US" altLang="zh-CN" sz="2000" dirty="0"/>
              <a:t>(</a:t>
            </a:r>
            <a:r>
              <a:rPr lang="zh-CN" altLang="en-US" sz="2000" dirty="0"/>
              <a:t>结果来自于同一次转换</a:t>
            </a:r>
            <a:r>
              <a:rPr lang="en-US" altLang="zh-CN" sz="2000" dirty="0"/>
              <a:t>)</a:t>
            </a:r>
            <a:r>
              <a:rPr lang="zh-CN" altLang="en-US" sz="2000" dirty="0"/>
              <a:t>。当读第一个数据寄存器时，第二个数据寄存器被锁存，以阻止被下一次转换结果覆盖，并等待被读取。读取寄存器的顺序取决于数据对齐模式。在右对齐模式中，应先读低位，再读高位。在左对齐模式中，应先读高位，再读低位。 </a:t>
            </a:r>
            <a:r>
              <a:rPr lang="en-US" altLang="zh-CN" sz="2000" dirty="0" smtClean="0"/>
              <a:t>ADC_CR2</a:t>
            </a:r>
            <a:r>
              <a:rPr lang="zh-CN" altLang="en-US" sz="2000" dirty="0" smtClean="0"/>
              <a:t>寄存器中的</a:t>
            </a:r>
            <a:r>
              <a:rPr lang="en-US" altLang="zh-CN" sz="2000" dirty="0" smtClean="0"/>
              <a:t>ALIGN</a:t>
            </a:r>
            <a:r>
              <a:rPr lang="zh-CN" altLang="en-US" sz="2000" dirty="0" smtClean="0"/>
              <a:t>位用于选择转换后数据的对齐方式。</a:t>
            </a:r>
            <a:r>
              <a:rPr lang="zh-CN" altLang="en-US" sz="2000" dirty="0" smtClean="0">
                <a:solidFill>
                  <a:srgbClr val="FF0000"/>
                </a:solidFill>
              </a:rPr>
              <a:t>（根据需求合理选择）</a:t>
            </a:r>
            <a:endParaRPr lang="zh-CN" altLang="en-US" sz="2400" dirty="0">
              <a:solidFill>
                <a:srgbClr val="FF000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2988318"/>
            <a:ext cx="63150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4539642"/>
            <a:ext cx="62769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584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131" y="44624"/>
            <a:ext cx="8352928" cy="1692771"/>
          </a:xfrm>
          <a:prstGeom prst="rect">
            <a:avLst/>
          </a:prstGeom>
        </p:spPr>
        <p:txBody>
          <a:bodyPr wrap="square">
            <a:spAutoFit/>
          </a:bodyPr>
          <a:lstStyle/>
          <a:p>
            <a:r>
              <a:rPr lang="zh-CN" altLang="en-US" sz="2400" b="1" dirty="0" smtClean="0"/>
              <a:t>单</a:t>
            </a:r>
            <a:r>
              <a:rPr lang="zh-CN" altLang="en-US" sz="2400" b="1" dirty="0"/>
              <a:t>次转换模式 </a:t>
            </a:r>
            <a:endParaRPr lang="zh-CN" altLang="en-US" sz="2000" dirty="0"/>
          </a:p>
          <a:p>
            <a:r>
              <a:rPr lang="zh-CN" altLang="en-US" sz="2000" dirty="0"/>
              <a:t>这种模式下，</a:t>
            </a:r>
            <a:r>
              <a:rPr lang="en-US" altLang="zh-CN" sz="2000" dirty="0"/>
              <a:t>ADC</a:t>
            </a:r>
            <a:r>
              <a:rPr lang="zh-CN" altLang="en-US" sz="2000" dirty="0"/>
              <a:t>仅执行一次转换。转换的启动可由软件</a:t>
            </a:r>
            <a:r>
              <a:rPr lang="en-US" altLang="zh-CN" sz="2000" dirty="0"/>
              <a:t>(2</a:t>
            </a:r>
            <a:r>
              <a:rPr lang="zh-CN" altLang="en-US" sz="2000" dirty="0"/>
              <a:t>次</a:t>
            </a:r>
            <a:r>
              <a:rPr lang="en-US" altLang="zh-CN" sz="2000" dirty="0"/>
              <a:t>)</a:t>
            </a:r>
            <a:r>
              <a:rPr lang="zh-CN" altLang="en-US" sz="2000" dirty="0"/>
              <a:t>写</a:t>
            </a:r>
            <a:r>
              <a:rPr lang="en-US" altLang="zh-CN" sz="2000" dirty="0"/>
              <a:t>ADON</a:t>
            </a:r>
            <a:r>
              <a:rPr lang="zh-CN" altLang="en-US" sz="2000" dirty="0"/>
              <a:t>位触发，或由来自于定时器</a:t>
            </a:r>
            <a:r>
              <a:rPr lang="en-US" altLang="zh-CN" sz="2000" dirty="0"/>
              <a:t>1</a:t>
            </a:r>
            <a:r>
              <a:rPr lang="zh-CN" altLang="en-US" sz="2000" dirty="0"/>
              <a:t>的信号或来自于</a:t>
            </a:r>
            <a:r>
              <a:rPr lang="en-US" altLang="zh-CN" sz="2000" dirty="0"/>
              <a:t>ADC_ETR</a:t>
            </a:r>
            <a:r>
              <a:rPr lang="zh-CN" altLang="en-US" sz="2000" dirty="0"/>
              <a:t>的外部信号触发。 </a:t>
            </a:r>
          </a:p>
          <a:p>
            <a:r>
              <a:rPr lang="zh-CN" altLang="en-US" sz="2000" dirty="0"/>
              <a:t>新的转换启动必须在下一次单次转换之前产生</a:t>
            </a:r>
            <a:r>
              <a:rPr lang="en-US" altLang="zh-CN" sz="2000" dirty="0"/>
              <a:t>(</a:t>
            </a:r>
            <a:r>
              <a:rPr lang="zh-CN" altLang="en-US" sz="2000" dirty="0"/>
              <a:t>外部触发或软件启动</a:t>
            </a:r>
            <a:r>
              <a:rPr lang="en-US" altLang="zh-CN" sz="2000" dirty="0"/>
              <a:t>)</a:t>
            </a:r>
            <a:r>
              <a:rPr lang="zh-CN" altLang="en-US" sz="2000" dirty="0"/>
              <a:t>。 </a:t>
            </a:r>
          </a:p>
          <a:p>
            <a:r>
              <a:rPr lang="zh-CN" altLang="en-US" sz="2000" dirty="0"/>
              <a:t>寄存器设置： </a:t>
            </a:r>
            <a:r>
              <a:rPr lang="en-US" altLang="zh-CN" sz="2000" dirty="0" smtClean="0"/>
              <a:t>ADC_CR1</a:t>
            </a:r>
            <a:r>
              <a:rPr lang="zh-CN" altLang="en-US" sz="2000" dirty="0"/>
              <a:t>：</a:t>
            </a:r>
            <a:r>
              <a:rPr lang="en-US" altLang="zh-CN" sz="2000" dirty="0"/>
              <a:t>CONT = 0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1" y="1737395"/>
            <a:ext cx="6904687" cy="3995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988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6131" y="44624"/>
            <a:ext cx="8352928" cy="1384995"/>
          </a:xfrm>
          <a:prstGeom prst="rect">
            <a:avLst/>
          </a:prstGeom>
        </p:spPr>
        <p:txBody>
          <a:bodyPr wrap="square">
            <a:spAutoFit/>
          </a:bodyPr>
          <a:lstStyle/>
          <a:p>
            <a:r>
              <a:rPr lang="zh-CN" altLang="en-US" sz="2400" b="1" dirty="0"/>
              <a:t>连续转换模式 </a:t>
            </a:r>
            <a:endParaRPr lang="zh-CN" altLang="en-US" sz="2000" dirty="0"/>
          </a:p>
          <a:p>
            <a:r>
              <a:rPr lang="zh-CN" altLang="en-US" sz="2000" dirty="0"/>
              <a:t>在这种模式下，</a:t>
            </a:r>
            <a:r>
              <a:rPr lang="en-US" altLang="zh-CN" sz="2000" dirty="0"/>
              <a:t>ADC</a:t>
            </a:r>
            <a:r>
              <a:rPr lang="zh-CN" altLang="en-US" sz="2000" dirty="0"/>
              <a:t>循环地进行转换。当一次转换结束，下一次转换立即开始。</a:t>
            </a:r>
            <a:r>
              <a:rPr lang="en-US" altLang="zh-CN" sz="2000" dirty="0"/>
              <a:t>ADC_DR</a:t>
            </a:r>
            <a:r>
              <a:rPr lang="zh-CN" altLang="en-US" sz="2000" dirty="0"/>
              <a:t>中的数据必须在被下一次转换结果覆盖之前被读取。 </a:t>
            </a:r>
          </a:p>
          <a:p>
            <a:r>
              <a:rPr lang="zh-CN" altLang="en-US" sz="2000" dirty="0"/>
              <a:t>寄存器设置</a:t>
            </a:r>
            <a:r>
              <a:rPr lang="zh-CN" altLang="en-US" sz="2000" dirty="0" smtClean="0"/>
              <a:t>：</a:t>
            </a:r>
            <a:r>
              <a:rPr lang="en-US" altLang="zh-CN" sz="2000" dirty="0" smtClean="0"/>
              <a:t>ADC_CR1</a:t>
            </a:r>
            <a:r>
              <a:rPr lang="zh-CN" altLang="en-US" sz="2000" dirty="0"/>
              <a:t>：</a:t>
            </a:r>
            <a:r>
              <a:rPr lang="en-US" altLang="zh-CN" sz="2000" dirty="0"/>
              <a:t>CONT = 1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95" y="1556792"/>
            <a:ext cx="7820475" cy="408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159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3854"/>
            <a:ext cx="7519830" cy="369332"/>
          </a:xfrm>
          <a:prstGeom prst="rect">
            <a:avLst/>
          </a:prstGeom>
          <a:noFill/>
        </p:spPr>
        <p:txBody>
          <a:bodyPr wrap="square" rtlCol="0">
            <a:spAutoFit/>
          </a:bodyPr>
          <a:lstStyle/>
          <a:p>
            <a:r>
              <a:rPr lang="zh-CN" altLang="en-US" dirty="0" smtClean="0"/>
              <a:t>应用实例：实现电位器调节</a:t>
            </a:r>
            <a:r>
              <a:rPr lang="en-US" altLang="zh-CN" dirty="0" smtClean="0"/>
              <a:t>LED</a:t>
            </a:r>
            <a:r>
              <a:rPr lang="zh-CN" altLang="en-US" dirty="0" smtClean="0"/>
              <a:t>闪烁频率，显示</a:t>
            </a:r>
            <a:r>
              <a:rPr lang="en-US" altLang="zh-CN" dirty="0" smtClean="0"/>
              <a:t>ADC</a:t>
            </a:r>
            <a:r>
              <a:rPr lang="zh-CN" altLang="en-US" dirty="0" smtClean="0"/>
              <a:t>采样值（采样周期</a:t>
            </a:r>
            <a:r>
              <a:rPr lang="en-US" altLang="zh-CN" dirty="0" smtClean="0"/>
              <a:t>1S</a:t>
            </a:r>
            <a:r>
              <a:rPr lang="zh-CN" altLang="en-US" dirty="0" smtClean="0"/>
              <a:t>）</a:t>
            </a:r>
            <a:endParaRPr lang="en-US" altLang="zh-CN" dirty="0" smtClean="0"/>
          </a:p>
        </p:txBody>
      </p:sp>
      <p:sp>
        <p:nvSpPr>
          <p:cNvPr id="3" name="TextBox 2"/>
          <p:cNvSpPr txBox="1"/>
          <p:nvPr/>
        </p:nvSpPr>
        <p:spPr>
          <a:xfrm>
            <a:off x="0" y="584276"/>
            <a:ext cx="7151603" cy="1477328"/>
          </a:xfrm>
          <a:prstGeom prst="rect">
            <a:avLst/>
          </a:prstGeom>
          <a:noFill/>
        </p:spPr>
        <p:txBody>
          <a:bodyPr wrap="square" rtlCol="0">
            <a:spAutoFit/>
          </a:bodyPr>
          <a:lstStyle/>
          <a:p>
            <a:r>
              <a:rPr lang="zh-CN" altLang="en-US" dirty="0" smtClean="0"/>
              <a:t>使用到的资源：</a:t>
            </a:r>
            <a:endParaRPr lang="en-US" altLang="zh-CN" dirty="0" smtClean="0"/>
          </a:p>
          <a:p>
            <a:r>
              <a:rPr lang="en-US" altLang="zh-CN" dirty="0" smtClean="0"/>
              <a:t>1</a:t>
            </a:r>
            <a:r>
              <a:rPr lang="zh-CN" altLang="en-US" dirty="0" smtClean="0"/>
              <a:t>）</a:t>
            </a:r>
            <a:r>
              <a:rPr lang="en-US" altLang="zh-CN" dirty="0" smtClean="0"/>
              <a:t>CLK(</a:t>
            </a:r>
            <a:r>
              <a:rPr lang="zh-CN" altLang="en-US" dirty="0" smtClean="0"/>
              <a:t>时钟</a:t>
            </a:r>
            <a:r>
              <a:rPr lang="en-US" altLang="zh-CN" dirty="0" smtClean="0"/>
              <a:t>)</a:t>
            </a:r>
            <a:r>
              <a:rPr lang="zh-CN" altLang="en-US" dirty="0" smtClean="0"/>
              <a:t>：</a:t>
            </a:r>
            <a:r>
              <a:rPr lang="en-US" altLang="zh-CN" dirty="0" smtClean="0"/>
              <a:t>HSI</a:t>
            </a:r>
          </a:p>
          <a:p>
            <a:r>
              <a:rPr lang="en-US" altLang="zh-CN" dirty="0" smtClean="0"/>
              <a:t>2</a:t>
            </a:r>
            <a:r>
              <a:rPr lang="zh-CN" altLang="en-US" dirty="0" smtClean="0"/>
              <a:t>）</a:t>
            </a:r>
            <a:r>
              <a:rPr lang="en-US" altLang="zh-CN" dirty="0" smtClean="0"/>
              <a:t>GPIO(</a:t>
            </a:r>
            <a:r>
              <a:rPr lang="zh-CN" altLang="en-US" dirty="0" smtClean="0"/>
              <a:t>通用输入输出口</a:t>
            </a:r>
            <a:r>
              <a:rPr lang="en-US" altLang="zh-CN" dirty="0" smtClean="0"/>
              <a:t>)</a:t>
            </a:r>
            <a:r>
              <a:rPr lang="zh-CN" altLang="en-US" dirty="0" smtClean="0"/>
              <a:t>：</a:t>
            </a:r>
            <a:r>
              <a:rPr lang="en-US" altLang="zh-CN" dirty="0" smtClean="0"/>
              <a:t>PA3</a:t>
            </a:r>
            <a:r>
              <a:rPr lang="zh-CN" altLang="en-US" dirty="0" smtClean="0"/>
              <a:t>、</a:t>
            </a:r>
            <a:r>
              <a:rPr lang="en-US" altLang="zh-CN" dirty="0" smtClean="0"/>
              <a:t>PC5</a:t>
            </a:r>
            <a:r>
              <a:rPr lang="zh-CN" altLang="en-US" dirty="0" smtClean="0"/>
              <a:t>、</a:t>
            </a:r>
            <a:r>
              <a:rPr lang="en-US" altLang="zh-CN" dirty="0" smtClean="0"/>
              <a:t>PC6</a:t>
            </a:r>
            <a:r>
              <a:rPr lang="zh-CN" altLang="en-US" dirty="0" smtClean="0"/>
              <a:t>、</a:t>
            </a:r>
            <a:r>
              <a:rPr lang="en-US" altLang="zh-CN" dirty="0" smtClean="0"/>
              <a:t>PC7</a:t>
            </a:r>
          </a:p>
          <a:p>
            <a:r>
              <a:rPr lang="en-US" altLang="zh-CN" dirty="0" smtClean="0"/>
              <a:t>3</a:t>
            </a:r>
            <a:r>
              <a:rPr lang="zh-CN" altLang="en-US" dirty="0" smtClean="0"/>
              <a:t>）</a:t>
            </a:r>
            <a:r>
              <a:rPr lang="en-US" altLang="zh-CN" dirty="0" smtClean="0"/>
              <a:t>TIM4(8</a:t>
            </a:r>
            <a:r>
              <a:rPr lang="zh-CN" altLang="en-US" dirty="0" smtClean="0"/>
              <a:t>位基本定时器</a:t>
            </a:r>
            <a:r>
              <a:rPr lang="en-US" altLang="zh-CN" dirty="0" smtClean="0"/>
              <a:t>):</a:t>
            </a:r>
            <a:r>
              <a:rPr lang="zh-CN" altLang="en-US" dirty="0" smtClean="0"/>
              <a:t>定时器溢出中断</a:t>
            </a:r>
            <a:endParaRPr lang="en-US" altLang="zh-CN" dirty="0" smtClean="0"/>
          </a:p>
          <a:p>
            <a:r>
              <a:rPr lang="en-US" altLang="zh-CN" dirty="0" smtClean="0"/>
              <a:t>4</a:t>
            </a:r>
            <a:r>
              <a:rPr lang="zh-CN" altLang="en-US" dirty="0" smtClean="0"/>
              <a:t>）</a:t>
            </a:r>
            <a:r>
              <a:rPr lang="en-US" altLang="zh-CN" dirty="0" smtClean="0"/>
              <a:t>ADC</a:t>
            </a:r>
            <a:r>
              <a:rPr lang="zh-CN" altLang="en-US" dirty="0" smtClean="0"/>
              <a:t>：</a:t>
            </a:r>
            <a:r>
              <a:rPr lang="en-US" altLang="zh-CN" smtClean="0"/>
              <a:t>AIN5(PD5</a:t>
            </a:r>
            <a:r>
              <a:rPr lang="en-US" altLang="zh-CN" dirty="0" smtClean="0"/>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063471"/>
            <a:ext cx="8100392" cy="4009119"/>
          </a:xfrm>
          <a:prstGeom prst="rect">
            <a:avLst/>
          </a:prstGeom>
        </p:spPr>
      </p:pic>
    </p:spTree>
    <p:extLst>
      <p:ext uri="{BB962C8B-B14F-4D97-AF65-F5344CB8AC3E}">
        <p14:creationId xmlns:p14="http://schemas.microsoft.com/office/powerpoint/2010/main" val="4157775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1307</Words>
  <Application>Microsoft Office PowerPoint</Application>
  <PresentationFormat>全屏显示(4:3)</PresentationFormat>
  <Paragraphs>176</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houxiaoyan</dc:creator>
  <cp:lastModifiedBy>USER</cp:lastModifiedBy>
  <cp:revision>91</cp:revision>
  <dcterms:created xsi:type="dcterms:W3CDTF">2012-10-08T05:55:02Z</dcterms:created>
  <dcterms:modified xsi:type="dcterms:W3CDTF">2012-11-22T10:36:11Z</dcterms:modified>
</cp:coreProperties>
</file>