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448" r:id="rId2"/>
    <p:sldId id="573" r:id="rId3"/>
    <p:sldId id="510" r:id="rId4"/>
    <p:sldId id="796" r:id="rId5"/>
    <p:sldId id="797" r:id="rId6"/>
    <p:sldId id="798" r:id="rId7"/>
    <p:sldId id="799" r:id="rId8"/>
    <p:sldId id="800" r:id="rId9"/>
    <p:sldId id="737" r:id="rId10"/>
    <p:sldId id="765" r:id="rId11"/>
    <p:sldId id="766" r:id="rId12"/>
    <p:sldId id="759" r:id="rId13"/>
    <p:sldId id="760" r:id="rId14"/>
    <p:sldId id="769" r:id="rId15"/>
    <p:sldId id="801" r:id="rId16"/>
    <p:sldId id="775" r:id="rId17"/>
    <p:sldId id="776" r:id="rId18"/>
    <p:sldId id="802" r:id="rId19"/>
    <p:sldId id="777" r:id="rId20"/>
    <p:sldId id="778" r:id="rId21"/>
    <p:sldId id="779" r:id="rId22"/>
    <p:sldId id="780" r:id="rId23"/>
    <p:sldId id="803" r:id="rId24"/>
    <p:sldId id="781" r:id="rId25"/>
    <p:sldId id="782" r:id="rId26"/>
    <p:sldId id="804" r:id="rId27"/>
    <p:sldId id="783" r:id="rId28"/>
    <p:sldId id="784" r:id="rId29"/>
    <p:sldId id="805" r:id="rId30"/>
    <p:sldId id="761" r:id="rId31"/>
    <p:sldId id="806" r:id="rId32"/>
    <p:sldId id="807" r:id="rId33"/>
    <p:sldId id="808" r:id="rId34"/>
    <p:sldId id="809" r:id="rId35"/>
    <p:sldId id="810" r:id="rId36"/>
    <p:sldId id="811" r:id="rId37"/>
    <p:sldId id="812" r:id="rId38"/>
    <p:sldId id="813" r:id="rId39"/>
    <p:sldId id="814" r:id="rId40"/>
    <p:sldId id="815" r:id="rId41"/>
    <p:sldId id="816" r:id="rId42"/>
    <p:sldId id="817" r:id="rId43"/>
    <p:sldId id="818" r:id="rId44"/>
    <p:sldId id="819" r:id="rId45"/>
    <p:sldId id="820" r:id="rId46"/>
    <p:sldId id="821" r:id="rId47"/>
    <p:sldId id="822" r:id="rId48"/>
    <p:sldId id="823" r:id="rId49"/>
    <p:sldId id="824" r:id="rId50"/>
    <p:sldId id="825" r:id="rId51"/>
    <p:sldId id="826" r:id="rId52"/>
    <p:sldId id="827" r:id="rId53"/>
    <p:sldId id="828" r:id="rId54"/>
    <p:sldId id="829" r:id="rId55"/>
    <p:sldId id="830" r:id="rId56"/>
    <p:sldId id="831" r:id="rId57"/>
    <p:sldId id="832" r:id="rId58"/>
    <p:sldId id="833" r:id="rId59"/>
    <p:sldId id="834" r:id="rId60"/>
    <p:sldId id="835" r:id="rId61"/>
    <p:sldId id="836" r:id="rId62"/>
    <p:sldId id="837" r:id="rId63"/>
    <p:sldId id="838" r:id="rId64"/>
    <p:sldId id="839" r:id="rId65"/>
    <p:sldId id="840" r:id="rId66"/>
    <p:sldId id="841" r:id="rId67"/>
    <p:sldId id="842" r:id="rId68"/>
    <p:sldId id="763" r:id="rId69"/>
    <p:sldId id="764" r:id="rId70"/>
    <p:sldId id="794" r:id="rId71"/>
    <p:sldId id="795" r:id="rId72"/>
    <p:sldId id="756" r:id="rId73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4" d="100"/>
          <a:sy n="54" d="100"/>
        </p:scale>
        <p:origin x="438" y="42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1CF292C-912A-4412-8DED-529819F483B8}" type="datetimeFigureOut">
              <a:rPr lang="zh-CN" altLang="en-US"/>
              <a:pPr/>
              <a:t>2019/7/7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7001AC1-498B-4B80-8CA5-A865F566A13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33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2727325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3508375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46088" y="2727325"/>
            <a:ext cx="1106487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1552575" y="1095375"/>
            <a:ext cx="512763" cy="4640263"/>
          </a:xfrm>
          <a:custGeom>
            <a:avLst/>
            <a:gdLst>
              <a:gd name="T0" fmla="*/ 512763 w 672"/>
              <a:gd name="T1" fmla="*/ 0 h 6067"/>
              <a:gd name="T2" fmla="*/ 0 w 672"/>
              <a:gd name="T3" fmla="*/ 1630631 h 6067"/>
              <a:gd name="T4" fmla="*/ 0 w 672"/>
              <a:gd name="T5" fmla="*/ 3008867 h 6067"/>
              <a:gd name="T6" fmla="*/ 512763 w 672"/>
              <a:gd name="T7" fmla="*/ 4640263 h 6067"/>
              <a:gd name="T8" fmla="*/ 512763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065338" y="1095375"/>
            <a:ext cx="8066087" cy="46402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/>
          </p:cNvSpPr>
          <p:nvPr userDrawn="1"/>
        </p:nvSpPr>
        <p:spPr bwMode="auto">
          <a:xfrm>
            <a:off x="10131425" y="1095375"/>
            <a:ext cx="512763" cy="4640263"/>
          </a:xfrm>
          <a:custGeom>
            <a:avLst/>
            <a:gdLst>
              <a:gd name="T0" fmla="*/ 0 w 672"/>
              <a:gd name="T1" fmla="*/ 0 h 6067"/>
              <a:gd name="T2" fmla="*/ 512763 w 672"/>
              <a:gd name="T3" fmla="*/ 1630631 h 6067"/>
              <a:gd name="T4" fmla="*/ 512763 w 672"/>
              <a:gd name="T5" fmla="*/ 3008867 h 6067"/>
              <a:gd name="T6" fmla="*/ 0 w 672"/>
              <a:gd name="T7" fmla="*/ 4640263 h 6067"/>
              <a:gd name="T8" fmla="*/ 0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10644188" y="2727325"/>
            <a:ext cx="1103312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11871325" y="2730500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1871325" y="3511550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4"/>
          <p:cNvSpPr>
            <a:spLocks/>
          </p:cNvSpPr>
          <p:nvPr userDrawn="1"/>
        </p:nvSpPr>
        <p:spPr bwMode="auto">
          <a:xfrm>
            <a:off x="3305175" y="14112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5"/>
          <p:cNvSpPr>
            <a:spLocks/>
          </p:cNvSpPr>
          <p:nvPr userDrawn="1"/>
        </p:nvSpPr>
        <p:spPr bwMode="auto">
          <a:xfrm>
            <a:off x="3449638" y="1304925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3525838" y="1304925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Freeform 17"/>
          <p:cNvSpPr>
            <a:spLocks/>
          </p:cNvSpPr>
          <p:nvPr userDrawn="1"/>
        </p:nvSpPr>
        <p:spPr bwMode="auto">
          <a:xfrm>
            <a:off x="3305175" y="23225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8"/>
          <p:cNvSpPr>
            <a:spLocks/>
          </p:cNvSpPr>
          <p:nvPr userDrawn="1"/>
        </p:nvSpPr>
        <p:spPr bwMode="auto">
          <a:xfrm>
            <a:off x="3449638" y="2216150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3525838" y="2216150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Freeform 20"/>
          <p:cNvSpPr>
            <a:spLocks/>
          </p:cNvSpPr>
          <p:nvPr userDrawn="1"/>
        </p:nvSpPr>
        <p:spPr bwMode="auto">
          <a:xfrm>
            <a:off x="3305175" y="31638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1"/>
          <p:cNvSpPr>
            <a:spLocks/>
          </p:cNvSpPr>
          <p:nvPr userDrawn="1"/>
        </p:nvSpPr>
        <p:spPr bwMode="auto">
          <a:xfrm>
            <a:off x="3449638" y="3055938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2"/>
          <p:cNvSpPr>
            <a:spLocks noChangeArrowheads="1"/>
          </p:cNvSpPr>
          <p:nvPr userDrawn="1"/>
        </p:nvSpPr>
        <p:spPr bwMode="auto">
          <a:xfrm>
            <a:off x="3525838" y="3055938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Freeform 23"/>
          <p:cNvSpPr>
            <a:spLocks/>
          </p:cNvSpPr>
          <p:nvPr userDrawn="1"/>
        </p:nvSpPr>
        <p:spPr bwMode="auto">
          <a:xfrm>
            <a:off x="3305175" y="40751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4"/>
          <p:cNvSpPr>
            <a:spLocks/>
          </p:cNvSpPr>
          <p:nvPr userDrawn="1"/>
        </p:nvSpPr>
        <p:spPr bwMode="auto">
          <a:xfrm>
            <a:off x="3449638" y="3967163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5"/>
          <p:cNvSpPr>
            <a:spLocks noChangeArrowheads="1"/>
          </p:cNvSpPr>
          <p:nvPr userDrawn="1"/>
        </p:nvSpPr>
        <p:spPr bwMode="auto">
          <a:xfrm>
            <a:off x="3525838" y="3967163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Freeform 26"/>
          <p:cNvSpPr>
            <a:spLocks/>
          </p:cNvSpPr>
          <p:nvPr userDrawn="1"/>
        </p:nvSpPr>
        <p:spPr bwMode="auto">
          <a:xfrm>
            <a:off x="3305175" y="4927600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5683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5683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7"/>
          <p:cNvSpPr>
            <a:spLocks/>
          </p:cNvSpPr>
          <p:nvPr userDrawn="1"/>
        </p:nvSpPr>
        <p:spPr bwMode="auto">
          <a:xfrm>
            <a:off x="3449638" y="4821238"/>
            <a:ext cx="792162" cy="96837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6837 h 127"/>
              <a:gd name="T6" fmla="*/ 0 w 1038"/>
              <a:gd name="T7" fmla="*/ 96837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8"/>
          <p:cNvSpPr>
            <a:spLocks noChangeArrowheads="1"/>
          </p:cNvSpPr>
          <p:nvPr userDrawn="1"/>
        </p:nvSpPr>
        <p:spPr bwMode="auto">
          <a:xfrm>
            <a:off x="3525838" y="4821238"/>
            <a:ext cx="638175" cy="6350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Box 63"/>
          <p:cNvSpPr txBox="1">
            <a:spLocks noChangeArrowheads="1"/>
          </p:cNvSpPr>
          <p:nvPr userDrawn="1"/>
        </p:nvSpPr>
        <p:spPr bwMode="auto">
          <a:xfrm>
            <a:off x="4268788" y="1443038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请在此输入第一部分标题</a:t>
            </a:r>
          </a:p>
        </p:txBody>
      </p:sp>
      <p:sp>
        <p:nvSpPr>
          <p:cNvPr id="28" name="TextBox 81"/>
          <p:cNvSpPr txBox="1">
            <a:spLocks noChangeArrowheads="1"/>
          </p:cNvSpPr>
          <p:nvPr userDrawn="1"/>
        </p:nvSpPr>
        <p:spPr bwMode="auto">
          <a:xfrm>
            <a:off x="3611563" y="1292225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82"/>
          <p:cNvSpPr txBox="1">
            <a:spLocks noChangeArrowheads="1"/>
          </p:cNvSpPr>
          <p:nvPr userDrawn="1"/>
        </p:nvSpPr>
        <p:spPr bwMode="auto">
          <a:xfrm>
            <a:off x="4268788" y="2384425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请在此输入第二部分标题</a:t>
            </a:r>
          </a:p>
        </p:txBody>
      </p:sp>
      <p:sp>
        <p:nvSpPr>
          <p:cNvPr id="30" name="TextBox 83"/>
          <p:cNvSpPr txBox="1">
            <a:spLocks noChangeArrowheads="1"/>
          </p:cNvSpPr>
          <p:nvPr userDrawn="1"/>
        </p:nvSpPr>
        <p:spPr bwMode="auto">
          <a:xfrm>
            <a:off x="3611563" y="223361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Box 84"/>
          <p:cNvSpPr txBox="1">
            <a:spLocks noChangeArrowheads="1"/>
          </p:cNvSpPr>
          <p:nvPr userDrawn="1"/>
        </p:nvSpPr>
        <p:spPr bwMode="auto">
          <a:xfrm>
            <a:off x="4268788" y="3203575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请在此输入第三部分标题</a:t>
            </a:r>
          </a:p>
        </p:txBody>
      </p:sp>
      <p:sp>
        <p:nvSpPr>
          <p:cNvPr id="32" name="TextBox 85"/>
          <p:cNvSpPr txBox="1">
            <a:spLocks noChangeArrowheads="1"/>
          </p:cNvSpPr>
          <p:nvPr userDrawn="1"/>
        </p:nvSpPr>
        <p:spPr bwMode="auto">
          <a:xfrm>
            <a:off x="3611563" y="30527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3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Box 86"/>
          <p:cNvSpPr txBox="1">
            <a:spLocks noChangeArrowheads="1"/>
          </p:cNvSpPr>
          <p:nvPr userDrawn="1"/>
        </p:nvSpPr>
        <p:spPr bwMode="auto">
          <a:xfrm>
            <a:off x="4268788" y="4144963"/>
            <a:ext cx="38528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请在此输入第四部分标题</a:t>
            </a:r>
          </a:p>
        </p:txBody>
      </p:sp>
      <p:sp>
        <p:nvSpPr>
          <p:cNvPr id="34" name="TextBox 87"/>
          <p:cNvSpPr txBox="1">
            <a:spLocks noChangeArrowheads="1"/>
          </p:cNvSpPr>
          <p:nvPr userDrawn="1"/>
        </p:nvSpPr>
        <p:spPr bwMode="auto">
          <a:xfrm>
            <a:off x="3611563" y="3994150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4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TextBox 88"/>
          <p:cNvSpPr txBox="1">
            <a:spLocks noChangeArrowheads="1"/>
          </p:cNvSpPr>
          <p:nvPr userDrawn="1"/>
        </p:nvSpPr>
        <p:spPr bwMode="auto">
          <a:xfrm>
            <a:off x="4268788" y="4991100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请在此输入第五部分标题</a:t>
            </a:r>
          </a:p>
        </p:txBody>
      </p:sp>
      <p:sp>
        <p:nvSpPr>
          <p:cNvPr id="36" name="TextBox 89"/>
          <p:cNvSpPr txBox="1">
            <a:spLocks noChangeArrowheads="1"/>
          </p:cNvSpPr>
          <p:nvPr userDrawn="1"/>
        </p:nvSpPr>
        <p:spPr bwMode="auto">
          <a:xfrm>
            <a:off x="3611563" y="4840288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5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2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7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4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9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1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6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 autoUpdateAnimBg="0"/>
      <p:bldP spid="15" grpId="0" animBg="1"/>
      <p:bldP spid="16" grpId="0" animBg="1"/>
      <p:bldP spid="17" grpId="0" animBg="1" autoUpdateAnimBg="0"/>
      <p:bldP spid="18" grpId="0" animBg="1"/>
      <p:bldP spid="19" grpId="0" animBg="1"/>
      <p:bldP spid="20" grpId="0" animBg="1" autoUpdateAnimBg="0"/>
      <p:bldP spid="21" grpId="0" animBg="1"/>
      <p:bldP spid="22" grpId="0" animBg="1"/>
      <p:bldP spid="23" grpId="0" animBg="1" autoUpdateAnimBg="0"/>
      <p:bldP spid="24" grpId="0" animBg="1"/>
      <p:bldP spid="25" grpId="0" animBg="1"/>
      <p:bldP spid="26" grpId="0" animBg="1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09722 w 3851"/>
              <a:gd name="T1" fmla="*/ 0 h 633"/>
              <a:gd name="T2" fmla="*/ 2726390 w 3851"/>
              <a:gd name="T3" fmla="*/ 0 h 633"/>
              <a:gd name="T4" fmla="*/ 2936875 w 3851"/>
              <a:gd name="T5" fmla="*/ 487362 h 633"/>
              <a:gd name="T6" fmla="*/ 0 w 3851"/>
              <a:gd name="T7" fmla="*/ 487362 h 633"/>
              <a:gd name="T8" fmla="*/ 209722 w 3851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 userDrawn="1"/>
        </p:nvSpPr>
        <p:spPr bwMode="auto">
          <a:xfrm>
            <a:off x="3794125" y="3063875"/>
            <a:ext cx="56165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小节标题一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小节标题二  </a:t>
            </a:r>
            <a:endParaRPr lang="en-US" sz="260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小节标题三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小节标题四</a:t>
            </a:r>
          </a:p>
        </p:txBody>
      </p:sp>
      <p:sp>
        <p:nvSpPr>
          <p:cNvPr id="7" name="TextBox 25"/>
          <p:cNvSpPr txBox="1">
            <a:spLocks noChangeArrowheads="1"/>
          </p:cNvSpPr>
          <p:nvPr userDrawn="1"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这里输</a:t>
            </a:r>
            <a:r>
              <a:rPr lang="en-US" altLang="zh-CN" sz="4000" b="1">
                <a:solidFill>
                  <a:srgbClr val="FDCB34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第一部分标题</a:t>
            </a:r>
          </a:p>
        </p:txBody>
      </p:sp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0" b="1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sz="120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3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utoUpdateAnimBg="0"/>
      <p:bldP spid="7" grpId="0" autoUpdateAnimBg="0"/>
      <p:bldP spid="8" grpId="0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454416 w 691"/>
              <a:gd name="T3" fmla="*/ 0 h 643"/>
              <a:gd name="T4" fmla="*/ 504825 w 691"/>
              <a:gd name="T5" fmla="*/ 47418 h 643"/>
              <a:gd name="T6" fmla="*/ 504825 w 691"/>
              <a:gd name="T7" fmla="*/ 415264 h 643"/>
              <a:gd name="T8" fmla="*/ 454416 w 691"/>
              <a:gd name="T9" fmla="*/ 461963 h 643"/>
              <a:gd name="T10" fmla="*/ 0 w 691"/>
              <a:gd name="T11" fmla="*/ 461963 h 643"/>
              <a:gd name="T12" fmla="*/ 0 w 691"/>
              <a:gd name="T13" fmla="*/ 0 h 6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6768752"/>
            <a:ext cx="3290069" cy="11663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290069" y="6768752"/>
            <a:ext cx="3290069" cy="11663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6580138" y="6768752"/>
            <a:ext cx="3290069" cy="116632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9870207" y="6768752"/>
            <a:ext cx="2326556" cy="1166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33466 w 3651"/>
              <a:gd name="T1" fmla="*/ 0 h 428"/>
              <a:gd name="T2" fmla="*/ 2650247 w 3651"/>
              <a:gd name="T3" fmla="*/ 0 h 428"/>
              <a:gd name="T4" fmla="*/ 2784475 w 3651"/>
              <a:gd name="T5" fmla="*/ 327025 h 428"/>
              <a:gd name="T6" fmla="*/ 0 w 3651"/>
              <a:gd name="T7" fmla="*/ 327025 h 428"/>
              <a:gd name="T8" fmla="*/ 133466 w 3651"/>
              <a:gd name="T9" fmla="*/ 0 h 4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33466 w 3651"/>
              <a:gd name="T1" fmla="*/ 327025 h 427"/>
              <a:gd name="T2" fmla="*/ 2650247 w 3651"/>
              <a:gd name="T3" fmla="*/ 327025 h 427"/>
              <a:gd name="T4" fmla="*/ 2784475 w 3651"/>
              <a:gd name="T5" fmla="*/ 0 h 427"/>
              <a:gd name="T6" fmla="*/ 0 w 3651"/>
              <a:gd name="T7" fmla="*/ 0 h 427"/>
              <a:gd name="T8" fmla="*/ 133466 w 3651"/>
              <a:gd name="T9" fmla="*/ 327025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970588" y="3429000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CTO	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Demon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zh-CN" altLang="en-US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谢谢大家</a:t>
            </a:r>
            <a:r>
              <a:rPr lang="en-US" altLang="zh-CN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!</a:t>
            </a:r>
            <a:endParaRPr lang="zh-CN" altLang="en-US" sz="7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964" y="2060848"/>
            <a:ext cx="2364121" cy="21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utoUpdateAnimBg="0"/>
      <p:bldP spid="9" grpId="0" autoUpdateAnimBg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6763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6763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85269" y="1735031"/>
            <a:ext cx="10632613" cy="457914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7022" y="19051"/>
            <a:ext cx="6118596" cy="12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6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6BB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8990013" y="4908550"/>
            <a:ext cx="3206750" cy="6762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8990013" y="4908550"/>
            <a:ext cx="185737" cy="67627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0744" y="2345531"/>
            <a:ext cx="6310313" cy="11604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accent2"/>
                </a:solidFill>
              </a:rPr>
              <a:t>八种基本元素定位方法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7180" name="TextBox 36"/>
          <p:cNvSpPr txBox="1">
            <a:spLocks noChangeArrowheads="1"/>
          </p:cNvSpPr>
          <p:nvPr/>
        </p:nvSpPr>
        <p:spPr bwMode="auto">
          <a:xfrm>
            <a:off x="9852322" y="5046663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6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705681" y="3431550"/>
            <a:ext cx="66960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http://www.thinkebang.com</a:t>
            </a: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 autoUpdateAnimBg="0"/>
      <p:bldP spid="7172" grpId="0" animBg="1" autoUpdateAnimBg="0"/>
      <p:bldP spid="7173" grpId="0" animBg="1"/>
      <p:bldP spid="7174" grpId="0" animBg="1" autoUpdateAnimBg="0"/>
      <p:bldP spid="7175" grpId="0" animBg="1" autoUpdateAnimBg="0"/>
      <p:bldP spid="7176" grpId="0" animBg="1" autoUpdateAnimBg="0"/>
      <p:bldP spid="7178" grpId="0" autoUpdateAnimBg="0"/>
      <p:bldP spid="718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185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自动化脚本运行原理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07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1.driver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实际上是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包下的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类所实例化出的对象，针对于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浏览器操作具有一系列动作和属性。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2.selenium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自动化操作通常都包含在对象创建和消亡之间。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3.driver.quit()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：释放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dirver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driver.close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：关闭当前页面。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42429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185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自动化脚本运行原理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72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元素定位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页面中每个可操作对象，都有唯一路径，元素定位就是找出它的唯一路径，这个过程称为定位。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元素定位常见问题：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定位到的元素不唯一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定位路径出现错误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页面中出现可变元素，拒绝定位。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84927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05225" y="3057525"/>
            <a:ext cx="8136904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◎id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   </a:t>
            </a: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◎class name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定位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 </a:t>
            </a:r>
            <a:r>
              <a:rPr lang="en-US" altLang="zh-CN" sz="2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en-US" altLang="zh-CN" sz="26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link_name</a:t>
            </a: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◎partial_link_name</a:t>
            </a:r>
            <a:endParaRPr lang="zh-CN" alt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657263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72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页面可操作元素常见属性之一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中对应的方法：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find_element_by_id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定位后操作：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send_keys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：输入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：清空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：点击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37261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80728"/>
            <a:ext cx="10369152" cy="149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25" y="2490169"/>
            <a:ext cx="99371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from selenium import </a:t>
            </a:r>
            <a:r>
              <a:rPr lang="en-US" altLang="zh-CN" sz="2400" dirty="0" err="1"/>
              <a:t>webdriver</a:t>
            </a:r>
            <a:endParaRPr lang="en-US" altLang="zh-CN" sz="2400" dirty="0"/>
          </a:p>
          <a:p>
            <a:r>
              <a:rPr lang="en-US" altLang="zh-CN" sz="2400" dirty="0"/>
              <a:t>from time import sleep</a:t>
            </a:r>
          </a:p>
          <a:p>
            <a:endParaRPr lang="zh-CN" altLang="en-US" sz="2400" dirty="0"/>
          </a:p>
          <a:p>
            <a:r>
              <a:rPr lang="en-US" altLang="zh-CN" sz="2400" dirty="0"/>
              <a:t>driver = </a:t>
            </a:r>
            <a:r>
              <a:rPr lang="en-US" altLang="zh-CN" sz="2400" dirty="0" err="1"/>
              <a:t>webdriver.Chrome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err="1"/>
              <a:t>driver.get</a:t>
            </a:r>
            <a:r>
              <a:rPr lang="en-US" altLang="zh-CN" sz="2400" dirty="0"/>
              <a:t>(</a:t>
            </a:r>
            <a:r>
              <a:rPr lang="en-US" altLang="zh-CN" sz="2400" i="1" dirty="0"/>
              <a:t>"http://www.sogou.com/")</a:t>
            </a:r>
          </a:p>
          <a:p>
            <a:r>
              <a:rPr lang="en-US" altLang="zh-CN" sz="2400" dirty="0" err="1"/>
              <a:t>driver.find_element_by_id</a:t>
            </a:r>
            <a:r>
              <a:rPr lang="en-US" altLang="zh-CN" sz="2400" dirty="0"/>
              <a:t>(</a:t>
            </a:r>
            <a:r>
              <a:rPr lang="en-US" altLang="zh-CN" sz="2400" i="1" dirty="0"/>
              <a:t>"query").</a:t>
            </a:r>
            <a:r>
              <a:rPr lang="en-US" altLang="zh-CN" sz="2400" i="1" dirty="0" err="1"/>
              <a:t>send_keys</a:t>
            </a:r>
            <a:r>
              <a:rPr lang="en-US" altLang="zh-CN" sz="2400" i="1" dirty="0"/>
              <a:t>("</a:t>
            </a:r>
            <a:r>
              <a:rPr lang="zh-CN" altLang="en-US" sz="2400" i="1" dirty="0"/>
              <a:t>李硕快醒</a:t>
            </a:r>
            <a:r>
              <a:rPr lang="en-US" altLang="zh-CN" sz="2400" i="1" dirty="0"/>
              <a:t>")</a:t>
            </a:r>
          </a:p>
          <a:p>
            <a:r>
              <a:rPr lang="en-US" altLang="zh-CN" sz="2400" dirty="0" err="1"/>
              <a:t>driver.find_element_by_id</a:t>
            </a:r>
            <a:r>
              <a:rPr lang="en-US" altLang="zh-CN" sz="2400" dirty="0"/>
              <a:t>(</a:t>
            </a:r>
            <a:r>
              <a:rPr lang="en-US" altLang="zh-CN" sz="2400" i="1" dirty="0"/>
              <a:t>"</a:t>
            </a:r>
            <a:r>
              <a:rPr lang="en-US" altLang="zh-CN" sz="2400" i="1" u="sng" dirty="0" err="1"/>
              <a:t>stb</a:t>
            </a:r>
            <a:r>
              <a:rPr lang="en-US" altLang="zh-CN" sz="2400" i="1" u="sng" dirty="0"/>
              <a:t>").click()</a:t>
            </a:r>
          </a:p>
          <a:p>
            <a:r>
              <a:rPr lang="en-US" altLang="zh-CN" sz="2400" dirty="0"/>
              <a:t>sleep(2)</a:t>
            </a:r>
          </a:p>
          <a:p>
            <a:r>
              <a:rPr lang="en-US" altLang="zh-CN" sz="2400" dirty="0" err="1"/>
              <a:t>driver.quit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747821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80728"/>
            <a:ext cx="103691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使用要点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页面元素的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属性都是唯一的，所以不存在根据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属性值同时定位多个的情况。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在自动化测试实施过程中，很多核心页面元素均无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属性值，需与开发沟通。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有些网站为防止批量操作，将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设为随机自动生成模式，跑脚本前需与开发沟通。</a:t>
            </a:r>
          </a:p>
        </p:txBody>
      </p:sp>
    </p:spTree>
    <p:extLst>
      <p:ext uri="{BB962C8B-B14F-4D97-AF65-F5344CB8AC3E}">
        <p14:creationId xmlns:p14="http://schemas.microsoft.com/office/powerpoint/2010/main" val="117557794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页面可操作元素常见属性之一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中对应的方法：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find_element_by_name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(NAME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定位后操作：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send_keys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：输入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：清空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：点击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02609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80728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25" y="2490169"/>
            <a:ext cx="99371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from selenium import </a:t>
            </a:r>
            <a:r>
              <a:rPr lang="en-US" altLang="zh-CN" sz="2400" dirty="0" err="1"/>
              <a:t>webdriver</a:t>
            </a:r>
            <a:endParaRPr lang="en-US" altLang="zh-CN" sz="2400" dirty="0"/>
          </a:p>
          <a:p>
            <a:r>
              <a:rPr lang="en-US" altLang="zh-CN" sz="2400" dirty="0"/>
              <a:t>from time import sleep</a:t>
            </a:r>
          </a:p>
          <a:p>
            <a:endParaRPr lang="zh-CN" altLang="en-US" sz="2400" dirty="0"/>
          </a:p>
          <a:p>
            <a:r>
              <a:rPr lang="en-US" altLang="zh-CN" sz="2400" dirty="0"/>
              <a:t>driver = </a:t>
            </a:r>
            <a:r>
              <a:rPr lang="en-US" altLang="zh-CN" sz="2400" dirty="0" err="1"/>
              <a:t>webdriver.Chrome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err="1"/>
              <a:t>driver.get</a:t>
            </a:r>
            <a:r>
              <a:rPr lang="en-US" altLang="zh-CN" sz="2400" dirty="0"/>
              <a:t>(</a:t>
            </a:r>
            <a:r>
              <a:rPr lang="en-US" altLang="zh-CN" sz="2400" i="1" dirty="0"/>
              <a:t>"http://www.sogou.com/")</a:t>
            </a:r>
          </a:p>
          <a:p>
            <a:r>
              <a:rPr lang="en-US" altLang="zh-CN" sz="2400" dirty="0" err="1" smtClean="0"/>
              <a:t>driver.find_element_by_name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"</a:t>
            </a:r>
            <a:r>
              <a:rPr lang="en-US" altLang="zh-CN" sz="2400" i="1" dirty="0"/>
              <a:t>query").</a:t>
            </a:r>
            <a:r>
              <a:rPr lang="en-US" altLang="zh-CN" sz="2400" i="1" dirty="0" err="1"/>
              <a:t>send_keys</a:t>
            </a:r>
            <a:r>
              <a:rPr lang="en-US" altLang="zh-CN" sz="2400" i="1" dirty="0"/>
              <a:t>("</a:t>
            </a:r>
            <a:r>
              <a:rPr lang="zh-CN" altLang="en-US" sz="2400" i="1" dirty="0"/>
              <a:t>李硕快醒</a:t>
            </a:r>
            <a:r>
              <a:rPr lang="en-US" altLang="zh-CN" sz="2400" i="1" dirty="0"/>
              <a:t>")</a:t>
            </a:r>
          </a:p>
          <a:p>
            <a:r>
              <a:rPr lang="en-US" altLang="zh-CN" sz="2400" dirty="0" err="1"/>
              <a:t>driver.find_element_by_id</a:t>
            </a:r>
            <a:r>
              <a:rPr lang="en-US" altLang="zh-CN" sz="2400" dirty="0"/>
              <a:t>(</a:t>
            </a:r>
            <a:r>
              <a:rPr lang="en-US" altLang="zh-CN" sz="2400" i="1" dirty="0"/>
              <a:t>"</a:t>
            </a:r>
            <a:r>
              <a:rPr lang="en-US" altLang="zh-CN" sz="2400" i="1" u="sng" dirty="0" err="1"/>
              <a:t>stb</a:t>
            </a:r>
            <a:r>
              <a:rPr lang="en-US" altLang="zh-CN" sz="2400" i="1" u="sng" dirty="0"/>
              <a:t>").click()</a:t>
            </a:r>
          </a:p>
          <a:p>
            <a:r>
              <a:rPr lang="en-US" altLang="zh-CN" sz="2400" dirty="0"/>
              <a:t>sleep(2)</a:t>
            </a:r>
          </a:p>
          <a:p>
            <a:r>
              <a:rPr lang="en-US" altLang="zh-CN" sz="2400" dirty="0" err="1"/>
              <a:t>driver.quit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232213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80728"/>
            <a:ext cx="103691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使用要点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属性值在当前页面可以不唯一，如果有多个元素时，需进一步定位。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Find_elements_by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方法通常用来统计页面元素个数。</a:t>
            </a:r>
          </a:p>
        </p:txBody>
      </p:sp>
    </p:spTree>
    <p:extLst>
      <p:ext uri="{BB962C8B-B14F-4D97-AF65-F5344CB8AC3E}">
        <p14:creationId xmlns:p14="http://schemas.microsoft.com/office/powerpoint/2010/main" val="200677038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name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页面可操作元素常见属性之一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中对应的方法：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find_element_by_class_name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(class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定位后操作：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send_keys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：输入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：清空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：点击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2706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0" y="2727325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0" y="3508375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446088" y="2727325"/>
            <a:ext cx="1106487" cy="1377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Freeform 8"/>
          <p:cNvSpPr>
            <a:spLocks/>
          </p:cNvSpPr>
          <p:nvPr/>
        </p:nvSpPr>
        <p:spPr bwMode="auto">
          <a:xfrm>
            <a:off x="1552575" y="1095375"/>
            <a:ext cx="512763" cy="4640263"/>
          </a:xfrm>
          <a:custGeom>
            <a:avLst/>
            <a:gdLst>
              <a:gd name="T0" fmla="*/ 672 w 672"/>
              <a:gd name="T1" fmla="*/ 0 h 6067"/>
              <a:gd name="T2" fmla="*/ 0 w 672"/>
              <a:gd name="T3" fmla="*/ 2132 h 6067"/>
              <a:gd name="T4" fmla="*/ 0 w 672"/>
              <a:gd name="T5" fmla="*/ 3934 h 6067"/>
              <a:gd name="T6" fmla="*/ 672 w 672"/>
              <a:gd name="T7" fmla="*/ 6067 h 6067"/>
              <a:gd name="T8" fmla="*/ 672 w 672"/>
              <a:gd name="T9" fmla="*/ 0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2065338" y="1095375"/>
            <a:ext cx="8066087" cy="46402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3" name="Freeform 10"/>
          <p:cNvSpPr>
            <a:spLocks/>
          </p:cNvSpPr>
          <p:nvPr/>
        </p:nvSpPr>
        <p:spPr bwMode="auto">
          <a:xfrm>
            <a:off x="10131425" y="1095375"/>
            <a:ext cx="512763" cy="4640263"/>
          </a:xfrm>
          <a:custGeom>
            <a:avLst/>
            <a:gdLst>
              <a:gd name="T0" fmla="*/ 0 w 672"/>
              <a:gd name="T1" fmla="*/ 0 h 6067"/>
              <a:gd name="T2" fmla="*/ 672 w 672"/>
              <a:gd name="T3" fmla="*/ 2132 h 6067"/>
              <a:gd name="T4" fmla="*/ 672 w 672"/>
              <a:gd name="T5" fmla="*/ 3934 h 6067"/>
              <a:gd name="T6" fmla="*/ 0 w 672"/>
              <a:gd name="T7" fmla="*/ 6067 h 6067"/>
              <a:gd name="T8" fmla="*/ 0 w 672"/>
              <a:gd name="T9" fmla="*/ 0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10644188" y="2727325"/>
            <a:ext cx="1103312" cy="1377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11871325" y="2730500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" name="Rectangle 13"/>
          <p:cNvSpPr>
            <a:spLocks noChangeArrowheads="1"/>
          </p:cNvSpPr>
          <p:nvPr/>
        </p:nvSpPr>
        <p:spPr bwMode="auto">
          <a:xfrm>
            <a:off x="11871325" y="3511550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" name="Freeform 14"/>
          <p:cNvSpPr>
            <a:spLocks/>
          </p:cNvSpPr>
          <p:nvPr/>
        </p:nvSpPr>
        <p:spPr bwMode="auto">
          <a:xfrm>
            <a:off x="3305175" y="1411288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8" name="Freeform 15"/>
          <p:cNvSpPr>
            <a:spLocks/>
          </p:cNvSpPr>
          <p:nvPr/>
        </p:nvSpPr>
        <p:spPr bwMode="auto">
          <a:xfrm>
            <a:off x="3449638" y="1304925"/>
            <a:ext cx="792162" cy="98425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Rectangle 16"/>
          <p:cNvSpPr>
            <a:spLocks noChangeArrowheads="1"/>
          </p:cNvSpPr>
          <p:nvPr/>
        </p:nvSpPr>
        <p:spPr bwMode="auto">
          <a:xfrm>
            <a:off x="3525838" y="1304925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0" name="Freeform 17"/>
          <p:cNvSpPr>
            <a:spLocks/>
          </p:cNvSpPr>
          <p:nvPr/>
        </p:nvSpPr>
        <p:spPr bwMode="auto">
          <a:xfrm>
            <a:off x="3305175" y="2322513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1" name="Freeform 18"/>
          <p:cNvSpPr>
            <a:spLocks/>
          </p:cNvSpPr>
          <p:nvPr/>
        </p:nvSpPr>
        <p:spPr bwMode="auto">
          <a:xfrm>
            <a:off x="3449638" y="2216150"/>
            <a:ext cx="792162" cy="98425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Rectangle 19"/>
          <p:cNvSpPr>
            <a:spLocks noChangeArrowheads="1"/>
          </p:cNvSpPr>
          <p:nvPr/>
        </p:nvSpPr>
        <p:spPr bwMode="auto">
          <a:xfrm>
            <a:off x="3525838" y="2216150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3" name="Freeform 20"/>
          <p:cNvSpPr>
            <a:spLocks/>
          </p:cNvSpPr>
          <p:nvPr/>
        </p:nvSpPr>
        <p:spPr bwMode="auto">
          <a:xfrm>
            <a:off x="3305175" y="3163888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4" name="Freeform 21"/>
          <p:cNvSpPr>
            <a:spLocks/>
          </p:cNvSpPr>
          <p:nvPr/>
        </p:nvSpPr>
        <p:spPr bwMode="auto">
          <a:xfrm>
            <a:off x="3449638" y="3055938"/>
            <a:ext cx="792162" cy="100012"/>
          </a:xfrm>
          <a:custGeom>
            <a:avLst/>
            <a:gdLst>
              <a:gd name="T0" fmla="*/ 100 w 1038"/>
              <a:gd name="T1" fmla="*/ 0 h 128"/>
              <a:gd name="T2" fmla="*/ 938 w 1038"/>
              <a:gd name="T3" fmla="*/ 0 h 128"/>
              <a:gd name="T4" fmla="*/ 1038 w 1038"/>
              <a:gd name="T5" fmla="*/ 128 h 128"/>
              <a:gd name="T6" fmla="*/ 0 w 1038"/>
              <a:gd name="T7" fmla="*/ 128 h 128"/>
              <a:gd name="T8" fmla="*/ 100 w 103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Rectangle 22"/>
          <p:cNvSpPr>
            <a:spLocks noChangeArrowheads="1"/>
          </p:cNvSpPr>
          <p:nvPr/>
        </p:nvSpPr>
        <p:spPr bwMode="auto">
          <a:xfrm>
            <a:off x="3525838" y="3055938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6" name="Freeform 23"/>
          <p:cNvSpPr>
            <a:spLocks/>
          </p:cNvSpPr>
          <p:nvPr/>
        </p:nvSpPr>
        <p:spPr bwMode="auto">
          <a:xfrm>
            <a:off x="3305175" y="4075113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7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7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7" name="Freeform 24"/>
          <p:cNvSpPr>
            <a:spLocks/>
          </p:cNvSpPr>
          <p:nvPr/>
        </p:nvSpPr>
        <p:spPr bwMode="auto">
          <a:xfrm>
            <a:off x="3449638" y="3967163"/>
            <a:ext cx="792162" cy="100012"/>
          </a:xfrm>
          <a:custGeom>
            <a:avLst/>
            <a:gdLst>
              <a:gd name="T0" fmla="*/ 100 w 1038"/>
              <a:gd name="T1" fmla="*/ 0 h 128"/>
              <a:gd name="T2" fmla="*/ 938 w 1038"/>
              <a:gd name="T3" fmla="*/ 0 h 128"/>
              <a:gd name="T4" fmla="*/ 1038 w 1038"/>
              <a:gd name="T5" fmla="*/ 128 h 128"/>
              <a:gd name="T6" fmla="*/ 0 w 1038"/>
              <a:gd name="T7" fmla="*/ 128 h 128"/>
              <a:gd name="T8" fmla="*/ 100 w 1038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Rectangle 25"/>
          <p:cNvSpPr>
            <a:spLocks noChangeArrowheads="1"/>
          </p:cNvSpPr>
          <p:nvPr/>
        </p:nvSpPr>
        <p:spPr bwMode="auto">
          <a:xfrm>
            <a:off x="3525838" y="3967163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9" name="Freeform 26"/>
          <p:cNvSpPr>
            <a:spLocks/>
          </p:cNvSpPr>
          <p:nvPr/>
        </p:nvSpPr>
        <p:spPr bwMode="auto">
          <a:xfrm>
            <a:off x="3305175" y="4927600"/>
            <a:ext cx="5818188" cy="606425"/>
          </a:xfrm>
          <a:custGeom>
            <a:avLst/>
            <a:gdLst>
              <a:gd name="T0" fmla="*/ 87 w 6963"/>
              <a:gd name="T1" fmla="*/ 0 h 794"/>
              <a:gd name="T2" fmla="*/ 6876 w 6963"/>
              <a:gd name="T3" fmla="*/ 0 h 794"/>
              <a:gd name="T4" fmla="*/ 6963 w 6963"/>
              <a:gd name="T5" fmla="*/ 86 h 794"/>
              <a:gd name="T6" fmla="*/ 6963 w 6963"/>
              <a:gd name="T7" fmla="*/ 707 h 794"/>
              <a:gd name="T8" fmla="*/ 6876 w 6963"/>
              <a:gd name="T9" fmla="*/ 794 h 794"/>
              <a:gd name="T10" fmla="*/ 87 w 6963"/>
              <a:gd name="T11" fmla="*/ 794 h 794"/>
              <a:gd name="T12" fmla="*/ 0 w 6963"/>
              <a:gd name="T13" fmla="*/ 707 h 794"/>
              <a:gd name="T14" fmla="*/ 0 w 6963"/>
              <a:gd name="T15" fmla="*/ 86 h 794"/>
              <a:gd name="T16" fmla="*/ 87 w 6963"/>
              <a:gd name="T17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40" name="Freeform 27"/>
          <p:cNvSpPr>
            <a:spLocks/>
          </p:cNvSpPr>
          <p:nvPr/>
        </p:nvSpPr>
        <p:spPr bwMode="auto">
          <a:xfrm>
            <a:off x="3449638" y="4821238"/>
            <a:ext cx="792162" cy="96837"/>
          </a:xfrm>
          <a:custGeom>
            <a:avLst/>
            <a:gdLst>
              <a:gd name="T0" fmla="*/ 100 w 1038"/>
              <a:gd name="T1" fmla="*/ 0 h 127"/>
              <a:gd name="T2" fmla="*/ 938 w 1038"/>
              <a:gd name="T3" fmla="*/ 0 h 127"/>
              <a:gd name="T4" fmla="*/ 1038 w 1038"/>
              <a:gd name="T5" fmla="*/ 127 h 127"/>
              <a:gd name="T6" fmla="*/ 0 w 1038"/>
              <a:gd name="T7" fmla="*/ 127 h 127"/>
              <a:gd name="T8" fmla="*/ 100 w 1038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Rectangle 28"/>
          <p:cNvSpPr>
            <a:spLocks noChangeArrowheads="1"/>
          </p:cNvSpPr>
          <p:nvPr/>
        </p:nvSpPr>
        <p:spPr bwMode="auto">
          <a:xfrm>
            <a:off x="3525838" y="4821238"/>
            <a:ext cx="638175" cy="63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42" name="TextBox 63"/>
          <p:cNvSpPr txBox="1">
            <a:spLocks noChangeArrowheads="1"/>
          </p:cNvSpPr>
          <p:nvPr/>
        </p:nvSpPr>
        <p:spPr bwMode="auto">
          <a:xfrm>
            <a:off x="4268788" y="1443038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元素定位概述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3" name="TextBox 81"/>
          <p:cNvSpPr txBox="1">
            <a:spLocks noChangeArrowheads="1"/>
          </p:cNvSpPr>
          <p:nvPr/>
        </p:nvSpPr>
        <p:spPr bwMode="auto">
          <a:xfrm>
            <a:off x="3611563" y="1292225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4" name="TextBox 82"/>
          <p:cNvSpPr txBox="1">
            <a:spLocks noChangeArrowheads="1"/>
          </p:cNvSpPr>
          <p:nvPr/>
        </p:nvSpPr>
        <p:spPr bwMode="auto">
          <a:xfrm>
            <a:off x="4268788" y="2384425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5" name="TextBox 83"/>
          <p:cNvSpPr txBox="1">
            <a:spLocks noChangeArrowheads="1"/>
          </p:cNvSpPr>
          <p:nvPr/>
        </p:nvSpPr>
        <p:spPr bwMode="auto">
          <a:xfrm>
            <a:off x="3611563" y="223361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6" name="TextBox 84"/>
          <p:cNvSpPr txBox="1">
            <a:spLocks noChangeArrowheads="1"/>
          </p:cNvSpPr>
          <p:nvPr/>
        </p:nvSpPr>
        <p:spPr bwMode="auto">
          <a:xfrm>
            <a:off x="4268788" y="3203575"/>
            <a:ext cx="17877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7" name="TextBox 85"/>
          <p:cNvSpPr txBox="1">
            <a:spLocks noChangeArrowheads="1"/>
          </p:cNvSpPr>
          <p:nvPr/>
        </p:nvSpPr>
        <p:spPr bwMode="auto">
          <a:xfrm>
            <a:off x="3611563" y="30527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8" name="TextBox 86"/>
          <p:cNvSpPr txBox="1">
            <a:spLocks noChangeArrowheads="1"/>
          </p:cNvSpPr>
          <p:nvPr/>
        </p:nvSpPr>
        <p:spPr bwMode="auto">
          <a:xfrm>
            <a:off x="4268788" y="4144963"/>
            <a:ext cx="14590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9" name="TextBox 87"/>
          <p:cNvSpPr txBox="1">
            <a:spLocks noChangeArrowheads="1"/>
          </p:cNvSpPr>
          <p:nvPr/>
        </p:nvSpPr>
        <p:spPr bwMode="auto">
          <a:xfrm>
            <a:off x="3611563" y="3994150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0" name="TextBox 88"/>
          <p:cNvSpPr txBox="1">
            <a:spLocks noChangeArrowheads="1"/>
          </p:cNvSpPr>
          <p:nvPr/>
        </p:nvSpPr>
        <p:spPr bwMode="auto">
          <a:xfrm>
            <a:off x="4268788" y="499110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元素定位实例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1" name="TextBox 89"/>
          <p:cNvSpPr txBox="1">
            <a:spLocks noChangeArrowheads="1"/>
          </p:cNvSpPr>
          <p:nvPr/>
        </p:nvSpPr>
        <p:spPr bwMode="auto">
          <a:xfrm>
            <a:off x="3611563" y="4840288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56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82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9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8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11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19" grpId="0" animBg="1" autoUpdateAnimBg="0"/>
      <p:bldP spid="9220" grpId="0" animBg="1" autoUpdateAnimBg="0"/>
      <p:bldP spid="9221" grpId="0" animBg="1"/>
      <p:bldP spid="9222" grpId="0" animBg="1" autoUpdateAnimBg="0"/>
      <p:bldP spid="9223" grpId="0" animBg="1"/>
      <p:bldP spid="9224" grpId="0" animBg="1" autoUpdateAnimBg="0"/>
      <p:bldP spid="9225" grpId="0" animBg="1" autoUpdateAnimBg="0"/>
      <p:bldP spid="9226" grpId="0" animBg="1" autoUpdateAnimBg="0"/>
      <p:bldP spid="9227" grpId="0" animBg="1"/>
      <p:bldP spid="9228" grpId="0" animBg="1"/>
      <p:bldP spid="9229" grpId="0" animBg="1" autoUpdateAnimBg="0"/>
      <p:bldP spid="9230" grpId="0" animBg="1"/>
      <p:bldP spid="9231" grpId="0" animBg="1"/>
      <p:bldP spid="9232" grpId="0" animBg="1" autoUpdateAnimBg="0"/>
      <p:bldP spid="9233" grpId="0" animBg="1"/>
      <p:bldP spid="9234" grpId="0" animBg="1"/>
      <p:bldP spid="9235" grpId="0" animBg="1" autoUpdateAnimBg="0"/>
      <p:bldP spid="9236" grpId="0" animBg="1"/>
      <p:bldP spid="9237" grpId="0" animBg="1"/>
      <p:bldP spid="9238" grpId="0" animBg="1" autoUpdateAnimBg="0"/>
      <p:bldP spid="9239" grpId="0" animBg="1"/>
      <p:bldP spid="9240" grpId="0" animBg="1"/>
      <p:bldP spid="9241" grpId="0" animBg="1" autoUpdateAnimBg="0"/>
      <p:bldP spid="9242" grpId="0" autoUpdateAnimBg="0"/>
      <p:bldP spid="9243" grpId="0" autoUpdateAnimBg="0"/>
      <p:bldP spid="9244" grpId="0" autoUpdateAnimBg="0"/>
      <p:bldP spid="9245" grpId="0" autoUpdateAnimBg="0"/>
      <p:bldP spid="9246" grpId="0" autoUpdateAnimBg="0"/>
      <p:bldP spid="9247" grpId="0" autoUpdateAnimBg="0"/>
      <p:bldP spid="9248" grpId="0" autoUpdateAnimBg="0"/>
      <p:bldP spid="9249" grpId="0" autoUpdateAnimBg="0"/>
      <p:bldP spid="9250" grpId="0" autoUpdateAnimBg="0"/>
      <p:bldP spid="925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80728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25" y="2490169"/>
            <a:ext cx="99371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from selenium import </a:t>
            </a:r>
            <a:r>
              <a:rPr lang="en-US" altLang="zh-CN" sz="2400" dirty="0" err="1"/>
              <a:t>webdriver</a:t>
            </a:r>
            <a:endParaRPr lang="en-US" altLang="zh-CN" sz="2400" dirty="0"/>
          </a:p>
          <a:p>
            <a:r>
              <a:rPr lang="en-US" altLang="zh-CN" sz="2400" dirty="0"/>
              <a:t>from time import sleep</a:t>
            </a:r>
          </a:p>
          <a:p>
            <a:endParaRPr lang="zh-CN" altLang="en-US" sz="2400" dirty="0"/>
          </a:p>
          <a:p>
            <a:r>
              <a:rPr lang="en-US" altLang="zh-CN" sz="2400" dirty="0"/>
              <a:t>driver = </a:t>
            </a:r>
            <a:r>
              <a:rPr lang="en-US" altLang="zh-CN" sz="2400" dirty="0" err="1"/>
              <a:t>webdriver.Chrome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err="1"/>
              <a:t>driver.get</a:t>
            </a:r>
            <a:r>
              <a:rPr lang="en-US" altLang="zh-CN" sz="2400" dirty="0"/>
              <a:t>(</a:t>
            </a:r>
            <a:r>
              <a:rPr lang="en-US" altLang="zh-CN" sz="2400" i="1" dirty="0"/>
              <a:t>"http://news.baidu.com/")</a:t>
            </a:r>
          </a:p>
          <a:p>
            <a:r>
              <a:rPr lang="en-US" altLang="zh-CN" sz="2400" dirty="0" err="1"/>
              <a:t>driver.find_element_by_class_name</a:t>
            </a:r>
            <a:r>
              <a:rPr lang="en-US" altLang="zh-CN" sz="2400" dirty="0"/>
              <a:t>(</a:t>
            </a:r>
            <a:r>
              <a:rPr lang="en-US" altLang="zh-CN" sz="2400" i="1" dirty="0"/>
              <a:t>"word").</a:t>
            </a:r>
            <a:r>
              <a:rPr lang="en-US" altLang="zh-CN" sz="2400" i="1" dirty="0" err="1"/>
              <a:t>send_keys</a:t>
            </a:r>
            <a:r>
              <a:rPr lang="en-US" altLang="zh-CN" sz="2400" i="1" dirty="0"/>
              <a:t>("</a:t>
            </a:r>
            <a:r>
              <a:rPr lang="zh-CN" altLang="en-US" sz="2400" i="1" dirty="0"/>
              <a:t>双十一</a:t>
            </a:r>
            <a:r>
              <a:rPr lang="en-US" altLang="zh-CN" sz="2400" i="1" dirty="0"/>
              <a:t>")</a:t>
            </a:r>
          </a:p>
          <a:p>
            <a:r>
              <a:rPr lang="en-US" altLang="zh-CN" sz="2400" dirty="0" err="1"/>
              <a:t>driver.find_element_by_class_name</a:t>
            </a:r>
            <a:r>
              <a:rPr lang="en-US" altLang="zh-CN" sz="2400" dirty="0"/>
              <a:t>(</a:t>
            </a:r>
            <a:r>
              <a:rPr lang="en-US" altLang="zh-CN" sz="2400" i="1" dirty="0"/>
              <a:t>"</a:t>
            </a:r>
            <a:r>
              <a:rPr lang="en-US" altLang="zh-CN" sz="2400" i="1" u="sng" dirty="0" err="1"/>
              <a:t>btn</a:t>
            </a:r>
            <a:r>
              <a:rPr lang="en-US" altLang="zh-CN" sz="2400" i="1" u="sng" dirty="0"/>
              <a:t>").click()</a:t>
            </a:r>
          </a:p>
          <a:p>
            <a:r>
              <a:rPr lang="en-US" altLang="zh-CN" sz="2400" dirty="0"/>
              <a:t>sleep(2)</a:t>
            </a:r>
          </a:p>
          <a:p>
            <a:r>
              <a:rPr lang="en-US" altLang="zh-CN" sz="2400" dirty="0" err="1"/>
              <a:t>driver.quit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620325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 name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中对应的方法：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find_elements_by_tag_name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(tag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当页面中元素值可变，且不唯一时，用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find_elements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方法会将所有符合条件的值都获取上来。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以列表形式返回。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48866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80728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25" y="2490169"/>
            <a:ext cx="99371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from selenium import </a:t>
            </a:r>
            <a:r>
              <a:rPr lang="en-US" altLang="zh-CN" sz="2400" dirty="0" err="1"/>
              <a:t>webdriver</a:t>
            </a:r>
            <a:endParaRPr lang="en-US" altLang="zh-CN" sz="2400" dirty="0"/>
          </a:p>
          <a:p>
            <a:r>
              <a:rPr lang="en-US" altLang="zh-CN" sz="2400" dirty="0"/>
              <a:t>from time import sleep</a:t>
            </a:r>
          </a:p>
          <a:p>
            <a:endParaRPr lang="zh-CN" altLang="en-US" sz="2400" dirty="0"/>
          </a:p>
          <a:p>
            <a:r>
              <a:rPr lang="en-US" altLang="zh-CN" sz="2400" dirty="0"/>
              <a:t>driver = </a:t>
            </a:r>
            <a:r>
              <a:rPr lang="en-US" altLang="zh-CN" sz="2400" dirty="0" err="1"/>
              <a:t>webdriver.Chrome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err="1"/>
              <a:t>driver.get</a:t>
            </a:r>
            <a:r>
              <a:rPr lang="en-US" altLang="zh-CN" sz="2400" dirty="0"/>
              <a:t>(</a:t>
            </a:r>
            <a:r>
              <a:rPr lang="en-US" altLang="zh-CN" sz="2400" i="1" dirty="0"/>
              <a:t>"http://news.baidu.com/")</a:t>
            </a:r>
          </a:p>
          <a:p>
            <a:r>
              <a:rPr lang="en-US" altLang="zh-CN" sz="2400" dirty="0"/>
              <a:t>test = </a:t>
            </a:r>
            <a:r>
              <a:rPr lang="en-US" altLang="zh-CN" sz="2400" dirty="0" err="1"/>
              <a:t>driver.find_elements_by_tag_name</a:t>
            </a:r>
            <a:r>
              <a:rPr lang="en-US" altLang="zh-CN" sz="2400" dirty="0"/>
              <a:t>(</a:t>
            </a:r>
            <a:r>
              <a:rPr lang="en-US" altLang="zh-CN" sz="2400" i="1" dirty="0"/>
              <a:t>"input")</a:t>
            </a:r>
          </a:p>
          <a:p>
            <a:r>
              <a:rPr lang="en-US" altLang="zh-CN" sz="2400" dirty="0"/>
              <a:t>test[0].</a:t>
            </a:r>
            <a:r>
              <a:rPr lang="en-US" altLang="zh-CN" sz="2400" dirty="0" err="1"/>
              <a:t>send_keys</a:t>
            </a:r>
            <a:r>
              <a:rPr lang="en-US" altLang="zh-CN" sz="2400" dirty="0"/>
              <a:t>(</a:t>
            </a:r>
            <a:r>
              <a:rPr lang="en-US" altLang="zh-CN" sz="2400" i="1" dirty="0"/>
              <a:t>"</a:t>
            </a:r>
            <a:r>
              <a:rPr lang="zh-CN" altLang="en-US" sz="2400" i="1" dirty="0"/>
              <a:t>双十一</a:t>
            </a:r>
            <a:r>
              <a:rPr lang="en-US" altLang="zh-CN" sz="2400" i="1" dirty="0"/>
              <a:t>")</a:t>
            </a:r>
          </a:p>
          <a:p>
            <a:r>
              <a:rPr lang="en-US" altLang="zh-CN" sz="2400" dirty="0"/>
              <a:t>test[1].click()</a:t>
            </a:r>
          </a:p>
          <a:p>
            <a:r>
              <a:rPr lang="en-US" altLang="zh-CN" sz="2400" dirty="0"/>
              <a:t>sleep(2)</a:t>
            </a:r>
          </a:p>
          <a:p>
            <a:r>
              <a:rPr lang="en-US" altLang="zh-CN" sz="2400" dirty="0" err="1"/>
              <a:t>driver.quit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493240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80728"/>
            <a:ext cx="103691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使用要点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签名方式主要用于匹配多个页面元素的情况，将查找到的网页元素进行计数、遍历、修改属性的操作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在大多数情况下标签名在页面中都不唯一，因此很少使用此种方式对元素进行定位点击、输入等操作。</a:t>
            </a:r>
          </a:p>
        </p:txBody>
      </p:sp>
    </p:spTree>
    <p:extLst>
      <p:ext uri="{BB962C8B-B14F-4D97-AF65-F5344CB8AC3E}">
        <p14:creationId xmlns:p14="http://schemas.microsoft.com/office/powerpoint/2010/main" val="200718462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 text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页面可操作元素常见属性之一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中对应的方法：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find_element_by_link_text(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linktext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定位后操作：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send_keys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：输入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：清空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：点击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59574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80728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linktext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25" y="2490169"/>
            <a:ext cx="92170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from selenium import </a:t>
            </a:r>
            <a:r>
              <a:rPr lang="en-US" altLang="zh-CN" sz="2400" dirty="0" err="1"/>
              <a:t>webdriver</a:t>
            </a:r>
            <a:endParaRPr lang="en-US" altLang="zh-CN" sz="2400" dirty="0"/>
          </a:p>
          <a:p>
            <a:r>
              <a:rPr lang="en-US" altLang="zh-CN" sz="2400" dirty="0"/>
              <a:t>from time import sleep</a:t>
            </a:r>
          </a:p>
          <a:p>
            <a:endParaRPr lang="zh-CN" altLang="en-US" sz="2400" dirty="0"/>
          </a:p>
          <a:p>
            <a:r>
              <a:rPr lang="en-US" altLang="zh-CN" sz="2400" dirty="0"/>
              <a:t>driver = </a:t>
            </a:r>
            <a:r>
              <a:rPr lang="en-US" altLang="zh-CN" sz="2400" dirty="0" err="1"/>
              <a:t>webdriver.Chrome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err="1"/>
              <a:t>driver.get</a:t>
            </a:r>
            <a:r>
              <a:rPr lang="en-US" altLang="zh-CN" sz="2400" dirty="0"/>
              <a:t>(</a:t>
            </a:r>
            <a:r>
              <a:rPr lang="en-US" altLang="zh-CN" sz="2400" i="1" dirty="0"/>
              <a:t>"http://news.baidu.com/")</a:t>
            </a:r>
          </a:p>
          <a:p>
            <a:r>
              <a:rPr lang="en-US" altLang="zh-CN" sz="2400" dirty="0" err="1"/>
              <a:t>driver.find_element_by_link_text</a:t>
            </a:r>
            <a:r>
              <a:rPr lang="en-US" altLang="zh-CN" sz="2400" dirty="0"/>
              <a:t>(</a:t>
            </a:r>
            <a:r>
              <a:rPr lang="en-US" altLang="zh-CN" sz="2400" i="1" dirty="0"/>
              <a:t>"</a:t>
            </a:r>
            <a:r>
              <a:rPr lang="zh-CN" altLang="en-US" sz="2400" i="1" dirty="0"/>
              <a:t>首届中国国际进口博览会</a:t>
            </a:r>
            <a:r>
              <a:rPr lang="en-US" altLang="zh-CN" sz="2400" i="1" dirty="0"/>
              <a:t>:</a:t>
            </a:r>
            <a:r>
              <a:rPr lang="zh-CN" altLang="en-US" sz="2400" i="1" dirty="0"/>
              <a:t>中国发展 世界机遇</a:t>
            </a:r>
            <a:r>
              <a:rPr lang="en-US" altLang="zh-CN" sz="2400" i="1" dirty="0"/>
              <a:t>").click()</a:t>
            </a:r>
          </a:p>
          <a:p>
            <a:r>
              <a:rPr lang="en-US" altLang="zh-CN" sz="2400" dirty="0"/>
              <a:t>sleep(2)</a:t>
            </a:r>
          </a:p>
          <a:p>
            <a:r>
              <a:rPr lang="en-US" altLang="zh-CN" sz="2400" dirty="0" err="1"/>
              <a:t>driver.quit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765937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80728"/>
            <a:ext cx="103691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linktext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使用要点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此定位方式需要完全匹配链接标签中的文本内容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 用于页面中存在多个链接文字高度相似，且无法使用部分链接文字进行定位的情况。</a:t>
            </a:r>
          </a:p>
        </p:txBody>
      </p:sp>
    </p:spTree>
    <p:extLst>
      <p:ext uri="{BB962C8B-B14F-4D97-AF65-F5344CB8AC3E}">
        <p14:creationId xmlns:p14="http://schemas.microsoft.com/office/powerpoint/2010/main" val="262216759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link text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页面可操作元素常见属性之一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中对应的方法：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find_element_by_partial_link_text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linktext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定位后操作：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send_keys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：输入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：清空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click()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：点击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75084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980728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partial_link_text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25" y="2490169"/>
            <a:ext cx="92170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from selenium import </a:t>
            </a:r>
            <a:r>
              <a:rPr lang="en-US" altLang="zh-CN" sz="2400" dirty="0" err="1"/>
              <a:t>webdriver</a:t>
            </a:r>
            <a:endParaRPr lang="en-US" altLang="zh-CN" sz="2400" dirty="0"/>
          </a:p>
          <a:p>
            <a:r>
              <a:rPr lang="en-US" altLang="zh-CN" sz="2400" dirty="0"/>
              <a:t>from time import sleep</a:t>
            </a:r>
          </a:p>
          <a:p>
            <a:endParaRPr lang="zh-CN" altLang="en-US" sz="2400" dirty="0"/>
          </a:p>
          <a:p>
            <a:r>
              <a:rPr lang="en-US" altLang="zh-CN" sz="2400" dirty="0"/>
              <a:t>driver = </a:t>
            </a:r>
            <a:r>
              <a:rPr lang="en-US" altLang="zh-CN" sz="2400" dirty="0" err="1"/>
              <a:t>webdriver.Chrome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err="1"/>
              <a:t>driver.get</a:t>
            </a:r>
            <a:r>
              <a:rPr lang="en-US" altLang="zh-CN" sz="2400" dirty="0"/>
              <a:t>(</a:t>
            </a:r>
            <a:r>
              <a:rPr lang="en-US" altLang="zh-CN" sz="2400" i="1" dirty="0"/>
              <a:t>"http://news.baidu.com/")</a:t>
            </a:r>
          </a:p>
          <a:p>
            <a:r>
              <a:rPr lang="en-US" altLang="zh-CN" sz="2400" dirty="0" err="1" smtClean="0"/>
              <a:t>driver.find_element_by_partial_link_text</a:t>
            </a:r>
            <a:r>
              <a:rPr lang="en-US" altLang="zh-CN" sz="2400" dirty="0"/>
              <a:t>(</a:t>
            </a:r>
            <a:r>
              <a:rPr lang="en-US" altLang="zh-CN" sz="2400" i="1" dirty="0"/>
              <a:t>"</a:t>
            </a:r>
            <a:r>
              <a:rPr lang="zh-CN" altLang="en-US" sz="2400" i="1" dirty="0"/>
              <a:t>首届中国</a:t>
            </a:r>
            <a:r>
              <a:rPr lang="zh-CN" altLang="en-US" sz="2400" i="1" dirty="0" smtClean="0"/>
              <a:t>国际</a:t>
            </a:r>
            <a:r>
              <a:rPr lang="en-US" altLang="zh-CN" sz="2400" i="1" dirty="0" smtClean="0"/>
              <a:t>").</a:t>
            </a:r>
            <a:r>
              <a:rPr lang="en-US" altLang="zh-CN" sz="2400" i="1" dirty="0"/>
              <a:t>click()</a:t>
            </a:r>
          </a:p>
          <a:p>
            <a:r>
              <a:rPr lang="en-US" altLang="zh-CN" sz="2400" dirty="0"/>
              <a:t>sleep(2)</a:t>
            </a:r>
          </a:p>
          <a:p>
            <a:r>
              <a:rPr lang="en-US" altLang="zh-CN" sz="2400" dirty="0" err="1"/>
              <a:t>driver.quit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637736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5189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六种基本元素定位方法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534" y="1340768"/>
            <a:ext cx="10369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b="1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partial_link_text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使用要点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此方式定位页面链接只城要模糊匹配即可。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常用于匹配页面链接文字不定期发生少量变化的情况。</a:t>
            </a:r>
          </a:p>
        </p:txBody>
      </p:sp>
    </p:spTree>
    <p:extLst>
      <p:ext uri="{BB962C8B-B14F-4D97-AF65-F5344CB8AC3E}">
        <p14:creationId xmlns:p14="http://schemas.microsoft.com/office/powerpoint/2010/main" val="22398985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  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元素定位</a:t>
            </a:r>
            <a:endParaRPr lang="zh-CN" alt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元素定位概述</a:t>
            </a:r>
            <a:endParaRPr lang="zh-CN" altLang="en-US" sz="4000" b="1" dirty="0">
              <a:solidFill>
                <a:srgbClr val="FDCB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168551"/>
            <a:ext cx="561657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</a:t>
            </a:r>
            <a:r>
              <a:rPr lang="en-US" altLang="zh-CN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err="1" smtClean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4000" b="1" dirty="0" smtClean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866948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913805" y="1340768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的定义</a:t>
            </a:r>
            <a:endParaRPr lang="en-US" altLang="zh-CN" sz="3200" dirty="0"/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是</a:t>
            </a:r>
            <a:r>
              <a:rPr lang="en-US" altLang="zh-CN" sz="3200" dirty="0"/>
              <a:t>XML Path</a:t>
            </a:r>
            <a:r>
              <a:rPr lang="zh-CN" altLang="en-US" sz="3200" dirty="0"/>
              <a:t>语言的缩写，是一门在</a:t>
            </a:r>
            <a:r>
              <a:rPr lang="en-US" altLang="zh-CN" sz="3200" dirty="0"/>
              <a:t>XML</a:t>
            </a:r>
            <a:r>
              <a:rPr lang="zh-CN" altLang="en-US" sz="3200" dirty="0"/>
              <a:t>文档中查找信息的语言。</a:t>
            </a:r>
            <a:endParaRPr lang="en-US" altLang="zh-CN" sz="3200" dirty="0"/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它在</a:t>
            </a:r>
            <a:r>
              <a:rPr lang="en-US" altLang="zh-CN" sz="3200" dirty="0"/>
              <a:t>XML</a:t>
            </a:r>
            <a:r>
              <a:rPr lang="zh-CN" altLang="en-US" sz="3200" dirty="0"/>
              <a:t>文</a:t>
            </a:r>
            <a:r>
              <a:rPr lang="zh-CN" altLang="en-US" sz="3200" dirty="0"/>
              <a:t>档中通过元素和属性进行导航，主要用于在</a:t>
            </a:r>
            <a:r>
              <a:rPr lang="en-US" altLang="zh-CN" sz="3200" dirty="0"/>
              <a:t>XML</a:t>
            </a:r>
            <a:r>
              <a:rPr lang="zh-CN" altLang="en-US" sz="3200" dirty="0"/>
              <a:t>中选择节点。</a:t>
            </a:r>
            <a:endParaRPr lang="en-US" altLang="zh-CN" sz="3200" dirty="0"/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语言可以用于在整个文档中沿着</a:t>
            </a:r>
            <a:r>
              <a:rPr lang="en-US" altLang="zh-CN" sz="3200" dirty="0"/>
              <a:t>path</a:t>
            </a:r>
            <a:r>
              <a:rPr lang="zh-CN" altLang="en-US" sz="3200" dirty="0"/>
              <a:t>或</a:t>
            </a:r>
            <a:r>
              <a:rPr lang="en-US" altLang="zh-CN" sz="3200" dirty="0"/>
              <a:t>step</a:t>
            </a:r>
            <a:r>
              <a:rPr lang="zh-CN" altLang="en-US" sz="3200" dirty="0"/>
              <a:t>来寻找指定的节点。</a:t>
            </a:r>
            <a:endParaRPr lang="en-US" altLang="zh-CN" sz="3200" dirty="0"/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比</a:t>
            </a:r>
            <a:r>
              <a:rPr lang="en-US" altLang="zh-CN" sz="3200" dirty="0"/>
              <a:t>CSS</a:t>
            </a:r>
            <a:r>
              <a:rPr lang="zh-CN" altLang="en-US" sz="3200" dirty="0"/>
              <a:t>定位灵活，但速度稍逊。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5773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528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785030" y="926270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/>
              <a:t>1.</a:t>
            </a:r>
            <a:r>
              <a:rPr lang="zh-CN" altLang="en-US" sz="3200" dirty="0"/>
              <a:t>节点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133" dirty="0">
                <a:solidFill>
                  <a:schemeClr val="accent1">
                    <a:lumMod val="50000"/>
                  </a:schemeClr>
                </a:solidFill>
              </a:rPr>
              <a:t>&lt;booklist&gt;</a:t>
            </a:r>
            <a:r>
              <a:rPr lang="zh-CN" altLang="en-US" sz="2133" dirty="0">
                <a:solidFill>
                  <a:schemeClr val="accent1">
                    <a:lumMod val="50000"/>
                  </a:schemeClr>
                </a:solidFill>
              </a:rPr>
              <a:t>：文档节点</a:t>
            </a:r>
            <a:endParaRPr lang="en-US" altLang="zh-CN" sz="21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133" dirty="0">
                <a:solidFill>
                  <a:schemeClr val="accent1">
                    <a:lumMod val="50000"/>
                  </a:schemeClr>
                </a:solidFill>
              </a:rPr>
              <a:t>&lt;title&gt;</a:t>
            </a:r>
            <a:r>
              <a:rPr lang="zh-CN" altLang="en-US" sz="2133" dirty="0">
                <a:solidFill>
                  <a:schemeClr val="accent1">
                    <a:lumMod val="50000"/>
                  </a:schemeClr>
                </a:solidFill>
              </a:rPr>
              <a:t>：元素节点</a:t>
            </a:r>
            <a:endParaRPr lang="en-US" altLang="zh-CN" sz="21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133" dirty="0">
                <a:solidFill>
                  <a:schemeClr val="accent1">
                    <a:lumMod val="50000"/>
                  </a:schemeClr>
                </a:solidFill>
              </a:rPr>
              <a:t>Type=“computer”</a:t>
            </a:r>
            <a:r>
              <a:rPr lang="zh-CN" altLang="en-US" sz="2133" dirty="0">
                <a:solidFill>
                  <a:schemeClr val="accent1">
                    <a:lumMod val="50000"/>
                  </a:schemeClr>
                </a:solidFill>
              </a:rPr>
              <a:t>：属性节点</a:t>
            </a:r>
            <a:endParaRPr lang="en-US" altLang="zh-CN" sz="2133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45330" y="199683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65" y="2852936"/>
            <a:ext cx="65405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769789" y="1196752"/>
            <a:ext cx="10631488" cy="4578350"/>
          </a:xfrm>
          <a:prstGeom prst="rect">
            <a:avLst/>
          </a:prstGeom>
        </p:spPr>
        <p:txBody>
          <a:bodyPr anchor="t" anchorCtr="0">
            <a:normAutofit fontScale="85000" lnSpcReduction="20000"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/>
              <a:t>2.</a:t>
            </a:r>
            <a:r>
              <a:rPr lang="zh-CN" altLang="en-US" sz="3200" dirty="0"/>
              <a:t>节点间的关系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父节点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(Parent)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每个元素以及属性都有一个父节点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zh-CN" altLang="en-US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子节点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(Children)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一个元素节点可有零个、一个或多个子节点。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同胞节点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(Sibling)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表示拥有相同父节点的节点。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先辈节点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(Ancestor)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示某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节点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父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节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点，父节点的父节点，以及父节点的所有祖先节点。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后代节点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(Descendant)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表示某个节点的子节点，子节点的子节点，以及子节点的所有后代节点。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5773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042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720158" y="1052736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zh-CN" altLang="en-US" sz="3200" dirty="0"/>
              <a:t>绝对路径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目标：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查找第一个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标签下的“查询”按钮。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/html/body/div/input[@value=“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查询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”]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7781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909" y="3933056"/>
            <a:ext cx="7841600" cy="215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481757" y="1028700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zh-CN" altLang="en-US" sz="3200" dirty="0"/>
              <a:t>相对路径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目标：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查找第一个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标签下的“查询”按钮。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input[@value=“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查询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”]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17112" y="116632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86" y="4074289"/>
            <a:ext cx="7998463" cy="22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785030" y="1196752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zh-CN" altLang="en-US" sz="3200" dirty="0"/>
              <a:t>索引号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目标：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查找第一个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标签下的“查询”按钮。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input[2]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81757" y="122474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40" y="3933056"/>
            <a:ext cx="8255267" cy="22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625773" y="1268760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zh-CN" altLang="en-US" sz="3200" dirty="0"/>
              <a:t>索引号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定位第二个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下的超链接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//div[last()]/a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定位第一个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中的超链接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//div[last()-1]/a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定位最前面一个属于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元素的子元素中的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元素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//div/input[position()&lt;2]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39659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7951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553765" y="1124744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zh-CN" altLang="en-US" sz="3200" dirty="0"/>
              <a:t>属性值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目标：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定位第一张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元素。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[@alt=“div1-img1”]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69789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2" y="4148254"/>
            <a:ext cx="7971345" cy="216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769789" y="1124744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zh-CN" altLang="en-US" sz="3200" dirty="0"/>
              <a:t>属性值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定位页面的第一张图片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[@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href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=‘http://www.sogou.com’]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定位第二个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中第一个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输入框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//div[@id=‘div2’]/input[@name=‘div2input’]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定位第一个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中的第一个链接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//div[@id=‘div1’]/a[@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href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=‘http://www.sogou.com’]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定位页面的查询按钮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//input[@type=‘button’]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5773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016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1201837" y="1556792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打开</a:t>
            </a:r>
            <a:r>
              <a:rPr lang="en-US" altLang="zh-CN" sz="3200" dirty="0"/>
              <a:t>Firefox</a:t>
            </a:r>
            <a:r>
              <a:rPr lang="zh-CN" altLang="en-US" sz="3200" dirty="0"/>
              <a:t>浏览</a:t>
            </a:r>
            <a:r>
              <a:rPr lang="zh-CN" altLang="en-US" sz="3200" dirty="0"/>
              <a:t>器</a:t>
            </a:r>
            <a:endParaRPr lang="en-US" altLang="zh-CN" sz="3200" dirty="0"/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打开</a:t>
            </a:r>
            <a:r>
              <a:rPr lang="en-US" altLang="zh-CN" sz="3200" dirty="0" err="1"/>
              <a:t>baidu</a:t>
            </a:r>
            <a:r>
              <a:rPr lang="zh-CN" altLang="en-US" sz="3200" dirty="0"/>
              <a:t>页面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zh-CN" altLang="en-US" sz="3200" dirty="0"/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7781" y="195084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一个小实例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1993925" y="2636912"/>
            <a:ext cx="5386037" cy="407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import time</a:t>
            </a:r>
          </a:p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from selenium import 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webdriver</a:t>
            </a:r>
            <a:endParaRPr lang="en-US" altLang="zh-CN" sz="2133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from 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selenium.webdriver.common.keys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 import Keys</a:t>
            </a:r>
          </a:p>
          <a:p>
            <a:endParaRPr lang="en-US" altLang="zh-CN" sz="2133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driver = 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webdriver.Firefox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driver.get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("http://www.baidu.com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")</a:t>
            </a:r>
          </a:p>
          <a:p>
            <a:endParaRPr lang="en-US" altLang="zh-CN" sz="2133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zh-CN" altLang="en-US" sz="2133" b="1" dirty="0">
                <a:solidFill>
                  <a:schemeClr val="accent1">
                    <a:lumMod val="50000"/>
                  </a:schemeClr>
                </a:solidFill>
              </a:rPr>
              <a:t>记录搜索窗口</a:t>
            </a:r>
          </a:p>
          <a:p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search_windows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driver.current_window_handle</a:t>
            </a:r>
            <a:endParaRPr lang="en-US" altLang="zh-CN" sz="2133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841797" y="1340768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zh-CN" altLang="en-US" sz="3200" dirty="0"/>
              <a:t>模糊属性值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starts-with(str1,str2)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查找属性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alt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的属性值以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”div1”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关键字开始的页面元素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[starts-with(@alt,’div1’)]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contains(str1,str2)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查找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alt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属性的属性值包含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”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”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关键字的页面元素。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[contains(@alt,’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’)]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5773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761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481757" y="1124744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en-US" altLang="zh-CN" sz="3200" dirty="0" err="1"/>
              <a:t>Xpath</a:t>
            </a:r>
            <a:r>
              <a:rPr lang="zh-CN" altLang="en-US" sz="3200" dirty="0"/>
              <a:t>轴</a:t>
            </a:r>
            <a:r>
              <a:rPr lang="en-US" altLang="zh-CN" sz="3200" dirty="0"/>
              <a:t>(Axes)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轴可以定义相对于当前节点的节点集。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此定位方式可根在文档树中的元素相对位置关系进行页面元素定位。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方法：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先找到一个相对好定位的元素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以它为轴，根据它和要定位元素间的相对位置关系进行定位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81757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645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635758" y="1280905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en-US" altLang="zh-CN" sz="3200" dirty="0" err="1"/>
              <a:t>Xpath</a:t>
            </a:r>
            <a:r>
              <a:rPr lang="zh-CN" altLang="en-US" sz="3200" dirty="0"/>
              <a:t>轴</a:t>
            </a:r>
            <a:r>
              <a:rPr lang="en-US" altLang="zh-CN" sz="3200" dirty="0"/>
              <a:t>(Axes)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5773" y="82996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909" y="2060848"/>
            <a:ext cx="7150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1057821" y="1412776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en-US" altLang="zh-CN" sz="3200" dirty="0" err="1"/>
              <a:t>Xpath</a:t>
            </a:r>
            <a:r>
              <a:rPr lang="zh-CN" altLang="en-US" sz="3200" dirty="0"/>
              <a:t>轴</a:t>
            </a:r>
            <a:r>
              <a:rPr lang="en-US" altLang="zh-CN" sz="3200" dirty="0"/>
              <a:t>(Axes</a:t>
            </a:r>
            <a:r>
              <a:rPr lang="en-US" altLang="zh-CN" sz="3200" dirty="0"/>
              <a:t>)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parent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：选择当前节点的上层父节点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[@alt=‘div2-img2’]/parent::div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child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：选择当前节点的下层所有子节点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//div[@id=‘div1’]/child::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ancestor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：选择当前节点所有上层的节点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[@alt=‘div2-img2’]/ancestor::div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81757" y="103822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269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913805" y="1340768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en-US" altLang="zh-CN" sz="3200" dirty="0" err="1"/>
              <a:t>Xpath</a:t>
            </a:r>
            <a:r>
              <a:rPr lang="zh-CN" altLang="en-US" sz="3200" dirty="0"/>
              <a:t>轴</a:t>
            </a:r>
            <a:r>
              <a:rPr lang="en-US" altLang="zh-CN" sz="3200" dirty="0"/>
              <a:t>(Axes</a:t>
            </a:r>
            <a:r>
              <a:rPr lang="en-US" altLang="zh-CN" sz="3200" dirty="0"/>
              <a:t>)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descendant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：选择当前节点所有下层的节点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子、孙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//div[@name=‘div2’]/descendant::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following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：选择当前节点之后显示的所有节点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//div[@id=‘div1’]/following::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following-sibling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：选择当前节点后续所有兄弟节点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//a[@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href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=‘http://www.sogou.com’]/following-sibling::input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5773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680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265733" y="1412776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en-US" altLang="zh-CN" sz="3200" dirty="0" err="1"/>
              <a:t>Xpath</a:t>
            </a:r>
            <a:r>
              <a:rPr lang="zh-CN" altLang="en-US" sz="3200" dirty="0"/>
              <a:t>轴</a:t>
            </a:r>
            <a:r>
              <a:rPr lang="en-US" altLang="zh-CN" sz="3200" dirty="0"/>
              <a:t>(Axes</a:t>
            </a:r>
            <a:r>
              <a:rPr lang="en-US" altLang="zh-CN" sz="3200" dirty="0"/>
              <a:t>)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preceding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：选择当前节点前面的所有节点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[@alt=‘div2-img2’]/preceding::div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Preceding-sibling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：选择当前节点前面的所有亲兄弟节点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//input[@value=‘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查询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’]/preceding-sibling::a[1]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3765" y="260648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997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785030" y="1333491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en-US" altLang="zh-CN" sz="3200" dirty="0" err="1"/>
              <a:t>Xpath</a:t>
            </a:r>
            <a:r>
              <a:rPr lang="zh-CN" altLang="en-US" sz="3200" dirty="0"/>
              <a:t>轴</a:t>
            </a:r>
            <a:r>
              <a:rPr lang="en-US" altLang="zh-CN" sz="3200" dirty="0"/>
              <a:t>(Axes)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3765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93" y="2348880"/>
            <a:ext cx="7971345" cy="32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409749" y="1196752"/>
            <a:ext cx="10631488" cy="4578350"/>
          </a:xfrm>
          <a:prstGeom prst="rect">
            <a:avLst/>
          </a:prstGeom>
        </p:spPr>
        <p:txBody>
          <a:bodyPr anchor="t" anchorCtr="0">
            <a:normAutofit lnSpcReduction="10000"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zh-CN" altLang="en-US" sz="3200" dirty="0"/>
              <a:t>页面元素的文本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通过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text()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函数可以定位到元素文本包含某些关键内容的页面元素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 err="1">
                <a:solidFill>
                  <a:schemeClr val="accent1">
                    <a:lumMod val="50000"/>
                  </a:schemeClr>
                </a:solidFill>
              </a:rPr>
              <a:t>Xpath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dirty="0">
                <a:solidFill>
                  <a:schemeClr val="accent1">
                    <a:lumMod val="50000"/>
                  </a:schemeClr>
                </a:solidFill>
              </a:rPr>
              <a:t>//a[text()=“</a:t>
            </a:r>
            <a:r>
              <a:rPr lang="zh-CN" altLang="en-US" sz="2533" dirty="0">
                <a:solidFill>
                  <a:schemeClr val="accent1">
                    <a:lumMod val="50000"/>
                  </a:schemeClr>
                </a:solidFill>
              </a:rPr>
              <a:t>搜狗搜索</a:t>
            </a:r>
            <a:r>
              <a:rPr lang="en-US" altLang="zh-CN" sz="2533" dirty="0">
                <a:solidFill>
                  <a:schemeClr val="accent1">
                    <a:lumMod val="50000"/>
                  </a:schemeClr>
                </a:solidFill>
              </a:rPr>
              <a:t>”]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altLang="zh-CN" sz="2533" dirty="0">
                <a:solidFill>
                  <a:schemeClr val="accent1">
                    <a:lumMod val="50000"/>
                  </a:schemeClr>
                </a:solidFill>
              </a:rPr>
              <a:t>a[.=“</a:t>
            </a:r>
            <a:r>
              <a:rPr lang="zh-CN" altLang="en-US" sz="2533" dirty="0">
                <a:solidFill>
                  <a:schemeClr val="accent1">
                    <a:lumMod val="50000"/>
                  </a:schemeClr>
                </a:solidFill>
              </a:rPr>
              <a:t>搜狗搜索</a:t>
            </a:r>
            <a:r>
              <a:rPr lang="en-US" altLang="zh-CN" sz="2533" dirty="0">
                <a:solidFill>
                  <a:schemeClr val="accent1">
                    <a:lumMod val="50000"/>
                  </a:schemeClr>
                </a:solidFill>
              </a:rPr>
              <a:t>”]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dirty="0">
                <a:solidFill>
                  <a:schemeClr val="accent1">
                    <a:lumMod val="50000"/>
                  </a:schemeClr>
                </a:solidFill>
              </a:rPr>
              <a:t>//a[contains(.,”</a:t>
            </a:r>
            <a:r>
              <a:rPr lang="zh-CN" altLang="en-US" sz="2533" dirty="0">
                <a:solidFill>
                  <a:schemeClr val="accent1">
                    <a:lumMod val="50000"/>
                  </a:schemeClr>
                </a:solidFill>
              </a:rPr>
              <a:t>百度</a:t>
            </a:r>
            <a:r>
              <a:rPr lang="en-US" altLang="zh-CN" sz="2533" dirty="0">
                <a:solidFill>
                  <a:schemeClr val="accent1">
                    <a:lumMod val="50000"/>
                  </a:schemeClr>
                </a:solidFill>
              </a:rPr>
              <a:t>”)]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altLang="zh-CN" sz="2533" dirty="0">
                <a:solidFill>
                  <a:schemeClr val="accent1">
                    <a:lumMod val="50000"/>
                  </a:schemeClr>
                </a:solidFill>
              </a:rPr>
              <a:t>a[contains(text(),”</a:t>
            </a:r>
            <a:r>
              <a:rPr lang="zh-CN" altLang="en-US" sz="2533" dirty="0">
                <a:solidFill>
                  <a:schemeClr val="accent1">
                    <a:lumMod val="50000"/>
                  </a:schemeClr>
                </a:solidFill>
              </a:rPr>
              <a:t>百度</a:t>
            </a:r>
            <a:r>
              <a:rPr lang="en-US" altLang="zh-CN" sz="2533" dirty="0">
                <a:solidFill>
                  <a:schemeClr val="accent1">
                    <a:lumMod val="50000"/>
                  </a:schemeClr>
                </a:solidFill>
              </a:rPr>
              <a:t>”)]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dirty="0">
                <a:solidFill>
                  <a:schemeClr val="accent1">
                    <a:lumMod val="50000"/>
                  </a:schemeClr>
                </a:solidFill>
              </a:rPr>
              <a:t>//a[contains(text(),”</a:t>
            </a:r>
            <a:r>
              <a:rPr lang="zh-CN" altLang="en-US" sz="2533" dirty="0">
                <a:solidFill>
                  <a:schemeClr val="accent1">
                    <a:lumMod val="50000"/>
                  </a:schemeClr>
                </a:solidFill>
              </a:rPr>
              <a:t>百度</a:t>
            </a:r>
            <a:r>
              <a:rPr lang="en-US" altLang="zh-CN" sz="2533" dirty="0">
                <a:solidFill>
                  <a:schemeClr val="accent1">
                    <a:lumMod val="50000"/>
                  </a:schemeClr>
                </a:solidFill>
              </a:rPr>
              <a:t>”)]/preceding::div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dirty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altLang="zh-CN" sz="2533" dirty="0">
                <a:solidFill>
                  <a:schemeClr val="accent1">
                    <a:lumMod val="50000"/>
                  </a:schemeClr>
                </a:solidFill>
              </a:rPr>
              <a:t>a[contains(</a:t>
            </a:r>
            <a:r>
              <a:rPr lang="zh-CN" altLang="en-US" sz="2533" dirty="0">
                <a:solidFill>
                  <a:schemeClr val="accent1">
                    <a:lumMod val="50000"/>
                  </a:schemeClr>
                </a:solidFill>
              </a:rPr>
              <a:t>百</a:t>
            </a:r>
            <a:r>
              <a:rPr lang="zh-CN" altLang="en-US" sz="2533" dirty="0">
                <a:solidFill>
                  <a:schemeClr val="accent1">
                    <a:lumMod val="50000"/>
                  </a:schemeClr>
                </a:solidFill>
              </a:rPr>
              <a:t>度</a:t>
            </a:r>
            <a:r>
              <a:rPr lang="en-US" altLang="zh-CN" sz="2533" dirty="0">
                <a:solidFill>
                  <a:schemeClr val="accent1">
                    <a:lumMod val="50000"/>
                  </a:schemeClr>
                </a:solidFill>
              </a:rPr>
              <a:t>”)]/..</a:t>
            </a:r>
            <a:endParaRPr lang="en-US" altLang="zh-CN" sz="25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endParaRPr lang="en-US" altLang="zh-CN" sz="2933" dirty="0">
              <a:solidFill>
                <a:srgbClr val="FFFF00"/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7781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xpath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268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000" b="1" dirty="0" smtClean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4000" b="1" dirty="0">
              <a:solidFill>
                <a:srgbClr val="FDCB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428508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1201837" y="1711814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/>
              <a:t>CSS</a:t>
            </a:r>
            <a:r>
              <a:rPr lang="zh-CN" altLang="en-US" sz="3200" dirty="0"/>
              <a:t>：层叠样式表。</a:t>
            </a:r>
            <a:endParaRPr lang="en-US" altLang="zh-CN" sz="3200" dirty="0"/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是一种用于表现</a:t>
            </a:r>
            <a:r>
              <a:rPr lang="en-US" altLang="zh-CN" sz="3200" dirty="0"/>
              <a:t>HTML</a:t>
            </a:r>
            <a:r>
              <a:rPr lang="zh-CN" altLang="en-US" sz="3200" dirty="0"/>
              <a:t>或</a:t>
            </a:r>
            <a:r>
              <a:rPr lang="en-US" altLang="zh-CN" sz="3200" dirty="0"/>
              <a:t>XML</a:t>
            </a:r>
            <a:r>
              <a:rPr lang="zh-CN" altLang="en-US" sz="3200" dirty="0"/>
              <a:t>等文件样式的前端页面语言。</a:t>
            </a:r>
            <a:endParaRPr lang="en-US" altLang="zh-CN" sz="3200" dirty="0"/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主要用于描述页面元素的展现和样式的定义。</a:t>
            </a:r>
            <a:endParaRPr lang="en-US" altLang="zh-CN" sz="3200" dirty="0"/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比</a:t>
            </a:r>
            <a:r>
              <a:rPr lang="en-US" altLang="zh-CN" sz="3200" dirty="0" err="1"/>
              <a:t>Xpath</a:t>
            </a:r>
            <a:r>
              <a:rPr lang="zh-CN" altLang="en-US" sz="3200" dirty="0"/>
              <a:t>定位速度快、稳定。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7781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470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722120" y="1288933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搜索了“软达启航</a:t>
            </a:r>
            <a:r>
              <a:rPr lang="en-US" altLang="zh-CN" sz="3200" dirty="0"/>
              <a:t>”</a:t>
            </a:r>
            <a:r>
              <a:rPr lang="zh-CN" altLang="en-US" sz="3200" dirty="0"/>
              <a:t>和“北京软达启航科技发展有限公司</a:t>
            </a:r>
            <a:r>
              <a:rPr lang="en-US" altLang="zh-CN" sz="3200" dirty="0"/>
              <a:t>”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7781" y="116632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一个小实例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1734666" y="2383133"/>
            <a:ext cx="6667005" cy="2389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zh-CN" altLang="en-US" sz="2133" b="1" dirty="0">
                <a:solidFill>
                  <a:schemeClr val="accent1">
                    <a:lumMod val="50000"/>
                  </a:schemeClr>
                </a:solidFill>
              </a:rPr>
              <a:t>处理百度搜索</a:t>
            </a:r>
          </a:p>
          <a:p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elem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driver.find_element_by_id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("kw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")</a:t>
            </a:r>
            <a:endParaRPr lang="en-US" altLang="zh-CN" sz="2133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elem.clear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elem.send_keys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zh-CN" altLang="en-US" sz="2133" b="1" dirty="0">
                <a:solidFill>
                  <a:schemeClr val="accent1">
                    <a:lumMod val="50000"/>
                  </a:schemeClr>
                </a:solidFill>
              </a:rPr>
              <a:t>软达启航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")</a:t>
            </a:r>
          </a:p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elem.send_keys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zh-CN" altLang="en-US" sz="2133" b="1" dirty="0">
                <a:solidFill>
                  <a:schemeClr val="accent1">
                    <a:lumMod val="50000"/>
                  </a:schemeClr>
                </a:solidFill>
              </a:rPr>
              <a:t>北京软达启航科技发展有限公司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")</a:t>
            </a:r>
          </a:p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search = 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driver.find_element_by_id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su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")</a:t>
            </a:r>
          </a:p>
          <a:p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search.click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61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1057821" y="1196752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/>
              <a:t>CSS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zh-CN" altLang="en-US" sz="3200" dirty="0"/>
              <a:t>绝对路径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目标：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查找第一个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元素中的“查询按钮”。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Html&gt;body&gt;input[value=“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查询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”]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5773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33" y="4004345"/>
            <a:ext cx="7886416" cy="23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1565275" y="1735138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注意事项</a:t>
            </a:r>
            <a:endParaRPr lang="en-US" altLang="zh-CN" sz="3200" dirty="0"/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不推荐在频繁变化的被测试页面上使用绝对路径方式。</a:t>
            </a:r>
            <a:endParaRPr lang="en-US" altLang="zh-CN" sz="3200" dirty="0"/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/>
              <a:t>CSS</a:t>
            </a:r>
            <a:r>
              <a:rPr lang="zh-CN" altLang="en-US" sz="3200" dirty="0"/>
              <a:t>定位表达式用</a:t>
            </a:r>
            <a:r>
              <a:rPr lang="en-US" altLang="zh-CN" sz="3200" dirty="0"/>
              <a:t>&gt;</a:t>
            </a:r>
            <a:r>
              <a:rPr lang="zh-CN" altLang="en-US" sz="3200" dirty="0"/>
              <a:t>符号分割。</a:t>
            </a:r>
            <a:endParaRPr lang="en-US" altLang="zh-CN" sz="3200" dirty="0"/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不再使用</a:t>
            </a:r>
            <a:r>
              <a:rPr lang="en-US" altLang="zh-CN" sz="3200" dirty="0"/>
              <a:t>@</a:t>
            </a:r>
            <a:r>
              <a:rPr lang="zh-CN" altLang="en-US" sz="3200" dirty="0"/>
              <a:t>符号选择属性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3765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07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1129829" y="1196752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/>
              <a:t>CSS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zh-CN" altLang="en-US" sz="3200" dirty="0"/>
              <a:t>相对路径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目标：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查找第一个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元素中的“查询按钮”。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input[value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=“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查询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”]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3765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3" y="4049087"/>
            <a:ext cx="7971345" cy="22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697781" y="1268760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/>
              <a:t>CSS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—class</a:t>
            </a:r>
            <a:r>
              <a:rPr lang="zh-CN" altLang="en-US" sz="3200" dirty="0"/>
              <a:t>名称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目标：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查找第一个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元素中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输入框。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input.spread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7781" y="139709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951" y="4037902"/>
            <a:ext cx="7924497" cy="22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625773" y="1675668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注意事项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当使用元素的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属性来定位时，用点来分割元素名与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属性名。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点后面是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属性值。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0405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799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553765" y="1196752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/>
              <a:t>CSS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—id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目标：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查找第一个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元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素下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属性值为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”div1input”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页面元素。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input#div1input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74329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3" y="4373460"/>
            <a:ext cx="7971345" cy="19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481757" y="1684949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注意事项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当使用元素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属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性来定位时，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用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来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分割元素名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与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属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性名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后面是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属性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5773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630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625773" y="1167730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/>
              <a:t>CSS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zh-CN" altLang="en-US" sz="3200" dirty="0"/>
              <a:t>其他属</a:t>
            </a:r>
            <a:r>
              <a:rPr lang="zh-CN" altLang="en-US" sz="3200" dirty="0"/>
              <a:t>性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目标：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查找第一个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元素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下第一张图片元素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[alt=‘div1-img1’]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[alt=‘div1-img1’][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href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=‘http://www.sogou.com’]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35431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44" y="4365104"/>
            <a:ext cx="7971345" cy="18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697781" y="1340768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注意事项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两种表达式在本测试页中等价。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使用单属性，即</a:t>
            </a:r>
            <a:r>
              <a:rPr lang="en-US" altLang="zh-CN" sz="2933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元素的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alt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属性值进行定位。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使用双属性定位。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用多个属性可以保证元素在页面中的唯一性。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81757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274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785031" y="1197915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/>
              <a:t>CSS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zh-CN" altLang="en-US" sz="3200" dirty="0"/>
              <a:t>属性部分内容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目标：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在页面中查找“搜狗搜索”链接。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a[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href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^=“http://www.so”]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a[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href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$=“gou.com”]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a[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href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*=“so”]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81757" y="20706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3" y="4832059"/>
            <a:ext cx="7971345" cy="19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1159921" y="1268760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打开了百度用户注册页面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5773" y="220762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一个小实例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1705893" y="2198845"/>
            <a:ext cx="8389433" cy="271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zh-CN" altLang="en-US" sz="2133" b="1" dirty="0">
                <a:solidFill>
                  <a:schemeClr val="accent1">
                    <a:lumMod val="50000"/>
                  </a:schemeClr>
                </a:solidFill>
              </a:rPr>
              <a:t>打开注册页面</a:t>
            </a:r>
          </a:p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login = 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driver.find_element_by_name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('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tj_login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')</a:t>
            </a:r>
          </a:p>
          <a:p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login.click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driver.implicitly_wait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(10)  #</a:t>
            </a:r>
            <a:r>
              <a:rPr lang="zh-CN" altLang="en-US" sz="2133" b="1" dirty="0">
                <a:solidFill>
                  <a:schemeClr val="accent1">
                    <a:lumMod val="50000"/>
                  </a:schemeClr>
                </a:solidFill>
              </a:rPr>
              <a:t>弹出事件加载较慢，智能等上几秒</a:t>
            </a:r>
          </a:p>
          <a:p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driver.find_element_by_link_text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zh-CN" altLang="en-US" sz="2133" b="1" dirty="0">
                <a:solidFill>
                  <a:schemeClr val="accent1">
                    <a:lumMod val="50000"/>
                  </a:schemeClr>
                </a:solidFill>
              </a:rPr>
              <a:t>立即注册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").click()</a:t>
            </a:r>
          </a:p>
          <a:p>
            <a:endParaRPr lang="en-US" altLang="zh-CN" sz="2133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zh-CN" altLang="en-US" sz="2133" b="1" dirty="0">
                <a:solidFill>
                  <a:schemeClr val="accent1">
                    <a:lumMod val="50000"/>
                  </a:schemeClr>
                </a:solidFill>
              </a:rPr>
              <a:t>得到窗口句柄</a:t>
            </a:r>
          </a:p>
          <a:p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all_handles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driver.window_handles</a:t>
            </a:r>
            <a:endParaRPr lang="en-US" altLang="zh-CN" sz="2133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3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841797" y="1268760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注意事项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字符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”^”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指明从字符串开始匹配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字符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”$”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指明在字符串结尾匹配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字符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”*”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指明需要进行模糊匹配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此定位方式可匹配动态变化的属性值的页面元素，只要找到属性中固定不变的关键部分就可以。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此方法可以解决大部分复杂定位难题。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81757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322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625773" y="1412776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/>
              <a:t>CSS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zh-CN" altLang="en-US" sz="3200" dirty="0"/>
              <a:t>使用页面元素进行子页面元素的查找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目标：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在页面中查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找第一个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下的第一个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div#div1&gt;input#div1input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 input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8736" y="88801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24" y="4437112"/>
            <a:ext cx="7971345" cy="19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625773" y="1556792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注意事项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Div1#div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表示在被测网页上定位到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属性值为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div1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元素。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表示在已查找到的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元素的子页面元素中进行查找。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Input#div1input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表示查找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属性值为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div1input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页面元素。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53905" y="212668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779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985813" y="1340768"/>
            <a:ext cx="10631488" cy="4578350"/>
          </a:xfrm>
          <a:prstGeom prst="rect">
            <a:avLst/>
          </a:prstGeom>
        </p:spPr>
        <p:txBody>
          <a:bodyPr anchor="t" anchorCtr="0">
            <a:normAutofit fontScale="92500" lnSpcReduction="10000"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/>
              <a:t>CSS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zh-CN" altLang="en-US" sz="3200" dirty="0"/>
              <a:t>使用伪类定位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目标：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在页面中查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找第一个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下的指定子元素。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div#div1 :first-child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div#div1 :nth-child(2)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div#div1 :last-child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input:focus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input:enabled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input:checked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input:not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([id])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3765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748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625773" y="1844824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注意事项</a:t>
            </a:r>
            <a:endParaRPr lang="en-US" altLang="zh-CN" sz="3200" dirty="0"/>
          </a:p>
          <a:p>
            <a:pPr marL="857239" lvl="1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表达式中的</a:t>
            </a:r>
            <a:r>
              <a:rPr lang="en-US" altLang="zh-CN" sz="3200" dirty="0"/>
              <a:t>:</a:t>
            </a:r>
            <a:r>
              <a:rPr lang="zh-CN" altLang="en-US" sz="3200" dirty="0"/>
              <a:t>号前面必须有一个空格，否则无法完成定位。</a:t>
            </a:r>
            <a:endParaRPr lang="en-US" altLang="zh-CN" sz="3200" dirty="0"/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5773" y="18864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0207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337741" y="1412776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/>
              <a:t>CSS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zh-CN" altLang="en-US" sz="3200" dirty="0"/>
              <a:t>查找同级兄弟页面元素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目标：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在页面中查找第一个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下第一个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子页面元素的同级兄弟页面元素。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div#div1 &gt; input + a</a:t>
            </a: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div#div1 &gt; input + a + 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div#div1 &gt; input + * + 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ul#recordlist</a:t>
            </a: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 &gt; </a:t>
            </a:r>
            <a:r>
              <a:rPr lang="en-US" altLang="zh-CN" sz="2533" b="1" dirty="0" err="1">
                <a:solidFill>
                  <a:schemeClr val="accent1">
                    <a:lumMod val="50000"/>
                  </a:schemeClr>
                </a:solidFill>
              </a:rPr>
              <a:t>p~li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3765" y="88801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869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1057821" y="1412776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/>
              <a:t>CSS</a:t>
            </a:r>
            <a:r>
              <a:rPr lang="zh-CN" altLang="en-US" sz="3200" dirty="0"/>
              <a:t>定位语法</a:t>
            </a:r>
            <a:r>
              <a:rPr lang="en-US" altLang="zh-CN" sz="3200" dirty="0"/>
              <a:t>—</a:t>
            </a:r>
            <a:r>
              <a:rPr lang="zh-CN" altLang="en-US" sz="3200" dirty="0"/>
              <a:t>多元素选择器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目标：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zh-CN" altLang="en-US" sz="2533" b="1" dirty="0">
                <a:solidFill>
                  <a:schemeClr val="accent1">
                    <a:lumMod val="50000"/>
                  </a:schemeClr>
                </a:solidFill>
              </a:rPr>
              <a:t>同时选择多个不同的页面元素。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表达式：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600160" lvl="2" indent="-457189">
              <a:buFont typeface="Wingdings" panose="05000000000000000000" pitchFamily="2" charset="2"/>
              <a:buChar char="Ø"/>
            </a:pPr>
            <a:r>
              <a:rPr lang="en-US" altLang="zh-CN" sz="2533" b="1" dirty="0">
                <a:solidFill>
                  <a:schemeClr val="accent1">
                    <a:lumMod val="50000"/>
                  </a:schemeClr>
                </a:solidFill>
              </a:rPr>
              <a:t>div#div1,input,a</a:t>
            </a:r>
            <a:endParaRPr lang="en-US" altLang="zh-CN" sz="2533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3765" y="121406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778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625773" y="1484784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Xpath</a:t>
            </a:r>
            <a:r>
              <a:rPr lang="zh-CN" altLang="en-US" sz="3200" dirty="0"/>
              <a:t>与</a:t>
            </a:r>
            <a:r>
              <a:rPr lang="en-US" altLang="zh-CN" sz="3200" dirty="0"/>
              <a:t>CSS</a:t>
            </a:r>
            <a:r>
              <a:rPr lang="zh-CN" altLang="en-US" sz="3200" dirty="0"/>
              <a:t>的比较</a:t>
            </a:r>
            <a:endParaRPr lang="en-US" altLang="zh-CN" sz="3200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 err="1">
                <a:solidFill>
                  <a:schemeClr val="accent1">
                    <a:lumMod val="50000"/>
                  </a:schemeClr>
                </a:solidFill>
              </a:rPr>
              <a:t>Xpath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定位功能相对强大一些。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定位执行速度更快一点。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某些浏览器并不支持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定位。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一般自动化测试实施过程中使用</a:t>
            </a:r>
            <a:r>
              <a:rPr lang="en-US" altLang="zh-CN" sz="2933" dirty="0" err="1">
                <a:solidFill>
                  <a:schemeClr val="accent1">
                    <a:lumMod val="50000"/>
                  </a:schemeClr>
                </a:solidFill>
              </a:rPr>
              <a:t>Xpath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定位要比</a:t>
            </a:r>
            <a:r>
              <a:rPr lang="en-US" altLang="zh-CN" sz="2933" dirty="0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zh-CN" altLang="en-US" sz="2933" dirty="0">
                <a:solidFill>
                  <a:schemeClr val="accent1">
                    <a:lumMod val="50000"/>
                  </a:schemeClr>
                </a:solidFill>
              </a:rPr>
              <a:t>方式普遍。</a:t>
            </a:r>
            <a:endParaRPr lang="en-US" altLang="zh-CN" sz="2933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3584" y="175830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定位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62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4125" y="3063875"/>
            <a:ext cx="561657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◎KAOLA</a:t>
            </a:r>
            <a:r>
              <a:rPr lang="zh-CN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商城登录操作</a:t>
            </a:r>
            <a:endParaRPr lang="zh-CN" alt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DCB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元素定位实例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173601"/>
      </p:ext>
    </p:extLst>
  </p:cSld>
  <p:clrMapOvr>
    <a:masterClrMapping/>
  </p:clrMapOvr>
  <p:transition spd="slow" advTm="516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元素定位实例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1620" y="1412776"/>
            <a:ext cx="10369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selenium import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time import sleep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 =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webdriver.Firefox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driver.get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("http://www.kaola.com/")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sleep(5)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driver.find_element_by_class_name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('login').click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30152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769789" y="1052736"/>
            <a:ext cx="8094663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在注册页</a:t>
            </a:r>
            <a:r>
              <a:rPr lang="zh-CN" altLang="en-US" sz="3200" dirty="0"/>
              <a:t>面输入注册内容</a:t>
            </a:r>
            <a:endParaRPr lang="zh-CN" altLang="en-US" sz="3200" dirty="0"/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69789" y="203976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一个小实例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913805" y="1964050"/>
            <a:ext cx="100811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输入一些东西在注册页面</a:t>
            </a: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for handle in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</a:rPr>
              <a:t>all_handles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    if handle !=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</a:rPr>
              <a:t>search_windows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</a:rPr>
              <a:t>driver.switch_to.window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(handle)</a:t>
            </a: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       print('now register window!')</a:t>
            </a: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</a:rPr>
              <a:t>driver.find_element_by_name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</a:rPr>
              <a:t>userName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").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</a:rPr>
              <a:t>send_keys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('laohu1212')</a:t>
            </a: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</a:rPr>
              <a:t>driver.find_element_by_name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('phone').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</a:rPr>
              <a:t>send_keys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('15811595380')</a:t>
            </a: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</a:rPr>
              <a:t>time.sleep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8478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元素定位实例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7781" y="836712"/>
            <a:ext cx="1094521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driver.find_element_by_css_selector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(".name.head2.j-tag").click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driver.find_element_by_xpath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("//div[@id='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loginwrap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']/div/div/div/div/div[2]").click()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sleep(5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driver.find_elements_by_xpath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("//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[starts-with(@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id,'x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-URS-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')]")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driver.switch_to_frame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driver.find_elements_by_tag_name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driver.switch_to_frame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94719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21852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元素定位实例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764704"/>
            <a:ext cx="113549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sleep(5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driver.page_source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driver.find_element_by_name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("email").click()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driver.find_element_by_name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("email").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send_keys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("12345678@qq.com")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driver.find_element_by_name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('password').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send_keys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('123456')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driver.find_element_by_xpath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('//*[@id="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dologin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"]').click()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sleep(5)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driver.quit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34501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1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5970885" y="3429000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	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5" name="Rectangle 3"/>
          <p:cNvSpPr txBox="1">
            <a:spLocks noChangeArrowheads="1"/>
          </p:cNvSpPr>
          <p:nvPr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7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nimBg="1" autoUpdateAnimBg="0"/>
      <p:bldP spid="29700" grpId="0" animBg="1" autoUpdateAnimBg="0"/>
      <p:bldP spid="29701" grpId="0" animBg="1"/>
      <p:bldP spid="29702" grpId="0" animBg="1" autoUpdateAnimBg="0"/>
      <p:bldP spid="29704" grpId="0" autoUpdateAnimBg="0"/>
      <p:bldP spid="2970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913805" y="1268760"/>
            <a:ext cx="10631488" cy="457835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Ø"/>
            </a:pPr>
            <a:r>
              <a:rPr lang="zh-CN" altLang="en-US" sz="3200" dirty="0"/>
              <a:t>切换页面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3765" y="116632"/>
            <a:ext cx="4370388" cy="1323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 dirty="0" smtClean="0"/>
              <a:t>一个小实例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1489869" y="1932731"/>
            <a:ext cx="8746272" cy="370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zh-CN" altLang="en-US" sz="2133" b="1" dirty="0">
                <a:solidFill>
                  <a:schemeClr val="accent1">
                    <a:lumMod val="50000"/>
                  </a:schemeClr>
                </a:solidFill>
              </a:rPr>
              <a:t>切换到搜索窗口和做一次搜索</a:t>
            </a:r>
          </a:p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for handle in 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all_handles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    if handle == 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search_windows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driver.switch_to.window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search_windows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       print('now 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sreach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 window!')</a:t>
            </a:r>
          </a:p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driver.find_element_by_id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('TANGRAM__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PSP_4__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closeBtn').click()</a:t>
            </a:r>
          </a:p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driver.find_element_by_id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("kw").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send_keys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("selenium")</a:t>
            </a:r>
          </a:p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driver.find_element_by_id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su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").click()</a:t>
            </a:r>
          </a:p>
          <a:p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time.sleep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(2)</a:t>
            </a:r>
          </a:p>
          <a:p>
            <a:r>
              <a:rPr lang="en-US" altLang="zh-CN" sz="2133" b="1" dirty="0" err="1">
                <a:solidFill>
                  <a:schemeClr val="accent1">
                    <a:lumMod val="50000"/>
                  </a:schemeClr>
                </a:solidFill>
              </a:rPr>
              <a:t>driver.close</a:t>
            </a:r>
            <a:r>
              <a:rPr lang="en-US" altLang="zh-CN" sz="2133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zh-CN" altLang="en-US" sz="2133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5"/>
          <p:cNvSpPr txBox="1">
            <a:spLocks noChangeArrowheads="1"/>
          </p:cNvSpPr>
          <p:nvPr/>
        </p:nvSpPr>
        <p:spPr bwMode="auto">
          <a:xfrm>
            <a:off x="565150" y="120650"/>
            <a:ext cx="3185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自动化脚本运行原理</a:t>
            </a:r>
          </a:p>
        </p:txBody>
      </p:sp>
      <p:sp>
        <p:nvSpPr>
          <p:cNvPr id="11282" name="Freeform 5"/>
          <p:cNvSpPr>
            <a:spLocks/>
          </p:cNvSpPr>
          <p:nvPr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622 w 691"/>
              <a:gd name="T3" fmla="*/ 0 h 643"/>
              <a:gd name="T4" fmla="*/ 691 w 691"/>
              <a:gd name="T5" fmla="*/ 66 h 643"/>
              <a:gd name="T6" fmla="*/ 691 w 691"/>
              <a:gd name="T7" fmla="*/ 578 h 643"/>
              <a:gd name="T8" fmla="*/ 622 w 691"/>
              <a:gd name="T9" fmla="*/ 643 h 643"/>
              <a:gd name="T10" fmla="*/ 0 w 691"/>
              <a:gd name="T11" fmla="*/ 643 h 643"/>
              <a:gd name="T12" fmla="*/ 0 w 691"/>
              <a:gd name="T13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797" y="1340768"/>
            <a:ext cx="10369152" cy="343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脚本运行流程</a:t>
            </a:r>
            <a:endParaRPr lang="en-US" altLang="zh-CN" sz="36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引包：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selenium import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创建对象：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 = 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webdriver.Chrome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操作定位元素：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关闭对象：</a:t>
            </a:r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driver.quit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FD7004"/>
      </a:dk1>
      <a:lt1>
        <a:srgbClr val="FDA103"/>
      </a:lt1>
      <a:dk2>
        <a:srgbClr val="FDCB34"/>
      </a:dk2>
      <a:lt2>
        <a:srgbClr val="CBCBCB"/>
      </a:lt2>
      <a:accent1>
        <a:srgbClr val="4D4948"/>
      </a:accent1>
      <a:accent2>
        <a:srgbClr val="FFFFFF"/>
      </a:accent2>
      <a:accent3>
        <a:srgbClr val="FECDAA"/>
      </a:accent3>
      <a:accent4>
        <a:srgbClr val="D85F03"/>
      </a:accent4>
      <a:accent5>
        <a:srgbClr val="B2B1B1"/>
      </a:accent5>
      <a:accent6>
        <a:srgbClr val="E7E7E7"/>
      </a:accent6>
      <a:hlink>
        <a:srgbClr val="4D4948"/>
      </a:hlink>
      <a:folHlink>
        <a:srgbClr val="00000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5.pot [兼容模式]" id="{C847523E-10C8-49C5-975F-F620C7699C1A}" vid="{849447AE-95E7-495C-9369-7D707A775B5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Pages>0</Pages>
  <Words>4286</Words>
  <Characters>0</Characters>
  <Application>Microsoft Office PowerPoint</Application>
  <DocSecurity>0</DocSecurity>
  <PresentationFormat>自定义</PresentationFormat>
  <Lines>0</Lines>
  <Paragraphs>506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9" baseType="lpstr">
      <vt:lpstr>仿宋_GB2312</vt:lpstr>
      <vt:lpstr>宋体</vt:lpstr>
      <vt:lpstr>微软雅黑</vt:lpstr>
      <vt:lpstr>Arial</vt:lpstr>
      <vt:lpstr>Calibri</vt:lpstr>
      <vt:lpstr>Wingdings</vt:lpstr>
      <vt:lpstr>1_默认设计模板</vt:lpstr>
      <vt:lpstr>八种基本元素定位方法</vt:lpstr>
      <vt:lpstr>PowerPoint 演示文稿</vt:lpstr>
      <vt:lpstr>PowerPoint 演示文稿</vt:lpstr>
      <vt:lpstr>一个小实例</vt:lpstr>
      <vt:lpstr>一个小实例</vt:lpstr>
      <vt:lpstr>一个小实例</vt:lpstr>
      <vt:lpstr>一个小实例</vt:lpstr>
      <vt:lpstr>一个小实例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使用xpath定位</vt:lpstr>
      <vt:lpstr>使用xpath定位</vt:lpstr>
      <vt:lpstr>使用xpath定位</vt:lpstr>
      <vt:lpstr>使用xpath定位</vt:lpstr>
      <vt:lpstr>使用xpath定位</vt:lpstr>
      <vt:lpstr>使用xpath定位</vt:lpstr>
      <vt:lpstr>使用xpath定位</vt:lpstr>
      <vt:lpstr>使用xpath定位</vt:lpstr>
      <vt:lpstr>使用xpath定位</vt:lpstr>
      <vt:lpstr>使用xpath定位</vt:lpstr>
      <vt:lpstr>使用xpath定位</vt:lpstr>
      <vt:lpstr>使用xpath定位</vt:lpstr>
      <vt:lpstr>使用xpath定位</vt:lpstr>
      <vt:lpstr>使用xpath定位</vt:lpstr>
      <vt:lpstr>使用xpath定位</vt:lpstr>
      <vt:lpstr>使用xpath定位</vt:lpstr>
      <vt:lpstr>使用xpath定位</vt:lpstr>
      <vt:lpstr>PowerPoint 演示文稿</vt:lpstr>
      <vt:lpstr>使用CSS定位</vt:lpstr>
      <vt:lpstr>使用CSS定位</vt:lpstr>
      <vt:lpstr>使用CSS定位</vt:lpstr>
      <vt:lpstr>使用CSS定位</vt:lpstr>
      <vt:lpstr>使用CSS定位</vt:lpstr>
      <vt:lpstr>使用CSS定位</vt:lpstr>
      <vt:lpstr>使用CSS定位</vt:lpstr>
      <vt:lpstr>使用CSS定位</vt:lpstr>
      <vt:lpstr>使用CSS定位</vt:lpstr>
      <vt:lpstr>使用CSS定位</vt:lpstr>
      <vt:lpstr>使用CSS定位</vt:lpstr>
      <vt:lpstr>使用CSS定位</vt:lpstr>
      <vt:lpstr>使用CSS定位</vt:lpstr>
      <vt:lpstr>使用CSS定位</vt:lpstr>
      <vt:lpstr>使用CSS定位</vt:lpstr>
      <vt:lpstr>使用CSS定位</vt:lpstr>
      <vt:lpstr>使用CSS定位</vt:lpstr>
      <vt:lpstr>使用CSS定位</vt:lpstr>
      <vt:lpstr>使用CSS定位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Demon</cp:lastModifiedBy>
  <cp:revision>728</cp:revision>
  <dcterms:created xsi:type="dcterms:W3CDTF">2013-01-25T01:44:32Z</dcterms:created>
  <dcterms:modified xsi:type="dcterms:W3CDTF">2019-07-07T04:49:56Z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