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448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788" r:id="rId34"/>
    <p:sldId id="789" r:id="rId35"/>
    <p:sldId id="790" r:id="rId36"/>
    <p:sldId id="791" r:id="rId37"/>
    <p:sldId id="792" r:id="rId38"/>
    <p:sldId id="793" r:id="rId39"/>
    <p:sldId id="794" r:id="rId40"/>
    <p:sldId id="795" r:id="rId41"/>
    <p:sldId id="796" r:id="rId42"/>
    <p:sldId id="797" r:id="rId43"/>
    <p:sldId id="798" r:id="rId44"/>
    <p:sldId id="799" r:id="rId45"/>
    <p:sldId id="800" r:id="rId46"/>
    <p:sldId id="801" r:id="rId47"/>
    <p:sldId id="802" r:id="rId48"/>
    <p:sldId id="803" r:id="rId49"/>
    <p:sldId id="804" r:id="rId50"/>
    <p:sldId id="805" r:id="rId51"/>
    <p:sldId id="806" r:id="rId52"/>
    <p:sldId id="807" r:id="rId53"/>
    <p:sldId id="808" r:id="rId54"/>
    <p:sldId id="809" r:id="rId55"/>
    <p:sldId id="810" r:id="rId56"/>
    <p:sldId id="811" r:id="rId57"/>
    <p:sldId id="812" r:id="rId58"/>
    <p:sldId id="813" r:id="rId59"/>
    <p:sldId id="814" r:id="rId60"/>
    <p:sldId id="815" r:id="rId61"/>
    <p:sldId id="816" r:id="rId62"/>
    <p:sldId id="817" r:id="rId63"/>
    <p:sldId id="818" r:id="rId64"/>
    <p:sldId id="819" r:id="rId65"/>
    <p:sldId id="820" r:id="rId66"/>
    <p:sldId id="821" r:id="rId67"/>
    <p:sldId id="822" r:id="rId68"/>
    <p:sldId id="823" r:id="rId69"/>
    <p:sldId id="824" r:id="rId70"/>
    <p:sldId id="825" r:id="rId71"/>
    <p:sldId id="826" r:id="rId72"/>
    <p:sldId id="827" r:id="rId73"/>
    <p:sldId id="828" r:id="rId74"/>
    <p:sldId id="829" r:id="rId75"/>
    <p:sldId id="830" r:id="rId76"/>
    <p:sldId id="831" r:id="rId77"/>
    <p:sldId id="832" r:id="rId78"/>
    <p:sldId id="756" r:id="rId79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2019/7/12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763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6763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85269" y="1735031"/>
            <a:ext cx="10632613" cy="457914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71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345531"/>
            <a:ext cx="8504301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accent2"/>
                </a:solidFill>
              </a:rPr>
              <a:t>常</a:t>
            </a:r>
            <a:r>
              <a:rPr lang="zh-CN" altLang="en-US" sz="4800" b="1" dirty="0">
                <a:solidFill>
                  <a:schemeClr val="accent2"/>
                </a:solidFill>
              </a:rPr>
              <a:t>用</a:t>
            </a:r>
            <a:r>
              <a:rPr lang="en-US" altLang="zh-CN" sz="4800" b="1" dirty="0">
                <a:solidFill>
                  <a:schemeClr val="accent2"/>
                </a:solidFill>
              </a:rPr>
              <a:t>API</a:t>
            </a:r>
            <a:r>
              <a:rPr lang="zh-CN" altLang="en-US" sz="4800" b="1" dirty="0">
                <a:solidFill>
                  <a:schemeClr val="accent2"/>
                </a:solidFill>
              </a:rPr>
              <a:t>操作技巧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(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下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)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05681" y="3431550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截图方法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2.get_screenshot_as_base64(self</a:t>
            </a:r>
            <a:r>
              <a:rPr lang="en-US" altLang="zh-CN" sz="2933" dirty="0">
                <a:solidFill>
                  <a:srgbClr val="FFFF00"/>
                </a:solidFill>
              </a:rPr>
              <a:t>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--</a:t>
            </a:r>
            <a:r>
              <a:rPr lang="zh-CN" altLang="en-US" sz="2933" dirty="0">
                <a:solidFill>
                  <a:srgbClr val="FFFF00"/>
                </a:solidFill>
              </a:rPr>
              <a:t>这个方法也是获取屏幕截图，保存的是</a:t>
            </a:r>
            <a:r>
              <a:rPr lang="en-US" altLang="zh-CN" sz="2933" dirty="0">
                <a:solidFill>
                  <a:srgbClr val="FFFF00"/>
                </a:solidFill>
              </a:rPr>
              <a:t>base64</a:t>
            </a:r>
            <a:r>
              <a:rPr lang="zh-CN" altLang="en-US" sz="2933" dirty="0">
                <a:solidFill>
                  <a:srgbClr val="FFFF00"/>
                </a:solidFill>
              </a:rPr>
              <a:t>的编码格式，在</a:t>
            </a:r>
            <a:r>
              <a:rPr lang="en-US" altLang="zh-CN" sz="2933" dirty="0">
                <a:solidFill>
                  <a:srgbClr val="FFFF00"/>
                </a:solidFill>
              </a:rPr>
              <a:t>HTML</a:t>
            </a:r>
            <a:r>
              <a:rPr lang="zh-CN" altLang="en-US" sz="2933" dirty="0">
                <a:solidFill>
                  <a:srgbClr val="FFFF00"/>
                </a:solidFill>
              </a:rPr>
              <a:t>界面输出截图的时候，会用到。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比如，想把截图放到</a:t>
            </a:r>
            <a:r>
              <a:rPr lang="en-US" altLang="zh-CN" sz="2933" dirty="0">
                <a:solidFill>
                  <a:srgbClr val="FFFF00"/>
                </a:solidFill>
              </a:rPr>
              <a:t>html</a:t>
            </a:r>
            <a:r>
              <a:rPr lang="zh-CN" altLang="en-US" sz="2933" dirty="0">
                <a:solidFill>
                  <a:srgbClr val="FFFF00"/>
                </a:solidFill>
              </a:rPr>
              <a:t>测试报告里。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Usage: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rgbClr val="00B0F0"/>
                </a:solidFill>
              </a:rPr>
              <a:t>driver.get_screenshot_as_base64()</a:t>
            </a:r>
            <a:endParaRPr lang="en-US" altLang="zh-CN" sz="2133" dirty="0">
              <a:solidFill>
                <a:srgbClr val="00B0F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对当前浏览器窗口截屏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5367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截图方法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3.get_screenshot_as_png(self</a:t>
            </a:r>
            <a:r>
              <a:rPr lang="en-US" altLang="zh-CN" sz="2933" dirty="0">
                <a:solidFill>
                  <a:srgbClr val="FFFF00"/>
                </a:solidFill>
              </a:rPr>
              <a:t>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--</a:t>
            </a:r>
            <a:r>
              <a:rPr lang="zh-CN" altLang="en-US" sz="2933" dirty="0">
                <a:solidFill>
                  <a:srgbClr val="FFFF00"/>
                </a:solidFill>
              </a:rPr>
              <a:t>这个是获取屏幕截图，保存的是二进制数据，很少用到</a:t>
            </a:r>
            <a:r>
              <a:rPr lang="en-US" altLang="zh-CN" sz="2933" dirty="0">
                <a:solidFill>
                  <a:srgbClr val="FFFF00"/>
                </a:solidFill>
              </a:rPr>
              <a:t>.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Usage: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 err="1">
                <a:solidFill>
                  <a:srgbClr val="00B0F0"/>
                </a:solidFill>
              </a:rPr>
              <a:t>driver.get_screenshot_as_png</a:t>
            </a:r>
            <a:r>
              <a:rPr lang="en-US" altLang="zh-CN" sz="2533" dirty="0">
                <a:solidFill>
                  <a:srgbClr val="00B0F0"/>
                </a:solidFill>
              </a:rPr>
              <a:t>()</a:t>
            </a:r>
            <a:endParaRPr lang="en-US" altLang="zh-CN" sz="2133" dirty="0">
              <a:solidFill>
                <a:srgbClr val="00B0F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对当前浏览器窗口截屏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344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拖拽页面元素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072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</a:t>
            </a:r>
            <a:r>
              <a:rPr lang="zh-CN" altLang="en-US" sz="2933" dirty="0">
                <a:solidFill>
                  <a:srgbClr val="FFFF00"/>
                </a:solidFill>
              </a:rPr>
              <a:t>拟</a:t>
            </a:r>
            <a:r>
              <a:rPr lang="zh-CN" altLang="en-US" sz="2933" dirty="0">
                <a:solidFill>
                  <a:srgbClr val="FFFF00"/>
                </a:solidFill>
              </a:rPr>
              <a:t>鼠</a:t>
            </a:r>
            <a:r>
              <a:rPr lang="zh-CN" altLang="en-US" sz="2933" dirty="0">
                <a:solidFill>
                  <a:srgbClr val="FFFF00"/>
                </a:solidFill>
              </a:rPr>
              <a:t>标在页面上拖拽效果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://jqueryui.com/resources/demos/draggable/scroll.html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拖拽页面元素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0308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拖拽页面元素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53426" y="2399424"/>
            <a:ext cx="7661947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  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endParaRPr lang="en-US" altLang="zh-CN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()   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'http://jqueryui.com/resources/demos/</a:t>
            </a:r>
            <a:r>
              <a:rPr lang="en-US" altLang="zh-CN" sz="16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draggable</a:t>
            </a:r>
            <a:r>
              <a:rPr lang="en-US" altLang="zh-CN" sz="1600" i="1" dirty="0">
                <a:solidFill>
                  <a:schemeClr val="accent2"/>
                </a:solidFill>
                <a:latin typeface="Consolas" panose="020B0609020204030204" pitchFamily="49" charset="0"/>
              </a:rPr>
              <a:t>/scroll.html')  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onePosition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draggable</a:t>
            </a:r>
            <a:r>
              <a:rPr lang="en-US" altLang="zh-CN" sz="1600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twoPosition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Consolas" panose="020B0609020204030204" pitchFamily="49" charset="0"/>
              </a:rPr>
              <a:t>"draggable2")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sanPosition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chemeClr val="accent2"/>
                </a:solidFill>
                <a:latin typeface="Consolas" panose="020B0609020204030204" pitchFamily="49" charset="0"/>
              </a:rPr>
              <a:t>"draggable3")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action_chains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(driver)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action_chains.drag_and_drop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onePosition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twoPosition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).perform()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action_chains.drag_and_drop_by_offset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sanPosition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, 10, 10).perform()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模拟键盘单个按键操作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33504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模拟浏览器</a:t>
            </a:r>
            <a:r>
              <a:rPr lang="zh-CN" altLang="en-US" sz="2933" dirty="0">
                <a:solidFill>
                  <a:srgbClr val="FFFF00"/>
                </a:solidFill>
              </a:rPr>
              <a:t>上单个按键操作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http://www.sogou.com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模拟键盘单个按键操作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686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模拟键盘单个按键操作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346452" y="2456705"/>
            <a:ext cx="7378771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selenium.webdriver.common.keys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Keys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   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'http://www.sogou.com')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query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"query")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query.send_keys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(Keys.F12)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query.send_keys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(Keys.F12)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query.send_keys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selenium")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query.send_keys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Keys.ENTER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模拟组合按键操作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31372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模拟组合按键操作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://www.baidu.com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模拟组合按键操作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3912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024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通过</a:t>
            </a:r>
            <a:r>
              <a:rPr lang="en-US" altLang="zh-CN" sz="3200" dirty="0" err="1"/>
              <a:t>WebDriver</a:t>
            </a:r>
            <a:r>
              <a:rPr lang="zh-CN" altLang="en-US" sz="3200" dirty="0"/>
              <a:t>内置模块模拟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模拟组合按键操作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066416" y="2372566"/>
            <a:ext cx="8068717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selenium.webdriver.common.keys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Keys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   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'http://www.baidu.com')</a:t>
            </a:r>
          </a:p>
          <a:p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input =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"kw")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input.click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input.send_keys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selenium")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(driver).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key_down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Keys.CONTROL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'a').\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key_up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Keys.CONTROL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).perform()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su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").click()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模拟鼠标右键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7154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</a:t>
            </a:r>
            <a:r>
              <a:rPr lang="zh-CN" altLang="en-US" sz="2933" dirty="0">
                <a:solidFill>
                  <a:srgbClr val="FFFF00"/>
                </a:solidFill>
              </a:rPr>
              <a:t>拟浏览器上鼠标右键操作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http://www.baidu.com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模拟鼠标右键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33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模拟鼠标右键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15103" y="2279967"/>
            <a:ext cx="8067599" cy="41148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selenium.webdriver.common.keys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Keys</a:t>
            </a:r>
          </a:p>
          <a:p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webdriver.Firefox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driver.maximize_window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'https://www.baidu.com')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nn-NO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element = driver.find_element_by_xpath(</a:t>
            </a:r>
            <a:r>
              <a:rPr lang="nn-NO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".//*[@id='</a:t>
            </a:r>
            <a:r>
              <a:rPr lang="nn-NO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lg']/img")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actionChains.context_click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(element).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Keys.ARROW_DOWN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Keys.ENTER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).perform()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b="1" dirty="0" err="1"/>
              <a:t>ActionChains</a:t>
            </a:r>
            <a:r>
              <a:rPr lang="zh-CN" altLang="en-US" sz="3200" b="1" dirty="0"/>
              <a:t>方法列表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模拟鼠标右键</a:t>
            </a:r>
            <a:endParaRPr lang="en-US" altLang="zh-CN" sz="3200" b="1" dirty="0"/>
          </a:p>
        </p:txBody>
      </p:sp>
      <p:sp>
        <p:nvSpPr>
          <p:cNvPr id="5" name="矩形 4"/>
          <p:cNvSpPr/>
          <p:nvPr/>
        </p:nvSpPr>
        <p:spPr>
          <a:xfrm>
            <a:off x="2115102" y="2615659"/>
            <a:ext cx="7909827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chemeClr val="accent2"/>
                </a:solidFill>
                <a:latin typeface="-apple-system"/>
              </a:rPr>
              <a:t>click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on_element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=None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单击鼠标左键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click_and_hold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on_element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=None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点击鼠标左键，不松开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context_click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on_element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=None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点击鼠标右键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double_click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on_element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=None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双击鼠标左键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drag_and_drop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source, target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拖拽到某个元素然后松开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drag_and_drop_by_offset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source, 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xoffset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, 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yoffset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拖拽到某个坐标然后松开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key_down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value, element=None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按下某个键盘上的键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key_up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value, element=None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松开某个键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move_by_offset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xoffset</a:t>
            </a:r>
            <a:r>
              <a:rPr lang="en-US" altLang="zh-CN" i="1" dirty="0">
                <a:solidFill>
                  <a:schemeClr val="accent2"/>
                </a:solidFill>
                <a:latin typeface="-apple-system"/>
              </a:rPr>
              <a:t>, 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yoffset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鼠标从当前位置移动到某个坐标</a:t>
            </a: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-apple-system"/>
              </a:rPr>
              <a:t>move_to_element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(</a:t>
            </a:r>
            <a:r>
              <a:rPr lang="en-US" altLang="zh-CN" i="1" dirty="0" err="1">
                <a:solidFill>
                  <a:schemeClr val="accent2"/>
                </a:solidFill>
                <a:latin typeface="-apple-system"/>
              </a:rPr>
              <a:t>to_element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) ——</a:t>
            </a:r>
            <a:r>
              <a:rPr lang="zh-CN" altLang="en-US" dirty="0">
                <a:solidFill>
                  <a:schemeClr val="accent2"/>
                </a:solidFill>
                <a:latin typeface="-apple-system"/>
              </a:rPr>
              <a:t>鼠标移动到某个元</a:t>
            </a:r>
            <a:r>
              <a:rPr lang="zh-CN" altLang="en-US" dirty="0" smtClean="0">
                <a:solidFill>
                  <a:schemeClr val="accent2"/>
                </a:solidFill>
                <a:latin typeface="-apple-system"/>
              </a:rPr>
              <a:t>素</a:t>
            </a:r>
            <a:endParaRPr lang="zh-CN" altLang="en-US" dirty="0">
              <a:solidFill>
                <a:schemeClr val="accent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06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模拟鼠标左键按下与释放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0054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模拟鼠标单击操作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://127.0.0.1/left_down.html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86654" y="366185"/>
            <a:ext cx="477244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模拟鼠标左键按下与释放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595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86654" y="366185"/>
            <a:ext cx="477244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模拟鼠标左键按下与释放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04135" y="2359501"/>
            <a:ext cx="7793279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selenium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'http://127.0.0.1/left_down.html')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div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"div1")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test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test.click_and_hold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(div).perform()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test.release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(div).perform()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保持鼠标悬停在某个元素上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6859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</a:t>
            </a:r>
            <a:r>
              <a:rPr lang="zh-CN" altLang="en-US" sz="2933" dirty="0">
                <a:solidFill>
                  <a:srgbClr val="FFFF00"/>
                </a:solidFill>
              </a:rPr>
              <a:t>拟在网页链接上悬浮鼠标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://127.0.0.1/xuan_fu.html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保持鼠标悬停在某个元素上</a:t>
            </a:r>
            <a:endParaRPr lang="en-US" altLang="zh-CN" sz="2667" b="1" dirty="0"/>
          </a:p>
        </p:txBody>
      </p:sp>
    </p:spTree>
    <p:extLst>
      <p:ext uri="{BB962C8B-B14F-4D97-AF65-F5344CB8AC3E}">
        <p14:creationId xmlns:p14="http://schemas.microsoft.com/office/powerpoint/2010/main" val="10349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>
                <a:solidFill>
                  <a:srgbClr val="FF0000"/>
                </a:solidFill>
              </a:rPr>
              <a:t>断言页面源码中的关键字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3566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保持鼠标悬停在某个元素上</a:t>
            </a:r>
            <a:endParaRPr lang="en-US" altLang="zh-CN" sz="2667" b="1" dirty="0"/>
          </a:p>
        </p:txBody>
      </p:sp>
      <p:sp>
        <p:nvSpPr>
          <p:cNvPr id="4" name="矩形 3"/>
          <p:cNvSpPr/>
          <p:nvPr/>
        </p:nvSpPr>
        <p:spPr>
          <a:xfrm>
            <a:off x="2256228" y="2305672"/>
            <a:ext cx="7830220" cy="44021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'http://127.0.0.1/xuan_fu.html')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link1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driver.find_element_by_partial_link_text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指向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1")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link2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driver.find_element_by_partial_link_text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指向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2")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driver.find_element_by_xpath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"//p")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print(link1.text,link2.text)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test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ActionChains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test.move_to_element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(link1).perform()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test.move_to_element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(p).perform()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判断页面元素是否存在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33763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通过对页面元素的存在与否判断执行结果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http://www.sogou.com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判断页面元素是否存在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1598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判断页面元素是否存在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115103" y="2670385"/>
            <a:ext cx="7971345" cy="26782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is_ele_find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by,value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selenium.common.exceptions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NoSuchElementException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check =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(by=by, value=value)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except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return False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判断页面元素是否存在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387751" y="2410156"/>
            <a:ext cx="7537565" cy="3540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   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'http://www.sogou.com')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res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is_ele_find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id','query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print(res)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res is True: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查到了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没找到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288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隐式等待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028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浏览</a:t>
            </a:r>
            <a:r>
              <a:rPr lang="zh-CN" altLang="en-US" sz="2933" dirty="0">
                <a:solidFill>
                  <a:srgbClr val="FFFF00"/>
                </a:solidFill>
              </a:rPr>
              <a:t>器加载页面时的智能等待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</a:t>
            </a:r>
            <a:r>
              <a:rPr lang="en-US" altLang="zh-CN" sz="2933" dirty="0">
                <a:solidFill>
                  <a:srgbClr val="FFFF00"/>
                </a:solidFill>
              </a:rPr>
              <a:t>www.sogou.com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隐式等待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407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隐式等待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711714" y="2599718"/>
            <a:ext cx="6045200" cy="239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'http://www.sogou.com')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driver.implicitly_wait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隐式等待只需设置一次，它将在</a:t>
            </a:r>
            <a:r>
              <a:rPr lang="en-US" altLang="zh-CN" sz="2933" dirty="0">
                <a:solidFill>
                  <a:srgbClr val="FFFF00"/>
                </a:solidFill>
              </a:rPr>
              <a:t>driver</a:t>
            </a:r>
            <a:r>
              <a:rPr lang="zh-CN" altLang="en-US" sz="2933" dirty="0">
                <a:solidFill>
                  <a:srgbClr val="FFFF00"/>
                </a:solidFill>
              </a:rPr>
              <a:t>整个生命周期中都起作用。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弊</a:t>
            </a:r>
            <a:r>
              <a:rPr lang="zh-CN" altLang="en-US" sz="2933" dirty="0">
                <a:solidFill>
                  <a:srgbClr val="FFFF00"/>
                </a:solidFill>
              </a:rPr>
              <a:t>端：会等待所有内容加载完成后才会进行下一步。</a:t>
            </a:r>
            <a:endParaRPr lang="en-US" altLang="zh-CN" sz="2933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隐式等待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5664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显示等待</a:t>
            </a:r>
            <a:endParaRPr lang="en-US" altLang="zh-CN" sz="2133" b="1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951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确定所加载的页面是否出现了预期内容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</a:t>
            </a:r>
            <a:r>
              <a:rPr lang="zh-CN" altLang="en-US" sz="3200" dirty="0"/>
              <a:t>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http://www.baidu.com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30059" y="366185"/>
            <a:ext cx="4929036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断言页面源码中的关键字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063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模拟浏览器上的前进和后退工能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http://www.sogou.com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http://www.baidu.com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显式</a:t>
            </a:r>
            <a:r>
              <a:rPr lang="zh-CN" altLang="en-US" sz="3200" b="1" dirty="0"/>
              <a:t>等待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0797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显式</a:t>
            </a:r>
            <a:r>
              <a:rPr lang="zh-CN" altLang="en-US" sz="3200" b="1" dirty="0"/>
              <a:t>等待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61017" y="2475005"/>
            <a:ext cx="7274832" cy="32528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selenium.webdriver.support.ui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expected_conditions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as EC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'http://127.0.0.1/xian_shi.html')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wait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(driver,10,0.2)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driver.title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EC.title_is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你喜欢的水果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'))</a:t>
            </a:r>
            <a:endParaRPr lang="en-US" altLang="zh-CN" sz="1867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显式</a:t>
            </a:r>
            <a:r>
              <a:rPr lang="zh-CN" altLang="en-US" sz="3200" b="1" dirty="0"/>
              <a:t>等待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481150" y="2762872"/>
            <a:ext cx="6563632" cy="21035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(driver,10).until\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(lambda x: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x.find_element_by_xpath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'//input[@value="Display alert box"]'))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element.click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alert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EC.alert_is_present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02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>
                <a:solidFill>
                  <a:srgbClr val="FF0000"/>
                </a:solidFill>
              </a:rPr>
              <a:t>显式等待期望的场景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7131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使用</a:t>
            </a:r>
            <a:r>
              <a:rPr lang="en-US" altLang="zh-CN" sz="2133" b="1" dirty="0">
                <a:solidFill>
                  <a:srgbClr val="FF0000"/>
                </a:solidFill>
              </a:rPr>
              <a:t>Title</a:t>
            </a:r>
            <a:r>
              <a:rPr lang="zh-CN" altLang="en-US" sz="2133" b="1" dirty="0">
                <a:solidFill>
                  <a:srgbClr val="FF0000"/>
                </a:solidFill>
              </a:rPr>
              <a:t>属性识别和操作新窗口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5804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通过</a:t>
            </a:r>
            <a:r>
              <a:rPr lang="en-US" altLang="zh-CN" sz="2933" dirty="0">
                <a:solidFill>
                  <a:srgbClr val="FFFF00"/>
                </a:solidFill>
              </a:rPr>
              <a:t>title</a:t>
            </a:r>
            <a:r>
              <a:rPr lang="zh-CN" altLang="en-US" sz="2933" dirty="0">
                <a:solidFill>
                  <a:srgbClr val="FFFF00"/>
                </a:solidFill>
              </a:rPr>
              <a:t>属性判断实际结果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://127.0.0.1/title.html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73448" y="366185"/>
            <a:ext cx="509693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使用</a:t>
            </a:r>
            <a:r>
              <a:rPr lang="en-US" altLang="zh-CN" sz="2667" b="1" dirty="0"/>
              <a:t>Title</a:t>
            </a:r>
            <a:r>
              <a:rPr lang="zh-CN" altLang="en-US" sz="2667" b="1" dirty="0"/>
              <a:t>属性识别和操作新窗口</a:t>
            </a:r>
            <a:endParaRPr lang="en-US" altLang="zh-CN" sz="2667" b="1" dirty="0"/>
          </a:p>
        </p:txBody>
      </p:sp>
    </p:spTree>
    <p:extLst>
      <p:ext uri="{BB962C8B-B14F-4D97-AF65-F5344CB8AC3E}">
        <p14:creationId xmlns:p14="http://schemas.microsoft.com/office/powerpoint/2010/main" val="222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73448" y="366185"/>
            <a:ext cx="509693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使用</a:t>
            </a:r>
            <a:r>
              <a:rPr lang="en-US" altLang="zh-CN" sz="2667" b="1" dirty="0"/>
              <a:t>Title</a:t>
            </a:r>
            <a:r>
              <a:rPr lang="zh-CN" altLang="en-US" sz="2667" b="1" dirty="0"/>
              <a:t>属性识别和操作新窗口</a:t>
            </a:r>
            <a:endParaRPr lang="en-US" altLang="zh-CN" sz="2667" b="1" dirty="0"/>
          </a:p>
        </p:txBody>
      </p:sp>
      <p:sp>
        <p:nvSpPr>
          <p:cNvPr id="4" name="矩形 3"/>
          <p:cNvSpPr/>
          <p:nvPr/>
        </p:nvSpPr>
        <p:spPr>
          <a:xfrm>
            <a:off x="2115103" y="2295274"/>
            <a:ext cx="7971345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selenium.webdriver.support.ui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selenium.webdriver.common.by import By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expected_conditions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as EC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'http://127.0.0.1/title.html')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wait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(driver,10,0.2)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EC.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element_to_be_clickable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((By.LINK_TEXT,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sogou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搜索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'))).click()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driver.window_handles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driver.current_window_handle,len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))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73448" y="366185"/>
            <a:ext cx="509693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使用</a:t>
            </a:r>
            <a:r>
              <a:rPr lang="en-US" altLang="zh-CN" sz="2667" b="1" dirty="0"/>
              <a:t>Title</a:t>
            </a:r>
            <a:r>
              <a:rPr lang="zh-CN" altLang="en-US" sz="2667" b="1" dirty="0"/>
              <a:t>属性识别和操作新窗口</a:t>
            </a:r>
            <a:endParaRPr lang="en-US" altLang="zh-CN" sz="2667" b="1" dirty="0"/>
          </a:p>
        </p:txBody>
      </p:sp>
      <p:sp>
        <p:nvSpPr>
          <p:cNvPr id="4" name="矩形 3"/>
          <p:cNvSpPr/>
          <p:nvPr/>
        </p:nvSpPr>
        <p:spPr>
          <a:xfrm>
            <a:off x="2115103" y="2526755"/>
            <a:ext cx="8148879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)&gt;0: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for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windowHandle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driver.switch_to_window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windowHandle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driver.title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driver.title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搜狗搜索引擎 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上网从搜狗开始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(lambda x: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x.find_element_by_id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'query')).\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首页的浏览器窗口被找到了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通过页面关键内容操作新窗口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5811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通过页面内容判断实际结果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://127.0.0.1/title.html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21048" y="366185"/>
            <a:ext cx="4938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通过页面关键内容操作新窗口</a:t>
            </a:r>
            <a:endParaRPr lang="en-US" altLang="zh-CN" sz="2667" b="1" dirty="0"/>
          </a:p>
        </p:txBody>
      </p:sp>
    </p:spTree>
    <p:extLst>
      <p:ext uri="{BB962C8B-B14F-4D97-AF65-F5344CB8AC3E}">
        <p14:creationId xmlns:p14="http://schemas.microsoft.com/office/powerpoint/2010/main" val="12588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30059" y="366185"/>
            <a:ext cx="4929036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断言页面源码中的关键字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68806" y="2526755"/>
            <a:ext cx="7736048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   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'http://www.baidu.com')  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kw").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软达启航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su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").click()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assert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软达启航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, 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页面源码中不存在该关键字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21048" y="366185"/>
            <a:ext cx="4938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通过页面关键内容操作新窗口</a:t>
            </a:r>
            <a:endParaRPr lang="en-US" altLang="zh-CN" sz="2667" b="1" dirty="0"/>
          </a:p>
        </p:txBody>
      </p:sp>
      <p:sp>
        <p:nvSpPr>
          <p:cNvPr id="4" name="矩形 3"/>
          <p:cNvSpPr/>
          <p:nvPr/>
        </p:nvSpPr>
        <p:spPr>
          <a:xfrm>
            <a:off x="2233637" y="2202446"/>
            <a:ext cx="7971345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selenium.webdriver.support.ui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selenium.webdriver.common.by import By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expected_conditions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as EC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'http://127.0.0.1/title.html')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wait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(driver,10,0.2)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EC.element_to_be_clickable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((By.LINK_TEXT,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sogou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搜索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'))).click()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driver.window_handles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driver.current_window_handle,len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))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21048" y="366185"/>
            <a:ext cx="4938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7" b="1" dirty="0"/>
              <a:t>通过页面关键内容操作新窗口</a:t>
            </a:r>
            <a:endParaRPr lang="en-US" altLang="zh-CN" sz="2667" b="1" dirty="0"/>
          </a:p>
        </p:txBody>
      </p:sp>
      <p:sp>
        <p:nvSpPr>
          <p:cNvPr id="4" name="矩形 3"/>
          <p:cNvSpPr/>
          <p:nvPr/>
        </p:nvSpPr>
        <p:spPr>
          <a:xfrm>
            <a:off x="2233637" y="2526755"/>
            <a:ext cx="7971345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)&gt;0: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for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windowHandle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all_handles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driver.switch_to_window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windowHandle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pageSource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driver.page_source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搜狗搜索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pageSource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(lambda x: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x.find_element_by_id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'query')).\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首页的浏览器窗口被找到了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操作</a:t>
            </a:r>
            <a:r>
              <a:rPr lang="en-US" altLang="zh-CN" sz="2133" b="1" dirty="0">
                <a:solidFill>
                  <a:srgbClr val="FF0000"/>
                </a:solidFill>
              </a:rPr>
              <a:t>Frame</a:t>
            </a:r>
            <a:r>
              <a:rPr lang="zh-CN" altLang="en-US" sz="2133" b="1" dirty="0">
                <a:solidFill>
                  <a:srgbClr val="FF0000"/>
                </a:solidFill>
              </a:rPr>
              <a:t>中的页面元素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9855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在多</a:t>
            </a:r>
            <a:r>
              <a:rPr lang="en-US" altLang="zh-CN" sz="2933" dirty="0">
                <a:solidFill>
                  <a:srgbClr val="FFFF00"/>
                </a:solidFill>
              </a:rPr>
              <a:t>frame</a:t>
            </a:r>
            <a:r>
              <a:rPr lang="zh-CN" altLang="en-US" sz="2933" dirty="0">
                <a:solidFill>
                  <a:srgbClr val="FFFF00"/>
                </a:solidFill>
              </a:rPr>
              <a:t>页面上操作切换的方法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http://127.0.0.1/frameset1/frameset.html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08915" y="366185"/>
            <a:ext cx="465018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2417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08915" y="366185"/>
            <a:ext cx="465018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39295" y="2374633"/>
            <a:ext cx="7847153" cy="3540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selenium.webdriver.support.ui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selenium.webdriver.common.by 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expected_conditions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 as EC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'http://127.0.0.1/frameset1/frameset.html')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driver.switch_to.frame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wait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(driver,10,0.2)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leftText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driver.find_element_by_xpath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'//p')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leftText.text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08915" y="366185"/>
            <a:ext cx="465018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39295" y="2205299"/>
            <a:ext cx="7847153" cy="44021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driver.find_element_by_tag_name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('input').click()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alertWindow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wait.until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EC.alert_is_present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#print(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alertWindow.text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driver.switch_to_default_content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()#</a:t>
            </a:r>
            <a:r>
              <a:rPr lang="zh-CN" altLang="en-US" sz="1867" dirty="0">
                <a:solidFill>
                  <a:schemeClr val="accent2"/>
                </a:solidFill>
                <a:latin typeface="Consolas" panose="020B0609020204030204" pitchFamily="49" charset="0"/>
              </a:rPr>
              <a:t>回到默认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driver.switch_to.frame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driver.find_elements_by_tag_name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'frame')[1])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driver.find_element_by_tag_name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'input').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send_keys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我在中间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driver.switch_to_default_content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driver.switch_to.frame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rightframe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python').click()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driver.switch_to_default_content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使用</a:t>
            </a:r>
            <a:r>
              <a:rPr lang="en-US" altLang="zh-CN" sz="2133" b="1" dirty="0">
                <a:solidFill>
                  <a:srgbClr val="FF0000"/>
                </a:solidFill>
              </a:rPr>
              <a:t>Frame</a:t>
            </a:r>
            <a:r>
              <a:rPr lang="zh-CN" altLang="en-US" sz="2133" b="1" dirty="0">
                <a:solidFill>
                  <a:srgbClr val="FF0000"/>
                </a:solidFill>
              </a:rPr>
              <a:t>中的</a:t>
            </a:r>
            <a:r>
              <a:rPr lang="en-US" altLang="zh-CN" sz="2133" b="1" dirty="0">
                <a:solidFill>
                  <a:srgbClr val="FF0000"/>
                </a:solidFill>
              </a:rPr>
              <a:t>HTML</a:t>
            </a:r>
            <a:r>
              <a:rPr lang="zh-CN" altLang="en-US" sz="2133" b="1" dirty="0">
                <a:solidFill>
                  <a:srgbClr val="FF0000"/>
                </a:solidFill>
              </a:rPr>
              <a:t>源码操作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8349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使用</a:t>
            </a:r>
            <a:r>
              <a:rPr lang="en-US" altLang="zh-CN" sz="2933" dirty="0">
                <a:solidFill>
                  <a:srgbClr val="FFFF00"/>
                </a:solidFill>
              </a:rPr>
              <a:t>Frame</a:t>
            </a:r>
            <a:r>
              <a:rPr lang="zh-CN" altLang="en-US" sz="2933" dirty="0">
                <a:solidFill>
                  <a:srgbClr val="FFFF00"/>
                </a:solidFill>
              </a:rPr>
              <a:t>页面的</a:t>
            </a:r>
            <a:r>
              <a:rPr lang="en-US" altLang="zh-CN" sz="2933" dirty="0">
                <a:solidFill>
                  <a:srgbClr val="FFFF00"/>
                </a:solidFill>
              </a:rPr>
              <a:t>HTML</a:t>
            </a:r>
            <a:r>
              <a:rPr lang="zh-CN" altLang="en-US" sz="2933" dirty="0">
                <a:solidFill>
                  <a:srgbClr val="FFFF00"/>
                </a:solidFill>
              </a:rPr>
              <a:t>源码定位指定的</a:t>
            </a:r>
            <a:r>
              <a:rPr lang="en-US" altLang="zh-CN" sz="2933" dirty="0">
                <a:solidFill>
                  <a:srgbClr val="FFFF00"/>
                </a:solidFill>
              </a:rPr>
              <a:t>Frame</a:t>
            </a:r>
            <a:r>
              <a:rPr lang="zh-CN" altLang="en-US" sz="2933" dirty="0">
                <a:solidFill>
                  <a:srgbClr val="FFFF00"/>
                </a:solidFill>
              </a:rPr>
              <a:t>页面并进行操作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http://127.0.0.1/frameset1/frameset.html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39669" y="342902"/>
            <a:ext cx="553071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Frame</a:t>
            </a:r>
            <a:r>
              <a:rPr lang="zh-CN" altLang="en-US" sz="3200" b="1" dirty="0"/>
              <a:t>中的</a:t>
            </a:r>
            <a:r>
              <a:rPr lang="en-US" altLang="zh-CN" sz="3200" b="1" dirty="0"/>
              <a:t>HTML</a:t>
            </a:r>
            <a:r>
              <a:rPr lang="zh-CN" altLang="en-US" sz="3200" b="1" dirty="0"/>
              <a:t>源码操作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1437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39669" y="342902"/>
            <a:ext cx="553071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Frame</a:t>
            </a:r>
            <a:r>
              <a:rPr lang="zh-CN" altLang="en-US" sz="3200" b="1" dirty="0"/>
              <a:t>中的</a:t>
            </a:r>
            <a:r>
              <a:rPr lang="en-US" altLang="zh-CN" sz="3200" b="1" dirty="0"/>
              <a:t>HTML</a:t>
            </a:r>
            <a:r>
              <a:rPr lang="zh-CN" altLang="en-US" sz="3200" b="1" dirty="0"/>
              <a:t>源码操作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402970" y="2285286"/>
            <a:ext cx="7369945" cy="26782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selenium.webdriver.support.ui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endParaRPr lang="en-US" altLang="zh-CN" sz="1867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selenium.webdriver.common.by 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expected_conditions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 as EC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'http://127.0.0.1/frameset1/frameset.html')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framesList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driver.find_elements_by_tag_name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'frame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  <a:endParaRPr lang="en-US" altLang="zh-CN" sz="1867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39669" y="342902"/>
            <a:ext cx="553071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Frame</a:t>
            </a:r>
            <a:r>
              <a:rPr lang="zh-CN" altLang="en-US" sz="3200" b="1" dirty="0"/>
              <a:t>中的</a:t>
            </a:r>
            <a:r>
              <a:rPr lang="en-US" altLang="zh-CN" sz="3200" b="1" dirty="0"/>
              <a:t>HTML</a:t>
            </a:r>
            <a:r>
              <a:rPr lang="zh-CN" altLang="en-US" sz="3200" b="1" dirty="0"/>
              <a:t>源码操作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402970" y="2526755"/>
            <a:ext cx="7149812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frame in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framesList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driver.switch_to.frame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(frame)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中间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frame' in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driver.find_element_by_xpath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'//p')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p.text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driver.switch_to_default_content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break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driver.switch_to_default_content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对当前浏览器窗口截屏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2665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操作</a:t>
            </a:r>
            <a:r>
              <a:rPr lang="en-US" altLang="zh-CN" sz="2133" b="1" dirty="0" err="1">
                <a:solidFill>
                  <a:srgbClr val="FF0000"/>
                </a:solidFill>
              </a:rPr>
              <a:t>Iframe</a:t>
            </a:r>
            <a:r>
              <a:rPr lang="zh-CN" altLang="en-US" sz="2133" b="1" dirty="0">
                <a:solidFill>
                  <a:srgbClr val="FF0000"/>
                </a:solidFill>
              </a:rPr>
              <a:t>中的页面元素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9769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对于</a:t>
            </a:r>
            <a:r>
              <a:rPr lang="en-US" altLang="zh-CN" sz="2933" dirty="0">
                <a:solidFill>
                  <a:srgbClr val="FFFF00"/>
                </a:solidFill>
              </a:rPr>
              <a:t>frame</a:t>
            </a:r>
            <a:r>
              <a:rPr lang="zh-CN" altLang="en-US" sz="2933" dirty="0">
                <a:solidFill>
                  <a:srgbClr val="FFFF00"/>
                </a:solidFill>
              </a:rPr>
              <a:t>上的二级</a:t>
            </a:r>
            <a:r>
              <a:rPr lang="en-US" altLang="zh-CN" sz="2933" dirty="0" err="1">
                <a:solidFill>
                  <a:srgbClr val="FFFF00"/>
                </a:solidFill>
              </a:rPr>
              <a:t>iframe</a:t>
            </a:r>
            <a:r>
              <a:rPr lang="zh-CN" altLang="en-US" sz="2933" dirty="0">
                <a:solidFill>
                  <a:srgbClr val="FFFF00"/>
                </a:solidFill>
              </a:rPr>
              <a:t>的操作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</a:t>
            </a:r>
            <a:r>
              <a:rPr lang="en-US" altLang="zh-CN" sz="2933" dirty="0">
                <a:solidFill>
                  <a:srgbClr val="FFFF00"/>
                </a:solidFill>
              </a:rPr>
              <a:t>127.0.0.1/frameset2/frameset.html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endParaRPr lang="en-US" altLang="zh-CN" sz="2933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75048" y="366185"/>
            <a:ext cx="4684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 err="1"/>
              <a:t>Iframe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04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75048" y="366185"/>
            <a:ext cx="4684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 err="1"/>
              <a:t>Iframe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88381" y="2618633"/>
            <a:ext cx="7061201" cy="32528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selenium.webdriver.support.ui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WebDriverWait</a:t>
            </a:r>
            <a:endParaRPr lang="en-US" altLang="zh-CN" sz="1867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selenium.webdriver.common.by 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selenium.webdriver.support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expected_conditions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 as EC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'http://127.0.0.1/frameset2/frameset.html')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driver.switch_to.frame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(0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75048" y="366185"/>
            <a:ext cx="4684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 err="1"/>
              <a:t>Iframe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12180" y="2652501"/>
            <a:ext cx="6925735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左侧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找到左侧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frame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页面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driver.switch_to.frame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showIframe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iframe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 in 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driver.page_source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找到左侧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frame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页面里的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iframe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driver.switch_to_default_content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frameset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页面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== 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driver.title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找到外部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frameset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页面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若要进入二级</a:t>
            </a:r>
            <a:r>
              <a:rPr lang="en-US" altLang="zh-CN" sz="2933" dirty="0" err="1">
                <a:solidFill>
                  <a:srgbClr val="FFFF00"/>
                </a:solidFill>
              </a:rPr>
              <a:t>iframe</a:t>
            </a:r>
            <a:r>
              <a:rPr lang="zh-CN" altLang="en-US" sz="2933" dirty="0">
                <a:solidFill>
                  <a:srgbClr val="FFFF00"/>
                </a:solidFill>
              </a:rPr>
              <a:t>，需要先进入</a:t>
            </a:r>
            <a:r>
              <a:rPr lang="en-US" altLang="zh-CN" sz="2933" dirty="0">
                <a:solidFill>
                  <a:srgbClr val="FFFF00"/>
                </a:solidFill>
              </a:rPr>
              <a:t>frame</a:t>
            </a:r>
            <a:r>
              <a:rPr lang="zh-CN" altLang="en-US" sz="2933" dirty="0">
                <a:solidFill>
                  <a:srgbClr val="FFFF00"/>
                </a:solidFill>
              </a:rPr>
              <a:t>，然后再依次进入。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无论进入几层，只需一个</a:t>
            </a:r>
            <a:r>
              <a:rPr lang="en-US" altLang="zh-CN" sz="2933" dirty="0" err="1">
                <a:solidFill>
                  <a:srgbClr val="FFFF00"/>
                </a:solidFill>
              </a:rPr>
              <a:t>switch_to_default_content</a:t>
            </a:r>
            <a:r>
              <a:rPr lang="en-US" altLang="zh-CN" sz="2933" dirty="0">
                <a:solidFill>
                  <a:srgbClr val="FFFF00"/>
                </a:solidFill>
              </a:rPr>
              <a:t>()</a:t>
            </a:r>
            <a:r>
              <a:rPr lang="zh-CN" altLang="en-US" sz="2933" dirty="0">
                <a:solidFill>
                  <a:srgbClr val="FFFF00"/>
                </a:solidFill>
              </a:rPr>
              <a:t>就能退回到顶层</a:t>
            </a:r>
            <a:r>
              <a:rPr lang="en-US" altLang="zh-CN" sz="2933" dirty="0">
                <a:solidFill>
                  <a:srgbClr val="FFFF00"/>
                </a:solidFill>
              </a:rPr>
              <a:t>frameset</a:t>
            </a:r>
            <a:r>
              <a:rPr lang="zh-CN" altLang="en-US" sz="2933" dirty="0">
                <a:solidFill>
                  <a:srgbClr val="FFFF00"/>
                </a:solidFill>
              </a:rPr>
              <a:t>页面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75048" y="366185"/>
            <a:ext cx="4684047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 err="1"/>
              <a:t>Iframe</a:t>
            </a:r>
            <a:r>
              <a:rPr lang="zh-CN" altLang="en-US" sz="3200" b="1" dirty="0"/>
              <a:t>中的页面元素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6685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操作</a:t>
            </a:r>
            <a:r>
              <a:rPr lang="en-US" altLang="zh-CN" sz="2133" b="1" dirty="0">
                <a:solidFill>
                  <a:srgbClr val="FF0000"/>
                </a:solidFill>
              </a:rPr>
              <a:t>JavaScript</a:t>
            </a:r>
            <a:r>
              <a:rPr lang="zh-CN" altLang="en-US" sz="2133" b="1" dirty="0">
                <a:solidFill>
                  <a:srgbClr val="FF0000"/>
                </a:solidFill>
              </a:rPr>
              <a:t>的</a:t>
            </a:r>
            <a:r>
              <a:rPr lang="en-US" altLang="zh-CN" sz="2133" b="1" dirty="0">
                <a:solidFill>
                  <a:srgbClr val="FF0000"/>
                </a:solidFill>
              </a:rPr>
              <a:t>Alert</a:t>
            </a:r>
            <a:r>
              <a:rPr lang="zh-CN" altLang="en-US" sz="2133" b="1" dirty="0">
                <a:solidFill>
                  <a:srgbClr val="FF0000"/>
                </a:solidFill>
              </a:rPr>
              <a:t>弹窗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6640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</a:t>
            </a:r>
            <a:r>
              <a:rPr lang="zh-CN" altLang="en-US" sz="2933" dirty="0">
                <a:solidFill>
                  <a:srgbClr val="FFFF00"/>
                </a:solidFill>
              </a:rPr>
              <a:t>拟鼠标单击弹出的</a:t>
            </a:r>
            <a:r>
              <a:rPr lang="en-US" altLang="zh-CN" sz="2933" dirty="0">
                <a:solidFill>
                  <a:srgbClr val="FFFF00"/>
                </a:solidFill>
              </a:rPr>
              <a:t>Alert</a:t>
            </a:r>
            <a:r>
              <a:rPr lang="zh-CN" altLang="en-US" sz="2933" dirty="0">
                <a:solidFill>
                  <a:srgbClr val="FFFF00"/>
                </a:solidFill>
              </a:rPr>
              <a:t>窗口上的确定按钮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</a:t>
            </a:r>
            <a:r>
              <a:rPr lang="en-US" altLang="zh-CN" sz="2933" dirty="0">
                <a:solidFill>
                  <a:srgbClr val="FFFF00"/>
                </a:solidFill>
              </a:rPr>
              <a:t>127.0.0.1/alert.html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05715" y="366185"/>
            <a:ext cx="485338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Alert</a:t>
            </a:r>
            <a:r>
              <a:rPr lang="zh-CN" altLang="en-US" sz="3200" b="1" dirty="0"/>
              <a:t>弹窗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6602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05715" y="366185"/>
            <a:ext cx="485338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Alert</a:t>
            </a:r>
            <a:r>
              <a:rPr lang="zh-CN" altLang="en-US" sz="3200" b="1" dirty="0"/>
              <a:t>弹窗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366974" y="2445541"/>
            <a:ext cx="7467600" cy="41148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'http://127.0.0.1/alert.html')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button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'button')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button.click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alert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driver.switch_to_alert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alert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弹窗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'OK')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'fail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</a:rPr>
              <a:t>alert.accept</a:t>
            </a:r>
            <a:r>
              <a:rPr lang="en-US" altLang="zh-CN" sz="1867" dirty="0">
                <a:solidFill>
                  <a:schemeClr val="accent2"/>
                </a:solidFill>
              </a:rPr>
              <a:t>()</a:t>
            </a:r>
            <a:endParaRPr lang="en-US" altLang="zh-CN" sz="1867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操作</a:t>
            </a:r>
            <a:r>
              <a:rPr lang="en-US" altLang="zh-CN" sz="2133" b="1" dirty="0">
                <a:solidFill>
                  <a:srgbClr val="FF0000"/>
                </a:solidFill>
              </a:rPr>
              <a:t>JavaScript</a:t>
            </a:r>
            <a:r>
              <a:rPr lang="zh-CN" altLang="en-US" sz="2133" b="1" dirty="0">
                <a:solidFill>
                  <a:srgbClr val="FF0000"/>
                </a:solidFill>
              </a:rPr>
              <a:t>的</a:t>
            </a:r>
            <a:r>
              <a:rPr lang="en-US" altLang="zh-CN" sz="2133" b="1" dirty="0">
                <a:solidFill>
                  <a:srgbClr val="FF0000"/>
                </a:solidFill>
              </a:rPr>
              <a:t>confirm</a:t>
            </a:r>
            <a:r>
              <a:rPr lang="zh-CN" altLang="en-US" sz="2133" b="1" dirty="0">
                <a:solidFill>
                  <a:srgbClr val="FF0000"/>
                </a:solidFill>
              </a:rPr>
              <a:t>弹</a:t>
            </a:r>
            <a:r>
              <a:rPr lang="zh-CN" altLang="en-US" sz="2133" b="1" dirty="0">
                <a:solidFill>
                  <a:srgbClr val="FF0000"/>
                </a:solidFill>
              </a:rPr>
              <a:t>窗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402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模拟鼠标单击弹</a:t>
            </a:r>
            <a:r>
              <a:rPr lang="zh-CN" altLang="en-US" sz="2933" dirty="0">
                <a:solidFill>
                  <a:srgbClr val="FFFF00"/>
                </a:solidFill>
              </a:rPr>
              <a:t>出</a:t>
            </a:r>
            <a:r>
              <a:rPr lang="en-US" altLang="zh-CN" sz="2933" dirty="0">
                <a:solidFill>
                  <a:srgbClr val="FFFF00"/>
                </a:solidFill>
              </a:rPr>
              <a:t>confirm</a:t>
            </a:r>
            <a:r>
              <a:rPr lang="zh-CN" altLang="en-US" sz="2933" dirty="0">
                <a:solidFill>
                  <a:srgbClr val="FFFF00"/>
                </a:solidFill>
              </a:rPr>
              <a:t>窗</a:t>
            </a:r>
            <a:r>
              <a:rPr lang="zh-CN" altLang="en-US" sz="2933" dirty="0">
                <a:solidFill>
                  <a:srgbClr val="FFFF00"/>
                </a:solidFill>
              </a:rPr>
              <a:t>口上的确</a:t>
            </a:r>
            <a:r>
              <a:rPr lang="zh-CN" altLang="en-US" sz="2933" dirty="0">
                <a:solidFill>
                  <a:srgbClr val="FFFF00"/>
                </a:solidFill>
              </a:rPr>
              <a:t>定和取消按钮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://127.0.0.1/confirm.html</a:t>
            </a:r>
            <a:endParaRPr lang="en-US" altLang="zh-CN" sz="2933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34782" y="366185"/>
            <a:ext cx="512431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confirm</a:t>
            </a:r>
            <a:r>
              <a:rPr lang="zh-CN" altLang="en-US" sz="3200" b="1" dirty="0"/>
              <a:t>弹窗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06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通过截屏保存当前缺陷状态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</a:t>
            </a:r>
            <a:r>
              <a:rPr lang="en-US" altLang="zh-CN" sz="2933" dirty="0">
                <a:solidFill>
                  <a:srgbClr val="FFFF00"/>
                </a:solidFill>
              </a:rPr>
              <a:t>://www.sogou.com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对当前浏览器窗口截屏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644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34782" y="366185"/>
            <a:ext cx="5124313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confirm</a:t>
            </a:r>
            <a:r>
              <a:rPr lang="zh-CN" altLang="en-US" sz="3200" b="1" dirty="0"/>
              <a:t>弹窗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375441" y="2247161"/>
            <a:ext cx="7620000" cy="44021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'http://127.0.0.1/confirm.html')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button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'button')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button.click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alert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driver.switch_to_alert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confirm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弹窗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'OK')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'fail')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alert.accept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操作</a:t>
            </a:r>
            <a:r>
              <a:rPr lang="en-US" altLang="zh-CN" sz="2133" b="1" dirty="0">
                <a:solidFill>
                  <a:srgbClr val="FF0000"/>
                </a:solidFill>
              </a:rPr>
              <a:t>JavaScript</a:t>
            </a:r>
            <a:r>
              <a:rPr lang="zh-CN" altLang="en-US" sz="2133" b="1" dirty="0">
                <a:solidFill>
                  <a:srgbClr val="FF0000"/>
                </a:solidFill>
              </a:rPr>
              <a:t>的</a:t>
            </a:r>
            <a:r>
              <a:rPr lang="en-US" altLang="zh-CN" sz="2133" b="1" dirty="0">
                <a:solidFill>
                  <a:srgbClr val="FF0000"/>
                </a:solidFill>
              </a:rPr>
              <a:t>prompt</a:t>
            </a:r>
            <a:r>
              <a:rPr lang="zh-CN" altLang="en-US" sz="2133" b="1" dirty="0">
                <a:solidFill>
                  <a:srgbClr val="FF0000"/>
                </a:solidFill>
              </a:rPr>
              <a:t>弹</a:t>
            </a:r>
            <a:r>
              <a:rPr lang="zh-CN" altLang="en-US" sz="2133" b="1" dirty="0">
                <a:solidFill>
                  <a:srgbClr val="FF0000"/>
                </a:solidFill>
              </a:rPr>
              <a:t>窗</a:t>
            </a:r>
            <a:endParaRPr lang="en-US" altLang="zh-CN" sz="2133" b="1" dirty="0">
              <a:solidFill>
                <a:srgbClr val="FF0000"/>
              </a:solidFill>
            </a:endParaRPr>
          </a:p>
          <a:p>
            <a:r>
              <a:rPr lang="zh-CN" altLang="en-US" sz="2133" b="1" dirty="0"/>
              <a:t>操作浏览器的</a:t>
            </a:r>
            <a:r>
              <a:rPr lang="en-US" altLang="zh-CN" sz="2133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4482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能在</a:t>
            </a:r>
            <a:r>
              <a:rPr lang="en-US" altLang="zh-CN" sz="2933" dirty="0">
                <a:solidFill>
                  <a:srgbClr val="FFFF00"/>
                </a:solidFill>
              </a:rPr>
              <a:t>prompt</a:t>
            </a:r>
            <a:r>
              <a:rPr lang="zh-CN" altLang="en-US" sz="2933" dirty="0">
                <a:solidFill>
                  <a:srgbClr val="FFFF00"/>
                </a:solidFill>
              </a:rPr>
              <a:t>弹窗中输入自定义内容，并单击确定按钮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</a:t>
            </a:r>
            <a:r>
              <a:rPr lang="en-US" altLang="zh-CN" sz="2933" dirty="0">
                <a:solidFill>
                  <a:srgbClr val="FFFF00"/>
                </a:solidFill>
              </a:rPr>
              <a:t>www.sogou.com</a:t>
            </a:r>
            <a:endParaRPr lang="en-US" altLang="zh-CN" sz="2933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37981" y="366185"/>
            <a:ext cx="523240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prompt</a:t>
            </a:r>
            <a:r>
              <a:rPr lang="zh-CN" altLang="en-US" sz="3200" b="1" dirty="0"/>
              <a:t>弹窗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721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37981" y="366185"/>
            <a:ext cx="5232400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prompt</a:t>
            </a:r>
            <a:r>
              <a:rPr lang="zh-CN" altLang="en-US" sz="3200" b="1" dirty="0"/>
              <a:t>弹窗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63248" y="2264702"/>
            <a:ext cx="7823200" cy="44021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webdriver.Firefox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'http://127.0.0.1/prompt.html')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button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driver.find_element_by_id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'button')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button.click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alert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driver.switch_to_alert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alert.send_keys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早睡早起身体好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alert.text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prompt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弹窗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'OK')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'fail')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alert.accept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 #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alert.dismiss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4" y="1735031"/>
            <a:ext cx="4142669" cy="4579141"/>
          </a:xfrm>
        </p:spPr>
        <p:txBody>
          <a:bodyPr>
            <a:noAutofit/>
          </a:bodyPr>
          <a:lstStyle/>
          <a:p>
            <a:r>
              <a:rPr lang="zh-CN" altLang="en-US" sz="2133" b="1" dirty="0"/>
              <a:t>断言页面源码中的关键字</a:t>
            </a:r>
            <a:endParaRPr lang="en-US" altLang="zh-CN" sz="2133" b="1" dirty="0"/>
          </a:p>
          <a:p>
            <a:r>
              <a:rPr lang="zh-CN" altLang="en-US" sz="2133" b="1" dirty="0"/>
              <a:t>对当前浏览器窗口截屏</a:t>
            </a:r>
            <a:endParaRPr lang="en-US" altLang="zh-CN" sz="2133" b="1" dirty="0"/>
          </a:p>
          <a:p>
            <a:r>
              <a:rPr lang="zh-CN" altLang="en-US" sz="2133" b="1" dirty="0"/>
              <a:t>拖拽页面元素</a:t>
            </a:r>
            <a:endParaRPr lang="en-US" altLang="zh-CN" sz="2133" b="1" dirty="0"/>
          </a:p>
          <a:p>
            <a:r>
              <a:rPr lang="zh-CN" altLang="en-US" sz="2133" b="1" dirty="0"/>
              <a:t>模拟键盘单个按键操作</a:t>
            </a:r>
            <a:endParaRPr lang="en-US" altLang="zh-CN" sz="2133" b="1" dirty="0"/>
          </a:p>
          <a:p>
            <a:r>
              <a:rPr lang="zh-CN" altLang="en-US" sz="2133" b="1" dirty="0"/>
              <a:t>模拟组合按键操作</a:t>
            </a:r>
            <a:endParaRPr lang="en-US" altLang="zh-CN" sz="2133" b="1" dirty="0"/>
          </a:p>
          <a:p>
            <a:r>
              <a:rPr lang="zh-CN" altLang="en-US" sz="2133" b="1" dirty="0"/>
              <a:t>模拟鼠标右键</a:t>
            </a:r>
            <a:endParaRPr lang="en-US" altLang="zh-CN" sz="2133" b="1" dirty="0"/>
          </a:p>
          <a:p>
            <a:r>
              <a:rPr lang="zh-CN" altLang="en-US" sz="2133" b="1" dirty="0"/>
              <a:t>模拟鼠标左键按下与释放</a:t>
            </a:r>
            <a:endParaRPr lang="en-US" altLang="zh-CN" sz="2133" b="1" dirty="0"/>
          </a:p>
          <a:p>
            <a:r>
              <a:rPr lang="zh-CN" altLang="en-US" sz="2133" b="1" dirty="0"/>
              <a:t>保持鼠标悬停在某个元素上</a:t>
            </a:r>
            <a:endParaRPr lang="en-US" altLang="zh-CN" sz="2133" b="1" dirty="0"/>
          </a:p>
          <a:p>
            <a:r>
              <a:rPr lang="zh-CN" altLang="en-US" sz="2133" b="1" dirty="0"/>
              <a:t>判断页面元素是否存在</a:t>
            </a:r>
            <a:endParaRPr lang="en-US" altLang="zh-CN" sz="2133" b="1" dirty="0"/>
          </a:p>
          <a:p>
            <a:r>
              <a:rPr lang="zh-CN" altLang="en-US" sz="2133" b="1" dirty="0"/>
              <a:t>隐式等待</a:t>
            </a:r>
            <a:endParaRPr lang="en-US" altLang="zh-CN" sz="2133" b="1" dirty="0"/>
          </a:p>
          <a:p>
            <a:r>
              <a:rPr lang="zh-CN" altLang="en-US" sz="2133" b="1" dirty="0"/>
              <a:t>显示等待</a:t>
            </a:r>
            <a:endParaRPr lang="en-US" altLang="zh-CN" sz="2133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57773" y="1692523"/>
            <a:ext cx="4142669" cy="457914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1" dirty="0"/>
              <a:t>显式等待期望的场景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Title</a:t>
            </a:r>
            <a:r>
              <a:rPr lang="zh-CN" altLang="en-US" sz="2133" b="1" dirty="0"/>
              <a:t>属性识别和操作新窗口</a:t>
            </a:r>
            <a:endParaRPr lang="en-US" altLang="zh-CN" sz="2133" b="1" dirty="0"/>
          </a:p>
          <a:p>
            <a:r>
              <a:rPr lang="zh-CN" altLang="en-US" sz="2133" b="1" dirty="0"/>
              <a:t>通过页面关键内容操作新窗口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使用</a:t>
            </a:r>
            <a:r>
              <a:rPr lang="en-US" altLang="zh-CN" sz="2133" b="1" dirty="0"/>
              <a:t>Frame</a:t>
            </a:r>
            <a:r>
              <a:rPr lang="zh-CN" altLang="en-US" sz="2133" b="1" dirty="0"/>
              <a:t>中的</a:t>
            </a:r>
            <a:r>
              <a:rPr lang="en-US" altLang="zh-CN" sz="2133" b="1" dirty="0"/>
              <a:t>HTML</a:t>
            </a:r>
            <a:r>
              <a:rPr lang="zh-CN" altLang="en-US" sz="2133" b="1" dirty="0"/>
              <a:t>源码操作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 err="1"/>
              <a:t>Iframe</a:t>
            </a:r>
            <a:r>
              <a:rPr lang="zh-CN" altLang="en-US" sz="2133" b="1" dirty="0"/>
              <a:t>中的页面元素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Alert</a:t>
            </a:r>
            <a:r>
              <a:rPr lang="zh-CN" altLang="en-US" sz="2133" b="1" dirty="0"/>
              <a:t>弹窗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confirm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/>
              <a:t>操作</a:t>
            </a:r>
            <a:r>
              <a:rPr lang="en-US" altLang="zh-CN" sz="2133" b="1" dirty="0"/>
              <a:t>JavaScript</a:t>
            </a:r>
            <a:r>
              <a:rPr lang="zh-CN" altLang="en-US" sz="2133" b="1" dirty="0"/>
              <a:t>的</a:t>
            </a:r>
            <a:r>
              <a:rPr lang="en-US" altLang="zh-CN" sz="2133" b="1" dirty="0"/>
              <a:t>prompt</a:t>
            </a:r>
            <a:r>
              <a:rPr lang="zh-CN" altLang="en-US" sz="2133" b="1" dirty="0"/>
              <a:t>弹</a:t>
            </a:r>
            <a:r>
              <a:rPr lang="zh-CN" altLang="en-US" sz="2133" b="1" dirty="0"/>
              <a:t>窗</a:t>
            </a:r>
            <a:endParaRPr lang="en-US" altLang="zh-CN" sz="2133" b="1" dirty="0"/>
          </a:p>
          <a:p>
            <a:r>
              <a:rPr lang="zh-CN" altLang="en-US" sz="2133" b="1" dirty="0">
                <a:solidFill>
                  <a:srgbClr val="FF0000"/>
                </a:solidFill>
              </a:rPr>
              <a:t>操作浏览器的</a:t>
            </a:r>
            <a:r>
              <a:rPr lang="en-US" altLang="zh-CN" sz="2133" b="1" dirty="0">
                <a:solidFill>
                  <a:srgbClr val="FF0000"/>
                </a:solidFill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25598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目的：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操作浏览器</a:t>
            </a:r>
            <a:r>
              <a:rPr lang="en-US" altLang="zh-CN" sz="2933" dirty="0">
                <a:solidFill>
                  <a:srgbClr val="FFFF00"/>
                </a:solidFill>
              </a:rPr>
              <a:t>cookie</a:t>
            </a:r>
            <a:r>
              <a:rPr lang="zh-CN" altLang="en-US" sz="2933" dirty="0">
                <a:solidFill>
                  <a:srgbClr val="FFFF00"/>
                </a:solidFill>
              </a:rPr>
              <a:t>里的相关信息</a:t>
            </a: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用于测试的网址：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</a:t>
            </a:r>
            <a:r>
              <a:rPr lang="en-US" altLang="zh-CN" sz="2933" dirty="0">
                <a:solidFill>
                  <a:srgbClr val="FFFF00"/>
                </a:solidFill>
              </a:rPr>
              <a:t>www.sogou.com</a:t>
            </a:r>
            <a:endParaRPr lang="en-US" altLang="zh-CN" sz="2933" dirty="0">
              <a:solidFill>
                <a:srgbClr val="FF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操作浏览器的</a:t>
            </a:r>
            <a:r>
              <a:rPr lang="en-US" altLang="zh-CN" sz="3200" b="1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36199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操作浏览器的</a:t>
            </a:r>
            <a:r>
              <a:rPr lang="en-US" altLang="zh-CN" sz="3200" b="1" dirty="0"/>
              <a:t>Cookie</a:t>
            </a:r>
          </a:p>
        </p:txBody>
      </p:sp>
      <p:sp>
        <p:nvSpPr>
          <p:cNvPr id="4" name="矩形 3"/>
          <p:cNvSpPr/>
          <p:nvPr/>
        </p:nvSpPr>
        <p:spPr>
          <a:xfrm>
            <a:off x="2299462" y="2526755"/>
            <a:ext cx="7602624" cy="29655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'http://www.sogou.com')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cookies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driver.get_cookies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for cookie in cookies: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"%s &gt; %s &gt; %s &gt; %s &gt; %s" 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%(cookie[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'domain'],cookie['name'],\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cookie[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'value'],cookie['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expiry'],\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cookie[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'path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']))</a:t>
            </a:r>
            <a:endParaRPr lang="en-US" altLang="zh-CN" sz="1867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操作浏览器的</a:t>
            </a:r>
            <a:r>
              <a:rPr lang="en-US" altLang="zh-CN" sz="3200" b="1" dirty="0"/>
              <a:t>Cookie</a:t>
            </a:r>
          </a:p>
        </p:txBody>
      </p:sp>
      <p:sp>
        <p:nvSpPr>
          <p:cNvPr id="4" name="矩形 3"/>
          <p:cNvSpPr/>
          <p:nvPr/>
        </p:nvSpPr>
        <p:spPr>
          <a:xfrm>
            <a:off x="2200895" y="2563139"/>
            <a:ext cx="7479585" cy="32528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ck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driver.get_cookie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'SUV')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"%s &gt; %s &gt; %s &gt; %s &gt; %s" 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%(cookie[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'domain'],cookie['name'],\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cookie[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'value'],cookie['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expiry'],\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cookie[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'path']))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driver.delete_cookie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('ABTEST')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driver.delete_all_cookies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driver.add_cookie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({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'name':'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laohu','value':'1234'})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cook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driver.get_cookie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laohu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print(cook)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实例代码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对当前浏览器窗口截屏</a:t>
            </a:r>
            <a:endParaRPr lang="en-US" altLang="zh-CN" sz="3200" b="1" dirty="0"/>
          </a:p>
        </p:txBody>
      </p:sp>
      <p:sp>
        <p:nvSpPr>
          <p:cNvPr id="4" name="矩形 3"/>
          <p:cNvSpPr/>
          <p:nvPr/>
        </p:nvSpPr>
        <p:spPr>
          <a:xfrm>
            <a:off x="2298168" y="2178002"/>
            <a:ext cx="7673131" cy="44021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time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time import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67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localtime</a:t>
            </a:r>
            <a:endParaRPr lang="en-US" altLang="zh-CN" sz="1867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driver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   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'http://www.sogou.com')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result1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driver.get_screenshot_as_file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"c:\screenPicture.png")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driver.get_screenshot_as_file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"D:/%s.png" %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("%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Y%m%d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.%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H%M%S.%f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")[:-3])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Y%m%d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.%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H%M%S.%f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")[:-3])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result2 = driver.get_screenshot_as_base64()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result3 =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driver.get_screenshot_as_png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print(result1)</a:t>
            </a:r>
          </a:p>
          <a:p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driver.close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/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截图方法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1.get_screenshot_as_file(self, filename)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--</a:t>
            </a:r>
            <a:r>
              <a:rPr lang="zh-CN" altLang="en-US" sz="2933" dirty="0">
                <a:solidFill>
                  <a:srgbClr val="FFFF00"/>
                </a:solidFill>
              </a:rPr>
              <a:t>这个方法是获取当前</a:t>
            </a:r>
            <a:r>
              <a:rPr lang="en-US" altLang="zh-CN" sz="2933" dirty="0">
                <a:solidFill>
                  <a:srgbClr val="FFFF00"/>
                </a:solidFill>
              </a:rPr>
              <a:t>window</a:t>
            </a:r>
            <a:r>
              <a:rPr lang="zh-CN" altLang="en-US" sz="2933" dirty="0">
                <a:solidFill>
                  <a:srgbClr val="FFFF00"/>
                </a:solidFill>
              </a:rPr>
              <a:t>的截图，出现</a:t>
            </a:r>
            <a:r>
              <a:rPr lang="en-US" altLang="zh-CN" sz="2933" dirty="0" err="1">
                <a:solidFill>
                  <a:srgbClr val="FFFF00"/>
                </a:solidFill>
              </a:rPr>
              <a:t>IOError</a:t>
            </a:r>
            <a:r>
              <a:rPr lang="zh-CN" altLang="en-US" sz="2933" dirty="0">
                <a:solidFill>
                  <a:srgbClr val="FFFF00"/>
                </a:solidFill>
              </a:rPr>
              <a:t>时候返回</a:t>
            </a:r>
            <a:r>
              <a:rPr lang="en-US" altLang="zh-CN" sz="2933" dirty="0">
                <a:solidFill>
                  <a:srgbClr val="FFFF00"/>
                </a:solidFill>
              </a:rPr>
              <a:t>False,</a:t>
            </a:r>
            <a:r>
              <a:rPr lang="zh-CN" altLang="en-US" sz="2933" dirty="0">
                <a:solidFill>
                  <a:srgbClr val="FFFF00"/>
                </a:solidFill>
              </a:rPr>
              <a:t>截图成功返回</a:t>
            </a:r>
            <a:r>
              <a:rPr lang="en-US" altLang="zh-CN" sz="2933" dirty="0">
                <a:solidFill>
                  <a:srgbClr val="FFFF00"/>
                </a:solidFill>
              </a:rPr>
              <a:t>True</a:t>
            </a:r>
            <a:r>
              <a:rPr lang="zh-CN" altLang="en-US" sz="2933" dirty="0">
                <a:solidFill>
                  <a:srgbClr val="FFFF00"/>
                </a:solidFill>
              </a:rPr>
              <a:t>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filename</a:t>
            </a:r>
            <a:r>
              <a:rPr lang="zh-CN" altLang="en-US" sz="2933" dirty="0">
                <a:solidFill>
                  <a:srgbClr val="FFFF00"/>
                </a:solidFill>
              </a:rPr>
              <a:t>参数是保存文件的路径。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Usage: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 err="1">
                <a:solidFill>
                  <a:srgbClr val="00B0F0"/>
                </a:solidFill>
              </a:rPr>
              <a:t>driver.get_screenshot_as_file</a:t>
            </a:r>
            <a:r>
              <a:rPr lang="en-US" altLang="zh-CN" sz="2533" dirty="0">
                <a:solidFill>
                  <a:srgbClr val="00B0F0"/>
                </a:solidFill>
              </a:rPr>
              <a:t>('/Screenshots/foo.png')</a:t>
            </a:r>
            <a:endParaRPr lang="en-US" altLang="zh-CN" sz="2533" dirty="0">
              <a:solidFill>
                <a:srgbClr val="00B0F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88134" y="366185"/>
            <a:ext cx="4370961" cy="13250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b="1" dirty="0"/>
              <a:t>对当前浏览器窗口截屏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714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Pages>0</Pages>
  <Words>7155</Words>
  <Characters>0</Characters>
  <Application>Microsoft Office PowerPoint</Application>
  <DocSecurity>0</DocSecurity>
  <PresentationFormat>自定义</PresentationFormat>
  <Lines>0</Lines>
  <Paragraphs>998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-apple-system</vt:lpstr>
      <vt:lpstr>仿宋_GB2312</vt:lpstr>
      <vt:lpstr>宋体</vt:lpstr>
      <vt:lpstr>微软雅黑</vt:lpstr>
      <vt:lpstr>Arial</vt:lpstr>
      <vt:lpstr>Calibri</vt:lpstr>
      <vt:lpstr>Consolas</vt:lpstr>
      <vt:lpstr>Wingdings</vt:lpstr>
      <vt:lpstr>1_默认设计模板</vt:lpstr>
      <vt:lpstr>常用API操作技巧(下)</vt:lpstr>
      <vt:lpstr>PowerPoint 演示文稿</vt:lpstr>
      <vt:lpstr>PowerPoint 演示文稿</vt:lpstr>
      <vt:lpstr>断言页面源码中的关键字</vt:lpstr>
      <vt:lpstr>断言页面源码中的关键字</vt:lpstr>
      <vt:lpstr>PowerPoint 演示文稿</vt:lpstr>
      <vt:lpstr>对当前浏览器窗口截屏</vt:lpstr>
      <vt:lpstr>对当前浏览器窗口截屏</vt:lpstr>
      <vt:lpstr>对当前浏览器窗口截屏</vt:lpstr>
      <vt:lpstr>对当前浏览器窗口截屏</vt:lpstr>
      <vt:lpstr>对当前浏览器窗口截屏</vt:lpstr>
      <vt:lpstr>PowerPoint 演示文稿</vt:lpstr>
      <vt:lpstr>拖拽页面元素</vt:lpstr>
      <vt:lpstr>拖拽页面元素</vt:lpstr>
      <vt:lpstr>PowerPoint 演示文稿</vt:lpstr>
      <vt:lpstr>模拟键盘单个按键操作</vt:lpstr>
      <vt:lpstr>模拟键盘单个按键操作</vt:lpstr>
      <vt:lpstr>PowerPoint 演示文稿</vt:lpstr>
      <vt:lpstr>模拟组合按键操作</vt:lpstr>
      <vt:lpstr>模拟组合按键操作</vt:lpstr>
      <vt:lpstr>PowerPoint 演示文稿</vt:lpstr>
      <vt:lpstr>模拟鼠标右键</vt:lpstr>
      <vt:lpstr>模拟鼠标右键</vt:lpstr>
      <vt:lpstr>模拟鼠标右键</vt:lpstr>
      <vt:lpstr>PowerPoint 演示文稿</vt:lpstr>
      <vt:lpstr>模拟鼠标左键按下与释放</vt:lpstr>
      <vt:lpstr>模拟鼠标左键按下与释放</vt:lpstr>
      <vt:lpstr>PowerPoint 演示文稿</vt:lpstr>
      <vt:lpstr>保持鼠标悬停在某个元素上</vt:lpstr>
      <vt:lpstr>保持鼠标悬停在某个元素上</vt:lpstr>
      <vt:lpstr>PowerPoint 演示文稿</vt:lpstr>
      <vt:lpstr>判断页面元素是否存在</vt:lpstr>
      <vt:lpstr>判断页面元素是否存在</vt:lpstr>
      <vt:lpstr>判断页面元素是否存在</vt:lpstr>
      <vt:lpstr>PowerPoint 演示文稿</vt:lpstr>
      <vt:lpstr>隐式等待</vt:lpstr>
      <vt:lpstr>隐式等待</vt:lpstr>
      <vt:lpstr>隐式等待</vt:lpstr>
      <vt:lpstr>PowerPoint 演示文稿</vt:lpstr>
      <vt:lpstr>显式等待</vt:lpstr>
      <vt:lpstr>显式等待</vt:lpstr>
      <vt:lpstr>显式等待</vt:lpstr>
      <vt:lpstr>PowerPoint 演示文稿</vt:lpstr>
      <vt:lpstr>PowerPoint 演示文稿</vt:lpstr>
      <vt:lpstr>使用Title属性识别和操作新窗口</vt:lpstr>
      <vt:lpstr>使用Title属性识别和操作新窗口</vt:lpstr>
      <vt:lpstr>使用Title属性识别和操作新窗口</vt:lpstr>
      <vt:lpstr>PowerPoint 演示文稿</vt:lpstr>
      <vt:lpstr>通过页面关键内容操作新窗口</vt:lpstr>
      <vt:lpstr>通过页面关键内容操作新窗口</vt:lpstr>
      <vt:lpstr>通过页面关键内容操作新窗口</vt:lpstr>
      <vt:lpstr>PowerPoint 演示文稿</vt:lpstr>
      <vt:lpstr>操作Frame中的页面元素</vt:lpstr>
      <vt:lpstr>操作Frame中的页面元素</vt:lpstr>
      <vt:lpstr>操作Frame中的页面元素</vt:lpstr>
      <vt:lpstr>PowerPoint 演示文稿</vt:lpstr>
      <vt:lpstr>使用Frame中的HTML源码操作</vt:lpstr>
      <vt:lpstr>使用Frame中的HTML源码操作</vt:lpstr>
      <vt:lpstr>使用Frame中的HTML源码操作</vt:lpstr>
      <vt:lpstr>PowerPoint 演示文稿</vt:lpstr>
      <vt:lpstr>操作Iframe中的页面元素</vt:lpstr>
      <vt:lpstr>操作Iframe中的页面元素</vt:lpstr>
      <vt:lpstr>操作Iframe中的页面元素</vt:lpstr>
      <vt:lpstr>操作Iframe中的页面元素</vt:lpstr>
      <vt:lpstr>PowerPoint 演示文稿</vt:lpstr>
      <vt:lpstr>操作JavaScript的Alert弹窗</vt:lpstr>
      <vt:lpstr>操作JavaScript的Alert弹窗</vt:lpstr>
      <vt:lpstr>PowerPoint 演示文稿</vt:lpstr>
      <vt:lpstr>操作JavaScript的confirm弹窗</vt:lpstr>
      <vt:lpstr>操作JavaScript的confirm弹窗</vt:lpstr>
      <vt:lpstr>PowerPoint 演示文稿</vt:lpstr>
      <vt:lpstr>操作JavaScript的prompt弹窗</vt:lpstr>
      <vt:lpstr>操作JavaScript的prompt弹窗</vt:lpstr>
      <vt:lpstr>PowerPoint 演示文稿</vt:lpstr>
      <vt:lpstr>操作浏览器的Cookie</vt:lpstr>
      <vt:lpstr>操作浏览器的Cookie</vt:lpstr>
      <vt:lpstr>操作浏览器的Cookie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705</cp:revision>
  <dcterms:created xsi:type="dcterms:W3CDTF">2013-01-25T01:44:32Z</dcterms:created>
  <dcterms:modified xsi:type="dcterms:W3CDTF">2019-07-12T03:15:20Z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