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448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756" r:id="rId46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2019/7/27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763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6763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85269" y="1735031"/>
            <a:ext cx="10632613" cy="4579141"/>
          </a:xfrm>
          <a:prstGeom prst="rect">
            <a:avLst/>
          </a:prstGeom>
        </p:spPr>
        <p:txBody>
          <a:bodyPr anchor="t" anchorCtr="0"/>
          <a:lstStyle>
            <a:lvl1pPr marL="457189" indent="-457189" algn="l">
              <a:buFont typeface="Wingdings" panose="05000000000000000000" pitchFamily="2" charset="2"/>
              <a:buChar char="Ø"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44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8504301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 smtClean="0">
                <a:solidFill>
                  <a:schemeClr val="accent2"/>
                </a:solidFill>
              </a:rPr>
              <a:t>Unittest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上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单条用例方式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62" y="1645549"/>
            <a:ext cx="4885715" cy="494671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1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测试套件方式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3" y="2229304"/>
            <a:ext cx="5266667" cy="2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35" y="4389397"/>
            <a:ext cx="460499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断言方法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53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在执行用例过程中，最终用例是否执行通过，是通过判断测试得到的实际结果与预期结果是否相等决定的。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框架的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类提供下面这些方法用于测试结果的判断。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485113" y="716492"/>
            <a:ext cx="2506385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断言方法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5013666"/>
              </p:ext>
            </p:extLst>
          </p:nvPr>
        </p:nvGraphicFramePr>
        <p:xfrm>
          <a:off x="1849909" y="1556792"/>
          <a:ext cx="8375767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151"/>
                <a:gridCol w="2407063"/>
                <a:gridCol w="3137553"/>
              </a:tblGrid>
              <a:tr h="117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方  法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检   查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版</a:t>
                      </a:r>
                      <a:r>
                        <a:rPr lang="zh-CN" altLang="en-US" sz="1300" baseline="0" dirty="0" smtClean="0"/>
                        <a:t>    本</a:t>
                      </a:r>
                      <a:endParaRPr lang="zh-CN" altLang="en-US" sz="13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assertEqual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==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2.7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assertNotEqual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!=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2.7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assertTrue</a:t>
                      </a:r>
                      <a:r>
                        <a:rPr lang="en-US" altLang="zh-CN" sz="1900" dirty="0" smtClean="0"/>
                        <a:t>(x)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bool</a:t>
                      </a:r>
                      <a:r>
                        <a:rPr lang="en-US" altLang="zh-CN" sz="1900" dirty="0" smtClean="0"/>
                        <a:t>(x) is True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2.7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assertFalse</a:t>
                      </a:r>
                      <a:r>
                        <a:rPr lang="en-US" altLang="zh-CN" sz="1900" dirty="0" smtClean="0"/>
                        <a:t>(x)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bool</a:t>
                      </a:r>
                      <a:r>
                        <a:rPr lang="en-US" altLang="zh-CN" sz="1900" dirty="0" smtClean="0"/>
                        <a:t>(x) is False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2.7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assertIs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is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assertIsNot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is not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assertIsNone</a:t>
                      </a:r>
                      <a:r>
                        <a:rPr lang="en-US" altLang="zh-CN" sz="1900" dirty="0" smtClean="0"/>
                        <a:t>(x)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x is None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assertIsNotNone</a:t>
                      </a:r>
                      <a:r>
                        <a:rPr lang="en-US" altLang="zh-CN" sz="1900" dirty="0" smtClean="0"/>
                        <a:t>(x)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x is not None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assertIn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in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assertNotIn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a not in b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assertIsInstance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 smtClean="0"/>
                        <a:t>isinstance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3.1</a:t>
                      </a:r>
                      <a:endParaRPr lang="zh-CN" altLang="en-US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err="1" smtClean="0"/>
                        <a:t>assertNotIsInstance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 smtClean="0"/>
                        <a:t>not </a:t>
                      </a:r>
                      <a:r>
                        <a:rPr lang="en-US" altLang="zh-CN" sz="1900" dirty="0" err="1" smtClean="0"/>
                        <a:t>isinstance</a:t>
                      </a:r>
                      <a:r>
                        <a:rPr lang="en-US" altLang="zh-CN" sz="1900" dirty="0" smtClean="0"/>
                        <a:t>(</a:t>
                      </a:r>
                      <a:r>
                        <a:rPr lang="en-US" altLang="zh-CN" sz="1900" dirty="0" err="1" smtClean="0"/>
                        <a:t>a,b</a:t>
                      </a:r>
                      <a:r>
                        <a:rPr lang="en-US" altLang="zh-CN" sz="1900" dirty="0" smtClean="0"/>
                        <a:t>)</a:t>
                      </a:r>
                      <a:endParaRPr lang="zh-CN" alt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3.2</a:t>
                      </a:r>
                      <a:endParaRPr lang="zh-CN" alt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5485113" y="716492"/>
            <a:ext cx="2506385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断言方法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判断是否相等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47" y="2195748"/>
            <a:ext cx="7476191" cy="435238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485113" y="716492"/>
            <a:ext cx="2506385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断言方法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0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判断是否为质数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85" y="1834465"/>
            <a:ext cx="3847619" cy="1872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7" y="3806107"/>
            <a:ext cx="6408711" cy="270338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5485113" y="716492"/>
            <a:ext cx="2506385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断言方法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8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第一个参数是否在第二个参数中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5113" y="716492"/>
            <a:ext cx="2506385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断言方法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89" y="2357241"/>
            <a:ext cx="5619048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组织单元测试用例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41679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单元测试框架是如何扩展和组织新增测试用例的。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47" y="2637809"/>
            <a:ext cx="4114287" cy="379047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429186" y="716492"/>
            <a:ext cx="3926921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组织单元测试用例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2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unittest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重要的概念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0614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1842241"/>
            <a:ext cx="3974889" cy="4471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03" y="1865979"/>
            <a:ext cx="3897245" cy="4421052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5429186" y="716492"/>
            <a:ext cx="3926921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组织单元测试用例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封装自己的类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29186" y="716492"/>
            <a:ext cx="3926921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组织单元测试用例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64" y="1735032"/>
            <a:ext cx="4800000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discover</a:t>
            </a:r>
            <a:r>
              <a:rPr lang="zh-CN" altLang="en-US" dirty="0">
                <a:solidFill>
                  <a:srgbClr val="FF0000"/>
                </a:solidFill>
              </a:rPr>
              <a:t>更多测试用例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319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随着软件功能的不断增加，对应的测试用例也会呈指数级增长。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一个实现几十个功能的项目，对应的单元测试用例可能达到上百个。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如果把所有的测试用例都写在一个</a:t>
            </a:r>
            <a:r>
              <a:rPr lang="en-US" altLang="zh-CN" dirty="0" smtClean="0"/>
              <a:t>test.py</a:t>
            </a:r>
            <a:r>
              <a:rPr lang="zh-CN" altLang="en-US" dirty="0" smtClean="0"/>
              <a:t>文件中，那么这个文件会越来越臃肿，后期维护起来也比较麻烦。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需要将这些用例按照所测试的功能进行拆分，分散到不同的测试文件中。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对前一个例子测试用例进行拆分，结构如下。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45" y="2368058"/>
            <a:ext cx="4896544" cy="3814151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4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被测代码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22" y="1965753"/>
            <a:ext cx="5112568" cy="444476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加法用例集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34" y="1735031"/>
            <a:ext cx="5142857" cy="4676191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8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减法用例集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32" y="1881816"/>
            <a:ext cx="5200000" cy="461904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4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4" y="2237704"/>
            <a:ext cx="5533333" cy="44000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当测试用例集更多，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逐一添加过于麻烦，</a:t>
            </a:r>
            <a:r>
              <a:rPr lang="en-US" altLang="zh-CN" dirty="0" err="1" smtClean="0"/>
              <a:t>TestLoader</a:t>
            </a:r>
            <a:r>
              <a:rPr lang="zh-CN" altLang="en-US" dirty="0" smtClean="0"/>
              <a:t>类中提供有</a:t>
            </a:r>
            <a:r>
              <a:rPr lang="en-US" altLang="zh-CN" dirty="0" smtClean="0"/>
              <a:t>discover()</a:t>
            </a:r>
            <a:r>
              <a:rPr lang="zh-CN" altLang="en-US" dirty="0" smtClean="0"/>
              <a:t>方法可更容易解决这个问题。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u="sng" dirty="0" err="1"/>
              <a:t>start_dir</a:t>
            </a:r>
            <a:r>
              <a:rPr lang="en-US" altLang="zh-CN" u="sng" dirty="0"/>
              <a:t>, pattern, </a:t>
            </a:r>
            <a:r>
              <a:rPr lang="en-US" altLang="zh-CN" u="sng" dirty="0" err="1"/>
              <a:t>top_level_dir</a:t>
            </a:r>
            <a:r>
              <a:rPr lang="en-US" altLang="zh-CN" u="sng" dirty="0" smtClean="0"/>
              <a:t>)</a:t>
            </a:r>
          </a:p>
          <a:p>
            <a:pPr lvl="1"/>
            <a:r>
              <a:rPr lang="en-US" altLang="zh-CN" u="sng" dirty="0" err="1">
                <a:solidFill>
                  <a:srgbClr val="FFFF00"/>
                </a:solidFill>
              </a:rPr>
              <a:t>start_dir</a:t>
            </a:r>
            <a:r>
              <a:rPr lang="zh-CN" altLang="en-US" u="sng" dirty="0">
                <a:solidFill>
                  <a:srgbClr val="FFFF00"/>
                </a:solidFill>
              </a:rPr>
              <a:t>：要测试的模块名或测试用例目录</a:t>
            </a:r>
            <a:endParaRPr lang="en-US" altLang="zh-CN" u="sng" dirty="0">
              <a:solidFill>
                <a:srgbClr val="FFFF00"/>
              </a:solidFill>
            </a:endParaRPr>
          </a:p>
          <a:p>
            <a:pPr lvl="1"/>
            <a:r>
              <a:rPr lang="en-US" altLang="zh-CN" u="sng" dirty="0">
                <a:solidFill>
                  <a:srgbClr val="FFFF00"/>
                </a:solidFill>
              </a:rPr>
              <a:t>pattern=‘test*.py</a:t>
            </a:r>
            <a:r>
              <a:rPr lang="zh-CN" altLang="en-US" u="sng" dirty="0">
                <a:solidFill>
                  <a:srgbClr val="FFFF00"/>
                </a:solidFill>
              </a:rPr>
              <a:t>：表示用例文件名的匹配原则。</a:t>
            </a:r>
            <a:endParaRPr lang="en-US" altLang="zh-CN" u="sng" dirty="0">
              <a:solidFill>
                <a:srgbClr val="FFFF00"/>
              </a:solidFill>
            </a:endParaRPr>
          </a:p>
          <a:p>
            <a:pPr lvl="1"/>
            <a:r>
              <a:rPr lang="en-US" altLang="zh-CN" u="sng" dirty="0" err="1">
                <a:solidFill>
                  <a:srgbClr val="FFFF00"/>
                </a:solidFill>
              </a:rPr>
              <a:t>top_level_dir</a:t>
            </a:r>
            <a:r>
              <a:rPr lang="en-US" altLang="zh-CN" u="sng" dirty="0">
                <a:solidFill>
                  <a:srgbClr val="FFFF00"/>
                </a:solidFill>
              </a:rPr>
              <a:t>=None</a:t>
            </a:r>
            <a:r>
              <a:rPr lang="zh-CN" altLang="en-US" u="sng" dirty="0">
                <a:solidFill>
                  <a:srgbClr val="FFFF00"/>
                </a:solidFill>
              </a:rPr>
              <a:t>：测试模块的顶层目录，如果没有顶层，默认为</a:t>
            </a:r>
            <a:r>
              <a:rPr lang="en-US" altLang="zh-CN" u="sng" dirty="0">
                <a:solidFill>
                  <a:srgbClr val="FFFF00"/>
                </a:solidFill>
              </a:rPr>
              <a:t>None</a:t>
            </a:r>
            <a:r>
              <a:rPr lang="zh-CN" altLang="en-US" u="sng" dirty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</a:p>
        </p:txBody>
      </p:sp>
    </p:spTree>
    <p:extLst>
      <p:ext uri="{BB962C8B-B14F-4D97-AF65-F5344CB8AC3E}">
        <p14:creationId xmlns:p14="http://schemas.microsoft.com/office/powerpoint/2010/main" val="10521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什么是框架？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提供用例组织与执行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大量的用例堆砌在一起，就产生了扩展性与维护性等问题，需要考虑用例的规荡与组织问题。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提供丰富的比较方法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用例执行完成之后，需要将实际结果与预期进行比较，从而断定用例是否执行通过。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提供丰富的执行日志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当测试用例执行失败时能抛出清晰的失败原因，当所有用例执行完成后能提供丰富的执行结果。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8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17333" y="709611"/>
            <a:ext cx="4508557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discover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更多测试用例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2293625"/>
            <a:ext cx="8002457" cy="3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用例执行的顺序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7486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用例的执行涉及多个层级：</a:t>
            </a:r>
            <a:endParaRPr lang="en-US" altLang="zh-CN" dirty="0" smtClean="0"/>
          </a:p>
          <a:p>
            <a:r>
              <a:rPr lang="zh-CN" altLang="en-US" dirty="0" smtClean="0"/>
              <a:t>在多个测试目录的情况下，先执行哪个目录？</a:t>
            </a:r>
            <a:endParaRPr lang="en-US" altLang="zh-CN" dirty="0" smtClean="0"/>
          </a:p>
          <a:p>
            <a:r>
              <a:rPr lang="zh-CN" altLang="en-US" dirty="0" smtClean="0"/>
              <a:t>在多个测试文件的情况下，先执行哪个文件？</a:t>
            </a:r>
            <a:endParaRPr lang="en-US" altLang="zh-CN" dirty="0" smtClean="0"/>
          </a:p>
          <a:p>
            <a:r>
              <a:rPr lang="zh-CN" altLang="en-US" dirty="0" smtClean="0"/>
              <a:t>在多个测试类的情况下，先执行哪个测试类？</a:t>
            </a:r>
            <a:endParaRPr lang="en-US" altLang="zh-CN" dirty="0" smtClean="0"/>
          </a:p>
          <a:p>
            <a:r>
              <a:rPr lang="zh-CN" altLang="en-US" dirty="0" smtClean="0"/>
              <a:t>在多个测试方法的情况下，先执行哪个测试方法？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答案：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框架默认根据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码的顺序加载测试用例，数字与字母的顺序为：</a:t>
            </a:r>
            <a:r>
              <a:rPr lang="en-US" altLang="zh-CN" dirty="0" smtClean="0"/>
              <a:t>0~9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A~Z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a~z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对于测试目录与测试文件来说，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框架同样是按照这个规则来加载测试用例的。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630" y="668796"/>
            <a:ext cx="4430260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测试用例的执行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0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1735031"/>
            <a:ext cx="4171429" cy="3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39" y="3485601"/>
            <a:ext cx="4123809" cy="282857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5395630" y="668796"/>
            <a:ext cx="4430260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测试用例的执行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如何改变用例的执行顺序</a:t>
            </a:r>
            <a:endParaRPr lang="en-US" altLang="zh-CN" dirty="0" smtClean="0"/>
          </a:p>
          <a:p>
            <a:r>
              <a:rPr lang="en-US" altLang="zh-CN" dirty="0" smtClean="0"/>
              <a:t>discover()</a:t>
            </a:r>
            <a:r>
              <a:rPr lang="zh-CN" altLang="en-US" dirty="0" smtClean="0"/>
              <a:t>的加载用例规则与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方法相同，我们只能通过测试用例的命名来提高被执行的优先级。</a:t>
            </a:r>
            <a:r>
              <a:rPr lang="en-US" altLang="zh-CN" dirty="0" smtClean="0"/>
              <a:t>EG:  </a:t>
            </a:r>
            <a:r>
              <a:rPr lang="en-US" altLang="zh-CN" dirty="0" err="1" smtClean="0"/>
              <a:t>test_a</a:t>
            </a:r>
            <a:r>
              <a:rPr lang="en-US" altLang="zh-CN" dirty="0" smtClean="0"/>
              <a:t>…..</a:t>
            </a:r>
            <a:r>
              <a:rPr lang="en-US" altLang="zh-CN" dirty="0" err="1" smtClean="0"/>
              <a:t>test_z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630" y="668796"/>
            <a:ext cx="4430260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测试用例的执行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50" y="3400337"/>
            <a:ext cx="6494483" cy="29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执行多级目录的用例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9694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当测试用例达到一定量级时，就要考虑划分目录，比如规划如下目录：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73" y="2718033"/>
            <a:ext cx="3528392" cy="380632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384444" y="624379"/>
            <a:ext cx="4702004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执行多级目录的用例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7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如果将</a:t>
            </a:r>
            <a:r>
              <a:rPr lang="en-US" altLang="zh-CN" dirty="0" smtClean="0"/>
              <a:t>discover()</a:t>
            </a:r>
            <a:r>
              <a:rPr lang="zh-CN" altLang="en-US" dirty="0" smtClean="0"/>
              <a:t>方法中的</a:t>
            </a:r>
            <a:r>
              <a:rPr lang="en-US" altLang="zh-CN" dirty="0" err="1" smtClean="0"/>
              <a:t>start_dir</a:t>
            </a:r>
            <a:r>
              <a:rPr lang="zh-CN" altLang="en-US" dirty="0" smtClean="0"/>
              <a:t>参数定义为“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test_case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”目录，那么只能加载</a:t>
            </a:r>
            <a:r>
              <a:rPr lang="en-US" altLang="zh-CN" dirty="0" smtClean="0"/>
              <a:t>test_a.py</a:t>
            </a:r>
            <a:r>
              <a:rPr lang="zh-CN" altLang="en-US" dirty="0" smtClean="0"/>
              <a:t>文件中的测试用例。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方法，在每级目录中新建一个</a:t>
            </a:r>
            <a:r>
              <a:rPr lang="en-US" altLang="zh-CN" sz="2400" dirty="0">
                <a:solidFill>
                  <a:srgbClr val="FF0000"/>
                </a:solidFill>
              </a:rPr>
              <a:t>__init__.py</a:t>
            </a:r>
            <a:r>
              <a:rPr lang="zh-CN" altLang="en-US" sz="2400" dirty="0">
                <a:solidFill>
                  <a:srgbClr val="FF0000"/>
                </a:solidFill>
              </a:rPr>
              <a:t>文件即可。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默认会自动创建。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84445" y="624379"/>
            <a:ext cx="6572249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执行多级目录的用例</a:t>
            </a:r>
          </a:p>
        </p:txBody>
      </p:sp>
    </p:spTree>
    <p:extLst>
      <p:ext uri="{BB962C8B-B14F-4D97-AF65-F5344CB8AC3E}">
        <p14:creationId xmlns:p14="http://schemas.microsoft.com/office/powerpoint/2010/main" val="41071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跳过测试和预期失败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/>
              <a:t>编写</a:t>
            </a:r>
            <a:r>
              <a:rPr lang="en-US" altLang="zh-CN" dirty="0"/>
              <a:t>WEB</a:t>
            </a:r>
            <a:r>
              <a:rPr lang="zh-CN" altLang="en-US" dirty="0"/>
              <a:t>测试用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9470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在运行测试时，有时需要直接跳过某些测试用例，或者当用例符合某个条件时跳过测试。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提供了实现这些需求的装饰器。</a:t>
            </a:r>
            <a:endParaRPr lang="en-US" altLang="zh-CN" dirty="0" smtClean="0"/>
          </a:p>
          <a:p>
            <a:r>
              <a:rPr lang="en-US" altLang="zh-CN" dirty="0" err="1" smtClean="0"/>
              <a:t>unittest.skip</a:t>
            </a:r>
            <a:r>
              <a:rPr lang="en-US" altLang="zh-CN" dirty="0" smtClean="0"/>
              <a:t>(reason)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无条件地跳过装饰的测试，说明跳过测试的原因。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unittest.skipIf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condition,reason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跳过装饰的测试，如果条件为真时。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unittest.skipUnless</a:t>
            </a:r>
            <a:r>
              <a:rPr lang="en-US" altLang="zh-CN" dirty="0" smtClean="0"/>
              <a:t>(condition, reason)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跳过装饰的测试，除非条件为真。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/>
              <a:t>unittest.expectedFailure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测试标记为失败。不管执行结果是否失败，统一标记为失败。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418001" y="476969"/>
            <a:ext cx="6572249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跳过测试和预期失败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什么是单元测试？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单元测试负责对最小的软件设计单元进行验证，它使用软件设计文档中对模块的描述作为指南，对重要的程序分支进行测试以发现模块中的错误。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以代码测试代码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6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28" y="2010948"/>
            <a:ext cx="6264696" cy="430322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418001" y="476969"/>
            <a:ext cx="6572249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跳过测试和预期失败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18001" y="476969"/>
            <a:ext cx="6572249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跳过测试和预期失败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78" y="2243379"/>
            <a:ext cx="7848871" cy="35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前面方法同样可以作用于测试类，只需将它们定义在测试类上面即可。如下：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96298" y="593737"/>
            <a:ext cx="6572249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跳过测试和预期失败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57" y="3022785"/>
            <a:ext cx="69304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简介</a:t>
            </a:r>
            <a:r>
              <a:rPr lang="en-US" altLang="zh-CN" dirty="0"/>
              <a:t>(</a:t>
            </a:r>
            <a:r>
              <a:rPr lang="zh-CN" altLang="en-US" dirty="0"/>
              <a:t>重要的概念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断言方法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组织单元测试用例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discover</a:t>
            </a:r>
            <a:r>
              <a:rPr lang="zh-CN" altLang="en-US" dirty="0"/>
              <a:t>更多测试用例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用例执行的顺序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执行多级目录的用例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跳过测试和预期失败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编写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测试用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2777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/>
          <a:lstStyle/>
          <a:p>
            <a:r>
              <a:rPr lang="zh-CN" altLang="en-US" dirty="0" smtClean="0"/>
              <a:t>测试目录规化：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1698" y="511499"/>
            <a:ext cx="6572249" cy="4974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编写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测试用例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79" y="2139239"/>
            <a:ext cx="44865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不用框架时的测试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9" y="2708920"/>
            <a:ext cx="4190476" cy="2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39" y="2063780"/>
            <a:ext cx="4402113" cy="350315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4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使用测试框架时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71" y="1835699"/>
            <a:ext cx="4942857" cy="46000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1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重要的概念</a:t>
            </a:r>
            <a:endParaRPr lang="en-US" altLang="zh-CN" dirty="0" smtClean="0"/>
          </a:p>
          <a:p>
            <a:r>
              <a:rPr lang="en-US" altLang="zh-CN" dirty="0" smtClean="0"/>
              <a:t>1.Test Case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的实例就是一个测试用例。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一个完整的测试流程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测试前准备环境的搭建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setUp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实现测试过程的代码</a:t>
            </a:r>
            <a:r>
              <a:rPr lang="en-US" altLang="zh-CN" dirty="0">
                <a:solidFill>
                  <a:srgbClr val="FFFF00"/>
                </a:solidFill>
              </a:rPr>
              <a:t>(run)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测试后环境的还原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tearDown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5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重要的概念</a:t>
            </a:r>
            <a:endParaRPr lang="en-US" altLang="zh-CN" dirty="0" smtClean="0"/>
          </a:p>
          <a:p>
            <a:r>
              <a:rPr lang="en-US" altLang="zh-CN" dirty="0" smtClean="0"/>
              <a:t>2.Test Suite</a:t>
            </a:r>
          </a:p>
          <a:p>
            <a:r>
              <a:rPr lang="zh-CN" altLang="en-US" dirty="0" smtClean="0"/>
              <a:t>测试套件：把多条用例放在一起执行。</a:t>
            </a:r>
            <a:endParaRPr lang="en-US" altLang="zh-CN" dirty="0" smtClean="0"/>
          </a:p>
          <a:p>
            <a:r>
              <a:rPr lang="en-US" altLang="zh-CN" dirty="0" err="1" smtClean="0"/>
              <a:t>TestSuite</a:t>
            </a:r>
            <a:r>
              <a:rPr lang="zh-CN" altLang="en-US" dirty="0" smtClean="0"/>
              <a:t>用来组装单个测试用例。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3.Test Runner</a:t>
            </a:r>
          </a:p>
          <a:p>
            <a:r>
              <a:rPr lang="zh-CN" altLang="en-US" dirty="0" smtClean="0"/>
              <a:t>测试的执行是单元测试中一个重要的概念。</a:t>
            </a:r>
            <a:endParaRPr lang="en-US" altLang="zh-CN" dirty="0" smtClean="0"/>
          </a:p>
          <a:p>
            <a:r>
              <a:rPr lang="zh-CN" altLang="en-US" dirty="0" smtClean="0"/>
              <a:t>一般单元测试框架中都会提供丰富的执行策略和执行结果。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重要的概念</a:t>
            </a:r>
            <a:endParaRPr lang="en-US" altLang="zh-CN" dirty="0" smtClean="0"/>
          </a:p>
          <a:p>
            <a:r>
              <a:rPr lang="en-US" altLang="zh-CN" dirty="0" smtClean="0"/>
              <a:t>4.Test Fixture</a:t>
            </a:r>
          </a:p>
          <a:p>
            <a:r>
              <a:rPr lang="zh-CN" altLang="en-US" dirty="0" smtClean="0"/>
              <a:t>对一个测试用例环境的搭建和销毁，就是一个</a:t>
            </a:r>
            <a:r>
              <a:rPr lang="en-US" altLang="zh-CN" dirty="0" smtClean="0"/>
              <a:t>fixture</a:t>
            </a:r>
            <a:r>
              <a:rPr lang="zh-CN" altLang="en-US" dirty="0" smtClean="0"/>
              <a:t>，通过覆盖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方法来实现。</a:t>
            </a:r>
            <a:endParaRPr lang="en-US" altLang="zh-CN" dirty="0" smtClean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测试用例的执行需要访问数据库。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在</a:t>
            </a:r>
            <a:r>
              <a:rPr lang="en-US" altLang="zh-CN" dirty="0" err="1">
                <a:solidFill>
                  <a:srgbClr val="FFFF00"/>
                </a:solidFill>
              </a:rPr>
              <a:t>setUp</a:t>
            </a:r>
            <a:r>
              <a:rPr lang="en-US" altLang="zh-CN" dirty="0">
                <a:solidFill>
                  <a:srgbClr val="FFFF00"/>
                </a:solidFill>
              </a:rPr>
              <a:t>()</a:t>
            </a:r>
            <a:r>
              <a:rPr lang="zh-CN" altLang="en-US" dirty="0">
                <a:solidFill>
                  <a:srgbClr val="FFFF00"/>
                </a:solidFill>
              </a:rPr>
              <a:t>中建立数据库连接来进行初始化。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在</a:t>
            </a:r>
            <a:r>
              <a:rPr lang="en-US" altLang="zh-CN" dirty="0" err="1">
                <a:solidFill>
                  <a:srgbClr val="FFFF00"/>
                </a:solidFill>
              </a:rPr>
              <a:t>tearDonw</a:t>
            </a:r>
            <a:r>
              <a:rPr lang="en-US" altLang="zh-CN" dirty="0">
                <a:solidFill>
                  <a:srgbClr val="FFFF00"/>
                </a:solidFill>
              </a:rPr>
              <a:t>()</a:t>
            </a:r>
            <a:r>
              <a:rPr lang="zh-CN" altLang="en-US" dirty="0">
                <a:solidFill>
                  <a:srgbClr val="FFFF00"/>
                </a:solidFill>
              </a:rPr>
              <a:t>中清除数据库产生的数据。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97839" y="716492"/>
            <a:ext cx="31215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unittest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Pages>0</Pages>
  <Words>1391</Words>
  <Characters>0</Characters>
  <Application>Microsoft Office PowerPoint</Application>
  <DocSecurity>0</DocSecurity>
  <PresentationFormat>自定义</PresentationFormat>
  <Lines>0</Lines>
  <Paragraphs>241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仿宋_GB2312</vt:lpstr>
      <vt:lpstr>黑体</vt:lpstr>
      <vt:lpstr>华文中宋</vt:lpstr>
      <vt:lpstr>宋体</vt:lpstr>
      <vt:lpstr>微软雅黑</vt:lpstr>
      <vt:lpstr>Arial</vt:lpstr>
      <vt:lpstr>Calibri</vt:lpstr>
      <vt:lpstr>Wingdings</vt:lpstr>
      <vt:lpstr>1_默认设计模板</vt:lpstr>
      <vt:lpstr>Unittest(上)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unittest简介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断言方法</vt:lpstr>
      <vt:lpstr>PowerPoint 演示文稿</vt:lpstr>
      <vt:lpstr>PowerPoint 演示文稿</vt:lpstr>
      <vt:lpstr>PowerPoint 演示文稿</vt:lpstr>
      <vt:lpstr>组织单元测试用例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discover更多测试用例</vt:lpstr>
      <vt:lpstr>PowerPoint 演示文稿</vt:lpstr>
      <vt:lpstr>PowerPoint 演示文稿</vt:lpstr>
      <vt:lpstr>PowerPoint 演示文稿</vt:lpstr>
      <vt:lpstr>测试用例的执行</vt:lpstr>
      <vt:lpstr>PowerPoint 演示文稿</vt:lpstr>
      <vt:lpstr>PowerPoint 演示文稿</vt:lpstr>
      <vt:lpstr>执行多级目录的用例</vt:lpstr>
      <vt:lpstr>PowerPoint 演示文稿</vt:lpstr>
      <vt:lpstr>PowerPoint 演示文稿</vt:lpstr>
      <vt:lpstr>PowerPoint 演示文稿</vt:lpstr>
      <vt:lpstr>跳过测试和预期失败</vt:lpstr>
      <vt:lpstr>跳过测试和预期失败</vt:lpstr>
      <vt:lpstr>PowerPoint 演示文稿</vt:lpstr>
      <vt:lpstr>编写web测试用例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710</cp:revision>
  <dcterms:created xsi:type="dcterms:W3CDTF">2013-01-25T01:44:32Z</dcterms:created>
  <dcterms:modified xsi:type="dcterms:W3CDTF">2019-07-27T09:10:36Z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