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448" r:id="rId2"/>
    <p:sldId id="757" r:id="rId3"/>
    <p:sldId id="758" r:id="rId4"/>
    <p:sldId id="759" r:id="rId5"/>
    <p:sldId id="760" r:id="rId6"/>
    <p:sldId id="761" r:id="rId7"/>
    <p:sldId id="762" r:id="rId8"/>
    <p:sldId id="763" r:id="rId9"/>
    <p:sldId id="764" r:id="rId10"/>
    <p:sldId id="765" r:id="rId11"/>
    <p:sldId id="766" r:id="rId12"/>
    <p:sldId id="767" r:id="rId13"/>
    <p:sldId id="768" r:id="rId14"/>
    <p:sldId id="769" r:id="rId15"/>
    <p:sldId id="770" r:id="rId16"/>
    <p:sldId id="771" r:id="rId17"/>
    <p:sldId id="772" r:id="rId18"/>
    <p:sldId id="773" r:id="rId19"/>
    <p:sldId id="774" r:id="rId20"/>
    <p:sldId id="775" r:id="rId21"/>
    <p:sldId id="776" r:id="rId22"/>
    <p:sldId id="790" r:id="rId23"/>
    <p:sldId id="777" r:id="rId24"/>
    <p:sldId id="778" r:id="rId25"/>
    <p:sldId id="779" r:id="rId26"/>
    <p:sldId id="780" r:id="rId27"/>
    <p:sldId id="781" r:id="rId28"/>
    <p:sldId id="782" r:id="rId29"/>
    <p:sldId id="783" r:id="rId30"/>
    <p:sldId id="784" r:id="rId31"/>
    <p:sldId id="785" r:id="rId32"/>
    <p:sldId id="786" r:id="rId33"/>
    <p:sldId id="787" r:id="rId34"/>
    <p:sldId id="788" r:id="rId35"/>
    <p:sldId id="789" r:id="rId36"/>
    <p:sldId id="756" r:id="rId37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BBC"/>
    <a:srgbClr val="F8F8F8"/>
    <a:srgbClr val="EAEAEA"/>
    <a:srgbClr val="DDDDDD"/>
    <a:srgbClr val="0DC2D5"/>
    <a:srgbClr val="17DCF1"/>
    <a:srgbClr val="12D0CB"/>
    <a:srgbClr val="FDE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276" y="72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1CF292C-912A-4412-8DED-529819F483B8}" type="datetimeFigureOut">
              <a:rPr lang="zh-CN" altLang="en-US"/>
              <a:pPr/>
              <a:t>2019/7/27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7001AC1-498B-4B80-8CA5-A865F566A13D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75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AC5C9C-DDC7-4AB5-B4A1-C1A5BA2F0D4F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082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AC5C9C-DDC7-4AB5-B4A1-C1A5BA2F0D4F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6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AC5C9C-DDC7-4AB5-B4A1-C1A5BA2F0D4F}" type="slidenum">
              <a:rPr lang="en-US" altLang="zh-CN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573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AC5C9C-DDC7-4AB5-B4A1-C1A5BA2F0D4F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0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33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2727325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3508375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446088" y="2727325"/>
            <a:ext cx="1106487" cy="1377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>
            <a:off x="1552575" y="1095375"/>
            <a:ext cx="512763" cy="4640263"/>
          </a:xfrm>
          <a:custGeom>
            <a:avLst/>
            <a:gdLst>
              <a:gd name="T0" fmla="*/ 512763 w 672"/>
              <a:gd name="T1" fmla="*/ 0 h 6067"/>
              <a:gd name="T2" fmla="*/ 0 w 672"/>
              <a:gd name="T3" fmla="*/ 1630631 h 6067"/>
              <a:gd name="T4" fmla="*/ 0 w 672"/>
              <a:gd name="T5" fmla="*/ 3008867 h 6067"/>
              <a:gd name="T6" fmla="*/ 512763 w 672"/>
              <a:gd name="T7" fmla="*/ 4640263 h 6067"/>
              <a:gd name="T8" fmla="*/ 512763 w 672"/>
              <a:gd name="T9" fmla="*/ 0 h 6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067">
                <a:moveTo>
                  <a:pt x="672" y="0"/>
                </a:moveTo>
                <a:lnTo>
                  <a:pt x="0" y="2132"/>
                </a:lnTo>
                <a:lnTo>
                  <a:pt x="0" y="3934"/>
                </a:lnTo>
                <a:lnTo>
                  <a:pt x="672" y="6067"/>
                </a:lnTo>
                <a:lnTo>
                  <a:pt x="672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065338" y="1095375"/>
            <a:ext cx="8066087" cy="464026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Freeform 10"/>
          <p:cNvSpPr>
            <a:spLocks/>
          </p:cNvSpPr>
          <p:nvPr userDrawn="1"/>
        </p:nvSpPr>
        <p:spPr bwMode="auto">
          <a:xfrm>
            <a:off x="10131425" y="1095375"/>
            <a:ext cx="512763" cy="4640263"/>
          </a:xfrm>
          <a:custGeom>
            <a:avLst/>
            <a:gdLst>
              <a:gd name="T0" fmla="*/ 0 w 672"/>
              <a:gd name="T1" fmla="*/ 0 h 6067"/>
              <a:gd name="T2" fmla="*/ 512763 w 672"/>
              <a:gd name="T3" fmla="*/ 1630631 h 6067"/>
              <a:gd name="T4" fmla="*/ 512763 w 672"/>
              <a:gd name="T5" fmla="*/ 3008867 h 6067"/>
              <a:gd name="T6" fmla="*/ 0 w 672"/>
              <a:gd name="T7" fmla="*/ 4640263 h 6067"/>
              <a:gd name="T8" fmla="*/ 0 w 672"/>
              <a:gd name="T9" fmla="*/ 0 h 6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067">
                <a:moveTo>
                  <a:pt x="0" y="0"/>
                </a:moveTo>
                <a:lnTo>
                  <a:pt x="672" y="2132"/>
                </a:lnTo>
                <a:lnTo>
                  <a:pt x="672" y="3934"/>
                </a:lnTo>
                <a:lnTo>
                  <a:pt x="0" y="606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10644188" y="2727325"/>
            <a:ext cx="1103312" cy="1377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11871325" y="2730500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11871325" y="3511550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4"/>
          <p:cNvSpPr>
            <a:spLocks/>
          </p:cNvSpPr>
          <p:nvPr userDrawn="1"/>
        </p:nvSpPr>
        <p:spPr bwMode="auto">
          <a:xfrm>
            <a:off x="3305175" y="1411288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5"/>
          <p:cNvSpPr>
            <a:spLocks/>
          </p:cNvSpPr>
          <p:nvPr userDrawn="1"/>
        </p:nvSpPr>
        <p:spPr bwMode="auto">
          <a:xfrm>
            <a:off x="3449638" y="1304925"/>
            <a:ext cx="792162" cy="98425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8425 h 127"/>
              <a:gd name="T6" fmla="*/ 0 w 1038"/>
              <a:gd name="T7" fmla="*/ 98425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16"/>
          <p:cNvSpPr>
            <a:spLocks noChangeArrowheads="1"/>
          </p:cNvSpPr>
          <p:nvPr userDrawn="1"/>
        </p:nvSpPr>
        <p:spPr bwMode="auto">
          <a:xfrm>
            <a:off x="3525838" y="1304925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Freeform 17"/>
          <p:cNvSpPr>
            <a:spLocks/>
          </p:cNvSpPr>
          <p:nvPr userDrawn="1"/>
        </p:nvSpPr>
        <p:spPr bwMode="auto">
          <a:xfrm>
            <a:off x="3305175" y="2322513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8"/>
          <p:cNvSpPr>
            <a:spLocks/>
          </p:cNvSpPr>
          <p:nvPr userDrawn="1"/>
        </p:nvSpPr>
        <p:spPr bwMode="auto">
          <a:xfrm>
            <a:off x="3449638" y="2216150"/>
            <a:ext cx="792162" cy="98425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8425 h 127"/>
              <a:gd name="T6" fmla="*/ 0 w 1038"/>
              <a:gd name="T7" fmla="*/ 98425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9"/>
          <p:cNvSpPr>
            <a:spLocks noChangeArrowheads="1"/>
          </p:cNvSpPr>
          <p:nvPr userDrawn="1"/>
        </p:nvSpPr>
        <p:spPr bwMode="auto">
          <a:xfrm>
            <a:off x="3525838" y="2216150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Freeform 20"/>
          <p:cNvSpPr>
            <a:spLocks/>
          </p:cNvSpPr>
          <p:nvPr userDrawn="1"/>
        </p:nvSpPr>
        <p:spPr bwMode="auto">
          <a:xfrm>
            <a:off x="3305175" y="3163888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21"/>
          <p:cNvSpPr>
            <a:spLocks/>
          </p:cNvSpPr>
          <p:nvPr userDrawn="1"/>
        </p:nvSpPr>
        <p:spPr bwMode="auto">
          <a:xfrm>
            <a:off x="3449638" y="3055938"/>
            <a:ext cx="792162" cy="100012"/>
          </a:xfrm>
          <a:custGeom>
            <a:avLst/>
            <a:gdLst>
              <a:gd name="T0" fmla="*/ 76316 w 1038"/>
              <a:gd name="T1" fmla="*/ 0 h 128"/>
              <a:gd name="T2" fmla="*/ 715846 w 1038"/>
              <a:gd name="T3" fmla="*/ 0 h 128"/>
              <a:gd name="T4" fmla="*/ 792162 w 1038"/>
              <a:gd name="T5" fmla="*/ 100012 h 128"/>
              <a:gd name="T6" fmla="*/ 0 w 1038"/>
              <a:gd name="T7" fmla="*/ 100012 h 128"/>
              <a:gd name="T8" fmla="*/ 76316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2"/>
          <p:cNvSpPr>
            <a:spLocks noChangeArrowheads="1"/>
          </p:cNvSpPr>
          <p:nvPr userDrawn="1"/>
        </p:nvSpPr>
        <p:spPr bwMode="auto">
          <a:xfrm>
            <a:off x="3525838" y="3055938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Freeform 23"/>
          <p:cNvSpPr>
            <a:spLocks/>
          </p:cNvSpPr>
          <p:nvPr userDrawn="1"/>
        </p:nvSpPr>
        <p:spPr bwMode="auto">
          <a:xfrm>
            <a:off x="3305175" y="4075113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4"/>
          <p:cNvSpPr>
            <a:spLocks/>
          </p:cNvSpPr>
          <p:nvPr userDrawn="1"/>
        </p:nvSpPr>
        <p:spPr bwMode="auto">
          <a:xfrm>
            <a:off x="3449638" y="3967163"/>
            <a:ext cx="792162" cy="100012"/>
          </a:xfrm>
          <a:custGeom>
            <a:avLst/>
            <a:gdLst>
              <a:gd name="T0" fmla="*/ 76316 w 1038"/>
              <a:gd name="T1" fmla="*/ 0 h 128"/>
              <a:gd name="T2" fmla="*/ 715846 w 1038"/>
              <a:gd name="T3" fmla="*/ 0 h 128"/>
              <a:gd name="T4" fmla="*/ 792162 w 1038"/>
              <a:gd name="T5" fmla="*/ 100012 h 128"/>
              <a:gd name="T6" fmla="*/ 0 w 1038"/>
              <a:gd name="T7" fmla="*/ 100012 h 128"/>
              <a:gd name="T8" fmla="*/ 76316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5"/>
          <p:cNvSpPr>
            <a:spLocks noChangeArrowheads="1"/>
          </p:cNvSpPr>
          <p:nvPr userDrawn="1"/>
        </p:nvSpPr>
        <p:spPr bwMode="auto">
          <a:xfrm>
            <a:off x="3525838" y="3967163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" name="Freeform 26"/>
          <p:cNvSpPr>
            <a:spLocks/>
          </p:cNvSpPr>
          <p:nvPr userDrawn="1"/>
        </p:nvSpPr>
        <p:spPr bwMode="auto">
          <a:xfrm>
            <a:off x="3305175" y="4927600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5683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5683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7"/>
          <p:cNvSpPr>
            <a:spLocks/>
          </p:cNvSpPr>
          <p:nvPr userDrawn="1"/>
        </p:nvSpPr>
        <p:spPr bwMode="auto">
          <a:xfrm>
            <a:off x="3449638" y="4821238"/>
            <a:ext cx="792162" cy="96837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6837 h 127"/>
              <a:gd name="T6" fmla="*/ 0 w 1038"/>
              <a:gd name="T7" fmla="*/ 96837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8"/>
          <p:cNvSpPr>
            <a:spLocks noChangeArrowheads="1"/>
          </p:cNvSpPr>
          <p:nvPr userDrawn="1"/>
        </p:nvSpPr>
        <p:spPr bwMode="auto">
          <a:xfrm>
            <a:off x="3525838" y="4821238"/>
            <a:ext cx="638175" cy="6350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Box 63"/>
          <p:cNvSpPr txBox="1">
            <a:spLocks noChangeArrowheads="1"/>
          </p:cNvSpPr>
          <p:nvPr userDrawn="1"/>
        </p:nvSpPr>
        <p:spPr bwMode="auto">
          <a:xfrm>
            <a:off x="4268788" y="1443038"/>
            <a:ext cx="3852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请在此输入第一部分标题</a:t>
            </a:r>
          </a:p>
        </p:txBody>
      </p:sp>
      <p:sp>
        <p:nvSpPr>
          <p:cNvPr id="28" name="TextBox 81"/>
          <p:cNvSpPr txBox="1">
            <a:spLocks noChangeArrowheads="1"/>
          </p:cNvSpPr>
          <p:nvPr userDrawn="1"/>
        </p:nvSpPr>
        <p:spPr bwMode="auto">
          <a:xfrm>
            <a:off x="3611563" y="1292225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1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TextBox 82"/>
          <p:cNvSpPr txBox="1">
            <a:spLocks noChangeArrowheads="1"/>
          </p:cNvSpPr>
          <p:nvPr userDrawn="1"/>
        </p:nvSpPr>
        <p:spPr bwMode="auto">
          <a:xfrm>
            <a:off x="4268788" y="2384425"/>
            <a:ext cx="3852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请在此输入第二部分标题</a:t>
            </a:r>
          </a:p>
        </p:txBody>
      </p:sp>
      <p:sp>
        <p:nvSpPr>
          <p:cNvPr id="30" name="TextBox 83"/>
          <p:cNvSpPr txBox="1">
            <a:spLocks noChangeArrowheads="1"/>
          </p:cNvSpPr>
          <p:nvPr userDrawn="1"/>
        </p:nvSpPr>
        <p:spPr bwMode="auto">
          <a:xfrm>
            <a:off x="3611563" y="223361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2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TextBox 84"/>
          <p:cNvSpPr txBox="1">
            <a:spLocks noChangeArrowheads="1"/>
          </p:cNvSpPr>
          <p:nvPr userDrawn="1"/>
        </p:nvSpPr>
        <p:spPr bwMode="auto">
          <a:xfrm>
            <a:off x="4268788" y="3203575"/>
            <a:ext cx="3852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请在此输入第三部分标题</a:t>
            </a:r>
          </a:p>
        </p:txBody>
      </p:sp>
      <p:sp>
        <p:nvSpPr>
          <p:cNvPr id="32" name="TextBox 85"/>
          <p:cNvSpPr txBox="1">
            <a:spLocks noChangeArrowheads="1"/>
          </p:cNvSpPr>
          <p:nvPr userDrawn="1"/>
        </p:nvSpPr>
        <p:spPr bwMode="auto">
          <a:xfrm>
            <a:off x="3611563" y="30527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3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TextBox 86"/>
          <p:cNvSpPr txBox="1">
            <a:spLocks noChangeArrowheads="1"/>
          </p:cNvSpPr>
          <p:nvPr userDrawn="1"/>
        </p:nvSpPr>
        <p:spPr bwMode="auto">
          <a:xfrm>
            <a:off x="4268788" y="4144963"/>
            <a:ext cx="385286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请在此输入第四部分标题</a:t>
            </a:r>
          </a:p>
        </p:txBody>
      </p:sp>
      <p:sp>
        <p:nvSpPr>
          <p:cNvPr id="34" name="TextBox 87"/>
          <p:cNvSpPr txBox="1">
            <a:spLocks noChangeArrowheads="1"/>
          </p:cNvSpPr>
          <p:nvPr userDrawn="1"/>
        </p:nvSpPr>
        <p:spPr bwMode="auto">
          <a:xfrm>
            <a:off x="3611563" y="3994150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4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TextBox 88"/>
          <p:cNvSpPr txBox="1">
            <a:spLocks noChangeArrowheads="1"/>
          </p:cNvSpPr>
          <p:nvPr userDrawn="1"/>
        </p:nvSpPr>
        <p:spPr bwMode="auto">
          <a:xfrm>
            <a:off x="4268788" y="4991100"/>
            <a:ext cx="3852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请在此输入第五部分标题</a:t>
            </a:r>
          </a:p>
        </p:txBody>
      </p:sp>
      <p:sp>
        <p:nvSpPr>
          <p:cNvPr id="36" name="TextBox 89"/>
          <p:cNvSpPr txBox="1">
            <a:spLocks noChangeArrowheads="1"/>
          </p:cNvSpPr>
          <p:nvPr userDrawn="1"/>
        </p:nvSpPr>
        <p:spPr bwMode="auto">
          <a:xfrm>
            <a:off x="3611563" y="4840288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5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20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3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7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9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4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6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1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4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900"/>
                            </p:stCondLst>
                            <p:childTnLst>
                              <p:par>
                                <p:cTn id="1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11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600"/>
                            </p:stCondLst>
                            <p:childTnLst>
                              <p:par>
                                <p:cTn id="1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nimBg="1"/>
      <p:bldP spid="9" grpId="0" animBg="1" autoUpdateAnimBg="0"/>
      <p:bldP spid="10" grpId="0" animBg="1" autoUpdateAnimBg="0"/>
      <p:bldP spid="11" grpId="0" animBg="1" autoUpdateAnimBg="0"/>
      <p:bldP spid="12" grpId="0" animBg="1"/>
      <p:bldP spid="13" grpId="0" animBg="1"/>
      <p:bldP spid="14" grpId="0" animBg="1" autoUpdateAnimBg="0"/>
      <p:bldP spid="15" grpId="0" animBg="1"/>
      <p:bldP spid="16" grpId="0" animBg="1"/>
      <p:bldP spid="17" grpId="0" animBg="1" autoUpdateAnimBg="0"/>
      <p:bldP spid="18" grpId="0" animBg="1"/>
      <p:bldP spid="19" grpId="0" animBg="1"/>
      <p:bldP spid="20" grpId="0" animBg="1" autoUpdateAnimBg="0"/>
      <p:bldP spid="21" grpId="0" animBg="1"/>
      <p:bldP spid="22" grpId="0" animBg="1"/>
      <p:bldP spid="23" grpId="0" animBg="1" autoUpdateAnimBg="0"/>
      <p:bldP spid="24" grpId="0" animBg="1"/>
      <p:bldP spid="25" grpId="0" animBg="1"/>
      <p:bldP spid="26" grpId="0" animBg="1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09722 w 3851"/>
              <a:gd name="T1" fmla="*/ 0 h 633"/>
              <a:gd name="T2" fmla="*/ 2726390 w 3851"/>
              <a:gd name="T3" fmla="*/ 0 h 633"/>
              <a:gd name="T4" fmla="*/ 2936875 w 3851"/>
              <a:gd name="T5" fmla="*/ 487362 h 633"/>
              <a:gd name="T6" fmla="*/ 0 w 3851"/>
              <a:gd name="T7" fmla="*/ 487362 h 633"/>
              <a:gd name="T8" fmla="*/ 209722 w 3851"/>
              <a:gd name="T9" fmla="*/ 0 h 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 userDrawn="1"/>
        </p:nvSpPr>
        <p:spPr bwMode="auto">
          <a:xfrm>
            <a:off x="3794125" y="3063875"/>
            <a:ext cx="56165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小节标题一     </a:t>
            </a: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小节标题二  </a:t>
            </a:r>
            <a:endParaRPr lang="en-US" sz="260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小节标题三     </a:t>
            </a: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小节标题四</a:t>
            </a:r>
          </a:p>
        </p:txBody>
      </p:sp>
      <p:sp>
        <p:nvSpPr>
          <p:cNvPr id="7" name="TextBox 25"/>
          <p:cNvSpPr txBox="1">
            <a:spLocks noChangeArrowheads="1"/>
          </p:cNvSpPr>
          <p:nvPr userDrawn="1"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FDCB34"/>
                </a:solidFill>
                <a:latin typeface="微软雅黑" panose="020B0503020204020204" pitchFamily="34" charset="-122"/>
              </a:rPr>
              <a:t>这里输</a:t>
            </a:r>
            <a:r>
              <a:rPr lang="en-US" altLang="zh-CN" sz="4000" b="1">
                <a:solidFill>
                  <a:srgbClr val="FDCB34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4000" b="1">
                <a:solidFill>
                  <a:srgbClr val="FDCB34"/>
                </a:solidFill>
                <a:latin typeface="微软雅黑" panose="020B0503020204020204" pitchFamily="34" charset="-122"/>
              </a:rPr>
              <a:t>第一部分标题</a:t>
            </a:r>
          </a:p>
        </p:txBody>
      </p:sp>
      <p:sp>
        <p:nvSpPr>
          <p:cNvPr id="8" name="TextBox 26"/>
          <p:cNvSpPr txBox="1">
            <a:spLocks noChangeArrowheads="1"/>
          </p:cNvSpPr>
          <p:nvPr userDrawn="1"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0" b="1">
                <a:solidFill>
                  <a:srgbClr val="FFFFFF"/>
                </a:solidFill>
                <a:latin typeface="微软雅黑" panose="020B0503020204020204" pitchFamily="34" charset="-122"/>
              </a:rPr>
              <a:t>01</a:t>
            </a:r>
            <a:endParaRPr lang="zh-CN" altLang="en-US" sz="120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3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 autoUpdateAnimBg="0"/>
      <p:bldP spid="6" grpId="0" autoUpdateAnimBg="0"/>
      <p:bldP spid="7" grpId="0" autoUpdateAnimBg="0"/>
      <p:bldP spid="8" grpId="0" autoUpdateAnimBg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454416 w 691"/>
              <a:gd name="T3" fmla="*/ 0 h 643"/>
              <a:gd name="T4" fmla="*/ 504825 w 691"/>
              <a:gd name="T5" fmla="*/ 47418 h 643"/>
              <a:gd name="T6" fmla="*/ 504825 w 691"/>
              <a:gd name="T7" fmla="*/ 415264 h 643"/>
              <a:gd name="T8" fmla="*/ 454416 w 691"/>
              <a:gd name="T9" fmla="*/ 461963 h 643"/>
              <a:gd name="T10" fmla="*/ 0 w 691"/>
              <a:gd name="T11" fmla="*/ 461963 h 643"/>
              <a:gd name="T12" fmla="*/ 0 w 691"/>
              <a:gd name="T13" fmla="*/ 0 h 6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0" y="6768752"/>
            <a:ext cx="3290069" cy="11663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290069" y="6768752"/>
            <a:ext cx="3290069" cy="116632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6580138" y="6768752"/>
            <a:ext cx="3290069" cy="116632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9870207" y="6768752"/>
            <a:ext cx="2326556" cy="1166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5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33466 w 3651"/>
              <a:gd name="T1" fmla="*/ 0 h 428"/>
              <a:gd name="T2" fmla="*/ 2650247 w 3651"/>
              <a:gd name="T3" fmla="*/ 0 h 428"/>
              <a:gd name="T4" fmla="*/ 2784475 w 3651"/>
              <a:gd name="T5" fmla="*/ 327025 h 428"/>
              <a:gd name="T6" fmla="*/ 0 w 3651"/>
              <a:gd name="T7" fmla="*/ 327025 h 428"/>
              <a:gd name="T8" fmla="*/ 133466 w 3651"/>
              <a:gd name="T9" fmla="*/ 0 h 4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33466 w 3651"/>
              <a:gd name="T1" fmla="*/ 327025 h 427"/>
              <a:gd name="T2" fmla="*/ 2650247 w 3651"/>
              <a:gd name="T3" fmla="*/ 327025 h 427"/>
              <a:gd name="T4" fmla="*/ 2784475 w 3651"/>
              <a:gd name="T5" fmla="*/ 0 h 427"/>
              <a:gd name="T6" fmla="*/ 0 w 3651"/>
              <a:gd name="T7" fmla="*/ 0 h 427"/>
              <a:gd name="T8" fmla="*/ 133466 w 3651"/>
              <a:gd name="T9" fmla="*/ 327025 h 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970588" y="3429000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</a:rPr>
              <a:t>CTO	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</a:rPr>
              <a:t>Demon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4054475" y="2349500"/>
            <a:ext cx="49117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zh-CN" altLang="en-US" sz="7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谢谢大家</a:t>
            </a:r>
            <a:r>
              <a:rPr lang="en-US" altLang="zh-CN" sz="7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!</a:t>
            </a:r>
            <a:endParaRPr lang="zh-CN" altLang="en-US" sz="7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9964" y="2060848"/>
            <a:ext cx="2364121" cy="212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utoUpdateAnimBg="0"/>
      <p:bldP spid="9" grpId="0" autoUpdateAnimBg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6763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6763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85269" y="1735031"/>
            <a:ext cx="10632613" cy="457914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457189" indent="-457189" algn="l">
              <a:buFont typeface="Wingdings" panose="05000000000000000000" pitchFamily="2" charset="2"/>
              <a:buChar char="Ø"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429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ungwaiyip.info/software/HTMLTestRunner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5"/>
          <p:cNvSpPr>
            <a:spLocks/>
          </p:cNvSpPr>
          <p:nvPr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75 w 3651"/>
              <a:gd name="T1" fmla="*/ 0 h 428"/>
              <a:gd name="T2" fmla="*/ 3475 w 3651"/>
              <a:gd name="T3" fmla="*/ 0 h 428"/>
              <a:gd name="T4" fmla="*/ 3651 w 3651"/>
              <a:gd name="T5" fmla="*/ 428 h 428"/>
              <a:gd name="T6" fmla="*/ 0 w 3651"/>
              <a:gd name="T7" fmla="*/ 428 h 428"/>
              <a:gd name="T8" fmla="*/ 175 w 3651"/>
              <a:gd name="T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3" name="Freeform 8"/>
          <p:cNvSpPr>
            <a:spLocks/>
          </p:cNvSpPr>
          <p:nvPr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75 w 3651"/>
              <a:gd name="T1" fmla="*/ 427 h 427"/>
              <a:gd name="T2" fmla="*/ 3475 w 3651"/>
              <a:gd name="T3" fmla="*/ 427 h 427"/>
              <a:gd name="T4" fmla="*/ 3651 w 3651"/>
              <a:gd name="T5" fmla="*/ 0 h 427"/>
              <a:gd name="T6" fmla="*/ 0 w 3651"/>
              <a:gd name="T7" fmla="*/ 0 h 427"/>
              <a:gd name="T8" fmla="*/ 175 w 3651"/>
              <a:gd name="T9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" name="Rectangle 9"/>
          <p:cNvSpPr>
            <a:spLocks noChangeArrowheads="1"/>
          </p:cNvSpPr>
          <p:nvPr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6BB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8990013" y="4908550"/>
            <a:ext cx="3206750" cy="6762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8990013" y="4908550"/>
            <a:ext cx="185737" cy="67627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570744" y="2345531"/>
            <a:ext cx="8504301" cy="11604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4800" b="1" dirty="0" err="1" smtClean="0">
                <a:solidFill>
                  <a:schemeClr val="accent2"/>
                </a:solidFill>
              </a:rPr>
              <a:t>Unittest</a:t>
            </a:r>
            <a:r>
              <a:rPr lang="en-US" altLang="zh-CN" sz="4800" b="1" dirty="0" smtClean="0">
                <a:solidFill>
                  <a:schemeClr val="accent2"/>
                </a:solidFill>
              </a:rPr>
              <a:t>(</a:t>
            </a:r>
            <a:r>
              <a:rPr lang="zh-CN" altLang="en-US" sz="4800" b="1" dirty="0" smtClean="0">
                <a:solidFill>
                  <a:schemeClr val="accent2"/>
                </a:solidFill>
              </a:rPr>
              <a:t>下</a:t>
            </a:r>
            <a:r>
              <a:rPr lang="en-US" altLang="zh-CN" sz="4800" b="1" dirty="0" smtClean="0">
                <a:solidFill>
                  <a:schemeClr val="accent2"/>
                </a:solidFill>
              </a:rPr>
              <a:t>)</a:t>
            </a:r>
            <a:endParaRPr lang="zh-CN" altLang="en-US" sz="4800" b="1" dirty="0">
              <a:solidFill>
                <a:schemeClr val="accent2"/>
              </a:solidFill>
            </a:endParaRPr>
          </a:p>
        </p:txBody>
      </p:sp>
      <p:sp>
        <p:nvSpPr>
          <p:cNvPr id="7180" name="TextBox 36"/>
          <p:cNvSpPr txBox="1">
            <a:spLocks noChangeArrowheads="1"/>
          </p:cNvSpPr>
          <p:nvPr/>
        </p:nvSpPr>
        <p:spPr bwMode="auto">
          <a:xfrm>
            <a:off x="9852322" y="5046663"/>
            <a:ext cx="1860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</a:t>
            </a:r>
            <a:endParaRPr lang="zh-CN" altLang="en-US" sz="20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6" y="2067718"/>
            <a:ext cx="23637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705681" y="3431550"/>
            <a:ext cx="66960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http://www.thinkebang.com</a:t>
            </a:r>
          </a:p>
        </p:txBody>
      </p:sp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 autoUpdateAnimBg="0"/>
      <p:bldP spid="7172" grpId="0" animBg="1" autoUpdateAnimBg="0"/>
      <p:bldP spid="7173" grpId="0" animBg="1"/>
      <p:bldP spid="7174" grpId="0" animBg="1" autoUpdateAnimBg="0"/>
      <p:bldP spid="7175" grpId="0" animBg="1" autoUpdateAnimBg="0"/>
      <p:bldP spid="7176" grpId="0" animBg="1" autoUpdateAnimBg="0"/>
      <p:bldP spid="7178" grpId="0" autoUpdateAnimBg="0"/>
      <p:bldP spid="718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修改引入</a:t>
            </a:r>
            <a:r>
              <a:rPr lang="en-US" altLang="zh-CN" dirty="0" err="1" smtClean="0"/>
              <a:t>HTMLTestRunner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94</a:t>
            </a:r>
            <a:r>
              <a:rPr lang="zh-CN" altLang="en-US" dirty="0" smtClean="0"/>
              <a:t>行：</a:t>
            </a:r>
            <a:r>
              <a:rPr lang="en-US" altLang="zh-CN" dirty="0" smtClean="0"/>
              <a:t>import </a:t>
            </a:r>
            <a:r>
              <a:rPr lang="en-US" altLang="zh-CN" dirty="0" err="1" smtClean="0"/>
              <a:t>StringIO</a:t>
            </a:r>
            <a:r>
              <a:rPr lang="en-US" altLang="zh-CN" dirty="0" smtClean="0"/>
              <a:t> </a:t>
            </a:r>
            <a:r>
              <a:rPr lang="zh-CN" altLang="en-US" dirty="0" smtClean="0"/>
              <a:t>改为</a:t>
            </a:r>
            <a:r>
              <a:rPr lang="en-US" altLang="zh-CN" dirty="0" smtClean="0"/>
              <a:t>import </a:t>
            </a:r>
            <a:r>
              <a:rPr lang="en-US" altLang="zh-CN" dirty="0" err="1" smtClean="0"/>
              <a:t>io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539</a:t>
            </a:r>
            <a:r>
              <a:rPr lang="zh-CN" altLang="en-US" dirty="0" smtClean="0"/>
              <a:t>行：</a:t>
            </a:r>
            <a:r>
              <a:rPr lang="en-US" altLang="zh-CN" dirty="0" err="1"/>
              <a:t>self.outputBuffer</a:t>
            </a:r>
            <a:r>
              <a:rPr lang="en-US" altLang="zh-CN" dirty="0"/>
              <a:t> = </a:t>
            </a:r>
            <a:r>
              <a:rPr lang="en-US" altLang="zh-CN" dirty="0" err="1"/>
              <a:t>StringIO.StringIO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改为：</a:t>
            </a:r>
            <a:r>
              <a:rPr lang="en-US" altLang="zh-CN" dirty="0" err="1"/>
              <a:t>self.outputBuffer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io.StringIO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631</a:t>
            </a:r>
            <a:r>
              <a:rPr lang="zh-CN" altLang="en-US" dirty="0" smtClean="0"/>
              <a:t>行：</a:t>
            </a:r>
            <a:r>
              <a:rPr lang="en-US" altLang="zh-CN" dirty="0"/>
              <a:t>print &gt;&gt;</a:t>
            </a:r>
            <a:r>
              <a:rPr lang="en-US" altLang="zh-CN" dirty="0" err="1"/>
              <a:t>sys.stderr</a:t>
            </a:r>
            <a:r>
              <a:rPr lang="en-US" altLang="zh-CN" dirty="0"/>
              <a:t>, '\</a:t>
            </a:r>
            <a:r>
              <a:rPr lang="en-US" altLang="zh-CN" dirty="0" err="1"/>
              <a:t>nTime</a:t>
            </a:r>
            <a:r>
              <a:rPr lang="en-US" altLang="zh-CN" dirty="0"/>
              <a:t> Elapsed: %s' % (</a:t>
            </a:r>
            <a:r>
              <a:rPr lang="en-US" altLang="zh-CN" dirty="0" err="1"/>
              <a:t>self.stopTime-self.startTime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改为：</a:t>
            </a:r>
            <a:r>
              <a:rPr lang="en-US" altLang="zh-CN" dirty="0" smtClean="0"/>
              <a:t>print(</a:t>
            </a:r>
            <a:r>
              <a:rPr lang="en-US" altLang="zh-CN" dirty="0" err="1" smtClean="0"/>
              <a:t>sys.stderr</a:t>
            </a:r>
            <a:r>
              <a:rPr lang="en-US" altLang="zh-CN" dirty="0"/>
              <a:t>, '\</a:t>
            </a:r>
            <a:r>
              <a:rPr lang="en-US" altLang="zh-CN" dirty="0" err="1"/>
              <a:t>nTime</a:t>
            </a:r>
            <a:r>
              <a:rPr lang="en-US" altLang="zh-CN" dirty="0"/>
              <a:t> Elapsed: %s' % (</a:t>
            </a:r>
            <a:r>
              <a:rPr lang="en-US" altLang="zh-CN" dirty="0" err="1"/>
              <a:t>self.stopTime-self.startTime</a:t>
            </a:r>
            <a:r>
              <a:rPr lang="en-US" altLang="zh-CN" dirty="0" smtClean="0"/>
              <a:t>))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642</a:t>
            </a:r>
            <a:r>
              <a:rPr lang="zh-CN" altLang="en-US" dirty="0" smtClean="0"/>
              <a:t>行：</a:t>
            </a:r>
            <a:r>
              <a:rPr lang="en-US" altLang="zh-CN" dirty="0"/>
              <a:t>if not </a:t>
            </a:r>
            <a:r>
              <a:rPr lang="en-US" altLang="zh-CN" dirty="0" err="1"/>
              <a:t>rmap.has_key</a:t>
            </a:r>
            <a:r>
              <a:rPr lang="en-US" altLang="zh-CN" dirty="0"/>
              <a:t>(</a:t>
            </a:r>
            <a:r>
              <a:rPr lang="en-US" altLang="zh-CN" dirty="0" err="1"/>
              <a:t>cls</a:t>
            </a:r>
            <a:r>
              <a:rPr lang="en-US" altLang="zh-CN" dirty="0" smtClean="0"/>
              <a:t>): </a:t>
            </a:r>
            <a:r>
              <a:rPr lang="zh-CN" altLang="en-US" dirty="0" smtClean="0"/>
              <a:t>改为：</a:t>
            </a:r>
            <a:r>
              <a:rPr lang="en-US" altLang="zh-CN" dirty="0" smtClean="0"/>
              <a:t>if not </a:t>
            </a:r>
            <a:r>
              <a:rPr lang="en-US" altLang="zh-CN" dirty="0" err="1" smtClean="0"/>
              <a:t>cls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rmap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766</a:t>
            </a:r>
            <a:r>
              <a:rPr lang="zh-CN" altLang="en-US" dirty="0" smtClean="0"/>
              <a:t>行：</a:t>
            </a:r>
            <a:r>
              <a:rPr lang="en-US" altLang="zh-CN" dirty="0" err="1"/>
              <a:t>uo</a:t>
            </a:r>
            <a:r>
              <a:rPr lang="en-US" altLang="zh-CN" dirty="0"/>
              <a:t> = </a:t>
            </a:r>
            <a:r>
              <a:rPr lang="en-US" altLang="zh-CN" dirty="0" err="1"/>
              <a:t>o.decode</a:t>
            </a:r>
            <a:r>
              <a:rPr lang="en-US" altLang="zh-CN" dirty="0" smtClean="0"/>
              <a:t>(‘latin-1’)  </a:t>
            </a:r>
            <a:r>
              <a:rPr lang="zh-CN" altLang="en-US" dirty="0" smtClean="0"/>
              <a:t>改为：</a:t>
            </a:r>
            <a:r>
              <a:rPr lang="en-US" altLang="zh-CN" dirty="0" err="1" smtClean="0"/>
              <a:t>uo</a:t>
            </a:r>
            <a:r>
              <a:rPr lang="en-US" altLang="zh-CN" dirty="0" smtClean="0"/>
              <a:t> = o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772</a:t>
            </a:r>
            <a:r>
              <a:rPr lang="zh-CN" altLang="en-US" dirty="0" smtClean="0"/>
              <a:t>行：</a:t>
            </a:r>
            <a:r>
              <a:rPr lang="en-US" altLang="zh-CN" dirty="0" err="1"/>
              <a:t>ue</a:t>
            </a:r>
            <a:r>
              <a:rPr lang="en-US" altLang="zh-CN" dirty="0"/>
              <a:t> = </a:t>
            </a:r>
            <a:r>
              <a:rPr lang="en-US" altLang="zh-CN" dirty="0" err="1"/>
              <a:t>e.decode</a:t>
            </a:r>
            <a:r>
              <a:rPr lang="en-US" altLang="zh-CN" dirty="0" smtClean="0"/>
              <a:t>(‘latin-1’)  </a:t>
            </a:r>
            <a:r>
              <a:rPr lang="zh-CN" altLang="en-US" dirty="0" smtClean="0"/>
              <a:t>改为：</a:t>
            </a:r>
            <a:r>
              <a:rPr lang="en-US" altLang="zh-CN" dirty="0" err="1" smtClean="0"/>
              <a:t>ue</a:t>
            </a:r>
            <a:r>
              <a:rPr lang="en-US" altLang="zh-CN" dirty="0" smtClean="0"/>
              <a:t> = e</a:t>
            </a:r>
            <a:endParaRPr lang="zh-CN" altLang="en-US" dirty="0"/>
          </a:p>
        </p:txBody>
      </p:sp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5374132" y="366185"/>
            <a:ext cx="4630723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生成</a:t>
            </a:r>
            <a:r>
              <a:rPr lang="en-US" altLang="zh-CN" dirty="0"/>
              <a:t>html</a:t>
            </a:r>
            <a:r>
              <a:rPr lang="zh-CN" altLang="en-US" dirty="0"/>
              <a:t>测试报告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49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5362947" y="366185"/>
            <a:ext cx="4552425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生成</a:t>
            </a:r>
            <a:r>
              <a:rPr lang="en-US" altLang="zh-CN" dirty="0"/>
              <a:t>html</a:t>
            </a:r>
            <a:r>
              <a:rPr lang="zh-CN" altLang="en-US" dirty="0"/>
              <a:t>测试报告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02" y="1735031"/>
            <a:ext cx="7971347" cy="45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5362946" y="366185"/>
            <a:ext cx="4832059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生成</a:t>
            </a:r>
            <a:r>
              <a:rPr lang="en-US" altLang="zh-CN" dirty="0"/>
              <a:t>html</a:t>
            </a:r>
            <a:r>
              <a:rPr lang="zh-CN" altLang="en-US" dirty="0"/>
              <a:t>测试报告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03" y="1735031"/>
            <a:ext cx="7971345" cy="45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更易读的测试报告：</a:t>
            </a:r>
            <a:endParaRPr lang="zh-CN" altLang="en-US" dirty="0"/>
          </a:p>
        </p:txBody>
      </p:sp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5351761" y="366185"/>
            <a:ext cx="4619537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生成</a:t>
            </a:r>
            <a:r>
              <a:rPr lang="en-US" altLang="zh-CN" dirty="0"/>
              <a:t>html</a:t>
            </a:r>
            <a:r>
              <a:rPr lang="zh-CN" altLang="en-US" dirty="0"/>
              <a:t>测试报告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25" y="2357985"/>
            <a:ext cx="7867481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测试报告文件名：</a:t>
            </a:r>
            <a:endParaRPr lang="en-US" altLang="zh-CN" dirty="0" smtClean="0"/>
          </a:p>
          <a:p>
            <a:r>
              <a:rPr lang="en-US" altLang="zh-CN" dirty="0" err="1" smtClean="0"/>
              <a:t>time.time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：获取当前时间戳。</a:t>
            </a:r>
            <a:endParaRPr lang="en-US" altLang="zh-CN" dirty="0" smtClean="0"/>
          </a:p>
          <a:p>
            <a:r>
              <a:rPr lang="en-US" altLang="zh-CN" dirty="0" err="1" smtClean="0"/>
              <a:t>time.ctime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：当前时间的字符串形式。</a:t>
            </a:r>
            <a:endParaRPr lang="en-US" altLang="zh-CN" dirty="0" smtClean="0"/>
          </a:p>
          <a:p>
            <a:r>
              <a:rPr lang="en-US" altLang="zh-CN" dirty="0" err="1" smtClean="0"/>
              <a:t>time.localtime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：当前时间的</a:t>
            </a:r>
            <a:r>
              <a:rPr lang="en-US" altLang="zh-CN" dirty="0" err="1" smtClean="0"/>
              <a:t>struct_time</a:t>
            </a:r>
            <a:r>
              <a:rPr lang="zh-CN" altLang="en-US" dirty="0" smtClean="0"/>
              <a:t>形式。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time.strftime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：用来获得当前时间，可以将时间格式化为字符串。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PYTHON</a:t>
            </a:r>
            <a:r>
              <a:rPr lang="zh-CN" altLang="en-US" dirty="0" smtClean="0">
                <a:solidFill>
                  <a:srgbClr val="FFFF00"/>
                </a:solidFill>
              </a:rPr>
              <a:t>中时间日期格式化符号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</a:rPr>
              <a:t>区分大小写</a:t>
            </a:r>
            <a:r>
              <a:rPr lang="en-US" altLang="zh-CN" dirty="0" smtClean="0">
                <a:solidFill>
                  <a:srgbClr val="FFFF00"/>
                </a:solidFill>
              </a:rPr>
              <a:t>)</a:t>
            </a:r>
            <a:r>
              <a:rPr lang="zh-CN" altLang="en-US" dirty="0" smtClean="0">
                <a:solidFill>
                  <a:srgbClr val="FFFF00"/>
                </a:solidFill>
              </a:rPr>
              <a:t>如下页所示：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5385317" y="366185"/>
            <a:ext cx="470113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生成</a:t>
            </a:r>
            <a:r>
              <a:rPr lang="en-US" altLang="zh-CN" dirty="0"/>
              <a:t>html</a:t>
            </a:r>
            <a:r>
              <a:rPr lang="zh-CN" altLang="en-US" dirty="0"/>
              <a:t>测试报告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39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5418872" y="366185"/>
            <a:ext cx="4574796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生成</a:t>
            </a:r>
            <a:r>
              <a:rPr lang="en-US" altLang="zh-CN" dirty="0"/>
              <a:t>html</a:t>
            </a:r>
            <a:r>
              <a:rPr lang="zh-CN" altLang="en-US" dirty="0"/>
              <a:t>测试报告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03" y="1735031"/>
            <a:ext cx="7971345" cy="45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now = </a:t>
            </a:r>
            <a:r>
              <a:rPr lang="en-US" altLang="zh-CN" dirty="0" err="1"/>
              <a:t>time.strftime</a:t>
            </a:r>
            <a:r>
              <a:rPr lang="en-US" altLang="zh-CN" dirty="0"/>
              <a:t>(</a:t>
            </a:r>
            <a:r>
              <a:rPr lang="en-US" altLang="zh-CN" i="1" dirty="0"/>
              <a:t>"%Y-%m-%d %H_%M_%S") 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report_path</a:t>
            </a:r>
            <a:r>
              <a:rPr lang="en-US" altLang="zh-CN" dirty="0"/>
              <a:t> = </a:t>
            </a:r>
            <a:r>
              <a:rPr lang="en-US" altLang="zh-CN" i="1" dirty="0"/>
              <a:t>"C:\\Users\\</a:t>
            </a:r>
            <a:r>
              <a:rPr lang="en-US" altLang="zh-CN" i="1" u="sng" dirty="0"/>
              <a:t>laohu\\workspace\\pydev_test\\case_piliang\\report\\" + now + "_result.html" </a:t>
            </a:r>
            <a:endParaRPr lang="zh-CN" altLang="en-US" dirty="0"/>
          </a:p>
        </p:txBody>
      </p:sp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5351760" y="366185"/>
            <a:ext cx="4734687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生成</a:t>
            </a:r>
            <a:r>
              <a:rPr lang="en-US" altLang="zh-CN" dirty="0"/>
              <a:t>html</a:t>
            </a:r>
            <a:r>
              <a:rPr lang="zh-CN" altLang="en-US" dirty="0"/>
              <a:t>测试报告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248" y="4197517"/>
            <a:ext cx="4343200" cy="231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/>
              <a:t>unittest</a:t>
            </a:r>
            <a:r>
              <a:rPr lang="zh-CN" altLang="en-US" dirty="0" smtClean="0"/>
              <a:t>批量执行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 smtClean="0"/>
              <a:t>生成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测试报告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 err="1" smtClean="0">
                <a:solidFill>
                  <a:srgbClr val="FF0000"/>
                </a:solidFill>
              </a:rPr>
              <a:t>unittest</a:t>
            </a:r>
            <a:r>
              <a:rPr lang="zh-CN" altLang="en-US" dirty="0" smtClean="0">
                <a:solidFill>
                  <a:srgbClr val="FF0000"/>
                </a:solidFill>
              </a:rPr>
              <a:t>之装饰器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自动发送邮件功能</a:t>
            </a:r>
            <a:endParaRPr lang="zh-CN" altLang="en-US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85318" y="366185"/>
            <a:ext cx="4027764" cy="132503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/>
              <a:t>课程安排</a:t>
            </a:r>
          </a:p>
        </p:txBody>
      </p:sp>
    </p:spTree>
    <p:extLst>
      <p:ext uri="{BB962C8B-B14F-4D97-AF65-F5344CB8AC3E}">
        <p14:creationId xmlns:p14="http://schemas.microsoft.com/office/powerpoint/2010/main" val="15919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2400" dirty="0"/>
              <a:t>前面在入门篇中讲到</a:t>
            </a:r>
            <a:r>
              <a:rPr lang="en-US" altLang="zh-CN" sz="2400" dirty="0" err="1"/>
              <a:t>unittest</a:t>
            </a:r>
            <a:r>
              <a:rPr lang="en-US" altLang="zh-CN" sz="2400" dirty="0"/>
              <a:t> </a:t>
            </a:r>
            <a:r>
              <a:rPr lang="zh-CN" altLang="en-US" sz="2400" dirty="0"/>
              <a:t>里面</a:t>
            </a:r>
            <a:r>
              <a:rPr lang="en-US" altLang="zh-CN" sz="2400" dirty="0" err="1"/>
              <a:t>setUp</a:t>
            </a:r>
            <a:r>
              <a:rPr lang="zh-CN" altLang="en-US" sz="2400" dirty="0"/>
              <a:t>可以在每次执行用例前执行，这样有效的减少了代码量。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但是有个弊端，比如打开浏览器操作，每次执行用例时候都会重新打开，这样就会浪费很多时间。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5295835" y="366185"/>
            <a:ext cx="4117247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err="1"/>
              <a:t>unittest</a:t>
            </a:r>
            <a:r>
              <a:rPr lang="zh-CN" altLang="en-US" dirty="0"/>
              <a:t>之装饰器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27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2400" b="1" dirty="0"/>
              <a:t>用 </a:t>
            </a:r>
            <a:r>
              <a:rPr lang="en-US" altLang="zh-CN" sz="2400" b="1" dirty="0" err="1"/>
              <a:t>setUp</a:t>
            </a:r>
            <a:r>
              <a:rPr lang="zh-CN" altLang="en-US" sz="2400" b="1" dirty="0"/>
              <a:t>与</a:t>
            </a:r>
            <a:r>
              <a:rPr lang="en-US" altLang="zh-CN" sz="2400" b="1" dirty="0" err="1"/>
              <a:t>setUpClass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区别 </a:t>
            </a:r>
          </a:p>
          <a:p>
            <a:pPr lvl="1"/>
            <a:r>
              <a:rPr lang="en-US" altLang="zh-CN" dirty="0">
                <a:solidFill>
                  <a:srgbClr val="FFFF00"/>
                </a:solidFill>
              </a:rPr>
              <a:t>setup():</a:t>
            </a:r>
            <a:r>
              <a:rPr lang="zh-CN" altLang="en-US" dirty="0">
                <a:solidFill>
                  <a:srgbClr val="FFFF00"/>
                </a:solidFill>
              </a:rPr>
              <a:t>每个测试 </a:t>
            </a:r>
            <a:r>
              <a:rPr lang="en-US" altLang="zh-CN" dirty="0">
                <a:solidFill>
                  <a:srgbClr val="FFFF00"/>
                </a:solidFill>
              </a:rPr>
              <a:t>case</a:t>
            </a:r>
            <a:r>
              <a:rPr lang="zh-CN" altLang="en-US" dirty="0">
                <a:solidFill>
                  <a:srgbClr val="FFFF00"/>
                </a:solidFill>
              </a:rPr>
              <a:t>运行前运行 </a:t>
            </a:r>
          </a:p>
          <a:p>
            <a:pPr lvl="1"/>
            <a:r>
              <a:rPr lang="en-US" altLang="zh-CN" dirty="0">
                <a:solidFill>
                  <a:srgbClr val="FFFF00"/>
                </a:solidFill>
              </a:rPr>
              <a:t>teardown():</a:t>
            </a:r>
            <a:r>
              <a:rPr lang="zh-CN" altLang="en-US" dirty="0">
                <a:solidFill>
                  <a:srgbClr val="FFFF00"/>
                </a:solidFill>
              </a:rPr>
              <a:t>每个测试 </a:t>
            </a:r>
            <a:r>
              <a:rPr lang="en-US" altLang="zh-CN" dirty="0">
                <a:solidFill>
                  <a:srgbClr val="FFFF00"/>
                </a:solidFill>
              </a:rPr>
              <a:t>case</a:t>
            </a:r>
            <a:r>
              <a:rPr lang="zh-CN" altLang="en-US" dirty="0">
                <a:solidFill>
                  <a:srgbClr val="FFFF00"/>
                </a:solidFill>
              </a:rPr>
              <a:t>运行完后执行 </a:t>
            </a:r>
          </a:p>
          <a:p>
            <a:pPr lvl="1"/>
            <a:r>
              <a:rPr lang="en-US" altLang="zh-CN" dirty="0" err="1">
                <a:solidFill>
                  <a:srgbClr val="FFFF00"/>
                </a:solidFill>
              </a:rPr>
              <a:t>setUpClass</a:t>
            </a:r>
            <a:r>
              <a:rPr lang="en-US" altLang="zh-CN" dirty="0">
                <a:solidFill>
                  <a:srgbClr val="FFFF00"/>
                </a:solidFill>
              </a:rPr>
              <a:t>():</a:t>
            </a:r>
            <a:r>
              <a:rPr lang="zh-CN" altLang="en-US" dirty="0">
                <a:solidFill>
                  <a:srgbClr val="FFFF00"/>
                </a:solidFill>
              </a:rPr>
              <a:t>必须使用</a:t>
            </a:r>
            <a:r>
              <a:rPr lang="en-US" altLang="zh-CN" dirty="0">
                <a:solidFill>
                  <a:srgbClr val="FFFF00"/>
                </a:solidFill>
              </a:rPr>
              <a:t>@</a:t>
            </a:r>
            <a:r>
              <a:rPr lang="en-US" altLang="zh-CN" dirty="0" err="1">
                <a:solidFill>
                  <a:srgbClr val="FFFF00"/>
                </a:solidFill>
              </a:rPr>
              <a:t>classmethod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zh-CN" altLang="en-US" dirty="0">
                <a:solidFill>
                  <a:srgbClr val="FFFF00"/>
                </a:solidFill>
              </a:rPr>
              <a:t>装饰器</a:t>
            </a:r>
            <a:r>
              <a:rPr lang="en-US" altLang="zh-CN" dirty="0">
                <a:solidFill>
                  <a:srgbClr val="FFFF00"/>
                </a:solidFill>
              </a:rPr>
              <a:t>,</a:t>
            </a:r>
            <a:r>
              <a:rPr lang="zh-CN" altLang="en-US" dirty="0">
                <a:solidFill>
                  <a:srgbClr val="FFFF00"/>
                </a:solidFill>
              </a:rPr>
              <a:t>所有</a:t>
            </a:r>
            <a:r>
              <a:rPr lang="en-US" altLang="zh-CN" dirty="0">
                <a:solidFill>
                  <a:srgbClr val="FFFF00"/>
                </a:solidFill>
              </a:rPr>
              <a:t>case</a:t>
            </a:r>
            <a:r>
              <a:rPr lang="zh-CN" altLang="en-US" dirty="0">
                <a:solidFill>
                  <a:srgbClr val="FFFF00"/>
                </a:solidFill>
              </a:rPr>
              <a:t>运行前只运行一次 </a:t>
            </a:r>
          </a:p>
          <a:p>
            <a:pPr lvl="1"/>
            <a:r>
              <a:rPr lang="en-US" altLang="zh-CN" dirty="0" err="1">
                <a:solidFill>
                  <a:srgbClr val="FFFF00"/>
                </a:solidFill>
              </a:rPr>
              <a:t>tearDownClass</a:t>
            </a:r>
            <a:r>
              <a:rPr lang="en-US" altLang="zh-CN" dirty="0">
                <a:solidFill>
                  <a:srgbClr val="FFFF00"/>
                </a:solidFill>
              </a:rPr>
              <a:t>():</a:t>
            </a:r>
            <a:r>
              <a:rPr lang="zh-CN" altLang="en-US" dirty="0">
                <a:solidFill>
                  <a:srgbClr val="FFFF00"/>
                </a:solidFill>
              </a:rPr>
              <a:t>必须使用</a:t>
            </a:r>
            <a:r>
              <a:rPr lang="en-US" altLang="zh-CN" dirty="0">
                <a:solidFill>
                  <a:srgbClr val="FFFF00"/>
                </a:solidFill>
              </a:rPr>
              <a:t>@</a:t>
            </a:r>
            <a:r>
              <a:rPr lang="en-US" altLang="zh-CN" dirty="0" err="1">
                <a:solidFill>
                  <a:srgbClr val="FFFF00"/>
                </a:solidFill>
              </a:rPr>
              <a:t>classmethod</a:t>
            </a:r>
            <a:r>
              <a:rPr lang="zh-CN" altLang="en-US" dirty="0">
                <a:solidFill>
                  <a:srgbClr val="FFFF00"/>
                </a:solidFill>
              </a:rPr>
              <a:t>装饰器</a:t>
            </a:r>
            <a:r>
              <a:rPr lang="en-US" altLang="zh-CN" dirty="0">
                <a:solidFill>
                  <a:srgbClr val="FFFF00"/>
                </a:solidFill>
              </a:rPr>
              <a:t>,</a:t>
            </a:r>
            <a:r>
              <a:rPr lang="zh-CN" altLang="en-US" dirty="0">
                <a:solidFill>
                  <a:srgbClr val="FFFF00"/>
                </a:solidFill>
              </a:rPr>
              <a:t>所有</a:t>
            </a:r>
            <a:r>
              <a:rPr lang="en-US" altLang="zh-CN" dirty="0">
                <a:solidFill>
                  <a:srgbClr val="FFFF00"/>
                </a:solidFill>
              </a:rPr>
              <a:t>case</a:t>
            </a:r>
            <a:r>
              <a:rPr lang="zh-CN" altLang="en-US" dirty="0">
                <a:solidFill>
                  <a:srgbClr val="FFFF00"/>
                </a:solidFill>
              </a:rPr>
              <a:t>运行完后只运行一次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en-US" altLang="zh-CN" dirty="0">
                <a:solidFill>
                  <a:srgbClr val="FFFF00"/>
                </a:solidFill>
              </a:rPr>
              <a:t>@</a:t>
            </a:r>
            <a:r>
              <a:rPr lang="zh-CN" altLang="en-US" dirty="0">
                <a:solidFill>
                  <a:srgbClr val="FFFF00"/>
                </a:solidFill>
              </a:rPr>
              <a:t>是修饰符，</a:t>
            </a:r>
            <a:r>
              <a:rPr lang="en-US" altLang="zh-CN" dirty="0" err="1">
                <a:solidFill>
                  <a:srgbClr val="FFFF00"/>
                </a:solidFill>
              </a:rPr>
              <a:t>classmethod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zh-CN" altLang="en-US" dirty="0">
                <a:solidFill>
                  <a:srgbClr val="FFFF00"/>
                </a:solidFill>
              </a:rPr>
              <a:t>是</a:t>
            </a:r>
            <a:r>
              <a:rPr lang="en-US" altLang="zh-CN" dirty="0">
                <a:solidFill>
                  <a:srgbClr val="FFFF00"/>
                </a:solidFill>
              </a:rPr>
              <a:t>python</a:t>
            </a:r>
            <a:r>
              <a:rPr lang="zh-CN" altLang="en-US" dirty="0">
                <a:solidFill>
                  <a:srgbClr val="FFFF00"/>
                </a:solidFill>
              </a:rPr>
              <a:t>里的类方法 </a:t>
            </a:r>
          </a:p>
        </p:txBody>
      </p:sp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5351761" y="366185"/>
            <a:ext cx="4061320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err="1"/>
              <a:t>unittest</a:t>
            </a:r>
            <a:r>
              <a:rPr lang="zh-CN" altLang="en-US" dirty="0"/>
              <a:t>之装饰器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92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>
                <a:solidFill>
                  <a:srgbClr val="FF0000"/>
                </a:solidFill>
              </a:rPr>
              <a:t>unittest</a:t>
            </a:r>
            <a:r>
              <a:rPr lang="zh-CN" altLang="en-US" dirty="0" smtClean="0">
                <a:solidFill>
                  <a:srgbClr val="FF0000"/>
                </a:solidFill>
              </a:rPr>
              <a:t>批量执行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生成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测试报告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 err="1" smtClean="0"/>
              <a:t>unittest</a:t>
            </a:r>
            <a:r>
              <a:rPr lang="zh-CN" altLang="en-US" dirty="0" smtClean="0"/>
              <a:t>之装饰器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自动发送邮件功能</a:t>
            </a:r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18873" y="559266"/>
            <a:ext cx="3994208" cy="637564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本章内容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0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5340577" y="366185"/>
            <a:ext cx="4072505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err="1"/>
              <a:t>unittest</a:t>
            </a:r>
            <a:r>
              <a:rPr lang="zh-CN" altLang="en-US" dirty="0"/>
              <a:t>之装饰器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03" y="1735031"/>
            <a:ext cx="7971345" cy="45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zh-CN" altLang="en-US" dirty="0"/>
              <a:t>本</a:t>
            </a:r>
            <a:r>
              <a:rPr lang="zh-CN" altLang="en-US" dirty="0" smtClean="0"/>
              <a:t>篇一开始练习的例子实验一下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51761" y="366185"/>
            <a:ext cx="4061320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之装饰器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14" y="2457375"/>
            <a:ext cx="755637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30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/>
              <a:t>unittest</a:t>
            </a:r>
            <a:r>
              <a:rPr lang="zh-CN" altLang="en-US" dirty="0" smtClean="0"/>
              <a:t>批量执行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 smtClean="0"/>
              <a:t>生成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测试报告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 err="1" smtClean="0"/>
              <a:t>unittest</a:t>
            </a:r>
            <a:r>
              <a:rPr lang="zh-CN" altLang="en-US" dirty="0" smtClean="0"/>
              <a:t>之装饰器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自动发送邮件功能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85318" y="366185"/>
            <a:ext cx="4027764" cy="132503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/>
              <a:t>课程安排</a:t>
            </a:r>
          </a:p>
        </p:txBody>
      </p:sp>
    </p:spTree>
    <p:extLst>
      <p:ext uri="{BB962C8B-B14F-4D97-AF65-F5344CB8AC3E}">
        <p14:creationId xmlns:p14="http://schemas.microsoft.com/office/powerpoint/2010/main" val="20742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2400" dirty="0"/>
              <a:t>自动发送邮件是自动化测试项目的重要需求之一。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SMTP</a:t>
            </a:r>
            <a:r>
              <a:rPr lang="zh-CN" altLang="en-US" sz="2400" dirty="0"/>
              <a:t>是简单邮件传输协议，它是一组用于由源地址到目的地址传送邮件的规则，由它来控制信件的中转方式。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Python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smtplib</a:t>
            </a:r>
            <a:r>
              <a:rPr lang="zh-CN" altLang="en-US" sz="2400" dirty="0"/>
              <a:t>模块提供了一种很方便的途径用来发送电子邮件。</a:t>
            </a:r>
          </a:p>
        </p:txBody>
      </p:sp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5563411" y="615825"/>
            <a:ext cx="3960477" cy="497416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自动发邮件功能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51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导入</a:t>
            </a:r>
            <a:r>
              <a:rPr lang="en-US" altLang="zh-CN" dirty="0" smtClean="0"/>
              <a:t>SMTP</a:t>
            </a:r>
            <a:r>
              <a:rPr lang="zh-CN" altLang="en-US" dirty="0" smtClean="0"/>
              <a:t>对象，具体使用方法如下：</a:t>
            </a:r>
            <a:endParaRPr lang="en-US" altLang="zh-CN" dirty="0" smtClean="0"/>
          </a:p>
          <a:p>
            <a:r>
              <a:rPr lang="en-US" altLang="zh-CN" b="1" dirty="0" smtClean="0"/>
              <a:t>connect(host, port)</a:t>
            </a:r>
            <a:r>
              <a:rPr lang="zh-CN" altLang="en-US" dirty="0" smtClean="0"/>
              <a:t>方法参数说明如下：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host</a:t>
            </a:r>
            <a:r>
              <a:rPr lang="zh-CN" altLang="en-US" dirty="0" smtClean="0">
                <a:solidFill>
                  <a:srgbClr val="FFFF00"/>
                </a:solidFill>
              </a:rPr>
              <a:t>： 指定连接的邮箱服务器。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port</a:t>
            </a:r>
            <a:r>
              <a:rPr lang="zh-CN" altLang="en-US" dirty="0" smtClean="0">
                <a:solidFill>
                  <a:srgbClr val="FFFF00"/>
                </a:solidFill>
              </a:rPr>
              <a:t>：指定连接服务器的端口号。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login(user, password)</a:t>
            </a:r>
            <a:r>
              <a:rPr lang="zh-CN" altLang="en-US" dirty="0" smtClean="0"/>
              <a:t>方法参数说明如下：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user</a:t>
            </a:r>
            <a:r>
              <a:rPr lang="zh-CN" altLang="en-US" dirty="0" smtClean="0">
                <a:solidFill>
                  <a:srgbClr val="FFFF00"/>
                </a:solidFill>
              </a:rPr>
              <a:t>：登录邮箱用户名。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password</a:t>
            </a:r>
            <a:r>
              <a:rPr lang="zh-CN" altLang="en-US" dirty="0" smtClean="0">
                <a:solidFill>
                  <a:srgbClr val="FFFF00"/>
                </a:solidFill>
              </a:rPr>
              <a:t>：登录邮箱密码。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63411" y="615825"/>
            <a:ext cx="396047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自动发邮件功能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023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err="1" smtClean="0"/>
              <a:t>sendmail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from_addr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to_addrs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msg</a:t>
            </a:r>
            <a:r>
              <a:rPr lang="en-US" altLang="zh-CN" b="1" dirty="0" smtClean="0"/>
              <a:t>, …)</a:t>
            </a:r>
            <a:r>
              <a:rPr lang="zh-CN" altLang="en-US" dirty="0" smtClean="0"/>
              <a:t>方法参数说明如下：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FF00"/>
                </a:solidFill>
              </a:rPr>
              <a:t>from_addr</a:t>
            </a:r>
            <a:r>
              <a:rPr lang="zh-CN" altLang="en-US" dirty="0" smtClean="0">
                <a:solidFill>
                  <a:srgbClr val="FFFF00"/>
                </a:solidFill>
              </a:rPr>
              <a:t>：邮件发送者地址。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FF00"/>
                </a:solidFill>
              </a:rPr>
              <a:t>to_addrs</a:t>
            </a:r>
            <a:r>
              <a:rPr lang="zh-CN" altLang="en-US" dirty="0" smtClean="0">
                <a:solidFill>
                  <a:srgbClr val="FFFF00"/>
                </a:solidFill>
              </a:rPr>
              <a:t>：字符串列表，邮件发送地址。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FF00"/>
                </a:solidFill>
              </a:rPr>
              <a:t>msg</a:t>
            </a:r>
            <a:r>
              <a:rPr lang="zh-CN" altLang="en-US" dirty="0" smtClean="0">
                <a:solidFill>
                  <a:srgbClr val="FFFF00"/>
                </a:solidFill>
              </a:rPr>
              <a:t>：发送消息。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b="1" dirty="0" smtClean="0"/>
              <a:t>quit()</a:t>
            </a:r>
            <a:r>
              <a:rPr lang="zh-CN" altLang="en-US" dirty="0" smtClean="0"/>
              <a:t>方法：用于结束</a:t>
            </a:r>
            <a:r>
              <a:rPr lang="en-US" altLang="zh-CN" dirty="0" smtClean="0"/>
              <a:t>SMTP</a:t>
            </a:r>
            <a:r>
              <a:rPr lang="zh-CN" altLang="en-US" dirty="0" smtClean="0"/>
              <a:t>会话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发送邮件的两种方式：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FF00"/>
                </a:solidFill>
              </a:rPr>
              <a:t>方式一：自己邮箱的</a:t>
            </a:r>
            <a:r>
              <a:rPr lang="en-US" altLang="zh-CN" b="1" dirty="0" smtClean="0">
                <a:solidFill>
                  <a:srgbClr val="FFFF00"/>
                </a:solidFill>
              </a:rPr>
              <a:t>WEB</a:t>
            </a:r>
            <a:r>
              <a:rPr lang="zh-CN" altLang="en-US" b="1" dirty="0" smtClean="0">
                <a:solidFill>
                  <a:srgbClr val="FFFF00"/>
                </a:solidFill>
              </a:rPr>
              <a:t>页面，输入自己邮箱的用户名密码，打开发邮件页面，填写对方的邮箱地址及邮件标题与正文，完成后单击发送。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lvl="1"/>
            <a:endParaRPr lang="en-US" altLang="zh-CN" b="1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FF00"/>
                </a:solidFill>
              </a:rPr>
              <a:t>方式二：下载安装客户端，填写邮箱账号、密码、邮箱服务器，一般的邮箱客户端会默认记下这些信息，后面与方法一相同。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63411" y="615825"/>
            <a:ext cx="396047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自动发邮件功能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605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简单邮件发送验证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563411" y="615825"/>
            <a:ext cx="396047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自动发邮件功能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98167" y="2186902"/>
            <a:ext cx="7393497" cy="38275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smtplib</a:t>
            </a:r>
            <a:endParaRPr lang="en-US" altLang="zh-CN" sz="186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email.mime.text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MIMEText</a:t>
            </a:r>
            <a:endParaRPr lang="en-US" altLang="zh-CN" sz="186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email.header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u="sng" dirty="0">
                <a:solidFill>
                  <a:srgbClr val="000000"/>
                </a:solidFill>
                <a:latin typeface="Consolas" panose="020B0609020204030204" pitchFamily="49" charset="0"/>
              </a:rPr>
              <a:t>Header</a:t>
            </a:r>
          </a:p>
          <a:p>
            <a:endParaRPr lang="zh-CN" altLang="en-US" sz="1867" dirty="0"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867" dirty="0">
                <a:solidFill>
                  <a:srgbClr val="C0C0C0"/>
                </a:solidFill>
                <a:latin typeface="Consolas" panose="020B0609020204030204" pitchFamily="49" charset="0"/>
              </a:rPr>
              <a:t>发送邮箱服务器</a:t>
            </a:r>
          </a:p>
          <a:p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smtpserver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'smtp.sina.cn'</a:t>
            </a:r>
          </a:p>
          <a:p>
            <a:r>
              <a:rPr lang="en-US" altLang="zh-CN" sz="1867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867" dirty="0">
                <a:solidFill>
                  <a:srgbClr val="C0C0C0"/>
                </a:solidFill>
                <a:latin typeface="Consolas" panose="020B0609020204030204" pitchFamily="49" charset="0"/>
              </a:rPr>
              <a:t>发送邮箱用户</a:t>
            </a:r>
            <a:r>
              <a:rPr lang="en-US" altLang="zh-CN" sz="1867" dirty="0">
                <a:solidFill>
                  <a:srgbClr val="C0C0C0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867" dirty="0">
                <a:solidFill>
                  <a:srgbClr val="C0C0C0"/>
                </a:solidFill>
                <a:latin typeface="Consolas" panose="020B0609020204030204" pitchFamily="49" charset="0"/>
              </a:rPr>
              <a:t>密码</a:t>
            </a: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user =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'18614924844</a:t>
            </a:r>
            <a:r>
              <a:rPr lang="en-US" altLang="zh-CN" sz="1867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@sina.cn'</a:t>
            </a: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password =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'1234567890'</a:t>
            </a:r>
          </a:p>
          <a:p>
            <a:r>
              <a:rPr lang="en-US" altLang="zh-CN" sz="1867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867" dirty="0">
                <a:solidFill>
                  <a:srgbClr val="C0C0C0"/>
                </a:solidFill>
                <a:latin typeface="Consolas" panose="020B0609020204030204" pitchFamily="49" charset="0"/>
              </a:rPr>
              <a:t>发送邮箱</a:t>
            </a: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sender = 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'18614924844</a:t>
            </a:r>
            <a:r>
              <a:rPr lang="en-US" altLang="zh-CN" sz="1867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@sina.cn'</a:t>
            </a:r>
          </a:p>
          <a:p>
            <a:r>
              <a:rPr lang="en-US" altLang="zh-CN" sz="1867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867" dirty="0">
                <a:solidFill>
                  <a:srgbClr val="C0C0C0"/>
                </a:solidFill>
                <a:latin typeface="Consolas" panose="020B0609020204030204" pitchFamily="49" charset="0"/>
              </a:rPr>
              <a:t>接收邮箱</a:t>
            </a: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receiver = 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'359407130</a:t>
            </a:r>
            <a:r>
              <a:rPr lang="en-US" altLang="zh-CN" sz="1867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@qq.com'</a:t>
            </a:r>
            <a:endParaRPr lang="en-US" altLang="zh-CN" sz="1867" i="1" u="sng" dirty="0">
              <a:solidFill>
                <a:srgbClr val="00AA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98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简单邮件发送验证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563411" y="615825"/>
            <a:ext cx="396047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自动发邮件功能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98167" y="2186901"/>
            <a:ext cx="7393497" cy="38275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867" dirty="0">
                <a:solidFill>
                  <a:srgbClr val="C0C0C0"/>
                </a:solidFill>
                <a:latin typeface="Consolas" panose="020B0609020204030204" pitchFamily="49" charset="0"/>
              </a:rPr>
              <a:t>发送邮箱主题</a:t>
            </a: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subject = 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67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Python email test'</a:t>
            </a:r>
          </a:p>
          <a:p>
            <a:r>
              <a:rPr lang="en-US" altLang="zh-CN" sz="1867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867" dirty="0">
                <a:solidFill>
                  <a:srgbClr val="C0C0C0"/>
                </a:solidFill>
                <a:latin typeface="Consolas" panose="020B0609020204030204" pitchFamily="49" charset="0"/>
              </a:rPr>
              <a:t>编写</a:t>
            </a:r>
            <a:r>
              <a:rPr lang="en-US" altLang="zh-CN" sz="1867" dirty="0">
                <a:solidFill>
                  <a:srgbClr val="C0C0C0"/>
                </a:solidFill>
                <a:latin typeface="Consolas" panose="020B0609020204030204" pitchFamily="49" charset="0"/>
              </a:rPr>
              <a:t>HTML</a:t>
            </a:r>
            <a:r>
              <a:rPr lang="zh-CN" altLang="en-US" sz="1867" dirty="0">
                <a:solidFill>
                  <a:srgbClr val="C0C0C0"/>
                </a:solidFill>
                <a:latin typeface="Consolas" panose="020B0609020204030204" pitchFamily="49" charset="0"/>
              </a:rPr>
              <a:t>类型的邮件正文</a:t>
            </a:r>
          </a:p>
          <a:p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MIMEText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正文内容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67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'Subject'</a:t>
            </a:r>
            <a:r>
              <a:rPr lang="en-US" altLang="zh-CN" sz="1867" i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67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subject_test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'From'</a:t>
            </a:r>
            <a:r>
              <a:rPr lang="en-US" altLang="zh-CN" sz="1867" i="1" dirty="0">
                <a:solidFill>
                  <a:srgbClr val="000000"/>
                </a:solidFill>
                <a:latin typeface="Consolas" panose="020B0609020204030204" pitchFamily="49" charset="0"/>
              </a:rPr>
              <a:t>] = sender</a:t>
            </a:r>
          </a:p>
          <a:p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'To'</a:t>
            </a:r>
            <a:r>
              <a:rPr lang="en-US" altLang="zh-CN" sz="1867" i="1" dirty="0">
                <a:solidFill>
                  <a:srgbClr val="000000"/>
                </a:solidFill>
                <a:latin typeface="Consolas" panose="020B0609020204030204" pitchFamily="49" charset="0"/>
              </a:rPr>
              <a:t>] = receiver</a:t>
            </a:r>
          </a:p>
          <a:p>
            <a:r>
              <a:rPr lang="en-US" altLang="zh-CN" sz="1867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867" dirty="0">
                <a:solidFill>
                  <a:srgbClr val="C0C0C0"/>
                </a:solidFill>
                <a:latin typeface="Consolas" panose="020B0609020204030204" pitchFamily="49" charset="0"/>
              </a:rPr>
              <a:t>连接发送邮件</a:t>
            </a:r>
          </a:p>
          <a:p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smtp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smtplib.SMTP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smtp.connect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smtpserver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smtp.login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(user, password)</a:t>
            </a:r>
          </a:p>
          <a:p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smtp.sendmail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(sender, receiver,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msg.as_string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smtp.quit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415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发送带附件的邮件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63411" y="615825"/>
            <a:ext cx="396047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自动发邮件功能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19468" y="2237619"/>
            <a:ext cx="7762613" cy="38275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email.header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Header</a:t>
            </a:r>
          </a:p>
          <a:p>
            <a:r>
              <a:rPr lang="en-US" altLang="zh-CN" sz="186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email.mime.text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MIMEText</a:t>
            </a:r>
            <a:endParaRPr lang="en-US" altLang="zh-CN" sz="186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email.mime.multipart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MIMEMultipart</a:t>
            </a:r>
            <a:endParaRPr lang="en-US" altLang="zh-CN" sz="186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smtplib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endParaRPr lang="en-US" altLang="zh-CN" sz="186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sz="1867" dirty="0">
              <a:latin typeface="Consolas" panose="020B0609020204030204" pitchFamily="49" charset="0"/>
            </a:endParaRPr>
          </a:p>
          <a:p>
            <a:r>
              <a:rPr lang="en-US" altLang="zh-CN" sz="1867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SendMailAttach</a:t>
            </a:r>
            <a:r>
              <a:rPr lang="en-US" altLang="zh-CN" sz="1867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zh-CN" altLang="en-US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867" dirty="0">
                <a:solidFill>
                  <a:srgbClr val="C0C0C0"/>
                </a:solidFill>
                <a:latin typeface="Consolas" panose="020B0609020204030204" pitchFamily="49" charset="0"/>
              </a:rPr>
              <a:t>发送邮箱服务器</a:t>
            </a: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smtpserver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'smtp.sina.cn'</a:t>
            </a:r>
          </a:p>
          <a:p>
            <a:r>
              <a:rPr lang="zh-CN" altLang="en-US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867" dirty="0">
                <a:solidFill>
                  <a:srgbClr val="C0C0C0"/>
                </a:solidFill>
                <a:latin typeface="Consolas" panose="020B0609020204030204" pitchFamily="49" charset="0"/>
              </a:rPr>
              <a:t>发送邮箱用户</a:t>
            </a:r>
            <a:r>
              <a:rPr lang="en-US" altLang="zh-CN" sz="1867" dirty="0">
                <a:solidFill>
                  <a:srgbClr val="C0C0C0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867" dirty="0">
                <a:solidFill>
                  <a:srgbClr val="C0C0C0"/>
                </a:solidFill>
                <a:latin typeface="Consolas" panose="020B0609020204030204" pitchFamily="49" charset="0"/>
              </a:rPr>
              <a:t>密码</a:t>
            </a: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user = 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'18614924844</a:t>
            </a:r>
            <a:r>
              <a:rPr lang="en-US" altLang="zh-CN" sz="1867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@sina.cn'</a:t>
            </a: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password = 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'1234567890'</a:t>
            </a:r>
          </a:p>
          <a:p>
            <a:r>
              <a:rPr lang="zh-CN" altLang="en-US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867" dirty="0">
                <a:solidFill>
                  <a:srgbClr val="C0C0C0"/>
                </a:solidFill>
                <a:latin typeface="Consolas" panose="020B0609020204030204" pitchFamily="49" charset="0"/>
              </a:rPr>
              <a:t>发送邮箱</a:t>
            </a: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sender = 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'18614924844</a:t>
            </a:r>
            <a:r>
              <a:rPr lang="en-US" altLang="zh-CN" sz="1867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@sina.cn</a:t>
            </a:r>
            <a:r>
              <a:rPr lang="en-US" altLang="zh-CN" sz="1867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endParaRPr lang="en-US" altLang="zh-CN" sz="1867" i="1" u="sng" dirty="0">
              <a:solidFill>
                <a:srgbClr val="00AA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68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发送带附件的邮件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63411" y="615825"/>
            <a:ext cx="396047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自动发邮件功能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19468" y="2237619"/>
            <a:ext cx="7762613" cy="41148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867" dirty="0">
                <a:solidFill>
                  <a:srgbClr val="C0C0C0"/>
                </a:solidFill>
                <a:latin typeface="Consolas" panose="020B0609020204030204" pitchFamily="49" charset="0"/>
              </a:rPr>
              <a:t>接收邮箱</a:t>
            </a: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receiver = 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'18614924844</a:t>
            </a:r>
            <a:r>
              <a:rPr lang="en-US" altLang="zh-CN" sz="1867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@sina.cn'</a:t>
            </a: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MIMEMultipart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att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MIMEText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(open(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'D:\\test\\testTemplate.html'</a:t>
            </a:r>
            <a:r>
              <a:rPr lang="en-US" altLang="zh-CN" sz="1867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67" i="1" u="sng" dirty="0" err="1">
                <a:solidFill>
                  <a:srgbClr val="00AA00"/>
                </a:solidFill>
                <a:latin typeface="Consolas" panose="020B0609020204030204" pitchFamily="49" charset="0"/>
              </a:rPr>
              <a:t>rb</a:t>
            </a:r>
            <a:r>
              <a:rPr lang="en-US" altLang="zh-CN" sz="1867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67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).read(), </a:t>
            </a:r>
            <a:r>
              <a:rPr lang="en-US" altLang="zh-CN" sz="1867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'base64'</a:t>
            </a:r>
            <a:r>
              <a:rPr lang="en-US" altLang="zh-CN" sz="1867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67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'gb2312'</a:t>
            </a:r>
            <a:r>
              <a:rPr lang="en-US" altLang="zh-CN" sz="1867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att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"Content-Type"</a:t>
            </a:r>
            <a:r>
              <a:rPr lang="en-US" altLang="zh-CN" sz="1867" i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'application/</a:t>
            </a:r>
            <a:r>
              <a:rPr lang="en-US" altLang="zh-CN" sz="1867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octet-stream'</a:t>
            </a:r>
          </a:p>
          <a:p>
            <a:r>
              <a:rPr lang="fr-FR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att[</a:t>
            </a:r>
            <a:r>
              <a:rPr lang="fr-FR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"Content-Disposition"</a:t>
            </a:r>
            <a:r>
              <a:rPr lang="fr-FR" altLang="zh-CN" sz="1867" i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fr-FR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'attachment; filename="testTemplate.html"'</a:t>
            </a: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msg.attach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att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zh-CN" altLang="en-US" sz="1867" dirty="0"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'From'</a:t>
            </a:r>
            <a:r>
              <a:rPr lang="en-US" altLang="zh-CN" sz="1867" i="1" dirty="0">
                <a:solidFill>
                  <a:srgbClr val="000000"/>
                </a:solidFill>
                <a:latin typeface="Consolas" panose="020B0609020204030204" pitchFamily="49" charset="0"/>
              </a:rPr>
              <a:t>] = sender</a:t>
            </a: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'To'</a:t>
            </a:r>
            <a:r>
              <a:rPr lang="en-US" altLang="zh-CN" sz="1867" i="1" dirty="0">
                <a:solidFill>
                  <a:srgbClr val="000000"/>
                </a:solidFill>
                <a:latin typeface="Consolas" panose="020B0609020204030204" pitchFamily="49" charset="0"/>
              </a:rPr>
              <a:t>] = receiver</a:t>
            </a: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'subject'</a:t>
            </a:r>
            <a:r>
              <a:rPr lang="en-US" altLang="zh-CN" sz="1867" i="1" dirty="0">
                <a:solidFill>
                  <a:srgbClr val="000000"/>
                </a:solidFill>
                <a:latin typeface="Consolas" panose="020B0609020204030204" pitchFamily="49" charset="0"/>
              </a:rPr>
              <a:t>] = Header(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测试结果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('</a:t>
            </a:r>
            <a:r>
              <a:rPr lang="zh-CN" altLang="en-US" sz="1867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867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867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datetime.date.today</a:t>
            </a:r>
            <a:r>
              <a:rPr lang="en-US" altLang="zh-CN" sz="1867" i="1" dirty="0">
                <a:solidFill>
                  <a:srgbClr val="000000"/>
                </a:solidFill>
                <a:latin typeface="Consolas" panose="020B0609020204030204" pitchFamily="49" charset="0"/>
              </a:rPr>
              <a:t>()) + 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867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'utf8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67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867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2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入门阶段讲到过批量执行，这里主要用一个实例承接一下上章所讲内容。执行脚本结构如下：</a:t>
            </a:r>
            <a:endParaRPr lang="zh-CN" altLang="en-US" dirty="0"/>
          </a:p>
        </p:txBody>
      </p:sp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5262278" y="366185"/>
            <a:ext cx="4150803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err="1"/>
              <a:t>unittest</a:t>
            </a:r>
            <a:r>
              <a:rPr lang="zh-CN" altLang="en-US" dirty="0"/>
              <a:t>批量执行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2881"/>
          <a:stretch/>
        </p:blipFill>
        <p:spPr>
          <a:xfrm>
            <a:off x="6134732" y="2964111"/>
            <a:ext cx="3278348" cy="355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发送带附件的邮件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63411" y="615825"/>
            <a:ext cx="396047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自动发邮件功能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19468" y="2371843"/>
            <a:ext cx="7762613" cy="29655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body = 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67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Python test mail"</a:t>
            </a: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msg.attach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MIMEText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(body, 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'plain'</a:t>
            </a:r>
            <a:r>
              <a:rPr lang="en-US" altLang="zh-CN" sz="1867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zh-CN" altLang="en-US" sz="1867" dirty="0"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smtp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smtplib.SMTP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smtp.connect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smtpserver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smtp.login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user,password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smtp.sendmail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'from'</a:t>
            </a:r>
            <a:r>
              <a:rPr lang="en-US" altLang="zh-CN" sz="1867" i="1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867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1867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67" i="1" dirty="0">
                <a:solidFill>
                  <a:srgbClr val="00AA00"/>
                </a:solidFill>
                <a:latin typeface="Consolas" panose="020B0609020204030204" pitchFamily="49" charset="0"/>
              </a:rPr>
              <a:t>'to'</a:t>
            </a:r>
            <a:r>
              <a:rPr lang="en-US" altLang="zh-CN" sz="1867" i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r>
              <a:rPr lang="en-US" altLang="zh-CN" sz="1867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msg.as_string</a:t>
            </a:r>
            <a:r>
              <a:rPr lang="en-US" altLang="zh-CN" sz="1867" i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smtp.quit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zh-CN" altLang="en-US" sz="1867" dirty="0">
              <a:latin typeface="Consolas" panose="020B0609020204030204" pitchFamily="49" charset="0"/>
            </a:endParaRPr>
          </a:p>
          <a:p>
            <a:r>
              <a:rPr lang="en-US" altLang="zh-CN" sz="1867" dirty="0" err="1">
                <a:solidFill>
                  <a:srgbClr val="000000"/>
                </a:solidFill>
                <a:latin typeface="Consolas" panose="020B0609020204030204" pitchFamily="49" charset="0"/>
              </a:rPr>
              <a:t>SendMailAttach</a:t>
            </a:r>
            <a:r>
              <a:rPr lang="en-US" altLang="zh-CN" sz="1867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357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查找最新的测试报告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03" y="2425745"/>
            <a:ext cx="7848871" cy="3888427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563411" y="615825"/>
            <a:ext cx="396047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自动发邮件功能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689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整合自动发邮件功能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02" y="2390795"/>
            <a:ext cx="7632847" cy="3456384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563411" y="615825"/>
            <a:ext cx="396047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自动发邮件功能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940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整合自动发邮件功能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67" y="2355847"/>
            <a:ext cx="7848871" cy="3837547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563411" y="615825"/>
            <a:ext cx="396047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自动发邮件功能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421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整合自动发邮件功能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393" y="2185005"/>
            <a:ext cx="8304763" cy="23142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393" y="4455908"/>
            <a:ext cx="8304763" cy="23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33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整合自动发邮件功能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26" y="2282445"/>
            <a:ext cx="8064896" cy="3650348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563411" y="615825"/>
            <a:ext cx="3960477" cy="49741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自动发邮件功能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479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reeform 5"/>
          <p:cNvSpPr>
            <a:spLocks/>
          </p:cNvSpPr>
          <p:nvPr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75 w 3651"/>
              <a:gd name="T1" fmla="*/ 0 h 428"/>
              <a:gd name="T2" fmla="*/ 3475 w 3651"/>
              <a:gd name="T3" fmla="*/ 0 h 428"/>
              <a:gd name="T4" fmla="*/ 3651 w 3651"/>
              <a:gd name="T5" fmla="*/ 428 h 428"/>
              <a:gd name="T6" fmla="*/ 0 w 3651"/>
              <a:gd name="T7" fmla="*/ 428 h 428"/>
              <a:gd name="T8" fmla="*/ 175 w 3651"/>
              <a:gd name="T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1" name="Freeform 8"/>
          <p:cNvSpPr>
            <a:spLocks/>
          </p:cNvSpPr>
          <p:nvPr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75 w 3651"/>
              <a:gd name="T1" fmla="*/ 427 h 427"/>
              <a:gd name="T2" fmla="*/ 3475 w 3651"/>
              <a:gd name="T3" fmla="*/ 427 h 427"/>
              <a:gd name="T4" fmla="*/ 3651 w 3651"/>
              <a:gd name="T5" fmla="*/ 0 h 427"/>
              <a:gd name="T6" fmla="*/ 0 w 3651"/>
              <a:gd name="T7" fmla="*/ 0 h 427"/>
              <a:gd name="T8" fmla="*/ 175 w 3651"/>
              <a:gd name="T9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4" name="TextBox 12"/>
          <p:cNvSpPr txBox="1">
            <a:spLocks noChangeArrowheads="1"/>
          </p:cNvSpPr>
          <p:nvPr/>
        </p:nvSpPr>
        <p:spPr bwMode="auto">
          <a:xfrm>
            <a:off x="5970885" y="3429000"/>
            <a:ext cx="1860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	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5" name="Rectangle 3"/>
          <p:cNvSpPr txBox="1">
            <a:spLocks noChangeArrowheads="1"/>
          </p:cNvSpPr>
          <p:nvPr/>
        </p:nvSpPr>
        <p:spPr bwMode="auto">
          <a:xfrm>
            <a:off x="4054475" y="2349500"/>
            <a:ext cx="49117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7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r>
              <a:rPr lang="en-US" sz="7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7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067718"/>
            <a:ext cx="23637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699" grpId="0" animBg="1" autoUpdateAnimBg="0"/>
      <p:bldP spid="29700" grpId="0" animBg="1" autoUpdateAnimBg="0"/>
      <p:bldP spid="29701" grpId="0" animBg="1"/>
      <p:bldP spid="29702" grpId="0" animBg="1" autoUpdateAnimBg="0"/>
      <p:bldP spid="29704" grpId="0" autoUpdateAnimBg="0"/>
      <p:bldP spid="2970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其中百度包中</a:t>
            </a:r>
            <a:r>
              <a:rPr lang="en-US" altLang="zh-CN" dirty="0" smtClean="0"/>
              <a:t>text_01.py</a:t>
            </a:r>
            <a:r>
              <a:rPr lang="zh-CN" altLang="en-US" dirty="0" smtClean="0"/>
              <a:t>中包含类</a:t>
            </a:r>
            <a:endParaRPr lang="en-US" altLang="zh-CN" dirty="0" smtClean="0"/>
          </a:p>
          <a:p>
            <a:r>
              <a:rPr lang="en-US" altLang="zh-CN" b="1" dirty="0" smtClean="0"/>
              <a:t>                  </a:t>
            </a:r>
            <a:r>
              <a:rPr lang="en-US" altLang="zh-CN" b="1" u="sng" dirty="0" err="1" smtClean="0"/>
              <a:t>Baidu_Test_wang</a:t>
            </a:r>
            <a:endParaRPr lang="en-US" altLang="zh-CN" b="1" u="sng" dirty="0" smtClean="0"/>
          </a:p>
          <a:p>
            <a:r>
              <a:rPr lang="zh-CN" altLang="en-US" b="1" dirty="0" smtClean="0"/>
              <a:t>类下两条用例方法：</a:t>
            </a:r>
            <a:endParaRPr lang="en-US" altLang="zh-CN" b="1" dirty="0" smtClean="0"/>
          </a:p>
          <a:p>
            <a:pPr lvl="1"/>
            <a:r>
              <a:rPr lang="en-US" altLang="zh-CN" b="1" dirty="0" err="1">
                <a:solidFill>
                  <a:srgbClr val="FFFF00"/>
                </a:solidFill>
              </a:rPr>
              <a:t>test_baidu_cha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1"/>
            <a:r>
              <a:rPr lang="en-US" altLang="zh-CN" b="1" dirty="0">
                <a:solidFill>
                  <a:srgbClr val="FFFF00"/>
                </a:solidFill>
              </a:rPr>
              <a:t>test_baidu_cha2</a:t>
            </a:r>
          </a:p>
          <a:p>
            <a:r>
              <a:rPr lang="zh-CN" altLang="en-US" dirty="0"/>
              <a:t>其中百度包中</a:t>
            </a:r>
            <a:r>
              <a:rPr lang="en-US" altLang="zh-CN" dirty="0" smtClean="0"/>
              <a:t>text_02.py</a:t>
            </a:r>
            <a:r>
              <a:rPr lang="zh-CN" altLang="en-US" dirty="0"/>
              <a:t>中包含类</a:t>
            </a:r>
            <a:endParaRPr lang="en-US" altLang="zh-CN" dirty="0"/>
          </a:p>
          <a:p>
            <a:r>
              <a:rPr lang="en-US" altLang="zh-CN" b="1" dirty="0"/>
              <a:t>                  </a:t>
            </a:r>
            <a:r>
              <a:rPr lang="en-US" altLang="zh-CN" b="1" u="sng" dirty="0" err="1" smtClean="0"/>
              <a:t>Baidu_Test_news</a:t>
            </a:r>
            <a:endParaRPr lang="en-US" altLang="zh-CN" b="1" u="sng" dirty="0" smtClean="0"/>
          </a:p>
          <a:p>
            <a:r>
              <a:rPr lang="zh-CN" altLang="en-US" b="1" dirty="0" smtClean="0"/>
              <a:t>类</a:t>
            </a:r>
            <a:r>
              <a:rPr lang="zh-CN" altLang="en-US" b="1" dirty="0"/>
              <a:t>下两条用例方法：</a:t>
            </a:r>
            <a:endParaRPr lang="en-US" altLang="zh-CN" b="1" dirty="0"/>
          </a:p>
          <a:p>
            <a:pPr lvl="1"/>
            <a:r>
              <a:rPr lang="en-US" altLang="zh-CN" b="1" dirty="0" err="1">
                <a:solidFill>
                  <a:srgbClr val="FFFF00"/>
                </a:solidFill>
              </a:rPr>
              <a:t>test_baidu_sou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1"/>
            <a:r>
              <a:rPr lang="en-US" altLang="zh-CN" b="1" dirty="0">
                <a:solidFill>
                  <a:srgbClr val="FFFF00"/>
                </a:solidFill>
              </a:rPr>
              <a:t>test_baidu_sou2</a:t>
            </a:r>
            <a:endParaRPr lang="zh-CN" altLang="en-US" dirty="0">
              <a:solidFill>
                <a:srgbClr val="FFFF00"/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5318206" y="559268"/>
            <a:ext cx="4094876" cy="693489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err="1"/>
              <a:t>unittest</a:t>
            </a:r>
            <a:r>
              <a:rPr lang="zh-CN" altLang="en-US" dirty="0"/>
              <a:t>批量执行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90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其中孔夫子包</a:t>
            </a:r>
            <a:r>
              <a:rPr lang="zh-CN" altLang="en-US" dirty="0"/>
              <a:t>中</a:t>
            </a:r>
            <a:r>
              <a:rPr lang="en-US" altLang="zh-CN" dirty="0" smtClean="0"/>
              <a:t>text_03.py</a:t>
            </a:r>
            <a:r>
              <a:rPr lang="zh-CN" altLang="en-US" dirty="0"/>
              <a:t>中包含类</a:t>
            </a:r>
            <a:endParaRPr lang="en-US" altLang="zh-CN" dirty="0"/>
          </a:p>
          <a:p>
            <a:r>
              <a:rPr lang="en-US" altLang="zh-CN" b="1" dirty="0"/>
              <a:t>                  </a:t>
            </a:r>
            <a:r>
              <a:rPr lang="en-US" altLang="zh-CN" b="1" dirty="0" err="1" smtClean="0"/>
              <a:t>Kong</a:t>
            </a:r>
            <a:r>
              <a:rPr lang="en-US" altLang="zh-CN" b="1" u="sng" dirty="0" err="1" smtClean="0"/>
              <a:t>_Test_login</a:t>
            </a:r>
            <a:endParaRPr lang="en-US" altLang="zh-CN" b="1" u="sng" dirty="0"/>
          </a:p>
          <a:p>
            <a:r>
              <a:rPr lang="zh-CN" altLang="en-US" b="1" dirty="0"/>
              <a:t>类下两条用例方法：</a:t>
            </a:r>
            <a:endParaRPr lang="en-US" altLang="zh-CN" b="1" dirty="0"/>
          </a:p>
          <a:p>
            <a:pPr lvl="1"/>
            <a:r>
              <a:rPr lang="en-US" altLang="zh-CN" b="1" dirty="0" err="1">
                <a:solidFill>
                  <a:srgbClr val="FFFF00"/>
                </a:solidFill>
              </a:rPr>
              <a:t>test_kong_zhengchang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1"/>
            <a:r>
              <a:rPr lang="en-US" altLang="zh-CN" b="1" dirty="0" err="1">
                <a:solidFill>
                  <a:srgbClr val="FFFF00"/>
                </a:solidFill>
              </a:rPr>
              <a:t>test_kong_yichang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zh-CN" altLang="en-US" dirty="0" smtClean="0"/>
              <a:t>其中孔夫子包</a:t>
            </a:r>
            <a:r>
              <a:rPr lang="zh-CN" altLang="en-US" dirty="0"/>
              <a:t>中</a:t>
            </a:r>
            <a:r>
              <a:rPr lang="en-US" altLang="zh-CN" dirty="0" smtClean="0"/>
              <a:t>text_04.py</a:t>
            </a:r>
            <a:r>
              <a:rPr lang="zh-CN" altLang="en-US" dirty="0"/>
              <a:t>中包含类</a:t>
            </a:r>
            <a:endParaRPr lang="en-US" altLang="zh-CN" dirty="0"/>
          </a:p>
          <a:p>
            <a:r>
              <a:rPr lang="en-US" altLang="zh-CN" b="1" dirty="0"/>
              <a:t>                  </a:t>
            </a:r>
            <a:r>
              <a:rPr lang="en-US" altLang="zh-CN" b="1" dirty="0" err="1" smtClean="0"/>
              <a:t>Kong</a:t>
            </a:r>
            <a:r>
              <a:rPr lang="en-US" altLang="zh-CN" b="1" u="sng" dirty="0" err="1" smtClean="0"/>
              <a:t>_Test_cha</a:t>
            </a:r>
            <a:endParaRPr lang="en-US" altLang="zh-CN" b="1" u="sng" dirty="0"/>
          </a:p>
          <a:p>
            <a:r>
              <a:rPr lang="zh-CN" altLang="en-US" b="1" dirty="0"/>
              <a:t>类下两条用例方法：</a:t>
            </a:r>
            <a:endParaRPr lang="en-US" altLang="zh-CN" b="1" dirty="0"/>
          </a:p>
          <a:p>
            <a:pPr lvl="1"/>
            <a:r>
              <a:rPr lang="en-US" altLang="zh-CN" b="1" dirty="0" err="1">
                <a:solidFill>
                  <a:srgbClr val="FFFF00"/>
                </a:solidFill>
              </a:rPr>
              <a:t>test_kong_cha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1"/>
            <a:r>
              <a:rPr lang="en-US" altLang="zh-CN" b="1" dirty="0">
                <a:solidFill>
                  <a:srgbClr val="FFFF00"/>
                </a:solidFill>
              </a:rPr>
              <a:t>test_kong_cha2</a:t>
            </a:r>
            <a:endParaRPr lang="zh-CN" altLang="en-US" dirty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5396502" y="366185"/>
            <a:ext cx="4016579" cy="953684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err="1"/>
              <a:t>unittest</a:t>
            </a:r>
            <a:r>
              <a:rPr lang="zh-CN" altLang="en-US" dirty="0"/>
              <a:t>批量执行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83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485985" y="522780"/>
            <a:ext cx="3927096" cy="8530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批量执行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02" y="1735030"/>
            <a:ext cx="7971347" cy="457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9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/>
              <a:t>unittest</a:t>
            </a:r>
            <a:r>
              <a:rPr lang="zh-CN" altLang="en-US" dirty="0" smtClean="0"/>
              <a:t>批量执行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生成</a:t>
            </a:r>
            <a:r>
              <a:rPr lang="en-US" altLang="zh-CN" dirty="0" smtClean="0">
                <a:solidFill>
                  <a:srgbClr val="FF0000"/>
                </a:solidFill>
              </a:rPr>
              <a:t>html</a:t>
            </a:r>
            <a:r>
              <a:rPr lang="zh-CN" altLang="en-US" dirty="0" smtClean="0">
                <a:solidFill>
                  <a:srgbClr val="FF0000"/>
                </a:solidFill>
              </a:rPr>
              <a:t>测试报告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dirty="0" err="1" smtClean="0"/>
              <a:t>unittest</a:t>
            </a:r>
            <a:r>
              <a:rPr lang="zh-CN" altLang="en-US" dirty="0" smtClean="0"/>
              <a:t>之装饰器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自动发送邮件功能</a:t>
            </a:r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95835" y="366185"/>
            <a:ext cx="4117247" cy="132503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/>
              <a:t>课程安排</a:t>
            </a:r>
          </a:p>
        </p:txBody>
      </p:sp>
    </p:spTree>
    <p:extLst>
      <p:ext uri="{BB962C8B-B14F-4D97-AF65-F5344CB8AC3E}">
        <p14:creationId xmlns:p14="http://schemas.microsoft.com/office/powerpoint/2010/main" val="9669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批量执行完用例后，生成的测试报告是文本形式的，不够</a:t>
            </a:r>
            <a:r>
              <a:rPr lang="zh-CN" altLang="en-US" dirty="0" smtClean="0"/>
              <a:t>直观。</a:t>
            </a:r>
            <a:endParaRPr lang="en-US" altLang="zh-CN" dirty="0" smtClean="0"/>
          </a:p>
          <a:p>
            <a:r>
              <a:rPr lang="zh-CN" altLang="en-US" dirty="0"/>
              <a:t>为了更好的</a:t>
            </a:r>
            <a:r>
              <a:rPr lang="zh-CN" altLang="en-US" dirty="0" smtClean="0"/>
              <a:t>展示测试报告</a:t>
            </a:r>
            <a:r>
              <a:rPr lang="zh-CN" altLang="en-US" dirty="0"/>
              <a:t>，最好是生成 </a:t>
            </a:r>
            <a:r>
              <a:rPr lang="en-US" altLang="zh-CN" dirty="0"/>
              <a:t>HTML</a:t>
            </a:r>
            <a:r>
              <a:rPr lang="zh-CN" altLang="en-US" dirty="0"/>
              <a:t>格式的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unittest</a:t>
            </a:r>
            <a:r>
              <a:rPr lang="zh-CN" altLang="en-US" dirty="0"/>
              <a:t>里面是不能生成 </a:t>
            </a:r>
            <a:r>
              <a:rPr lang="en-US" altLang="zh-CN" dirty="0"/>
              <a:t>html</a:t>
            </a:r>
            <a:r>
              <a:rPr lang="zh-CN" altLang="en-US" dirty="0"/>
              <a:t>格式报告的，需要导入一个第三方的模块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HTMLTestRunner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tungwaiyip.info/software/HTMLTestRunner.html</a:t>
            </a:r>
            <a:endParaRPr lang="en-US" altLang="zh-CN" dirty="0" smtClean="0"/>
          </a:p>
          <a:p>
            <a:r>
              <a:rPr lang="zh-CN" altLang="en-US" dirty="0"/>
              <a:t>下载后手动拖到 </a:t>
            </a:r>
            <a:r>
              <a:rPr lang="en-US" altLang="zh-CN" dirty="0"/>
              <a:t>python</a:t>
            </a:r>
            <a:r>
              <a:rPr lang="zh-CN" altLang="en-US" dirty="0"/>
              <a:t>安装文件的</a:t>
            </a:r>
            <a:r>
              <a:rPr lang="en-US" altLang="zh-CN" dirty="0"/>
              <a:t>Lib </a:t>
            </a:r>
            <a:r>
              <a:rPr lang="zh-CN" altLang="en-US" dirty="0"/>
              <a:t>目录</a:t>
            </a:r>
            <a:r>
              <a:rPr lang="zh-CN" altLang="en-US" dirty="0" smtClean="0"/>
              <a:t>下</a:t>
            </a:r>
            <a:endParaRPr lang="en-US" altLang="zh-CN" dirty="0" smtClean="0"/>
          </a:p>
        </p:txBody>
      </p:sp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5262279" y="366185"/>
            <a:ext cx="458598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生成</a:t>
            </a:r>
            <a:r>
              <a:rPr lang="en-US" altLang="zh-CN" dirty="0"/>
              <a:t>html</a:t>
            </a:r>
            <a:r>
              <a:rPr lang="zh-CN" altLang="en-US" dirty="0"/>
              <a:t>测试报告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682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下载 </a:t>
            </a:r>
            <a:r>
              <a:rPr lang="en-US" altLang="zh-CN" dirty="0"/>
              <a:t>Download </a:t>
            </a:r>
            <a:r>
              <a:rPr lang="zh-CN" altLang="en-US" dirty="0"/>
              <a:t>下的第二个文件</a:t>
            </a:r>
            <a:r>
              <a:rPr lang="en-US" altLang="zh-CN" dirty="0" smtClean="0"/>
              <a:t>test_HTMLTestRunner.py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--stream:</a:t>
            </a:r>
            <a:r>
              <a:rPr lang="zh-CN" altLang="en-US" dirty="0"/>
              <a:t>测试报告写入文件的存储区域 </a:t>
            </a:r>
          </a:p>
          <a:p>
            <a:r>
              <a:rPr lang="en-US" altLang="zh-CN" dirty="0"/>
              <a:t>--title:</a:t>
            </a:r>
            <a:r>
              <a:rPr lang="zh-CN" altLang="en-US" dirty="0"/>
              <a:t>测试报告的主题 </a:t>
            </a:r>
          </a:p>
          <a:p>
            <a:r>
              <a:rPr lang="en-US" altLang="zh-CN" dirty="0"/>
              <a:t>--description</a:t>
            </a:r>
            <a:r>
              <a:rPr lang="zh-CN" altLang="en-US" dirty="0"/>
              <a:t>：测试报告的描述</a:t>
            </a:r>
          </a:p>
          <a:p>
            <a:endParaRPr lang="zh-CN" altLang="en-US" dirty="0"/>
          </a:p>
        </p:txBody>
      </p:sp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5374132" y="366185"/>
            <a:ext cx="4474128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生成</a:t>
            </a:r>
            <a:r>
              <a:rPr lang="en-US" altLang="zh-CN" dirty="0"/>
              <a:t>html</a:t>
            </a:r>
            <a:r>
              <a:rPr lang="zh-CN" altLang="en-US" dirty="0"/>
              <a:t>测试报告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908" y="1700808"/>
            <a:ext cx="8352928" cy="259228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69871" y="2276872"/>
            <a:ext cx="7088951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</p:spTree>
    <p:extLst>
      <p:ext uri="{BB962C8B-B14F-4D97-AF65-F5344CB8AC3E}">
        <p14:creationId xmlns:p14="http://schemas.microsoft.com/office/powerpoint/2010/main" val="15350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FD7004"/>
      </a:dk1>
      <a:lt1>
        <a:srgbClr val="FDA103"/>
      </a:lt1>
      <a:dk2>
        <a:srgbClr val="FDCB34"/>
      </a:dk2>
      <a:lt2>
        <a:srgbClr val="CBCBCB"/>
      </a:lt2>
      <a:accent1>
        <a:srgbClr val="4D4948"/>
      </a:accent1>
      <a:accent2>
        <a:srgbClr val="FFFFFF"/>
      </a:accent2>
      <a:accent3>
        <a:srgbClr val="FECDAA"/>
      </a:accent3>
      <a:accent4>
        <a:srgbClr val="D85F03"/>
      </a:accent4>
      <a:accent5>
        <a:srgbClr val="B2B1B1"/>
      </a:accent5>
      <a:accent6>
        <a:srgbClr val="E7E7E7"/>
      </a:accent6>
      <a:hlink>
        <a:srgbClr val="4D4948"/>
      </a:hlink>
      <a:folHlink>
        <a:srgbClr val="00000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05.pot [兼容模式]" id="{C847523E-10C8-49C5-975F-F620C7699C1A}" vid="{849447AE-95E7-495C-9369-7D707A775B5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Pages>0</Pages>
  <Words>1293</Words>
  <Characters>0</Characters>
  <Application>Microsoft Office PowerPoint</Application>
  <DocSecurity>0</DocSecurity>
  <PresentationFormat>自定义</PresentationFormat>
  <Lines>0</Lines>
  <Paragraphs>218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仿宋_GB2312</vt:lpstr>
      <vt:lpstr>华文中宋</vt:lpstr>
      <vt:lpstr>宋体</vt:lpstr>
      <vt:lpstr>微软雅黑</vt:lpstr>
      <vt:lpstr>Arial</vt:lpstr>
      <vt:lpstr>Calibri</vt:lpstr>
      <vt:lpstr>Consolas</vt:lpstr>
      <vt:lpstr>Wingdings</vt:lpstr>
      <vt:lpstr>1_默认设计模板</vt:lpstr>
      <vt:lpstr>Unittest(下)</vt:lpstr>
      <vt:lpstr>本章内容</vt:lpstr>
      <vt:lpstr>unittest批量执行</vt:lpstr>
      <vt:lpstr>unittest批量执行</vt:lpstr>
      <vt:lpstr>unittest批量执行</vt:lpstr>
      <vt:lpstr>unittest批量执行</vt:lpstr>
      <vt:lpstr>课程安排</vt:lpstr>
      <vt:lpstr>生成html测试报告</vt:lpstr>
      <vt:lpstr>生成html测试报告</vt:lpstr>
      <vt:lpstr>生成html测试报告</vt:lpstr>
      <vt:lpstr>生成html测试报告</vt:lpstr>
      <vt:lpstr>生成html测试报告</vt:lpstr>
      <vt:lpstr>生成html测试报告</vt:lpstr>
      <vt:lpstr>生成html测试报告</vt:lpstr>
      <vt:lpstr>生成html测试报告</vt:lpstr>
      <vt:lpstr>生成html测试报告</vt:lpstr>
      <vt:lpstr>课程安排</vt:lpstr>
      <vt:lpstr>unittest之装饰器</vt:lpstr>
      <vt:lpstr>unittest之装饰器</vt:lpstr>
      <vt:lpstr>unittest之装饰器</vt:lpstr>
      <vt:lpstr>unittest之装饰器</vt:lpstr>
      <vt:lpstr>课程安排</vt:lpstr>
      <vt:lpstr>自动发邮件功能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Demon</cp:lastModifiedBy>
  <cp:revision>708</cp:revision>
  <dcterms:created xsi:type="dcterms:W3CDTF">2013-01-25T01:44:32Z</dcterms:created>
  <dcterms:modified xsi:type="dcterms:W3CDTF">2019-07-27T00:42:01Z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