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448" r:id="rId2"/>
    <p:sldId id="757" r:id="rId3"/>
    <p:sldId id="758" r:id="rId4"/>
    <p:sldId id="759" r:id="rId5"/>
    <p:sldId id="760" r:id="rId6"/>
    <p:sldId id="761" r:id="rId7"/>
    <p:sldId id="762" r:id="rId8"/>
    <p:sldId id="763" r:id="rId9"/>
    <p:sldId id="764" r:id="rId10"/>
    <p:sldId id="765" r:id="rId11"/>
    <p:sldId id="766" r:id="rId12"/>
    <p:sldId id="767" r:id="rId13"/>
    <p:sldId id="768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87" r:id="rId33"/>
    <p:sldId id="788" r:id="rId34"/>
    <p:sldId id="789" r:id="rId35"/>
    <p:sldId id="790" r:id="rId36"/>
    <p:sldId id="791" r:id="rId37"/>
    <p:sldId id="792" r:id="rId38"/>
    <p:sldId id="793" r:id="rId39"/>
    <p:sldId id="794" r:id="rId40"/>
    <p:sldId id="756" r:id="rId41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276" y="72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1CF292C-912A-4412-8DED-529819F483B8}" type="datetimeFigureOut">
              <a:rPr lang="zh-CN" altLang="en-US"/>
              <a:pPr/>
              <a:t>2019/8/9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7001AC1-498B-4B80-8CA5-A865F566A13D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5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33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2727325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3508375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446088" y="2727325"/>
            <a:ext cx="1106487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1552575" y="1095375"/>
            <a:ext cx="512763" cy="4640263"/>
          </a:xfrm>
          <a:custGeom>
            <a:avLst/>
            <a:gdLst>
              <a:gd name="T0" fmla="*/ 512763 w 672"/>
              <a:gd name="T1" fmla="*/ 0 h 6067"/>
              <a:gd name="T2" fmla="*/ 0 w 672"/>
              <a:gd name="T3" fmla="*/ 1630631 h 6067"/>
              <a:gd name="T4" fmla="*/ 0 w 672"/>
              <a:gd name="T5" fmla="*/ 3008867 h 6067"/>
              <a:gd name="T6" fmla="*/ 512763 w 672"/>
              <a:gd name="T7" fmla="*/ 4640263 h 6067"/>
              <a:gd name="T8" fmla="*/ 512763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672" y="0"/>
                </a:moveTo>
                <a:lnTo>
                  <a:pt x="0" y="2132"/>
                </a:lnTo>
                <a:lnTo>
                  <a:pt x="0" y="3934"/>
                </a:lnTo>
                <a:lnTo>
                  <a:pt x="672" y="6067"/>
                </a:lnTo>
                <a:lnTo>
                  <a:pt x="67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065338" y="1095375"/>
            <a:ext cx="8066087" cy="464026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/>
          </p:cNvSpPr>
          <p:nvPr userDrawn="1"/>
        </p:nvSpPr>
        <p:spPr bwMode="auto">
          <a:xfrm>
            <a:off x="10131425" y="1095375"/>
            <a:ext cx="512763" cy="4640263"/>
          </a:xfrm>
          <a:custGeom>
            <a:avLst/>
            <a:gdLst>
              <a:gd name="T0" fmla="*/ 0 w 672"/>
              <a:gd name="T1" fmla="*/ 0 h 6067"/>
              <a:gd name="T2" fmla="*/ 512763 w 672"/>
              <a:gd name="T3" fmla="*/ 1630631 h 6067"/>
              <a:gd name="T4" fmla="*/ 512763 w 672"/>
              <a:gd name="T5" fmla="*/ 3008867 h 6067"/>
              <a:gd name="T6" fmla="*/ 0 w 672"/>
              <a:gd name="T7" fmla="*/ 4640263 h 6067"/>
              <a:gd name="T8" fmla="*/ 0 w 672"/>
              <a:gd name="T9" fmla="*/ 0 h 6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067">
                <a:moveTo>
                  <a:pt x="0" y="0"/>
                </a:moveTo>
                <a:lnTo>
                  <a:pt x="672" y="2132"/>
                </a:lnTo>
                <a:lnTo>
                  <a:pt x="672" y="3934"/>
                </a:lnTo>
                <a:lnTo>
                  <a:pt x="0" y="6067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0644188" y="2727325"/>
            <a:ext cx="1103312" cy="13779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>
            <a:off x="11871325" y="2730500"/>
            <a:ext cx="325438" cy="7810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1871325" y="3511550"/>
            <a:ext cx="325438" cy="5969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Freeform 14"/>
          <p:cNvSpPr>
            <a:spLocks/>
          </p:cNvSpPr>
          <p:nvPr userDrawn="1"/>
        </p:nvSpPr>
        <p:spPr bwMode="auto">
          <a:xfrm>
            <a:off x="3305175" y="14112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5"/>
          <p:cNvSpPr>
            <a:spLocks/>
          </p:cNvSpPr>
          <p:nvPr userDrawn="1"/>
        </p:nvSpPr>
        <p:spPr bwMode="auto">
          <a:xfrm>
            <a:off x="3449638" y="1304925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3525838" y="1304925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3305175" y="23225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8"/>
          <p:cNvSpPr>
            <a:spLocks/>
          </p:cNvSpPr>
          <p:nvPr userDrawn="1"/>
        </p:nvSpPr>
        <p:spPr bwMode="auto">
          <a:xfrm>
            <a:off x="3449638" y="2216150"/>
            <a:ext cx="792162" cy="98425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8425 h 127"/>
              <a:gd name="T6" fmla="*/ 0 w 1038"/>
              <a:gd name="T7" fmla="*/ 98425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3525838" y="2216150"/>
            <a:ext cx="638175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3305175" y="3163888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3449638" y="3055938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2"/>
          <p:cNvSpPr>
            <a:spLocks noChangeArrowheads="1"/>
          </p:cNvSpPr>
          <p:nvPr userDrawn="1"/>
        </p:nvSpPr>
        <p:spPr bwMode="auto">
          <a:xfrm>
            <a:off x="3525838" y="3055938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Freeform 23"/>
          <p:cNvSpPr>
            <a:spLocks/>
          </p:cNvSpPr>
          <p:nvPr userDrawn="1"/>
        </p:nvSpPr>
        <p:spPr bwMode="auto">
          <a:xfrm>
            <a:off x="3305175" y="4075113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6447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6447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4"/>
          <p:cNvSpPr>
            <a:spLocks/>
          </p:cNvSpPr>
          <p:nvPr userDrawn="1"/>
        </p:nvSpPr>
        <p:spPr bwMode="auto">
          <a:xfrm>
            <a:off x="3449638" y="3967163"/>
            <a:ext cx="792162" cy="100012"/>
          </a:xfrm>
          <a:custGeom>
            <a:avLst/>
            <a:gdLst>
              <a:gd name="T0" fmla="*/ 76316 w 1038"/>
              <a:gd name="T1" fmla="*/ 0 h 128"/>
              <a:gd name="T2" fmla="*/ 715846 w 1038"/>
              <a:gd name="T3" fmla="*/ 0 h 128"/>
              <a:gd name="T4" fmla="*/ 792162 w 1038"/>
              <a:gd name="T5" fmla="*/ 100012 h 128"/>
              <a:gd name="T6" fmla="*/ 0 w 1038"/>
              <a:gd name="T7" fmla="*/ 100012 h 128"/>
              <a:gd name="T8" fmla="*/ 76316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5"/>
          <p:cNvSpPr>
            <a:spLocks noChangeArrowheads="1"/>
          </p:cNvSpPr>
          <p:nvPr userDrawn="1"/>
        </p:nvSpPr>
        <p:spPr bwMode="auto">
          <a:xfrm>
            <a:off x="3525838" y="3967163"/>
            <a:ext cx="638175" cy="63817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Freeform 26"/>
          <p:cNvSpPr>
            <a:spLocks/>
          </p:cNvSpPr>
          <p:nvPr userDrawn="1"/>
        </p:nvSpPr>
        <p:spPr bwMode="auto">
          <a:xfrm>
            <a:off x="3305175" y="4927600"/>
            <a:ext cx="5818188" cy="606425"/>
          </a:xfrm>
          <a:custGeom>
            <a:avLst/>
            <a:gdLst>
              <a:gd name="T0" fmla="*/ 72696 w 6963"/>
              <a:gd name="T1" fmla="*/ 0 h 794"/>
              <a:gd name="T2" fmla="*/ 5745492 w 6963"/>
              <a:gd name="T3" fmla="*/ 0 h 794"/>
              <a:gd name="T4" fmla="*/ 5818188 w 6963"/>
              <a:gd name="T5" fmla="*/ 65683 h 794"/>
              <a:gd name="T6" fmla="*/ 5818188 w 6963"/>
              <a:gd name="T7" fmla="*/ 539978 h 794"/>
              <a:gd name="T8" fmla="*/ 5745492 w 6963"/>
              <a:gd name="T9" fmla="*/ 606425 h 794"/>
              <a:gd name="T10" fmla="*/ 72696 w 6963"/>
              <a:gd name="T11" fmla="*/ 606425 h 794"/>
              <a:gd name="T12" fmla="*/ 0 w 6963"/>
              <a:gd name="T13" fmla="*/ 539978 h 794"/>
              <a:gd name="T14" fmla="*/ 0 w 6963"/>
              <a:gd name="T15" fmla="*/ 65683 h 794"/>
              <a:gd name="T16" fmla="*/ 72696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DFD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7"/>
          <p:cNvSpPr>
            <a:spLocks/>
          </p:cNvSpPr>
          <p:nvPr userDrawn="1"/>
        </p:nvSpPr>
        <p:spPr bwMode="auto">
          <a:xfrm>
            <a:off x="3449638" y="4821238"/>
            <a:ext cx="792162" cy="96837"/>
          </a:xfrm>
          <a:custGeom>
            <a:avLst/>
            <a:gdLst>
              <a:gd name="T0" fmla="*/ 76316 w 1038"/>
              <a:gd name="T1" fmla="*/ 0 h 127"/>
              <a:gd name="T2" fmla="*/ 715846 w 1038"/>
              <a:gd name="T3" fmla="*/ 0 h 127"/>
              <a:gd name="T4" fmla="*/ 792162 w 1038"/>
              <a:gd name="T5" fmla="*/ 96837 h 127"/>
              <a:gd name="T6" fmla="*/ 0 w 1038"/>
              <a:gd name="T7" fmla="*/ 96837 h 127"/>
              <a:gd name="T8" fmla="*/ 76316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 userDrawn="1"/>
        </p:nvSpPr>
        <p:spPr bwMode="auto">
          <a:xfrm>
            <a:off x="3525838" y="4821238"/>
            <a:ext cx="638175" cy="635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Box 63"/>
          <p:cNvSpPr txBox="1">
            <a:spLocks noChangeArrowheads="1"/>
          </p:cNvSpPr>
          <p:nvPr userDrawn="1"/>
        </p:nvSpPr>
        <p:spPr bwMode="auto">
          <a:xfrm>
            <a:off x="4268788" y="1443038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请在此输入第一部分标题</a:t>
            </a:r>
          </a:p>
        </p:txBody>
      </p:sp>
      <p:sp>
        <p:nvSpPr>
          <p:cNvPr id="28" name="TextBox 81"/>
          <p:cNvSpPr txBox="1">
            <a:spLocks noChangeArrowheads="1"/>
          </p:cNvSpPr>
          <p:nvPr userDrawn="1"/>
        </p:nvSpPr>
        <p:spPr bwMode="auto">
          <a:xfrm>
            <a:off x="3611563" y="1292225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1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TextBox 82"/>
          <p:cNvSpPr txBox="1">
            <a:spLocks noChangeArrowheads="1"/>
          </p:cNvSpPr>
          <p:nvPr userDrawn="1"/>
        </p:nvSpPr>
        <p:spPr bwMode="auto">
          <a:xfrm>
            <a:off x="4268788" y="2384425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请在此输入第二部分标题</a:t>
            </a:r>
          </a:p>
        </p:txBody>
      </p:sp>
      <p:sp>
        <p:nvSpPr>
          <p:cNvPr id="30" name="TextBox 83"/>
          <p:cNvSpPr txBox="1">
            <a:spLocks noChangeArrowheads="1"/>
          </p:cNvSpPr>
          <p:nvPr userDrawn="1"/>
        </p:nvSpPr>
        <p:spPr bwMode="auto">
          <a:xfrm>
            <a:off x="3611563" y="223361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2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TextBox 84"/>
          <p:cNvSpPr txBox="1">
            <a:spLocks noChangeArrowheads="1"/>
          </p:cNvSpPr>
          <p:nvPr userDrawn="1"/>
        </p:nvSpPr>
        <p:spPr bwMode="auto">
          <a:xfrm>
            <a:off x="4268788" y="3203575"/>
            <a:ext cx="38528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请在此输入第三部分标题</a:t>
            </a:r>
          </a:p>
        </p:txBody>
      </p:sp>
      <p:sp>
        <p:nvSpPr>
          <p:cNvPr id="32" name="TextBox 85"/>
          <p:cNvSpPr txBox="1">
            <a:spLocks noChangeArrowheads="1"/>
          </p:cNvSpPr>
          <p:nvPr userDrawn="1"/>
        </p:nvSpPr>
        <p:spPr bwMode="auto">
          <a:xfrm>
            <a:off x="3611563" y="3052763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3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TextBox 86"/>
          <p:cNvSpPr txBox="1">
            <a:spLocks noChangeArrowheads="1"/>
          </p:cNvSpPr>
          <p:nvPr userDrawn="1"/>
        </p:nvSpPr>
        <p:spPr bwMode="auto">
          <a:xfrm>
            <a:off x="4268788" y="4144963"/>
            <a:ext cx="38528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请在此输入第四部分标题</a:t>
            </a:r>
          </a:p>
        </p:txBody>
      </p:sp>
      <p:sp>
        <p:nvSpPr>
          <p:cNvPr id="34" name="TextBox 87"/>
          <p:cNvSpPr txBox="1">
            <a:spLocks noChangeArrowheads="1"/>
          </p:cNvSpPr>
          <p:nvPr userDrawn="1"/>
        </p:nvSpPr>
        <p:spPr bwMode="auto">
          <a:xfrm>
            <a:off x="3611563" y="3994150"/>
            <a:ext cx="469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4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TextBox 88"/>
          <p:cNvSpPr txBox="1">
            <a:spLocks noChangeArrowheads="1"/>
          </p:cNvSpPr>
          <p:nvPr userDrawn="1"/>
        </p:nvSpPr>
        <p:spPr bwMode="auto">
          <a:xfrm>
            <a:off x="4268788" y="4991100"/>
            <a:ext cx="38528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latin typeface="微软雅黑" panose="020B0503020204020204" pitchFamily="34" charset="-122"/>
              </a:rPr>
              <a:t>请在此输入第五部分标题</a:t>
            </a:r>
          </a:p>
        </p:txBody>
      </p:sp>
      <p:sp>
        <p:nvSpPr>
          <p:cNvPr id="36" name="TextBox 89"/>
          <p:cNvSpPr txBox="1">
            <a:spLocks noChangeArrowheads="1"/>
          </p:cNvSpPr>
          <p:nvPr userDrawn="1"/>
        </p:nvSpPr>
        <p:spPr bwMode="auto">
          <a:xfrm>
            <a:off x="3611563" y="4840288"/>
            <a:ext cx="469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  <a:latin typeface="微软雅黑" panose="020B0503020204020204" pitchFamily="34" charset="-122"/>
              </a:rPr>
              <a:t>5</a:t>
            </a:r>
            <a:endParaRPr lang="zh-CN" altLang="en-US" sz="3600" b="1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20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7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4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6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1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4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6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nimBg="1"/>
      <p:bldP spid="9" grpId="0" animBg="1" autoUpdateAnimBg="0"/>
      <p:bldP spid="10" grpId="0" animBg="1" autoUpdateAnimBg="0"/>
      <p:bldP spid="11" grpId="0" animBg="1" autoUpdateAnimBg="0"/>
      <p:bldP spid="12" grpId="0" animBg="1"/>
      <p:bldP spid="13" grpId="0" animBg="1"/>
      <p:bldP spid="14" grpId="0" animBg="1" autoUpdateAnimBg="0"/>
      <p:bldP spid="15" grpId="0" animBg="1"/>
      <p:bldP spid="16" grpId="0" animBg="1"/>
      <p:bldP spid="17" grpId="0" animBg="1" autoUpdateAnimBg="0"/>
      <p:bldP spid="18" grpId="0" animBg="1"/>
      <p:bldP spid="19" grpId="0" animBg="1"/>
      <p:bldP spid="20" grpId="0" animBg="1" autoUpdateAnimBg="0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6" grpId="0" animBg="1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771525" y="1754188"/>
            <a:ext cx="2936875" cy="487362"/>
          </a:xfrm>
          <a:custGeom>
            <a:avLst/>
            <a:gdLst>
              <a:gd name="T0" fmla="*/ 209722 w 3851"/>
              <a:gd name="T1" fmla="*/ 0 h 633"/>
              <a:gd name="T2" fmla="*/ 2726390 w 3851"/>
              <a:gd name="T3" fmla="*/ 0 h 633"/>
              <a:gd name="T4" fmla="*/ 2936875 w 3851"/>
              <a:gd name="T5" fmla="*/ 487362 h 633"/>
              <a:gd name="T6" fmla="*/ 0 w 3851"/>
              <a:gd name="T7" fmla="*/ 487362 h 633"/>
              <a:gd name="T8" fmla="*/ 209722 w 3851"/>
              <a:gd name="T9" fmla="*/ 0 h 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244725"/>
            <a:ext cx="12196763" cy="24431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981075" y="1754188"/>
            <a:ext cx="2514600" cy="268763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Box 23"/>
          <p:cNvSpPr txBox="1">
            <a:spLocks noChangeArrowheads="1"/>
          </p:cNvSpPr>
          <p:nvPr userDrawn="1"/>
        </p:nvSpPr>
        <p:spPr bwMode="auto">
          <a:xfrm>
            <a:off x="3794125" y="3063875"/>
            <a:ext cx="56165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小节标题一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小节标题二  </a:t>
            </a:r>
            <a:endParaRPr lang="en-US" sz="260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小节标题三     </a:t>
            </a:r>
            <a:r>
              <a:rPr 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◎</a:t>
            </a: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</a:rPr>
              <a:t>小节标题四</a:t>
            </a:r>
          </a:p>
        </p:txBody>
      </p:sp>
      <p:sp>
        <p:nvSpPr>
          <p:cNvPr id="7" name="TextBox 25"/>
          <p:cNvSpPr txBox="1">
            <a:spLocks noChangeArrowheads="1"/>
          </p:cNvSpPr>
          <p:nvPr userDrawn="1"/>
        </p:nvSpPr>
        <p:spPr bwMode="auto">
          <a:xfrm>
            <a:off x="3779838" y="2349500"/>
            <a:ext cx="5510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这里输</a:t>
            </a:r>
            <a:r>
              <a:rPr lang="en-US" altLang="zh-CN" sz="4000" b="1">
                <a:solidFill>
                  <a:srgbClr val="FDCB34"/>
                </a:solidFill>
                <a:latin typeface="微软雅黑" panose="020B0503020204020204" pitchFamily="34" charset="-122"/>
              </a:rPr>
              <a:t>a</a:t>
            </a:r>
            <a:r>
              <a:rPr lang="zh-CN" altLang="en-US" sz="4000" b="1">
                <a:solidFill>
                  <a:srgbClr val="FDCB34"/>
                </a:solidFill>
                <a:latin typeface="微软雅黑" panose="020B0503020204020204" pitchFamily="34" charset="-122"/>
              </a:rPr>
              <a:t>第一部分标题</a:t>
            </a:r>
          </a:p>
        </p:txBody>
      </p:sp>
      <p:sp>
        <p:nvSpPr>
          <p:cNvPr id="8" name="TextBox 26"/>
          <p:cNvSpPr txBox="1">
            <a:spLocks noChangeArrowheads="1"/>
          </p:cNvSpPr>
          <p:nvPr userDrawn="1"/>
        </p:nvSpPr>
        <p:spPr bwMode="auto">
          <a:xfrm>
            <a:off x="1198563" y="2244725"/>
            <a:ext cx="2082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0" b="1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sz="120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3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0" y="136525"/>
            <a:ext cx="504825" cy="461963"/>
          </a:xfrm>
          <a:custGeom>
            <a:avLst/>
            <a:gdLst>
              <a:gd name="T0" fmla="*/ 0 w 691"/>
              <a:gd name="T1" fmla="*/ 0 h 643"/>
              <a:gd name="T2" fmla="*/ 454416 w 691"/>
              <a:gd name="T3" fmla="*/ 0 h 643"/>
              <a:gd name="T4" fmla="*/ 504825 w 691"/>
              <a:gd name="T5" fmla="*/ 47418 h 643"/>
              <a:gd name="T6" fmla="*/ 504825 w 691"/>
              <a:gd name="T7" fmla="*/ 415264 h 643"/>
              <a:gd name="T8" fmla="*/ 454416 w 691"/>
              <a:gd name="T9" fmla="*/ 461963 h 643"/>
              <a:gd name="T10" fmla="*/ 0 w 691"/>
              <a:gd name="T11" fmla="*/ 461963 h 643"/>
              <a:gd name="T12" fmla="*/ 0 w 691"/>
              <a:gd name="T13" fmla="*/ 0 h 6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91" h="643">
                <a:moveTo>
                  <a:pt x="0" y="0"/>
                </a:moveTo>
                <a:lnTo>
                  <a:pt x="622" y="0"/>
                </a:lnTo>
                <a:cubicBezTo>
                  <a:pt x="660" y="0"/>
                  <a:pt x="691" y="30"/>
                  <a:pt x="691" y="66"/>
                </a:cubicBezTo>
                <a:lnTo>
                  <a:pt x="691" y="578"/>
                </a:lnTo>
                <a:cubicBezTo>
                  <a:pt x="691" y="614"/>
                  <a:pt x="660" y="643"/>
                  <a:pt x="622" y="643"/>
                </a:cubicBezTo>
                <a:lnTo>
                  <a:pt x="0" y="64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0" y="6768752"/>
            <a:ext cx="3290069" cy="116632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290069" y="6768752"/>
            <a:ext cx="3290069" cy="11663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6580138" y="6768752"/>
            <a:ext cx="3290069" cy="116632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9870207" y="6768752"/>
            <a:ext cx="2326556" cy="1166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 userDrawn="1"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33466 w 3651"/>
              <a:gd name="T1" fmla="*/ 0 h 428"/>
              <a:gd name="T2" fmla="*/ 2650247 w 3651"/>
              <a:gd name="T3" fmla="*/ 0 h 428"/>
              <a:gd name="T4" fmla="*/ 2784475 w 3651"/>
              <a:gd name="T5" fmla="*/ 327025 h 428"/>
              <a:gd name="T6" fmla="*/ 0 w 3651"/>
              <a:gd name="T7" fmla="*/ 327025 h 428"/>
              <a:gd name="T8" fmla="*/ 133466 w 3651"/>
              <a:gd name="T9" fmla="*/ 0 h 4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33466 w 3651"/>
              <a:gd name="T1" fmla="*/ 327025 h 427"/>
              <a:gd name="T2" fmla="*/ 2650247 w 3651"/>
              <a:gd name="T3" fmla="*/ 327025 h 427"/>
              <a:gd name="T4" fmla="*/ 2784475 w 3651"/>
              <a:gd name="T5" fmla="*/ 0 h 427"/>
              <a:gd name="T6" fmla="*/ 0 w 3651"/>
              <a:gd name="T7" fmla="*/ 0 h 427"/>
              <a:gd name="T8" fmla="*/ 133466 w 3651"/>
              <a:gd name="T9" fmla="*/ 327025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FD7004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>
            <a:off x="5970588" y="342900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CTO	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pitchFamily="34" charset="-122"/>
              </a:rPr>
              <a:t>Demon</a:t>
            </a:r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 userDrawn="1"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</a:pPr>
            <a:r>
              <a:rPr lang="zh-CN" altLang="en-US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谢谢大家</a:t>
            </a:r>
            <a:r>
              <a:rPr lang="en-US" altLang="zh-CN" sz="7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!</a:t>
            </a:r>
            <a:endParaRPr lang="zh-CN" altLang="en-US" sz="7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964" y="2060848"/>
            <a:ext cx="2364121" cy="21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7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 autoUpdateAnimBg="0"/>
      <p:bldP spid="5" grpId="0" animBg="1" autoUpdateAnimBg="0"/>
      <p:bldP spid="6" grpId="0" animBg="1"/>
      <p:bldP spid="7" grpId="0" animBg="1" autoUpdateAnimBg="0"/>
      <p:bldP spid="8" grpId="0" autoUpdateAnimBg="0"/>
      <p:bldP spid="9" grpId="0" autoUpdateAnimBg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6763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6763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85269" y="1735031"/>
            <a:ext cx="10632613" cy="457914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Ø"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81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3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6BB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8990013" y="4908550"/>
            <a:ext cx="3206750" cy="676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8990013" y="4908550"/>
            <a:ext cx="185737" cy="67627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570744" y="2345531"/>
            <a:ext cx="8504301" cy="11604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accent2"/>
                </a:solidFill>
              </a:rPr>
              <a:t>高级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API</a:t>
            </a:r>
            <a:r>
              <a:rPr lang="zh-CN" altLang="en-US" sz="4800" b="1">
                <a:solidFill>
                  <a:schemeClr val="accent2"/>
                </a:solidFill>
              </a:rPr>
              <a:t>操作</a:t>
            </a:r>
            <a:r>
              <a:rPr lang="zh-CN" altLang="en-US" sz="4800" b="1" smtClean="0">
                <a:solidFill>
                  <a:schemeClr val="accent2"/>
                </a:solidFill>
              </a:rPr>
              <a:t>技巧</a:t>
            </a:r>
            <a:endParaRPr lang="zh-CN" altLang="en-US" sz="4800" b="1" dirty="0">
              <a:solidFill>
                <a:schemeClr val="accent2"/>
              </a:solidFill>
            </a:endParaRPr>
          </a:p>
        </p:txBody>
      </p:sp>
      <p:sp>
        <p:nvSpPr>
          <p:cNvPr id="7180" name="TextBox 36"/>
          <p:cNvSpPr txBox="1">
            <a:spLocks noChangeArrowheads="1"/>
          </p:cNvSpPr>
          <p:nvPr/>
        </p:nvSpPr>
        <p:spPr bwMode="auto">
          <a:xfrm>
            <a:off x="9852322" y="5046663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6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705681" y="3431550"/>
            <a:ext cx="66960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http://www.thinkebang.com</a:t>
            </a: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 autoUpdateAnimBg="0"/>
      <p:bldP spid="7172" grpId="0" animBg="1" autoUpdateAnimBg="0"/>
      <p:bldP spid="7173" grpId="0" animBg="1"/>
      <p:bldP spid="7174" grpId="0" animBg="1" autoUpdateAnimBg="0"/>
      <p:bldP spid="7175" grpId="0" animBg="1" autoUpdateAnimBg="0"/>
      <p:bldP spid="7176" grpId="0" animBg="1" autoUpdateAnimBg="0"/>
      <p:bldP spid="7178" grpId="0" autoUpdateAnimBg="0"/>
      <p:bldP spid="718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实例代码：模拟键盘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操作浮动框内容</a:t>
            </a:r>
            <a:endParaRPr lang="en-US" altLang="zh-CN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238429" y="2345267"/>
            <a:ext cx="7847753" cy="39996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from selenium import webdriver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from selenium.webdriver.common.keys import Keys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import unittest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import time</a:t>
            </a:r>
          </a:p>
          <a:p>
            <a:endParaRPr lang="zh-CN" altLang="en-US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class TestDemo(unittest.TestCase):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def setUp(self):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self.driver = webdriver.Chrome()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def test_AjaxDivOptionByKeys(self):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self.driver.get("http://www.sogou.com/")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searchBox = self.driver.find_element_by_id('query')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searchBox.send_keys('软达启航')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time.sleep(2)</a:t>
            </a:r>
          </a:p>
          <a:p>
            <a:r>
              <a:rPr lang="zh-CN" alt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86207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实例代码：模拟键盘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操作浮动框内容</a:t>
            </a:r>
            <a:endParaRPr lang="en-US" altLang="zh-CN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238429" y="2345267"/>
            <a:ext cx="7847753" cy="289136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endParaRPr lang="zh-CN" altLang="en-US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 for i in range(3):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searchBox.send_keys(Keys.DOWN)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time.sleep(1)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searchBox.send_keys(Keys.ENTER)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time.sleep(4)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def tearDown(self):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self.driver.quit()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if __name__ == '__main__':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317026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实例代码：模糊定位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操作浮动框内容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431469" y="2311400"/>
            <a:ext cx="7654713" cy="344593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from selenium import webdriver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from selenium.common.exceptions import NoSuchElementException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import traceback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import unittest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import time</a:t>
            </a:r>
          </a:p>
          <a:p>
            <a:endParaRPr lang="zh-CN" altLang="en-US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class TestDemo(unittest.TestCase):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def setUp(self):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self.driver = webdriver.Chrome()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def test_AjaxDivOptionByKeys(self):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self.driver.get("http://www.sogou.com/")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22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实例代码：模糊定位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操作浮动框内容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431469" y="2311400"/>
            <a:ext cx="7654713" cy="39996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 try: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searchBox = self.driver.find_element_by_id('query')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searchBox.send_keys('软达启航')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time.sleep(2)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sugetion_option = self.driver.find_element_by_xpath("//ul/li[contains(.,'乔丹')]")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sugetion_option.click()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time.sleep(3)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except NoSuchElementException as e: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print("没有找到相关项")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def tearDown(self):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self.driver.quit()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if __name__ == '__main__':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92622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结束浏览器进程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3547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通过代码关闭浏览器进程。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ym typeface="+mn-ea"/>
              </a:rPr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FF00"/>
                </a:solidFill>
              </a:rPr>
              <a:t>无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ym typeface="+mn-ea"/>
              </a:rPr>
              <a:t>结束浏览器进程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54623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实例代码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ym typeface="+mn-ea"/>
              </a:rPr>
              <a:t>结束浏览器进程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205408" y="2228428"/>
            <a:ext cx="7791027" cy="372279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from selenium import webdriver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import unittest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import os</a:t>
            </a:r>
          </a:p>
          <a:p>
            <a:endParaRPr lang="zh-CN" altLang="en-US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class TestDemo(unittest.TestCase):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def test_killWindowsProcess(self):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chromeDriver = webdriver.Chrome()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idDriver = webdriver.Ie()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firefoxDriver = webdriver.Firefox()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returnCode = os.system("taskkill /f /t /im chrome.exe")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if returnCode == 0: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print("chrome进程结束成功")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50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实例代码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ym typeface="+mn-ea"/>
              </a:rPr>
              <a:t>结束浏览器进程</a:t>
            </a:r>
            <a:endParaRPr lang="en-US" altLang="zh-CN" sz="32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205408" y="2412153"/>
            <a:ext cx="7791027" cy="26145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endParaRPr lang="zh-CN" altLang="en-US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 returnCode = os.system("taskkill /f /t /im iexplore.exe")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if returnCode == 0: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print("ie进程结束成功")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returnCode = os.system("taskkill /f /t /im firefox.exe")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if returnCode == 0: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      print("firefox进程结束成功")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if __name__ == '__main__':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unittest.main()</a:t>
            </a:r>
          </a:p>
        </p:txBody>
      </p:sp>
    </p:spTree>
    <p:extLst>
      <p:ext uri="{BB962C8B-B14F-4D97-AF65-F5344CB8AC3E}">
        <p14:creationId xmlns:p14="http://schemas.microsoft.com/office/powerpoint/2010/main" val="314265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自动下载某文件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5058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模拟从网页上自动下载并指定保存路径。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ym typeface="+mn-ea"/>
              </a:rPr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http://www.python.org/downloads/release/python-2712/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实例代码见“高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04.txt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”</a:t>
            </a:r>
            <a:endParaRPr lang="en-US" altLang="zh-CN" dirty="0" smtClean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ym typeface="+mn-ea"/>
              </a:rPr>
              <a:t>自动下载某文件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03221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使用</a:t>
            </a:r>
            <a:r>
              <a:rPr lang="en-US" altLang="zh-CN" b="1" dirty="0" smtClean="0">
                <a:solidFill>
                  <a:srgbClr val="FF0000"/>
                </a:solidFill>
              </a:rPr>
              <a:t>JS</a:t>
            </a:r>
            <a:r>
              <a:rPr lang="zh-CN" altLang="en-US" b="1" dirty="0" smtClean="0">
                <a:solidFill>
                  <a:srgbClr val="FF0000"/>
                </a:solidFill>
              </a:rPr>
              <a:t>操作页面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5949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自动上传某附件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139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自动上传某附件</a:t>
            </a:r>
            <a:endParaRPr lang="en-US" altLang="zh-CN" sz="3200" b="1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模拟从网页上自动上传并指定上传文件路径。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ym typeface="+mn-ea"/>
              </a:rPr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http</a:t>
            </a:r>
            <a:r>
              <a:rPr lang="en-US" altLang="zh-CN" dirty="0">
                <a:solidFill>
                  <a:srgbClr val="FFFF00"/>
                </a:solidFill>
                <a:sym typeface="+mn-ea"/>
              </a:rPr>
              <a:t>://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www.sahitest.com/demo/php/fileUpload.htm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实例代码见“高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05.txt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”</a:t>
            </a:r>
            <a:endParaRPr lang="en-US" altLang="zh-CN" dirty="0" smtClean="0">
              <a:solidFill>
                <a:srgbClr val="FFFF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542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对日期控件操作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1977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能够在日期控件上进行任意年、月、日的选择。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ym typeface="+mn-ea"/>
              </a:rPr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00"/>
                </a:solidFill>
                <a:sym typeface="+mn-ea"/>
              </a:rPr>
              <a:t>http://jqueryui.com/resources/demos/datepicker/other-months.html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实例代码见“高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06.txt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”</a:t>
            </a:r>
            <a:endParaRPr lang="en-US" altLang="zh-CN" dirty="0" smtClean="0">
              <a:solidFill>
                <a:srgbClr val="FFFF00"/>
              </a:solidFill>
              <a:sym typeface="+mn-ea"/>
            </a:endParaRPr>
          </a:p>
          <a:p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ym typeface="+mn-ea"/>
              </a:rPr>
              <a:t>对日期控件操作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951175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UI</a:t>
            </a:r>
            <a:r>
              <a:rPr lang="zh-CN" altLang="en-US" b="1" dirty="0" smtClean="0">
                <a:solidFill>
                  <a:srgbClr val="FF0000"/>
                </a:solidFill>
              </a:rPr>
              <a:t>对象库的操作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7233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使用配置文件存储被测页面的元素定位方式。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定位和程序脚本的分离。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方便团队协作。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ym typeface="+mn-ea"/>
              </a:rPr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00"/>
                </a:solidFill>
                <a:sym typeface="+mn-ea"/>
              </a:rPr>
              <a:t>http://www.sogou.com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实例代码见“高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07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”文件夹</a:t>
            </a:r>
            <a:endParaRPr lang="en-US" altLang="zh-CN" dirty="0" smtClean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ym typeface="+mn-ea"/>
              </a:rPr>
              <a:t>UI</a:t>
            </a:r>
            <a:r>
              <a:rPr lang="zh-CN" altLang="en-US" sz="3200" b="1" dirty="0">
                <a:sym typeface="+mn-ea"/>
              </a:rPr>
              <a:t>对象库的操作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65433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</a:rPr>
              <a:t>操作富文本框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932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富文本框常见技术用到了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Frame</a:t>
            </a:r>
            <a:r>
              <a:rPr lang="zh-CN" altLang="en-US" dirty="0" smtClean="0">
                <a:solidFill>
                  <a:srgbClr val="FFFF00"/>
                </a:solidFill>
                <a:ea typeface="宋体" panose="02010600030101010101" pitchFamily="2" charset="-122"/>
                <a:sym typeface="+mn-ea"/>
              </a:rPr>
              <a:t>标签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。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普通文本定位无法直接定位到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ym typeface="+mn-ea"/>
              </a:rPr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00"/>
                </a:solidFill>
                <a:sym typeface="+mn-ea"/>
              </a:rPr>
              <a:t>http://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ueditor.baidu.com/website/examples/completeDemo.html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实例代码见“高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08.txt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”</a:t>
            </a:r>
            <a:endParaRPr lang="en-US" altLang="zh-CN" dirty="0" smtClean="0">
              <a:solidFill>
                <a:srgbClr val="FFFF00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ym typeface="+mn-ea"/>
              </a:rPr>
              <a:t>操作富文本框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832105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比较页面截图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7506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FF00"/>
                </a:solidFill>
              </a:rPr>
              <a:t>判断两张图是否完全一致，如果存在任何不一致，</a:t>
            </a:r>
            <a:r>
              <a:rPr lang="en-US" altLang="zh-CN" dirty="0" err="1" smtClean="0">
                <a:solidFill>
                  <a:srgbClr val="FFFF00"/>
                </a:solidFill>
              </a:rPr>
              <a:t>会认为图片不匹配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</a:rPr>
              <a:t>安装：</a:t>
            </a:r>
            <a:r>
              <a:rPr lang="en-US" altLang="zh-CN" dirty="0" smtClean="0">
                <a:solidFill>
                  <a:srgbClr val="FFFF00"/>
                </a:solidFill>
              </a:rPr>
              <a:t>pip install pillow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ym typeface="+mn-ea"/>
              </a:rPr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00"/>
                </a:solidFill>
                <a:sym typeface="+mn-ea"/>
              </a:rPr>
              <a:t>http://mail.sohu.com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实例代码见“高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09.txt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”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ym typeface="+mn-ea"/>
              </a:rPr>
              <a:t>比较页面截图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75494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在</a:t>
            </a:r>
            <a:r>
              <a:rPr lang="en-US" altLang="zh-CN" sz="2933" dirty="0" err="1">
                <a:solidFill>
                  <a:srgbClr val="FFFF00"/>
                </a:solidFill>
              </a:rPr>
              <a:t>webdriver</a:t>
            </a:r>
            <a:r>
              <a:rPr lang="zh-CN" altLang="en-US" sz="2933" dirty="0">
                <a:solidFill>
                  <a:srgbClr val="FFFF00"/>
                </a:solidFill>
              </a:rPr>
              <a:t>脚本中执行</a:t>
            </a:r>
            <a:r>
              <a:rPr lang="en-US" altLang="zh-CN" sz="2933" dirty="0">
                <a:solidFill>
                  <a:srgbClr val="FFFF00"/>
                </a:solidFill>
              </a:rPr>
              <a:t>JS</a:t>
            </a:r>
            <a:r>
              <a:rPr lang="zh-CN" altLang="en-US" sz="2933" dirty="0">
                <a:solidFill>
                  <a:srgbClr val="FFFF00"/>
                </a:solidFill>
              </a:rPr>
              <a:t>代码，来实现对页面元素的操作。</a:t>
            </a:r>
            <a:endParaRPr lang="en-US" altLang="zh-CN" sz="2933" dirty="0">
              <a:solidFill>
                <a:srgbClr val="FFFF00"/>
              </a:solidFill>
            </a:endParaRPr>
          </a:p>
          <a:p>
            <a:r>
              <a:rPr lang="zh-CN" altLang="en-US" dirty="0"/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http://www.baidu.com</a:t>
            </a:r>
          </a:p>
          <a:p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JS</a:t>
            </a:r>
            <a:r>
              <a:rPr lang="zh-CN" altLang="en-US" sz="3200" b="1" dirty="0"/>
              <a:t>操作页面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4116016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高亮操作元素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6514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FFFF00"/>
                </a:solidFill>
                <a:ea typeface="宋体" panose="02010600030101010101" pitchFamily="2" charset="-122"/>
              </a:rPr>
              <a:t>高亮显示被操作页面元素可以提示脚本调试过程中的效率。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ym typeface="+mn-ea"/>
              </a:rPr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00"/>
                </a:solidFill>
                <a:sym typeface="+mn-ea"/>
              </a:rPr>
              <a:t>http://www.sogou.com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实例代码见“高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10.txt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ym typeface="+mn-ea"/>
              </a:rPr>
              <a:t>高亮操作元素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030262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断言失败截屏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4159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FFFF00"/>
                </a:solidFill>
                <a:ea typeface="宋体" panose="02010600030101010101" pitchFamily="2" charset="-122"/>
                <a:sym typeface="+mn-ea"/>
              </a:rPr>
              <a:t>自动化执行过程中发生异常或断言失败时的截图操作。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ym typeface="+mn-ea"/>
              </a:rPr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00"/>
                </a:solidFill>
                <a:sym typeface="+mn-ea"/>
              </a:rPr>
              <a:t>http://www.sogou.com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实例代码见“高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11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”文件夹</a:t>
            </a:r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ym typeface="+mn-ea"/>
              </a:rPr>
              <a:t>断言失败截屏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667918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下载指定路径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34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FFFF00"/>
                </a:solidFill>
                <a:ea typeface="宋体" panose="02010600030101010101" pitchFamily="2" charset="-122"/>
                <a:sym typeface="+mn-ea"/>
              </a:rPr>
              <a:t>自动化执行过程中记录一些重要信息或者错误日志，用于监控和后续调试时参考。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ym typeface="+mn-ea"/>
              </a:rPr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00"/>
                </a:solidFill>
                <a:sym typeface="+mn-ea"/>
              </a:rPr>
              <a:t>http://pypi.python.org/pypi/selenium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实例代码见“高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13.txt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”</a:t>
            </a:r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ym typeface="+mn-ea"/>
              </a:rPr>
              <a:t>下载指定路径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139787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伪装手机</a:t>
            </a:r>
            <a:r>
              <a:rPr lang="en-US" altLang="zh-CN" sz="3200" b="1" dirty="0">
                <a:solidFill>
                  <a:srgbClr val="FF0000"/>
                </a:solidFill>
              </a:rPr>
              <a:t>M</a:t>
            </a:r>
            <a:r>
              <a:rPr lang="zh-CN" altLang="en-US" sz="3200" b="1" dirty="0">
                <a:solidFill>
                  <a:srgbClr val="FF0000"/>
                </a:solidFill>
              </a:rPr>
              <a:t>站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7648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sym typeface="+mn-ea"/>
              </a:rPr>
              <a:t>禁用</a:t>
            </a:r>
            <a:r>
              <a:rPr lang="en-US" altLang="zh-CN" dirty="0" err="1">
                <a:solidFill>
                  <a:srgbClr val="FFFF00"/>
                </a:solidFill>
                <a:sym typeface="+mn-ea"/>
              </a:rPr>
              <a:t>firefox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浏览器的图片加载，使页面打开速度加快。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>
                <a:sym typeface="+mn-ea"/>
              </a:rPr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00"/>
                </a:solidFill>
                <a:sym typeface="+mn-ea"/>
              </a:rPr>
              <a:t>http://www.kongfz.com</a:t>
            </a: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sym typeface="+mn-ea"/>
              </a:rPr>
              <a:t>实例代码见“高</a:t>
            </a:r>
            <a:r>
              <a:rPr lang="en-US" altLang="zh-CN" dirty="0">
                <a:solidFill>
                  <a:srgbClr val="FFFF00"/>
                </a:solidFill>
                <a:sym typeface="+mn-ea"/>
              </a:rPr>
              <a:t>14.txt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”</a:t>
            </a:r>
            <a:endParaRPr lang="en-US" altLang="zh-CN" dirty="0">
              <a:solidFill>
                <a:srgbClr val="FFFF00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451142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/>
              <a:t>操作浮动框内容</a:t>
            </a:r>
            <a:endParaRPr lang="en-US" altLang="zh-CN" b="1" dirty="0" smtClean="0"/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禁浏览器加载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632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禁用</a:t>
            </a:r>
            <a:r>
              <a:rPr lang="en-US" altLang="zh-CN" dirty="0" err="1" smtClean="0">
                <a:solidFill>
                  <a:srgbClr val="FFFF00"/>
                </a:solidFill>
                <a:sym typeface="+mn-ea"/>
              </a:rPr>
              <a:t>firefox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浏览器的图片加载，使页面打开速度加快。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ym typeface="+mn-ea"/>
              </a:rPr>
              <a:t>用于测试的网址：</a:t>
            </a:r>
            <a:endParaRPr lang="en-US" altLang="zh-CN" dirty="0" smtClean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http://www.kongfz.com</a:t>
            </a:r>
            <a:endParaRPr lang="en-US" altLang="zh-CN" dirty="0">
              <a:solidFill>
                <a:srgbClr val="FFFF00"/>
              </a:solidFill>
              <a:sym typeface="+mn-ea"/>
            </a:endParaRPr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sym typeface="+mn-ea"/>
              </a:rPr>
              <a:t>实例代码见“</a:t>
            </a:r>
            <a:r>
              <a:rPr lang="zh-CN" altLang="en-US" dirty="0" smtClean="0">
                <a:solidFill>
                  <a:srgbClr val="FFFF00"/>
                </a:solidFill>
                <a:sym typeface="+mn-ea"/>
              </a:rPr>
              <a:t>高</a:t>
            </a:r>
            <a:r>
              <a:rPr lang="en-US" altLang="zh-CN" dirty="0" smtClean="0">
                <a:solidFill>
                  <a:srgbClr val="FFFF00"/>
                </a:solidFill>
                <a:sym typeface="+mn-ea"/>
              </a:rPr>
              <a:t>15.txt</a:t>
            </a:r>
            <a:r>
              <a:rPr lang="zh-CN" altLang="en-US" dirty="0">
                <a:solidFill>
                  <a:srgbClr val="FFFF00"/>
                </a:solidFill>
                <a:sym typeface="+mn-ea"/>
              </a:rPr>
              <a:t>”</a:t>
            </a:r>
            <a:endParaRPr lang="en-US" altLang="zh-CN" dirty="0">
              <a:solidFill>
                <a:srgbClr val="FFFF00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9593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实例代码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JS</a:t>
            </a:r>
            <a:r>
              <a:rPr lang="zh-CN" altLang="en-US" sz="3200" b="1" dirty="0"/>
              <a:t>操作页面</a:t>
            </a:r>
            <a:endParaRPr lang="en-US" altLang="zh-CN" sz="3200" b="1" dirty="0"/>
          </a:p>
        </p:txBody>
      </p:sp>
      <p:sp>
        <p:nvSpPr>
          <p:cNvPr id="2" name="矩形 1"/>
          <p:cNvSpPr/>
          <p:nvPr/>
        </p:nvSpPr>
        <p:spPr>
          <a:xfrm>
            <a:off x="2115103" y="2456706"/>
            <a:ext cx="7971345" cy="38275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time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selenium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selenium.common.exceptions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WebDriverException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unittest</a:t>
            </a:r>
            <a:endParaRPr lang="en-US" altLang="zh-CN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traceback</a:t>
            </a:r>
            <a:endParaRPr lang="zh-CN" altLang="en-US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1867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TestDemo</a:t>
            </a:r>
            <a:r>
              <a:rPr lang="en-US" altLang="zh-CN" sz="1867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unittest.TestCase</a:t>
            </a:r>
            <a:r>
              <a:rPr lang="en-US" altLang="zh-CN" sz="1867" b="1" dirty="0">
                <a:solidFill>
                  <a:schemeClr val="accent2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setUp</a:t>
            </a:r>
            <a:r>
              <a:rPr lang="en-US" altLang="zh-CN" sz="1867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self):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self.driver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webdriver.Chrome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test_executeScript</a:t>
            </a:r>
            <a:r>
              <a:rPr lang="en-US" altLang="zh-CN" sz="1867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self):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self.driver.get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("http://www.baidu.com")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souJS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kw').value='</a:t>
            </a:r>
            <a:r>
              <a:rPr lang="zh-CN" altLang="en-US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软达启航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';"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anJS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1867" i="1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su</a:t>
            </a:r>
            <a:r>
              <a:rPr lang="en-US" altLang="zh-CN" sz="1867" i="1" u="sng" dirty="0">
                <a:solidFill>
                  <a:schemeClr val="accent2"/>
                </a:solidFill>
                <a:latin typeface="Consolas" panose="020B0609020204030204" pitchFamily="49" charset="0"/>
              </a:rPr>
              <a:t>').click()"</a:t>
            </a:r>
          </a:p>
        </p:txBody>
      </p:sp>
    </p:spTree>
    <p:extLst>
      <p:ext uri="{BB962C8B-B14F-4D97-AF65-F5344CB8AC3E}">
        <p14:creationId xmlns:p14="http://schemas.microsoft.com/office/powerpoint/2010/main" val="2760653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reeform 5"/>
          <p:cNvSpPr>
            <a:spLocks/>
          </p:cNvSpPr>
          <p:nvPr/>
        </p:nvSpPr>
        <p:spPr bwMode="auto">
          <a:xfrm>
            <a:off x="847725" y="1989138"/>
            <a:ext cx="2784475" cy="327025"/>
          </a:xfrm>
          <a:custGeom>
            <a:avLst/>
            <a:gdLst>
              <a:gd name="T0" fmla="*/ 175 w 3651"/>
              <a:gd name="T1" fmla="*/ 0 h 428"/>
              <a:gd name="T2" fmla="*/ 3475 w 3651"/>
              <a:gd name="T3" fmla="*/ 0 h 428"/>
              <a:gd name="T4" fmla="*/ 3651 w 3651"/>
              <a:gd name="T5" fmla="*/ 428 h 428"/>
              <a:gd name="T6" fmla="*/ 0 w 3651"/>
              <a:gd name="T7" fmla="*/ 428 h 428"/>
              <a:gd name="T8" fmla="*/ 175 w 3651"/>
              <a:gd name="T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8">
                <a:moveTo>
                  <a:pt x="175" y="0"/>
                </a:moveTo>
                <a:lnTo>
                  <a:pt x="3475" y="0"/>
                </a:lnTo>
                <a:lnTo>
                  <a:pt x="3651" y="428"/>
                </a:lnTo>
                <a:lnTo>
                  <a:pt x="0" y="428"/>
                </a:lnTo>
                <a:lnTo>
                  <a:pt x="17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0" y="2316163"/>
            <a:ext cx="12196763" cy="1027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0" y="3336925"/>
            <a:ext cx="12196763" cy="593725"/>
          </a:xfrm>
          <a:prstGeom prst="rect">
            <a:avLst/>
          </a:prstGeom>
          <a:solidFill>
            <a:srgbClr val="5051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1" name="Freeform 8"/>
          <p:cNvSpPr>
            <a:spLocks/>
          </p:cNvSpPr>
          <p:nvPr/>
        </p:nvSpPr>
        <p:spPr bwMode="auto">
          <a:xfrm>
            <a:off x="847725" y="3929063"/>
            <a:ext cx="2784475" cy="327025"/>
          </a:xfrm>
          <a:custGeom>
            <a:avLst/>
            <a:gdLst>
              <a:gd name="T0" fmla="*/ 175 w 3651"/>
              <a:gd name="T1" fmla="*/ 427 h 427"/>
              <a:gd name="T2" fmla="*/ 3475 w 3651"/>
              <a:gd name="T3" fmla="*/ 427 h 427"/>
              <a:gd name="T4" fmla="*/ 3651 w 3651"/>
              <a:gd name="T5" fmla="*/ 0 h 427"/>
              <a:gd name="T6" fmla="*/ 0 w 3651"/>
              <a:gd name="T7" fmla="*/ 0 h 427"/>
              <a:gd name="T8" fmla="*/ 175 w 3651"/>
              <a:gd name="T9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1" h="427">
                <a:moveTo>
                  <a:pt x="175" y="427"/>
                </a:moveTo>
                <a:lnTo>
                  <a:pt x="3475" y="427"/>
                </a:lnTo>
                <a:lnTo>
                  <a:pt x="3651" y="0"/>
                </a:lnTo>
                <a:lnTo>
                  <a:pt x="0" y="0"/>
                </a:lnTo>
                <a:lnTo>
                  <a:pt x="175" y="42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981075" y="1989138"/>
            <a:ext cx="2516188" cy="22812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D7004"/>
              </a:solidFill>
            </a:endParaRPr>
          </a:p>
        </p:txBody>
      </p:sp>
      <p:sp>
        <p:nvSpPr>
          <p:cNvPr id="29704" name="TextBox 12"/>
          <p:cNvSpPr txBox="1">
            <a:spLocks noChangeArrowheads="1"/>
          </p:cNvSpPr>
          <p:nvPr/>
        </p:nvSpPr>
        <p:spPr bwMode="auto">
          <a:xfrm>
            <a:off x="5970885" y="3429000"/>
            <a:ext cx="1860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	</a:t>
            </a:r>
            <a:r>
              <a:rPr lang="zh-CN" altLang="en-US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4054475" y="2349500"/>
            <a:ext cx="49117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sz="7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7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067718"/>
            <a:ext cx="23637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 autoUpdateAnimBg="0"/>
      <p:bldP spid="29700" grpId="0" animBg="1" autoUpdateAnimBg="0"/>
      <p:bldP spid="29701" grpId="0" animBg="1"/>
      <p:bldP spid="29702" grpId="0" animBg="1" autoUpdateAnimBg="0"/>
      <p:bldP spid="29704" grpId="0" autoUpdateAnimBg="0"/>
      <p:bldP spid="297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实例代码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JS</a:t>
            </a:r>
            <a:r>
              <a:rPr lang="zh-CN" altLang="en-US" sz="3200" b="1" dirty="0"/>
              <a:t>操作页面</a:t>
            </a:r>
            <a:endParaRPr lang="en-US" altLang="zh-CN" sz="3200" b="1" dirty="0"/>
          </a:p>
        </p:txBody>
      </p:sp>
      <p:sp>
        <p:nvSpPr>
          <p:cNvPr id="2" name="矩形 1"/>
          <p:cNvSpPr/>
          <p:nvPr/>
        </p:nvSpPr>
        <p:spPr>
          <a:xfrm>
            <a:off x="2115102" y="2410225"/>
            <a:ext cx="7971345" cy="3540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try: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self.driver.execute_script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souJS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self.driver.execute_script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anJS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time.sleep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(2)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self.assertTrue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百度百科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self.driver.page_source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except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WebDriverException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as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e: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页面中没有找到要操作的页面元素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',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traceback.print_exc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except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as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e:</a:t>
            </a:r>
          </a:p>
          <a:p>
            <a:r>
              <a:rPr lang="zh-CN" altLang="en-US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页面中不存在断言的关键字符串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9171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实例代码</a:t>
            </a:r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使用</a:t>
            </a:r>
            <a:r>
              <a:rPr lang="en-US" altLang="zh-CN" sz="3200" b="1" dirty="0"/>
              <a:t>JS</a:t>
            </a:r>
            <a:r>
              <a:rPr lang="zh-CN" altLang="en-US" sz="3200" b="1" dirty="0"/>
              <a:t>操作页面</a:t>
            </a:r>
            <a:endParaRPr lang="en-US" altLang="zh-CN" sz="3200" b="1" dirty="0"/>
          </a:p>
        </p:txBody>
      </p:sp>
      <p:sp>
        <p:nvSpPr>
          <p:cNvPr id="2" name="矩形 1"/>
          <p:cNvSpPr/>
          <p:nvPr/>
        </p:nvSpPr>
        <p:spPr>
          <a:xfrm>
            <a:off x="2115103" y="2745946"/>
            <a:ext cx="7971345" cy="21035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except Exception as </a:t>
            </a:r>
            <a:r>
              <a:rPr lang="en-US" altLang="zh-CN" sz="1867" u="sng" dirty="0">
                <a:solidFill>
                  <a:schemeClr val="accent2"/>
                </a:solidFill>
                <a:latin typeface="Consolas" panose="020B0609020204030204" pitchFamily="49" charset="0"/>
              </a:rPr>
              <a:t>e: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    print(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traceback.print_exc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())  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tearDown</a:t>
            </a:r>
            <a:r>
              <a:rPr lang="en-US" altLang="zh-CN" sz="1867" b="1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67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self):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67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self.driver.quit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</a:p>
          <a:p>
            <a:endParaRPr lang="zh-CN" altLang="en-US" sz="1867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if __name__ == </a:t>
            </a:r>
            <a:r>
              <a:rPr lang="en-US" altLang="zh-CN" sz="1867" i="1" dirty="0">
                <a:solidFill>
                  <a:schemeClr val="accent2"/>
                </a:solidFill>
                <a:latin typeface="Consolas" panose="020B0609020204030204" pitchFamily="49" charset="0"/>
              </a:rPr>
              <a:t>'__main__':</a:t>
            </a:r>
          </a:p>
          <a:p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67" dirty="0" err="1">
                <a:solidFill>
                  <a:schemeClr val="accent2"/>
                </a:solidFill>
                <a:latin typeface="Consolas" panose="020B0609020204030204" pitchFamily="49" charset="0"/>
              </a:rPr>
              <a:t>unittest.main</a:t>
            </a:r>
            <a:r>
              <a:rPr lang="en-US" altLang="zh-CN" sz="1867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1"/>
          </p:nvPr>
        </p:nvSpPr>
        <p:spPr>
          <a:xfrm>
            <a:off x="2115103" y="1839110"/>
            <a:ext cx="3626596" cy="4579141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JS</a:t>
            </a:r>
            <a:r>
              <a:rPr lang="zh-CN" altLang="en-US" b="1" dirty="0" smtClean="0"/>
              <a:t>操作页面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操作浮动框内容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结束浏览器进程</a:t>
            </a:r>
            <a:endParaRPr lang="en-US" altLang="zh-CN" b="1" dirty="0" smtClean="0"/>
          </a:p>
          <a:p>
            <a:r>
              <a:rPr lang="zh-CN" altLang="en-US" b="1" dirty="0" smtClean="0"/>
              <a:t>自动下载某文件</a:t>
            </a:r>
            <a:endParaRPr lang="en-US" altLang="zh-CN" b="1" dirty="0" smtClean="0"/>
          </a:p>
          <a:p>
            <a:r>
              <a:rPr lang="zh-CN" altLang="en-US" b="1" dirty="0" smtClean="0"/>
              <a:t>自动上传某附件</a:t>
            </a:r>
            <a:endParaRPr lang="en-US" altLang="zh-CN" b="1" dirty="0" smtClean="0"/>
          </a:p>
          <a:p>
            <a:r>
              <a:rPr lang="zh-CN" altLang="en-US" b="1" dirty="0" smtClean="0"/>
              <a:t>对日期控件操作</a:t>
            </a:r>
            <a:endParaRPr lang="en-US" altLang="zh-CN" b="1" dirty="0" smtClean="0"/>
          </a:p>
          <a:p>
            <a:r>
              <a:rPr lang="en-US" altLang="zh-CN" b="1" dirty="0" smtClean="0"/>
              <a:t>UI</a:t>
            </a:r>
            <a:r>
              <a:rPr lang="zh-CN" altLang="en-US" b="1" dirty="0" smtClean="0"/>
              <a:t>对象库的操作</a:t>
            </a:r>
            <a:endParaRPr lang="en-US" altLang="zh-CN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5741699" y="366185"/>
            <a:ext cx="4928681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本章内容</a:t>
            </a:r>
            <a:endParaRPr lang="en-US" altLang="zh-CN" sz="44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403182" y="1839110"/>
            <a:ext cx="3821151" cy="4579141"/>
          </a:xfrm>
          <a:prstGeom prst="rect">
            <a:avLst/>
          </a:prstGeom>
        </p:spPr>
        <p:txBody>
          <a:bodyPr vert="horz" lIns="121920" tIns="60960" rIns="121920" bIns="60960" rtlCol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/>
              <a:t>操作富文本框</a:t>
            </a:r>
            <a:endParaRPr lang="en-US" altLang="zh-CN" sz="3200" b="1" dirty="0"/>
          </a:p>
          <a:p>
            <a:r>
              <a:rPr lang="zh-CN" altLang="en-US" sz="3200" b="1" dirty="0"/>
              <a:t>比较页面截图</a:t>
            </a:r>
            <a:endParaRPr lang="en-US" altLang="zh-CN" sz="3200" b="1" dirty="0"/>
          </a:p>
          <a:p>
            <a:r>
              <a:rPr lang="zh-CN" altLang="en-US" sz="3200" b="1" dirty="0"/>
              <a:t>高亮操作元素</a:t>
            </a:r>
            <a:endParaRPr lang="en-US" altLang="zh-CN" sz="3200" b="1" dirty="0"/>
          </a:p>
          <a:p>
            <a:r>
              <a:rPr lang="zh-CN" altLang="en-US" sz="3200" b="1" dirty="0"/>
              <a:t>断言失败截屏</a:t>
            </a:r>
            <a:endParaRPr lang="en-US" altLang="zh-CN" sz="3200" b="1" dirty="0"/>
          </a:p>
          <a:p>
            <a:r>
              <a:rPr lang="zh-CN" altLang="en-US" sz="3200" b="1" dirty="0"/>
              <a:t>下载指定路径</a:t>
            </a:r>
            <a:endParaRPr lang="en-US" altLang="zh-CN" sz="3200" b="1" dirty="0"/>
          </a:p>
          <a:p>
            <a:r>
              <a:rPr lang="zh-CN" altLang="en-US" sz="3200" b="1" dirty="0"/>
              <a:t>伪装手机</a:t>
            </a:r>
            <a:r>
              <a:rPr lang="en-US" altLang="zh-CN" sz="3200" b="1" dirty="0"/>
              <a:t>M</a:t>
            </a:r>
            <a:r>
              <a:rPr lang="zh-CN" altLang="en-US" sz="3200" b="1" dirty="0"/>
              <a:t>站</a:t>
            </a:r>
            <a:endParaRPr lang="en-US" altLang="zh-CN" sz="3200" b="1" dirty="0"/>
          </a:p>
          <a:p>
            <a:r>
              <a:rPr lang="zh-CN" altLang="en-US" sz="3200" b="1" dirty="0"/>
              <a:t>禁浏览器加载</a:t>
            </a:r>
            <a:endParaRPr lang="en-US" altLang="zh-CN" sz="3200" b="1" dirty="0"/>
          </a:p>
          <a:p>
            <a:pPr marL="0" indent="0">
              <a:buNone/>
            </a:pP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0886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目的：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zh-CN" altLang="en-US" sz="2933" dirty="0">
                <a:solidFill>
                  <a:srgbClr val="FFFF00"/>
                </a:solidFill>
              </a:rPr>
              <a:t>被测页面包含</a:t>
            </a:r>
            <a:r>
              <a:rPr lang="en-US" altLang="zh-CN" sz="2933" dirty="0">
                <a:solidFill>
                  <a:srgbClr val="FFFF00"/>
                </a:solidFill>
              </a:rPr>
              <a:t>Ajax</a:t>
            </a:r>
            <a:r>
              <a:rPr lang="zh-CN" altLang="en-US" sz="2933" dirty="0">
                <a:solidFill>
                  <a:srgbClr val="FFFF00"/>
                </a:solidFill>
              </a:rPr>
              <a:t>局部刷新机制产生的浮动数据的相关操作。</a:t>
            </a:r>
            <a:endParaRPr lang="en-US" altLang="zh-CN" sz="2933" dirty="0">
              <a:solidFill>
                <a:srgbClr val="FFFF00"/>
              </a:solidFill>
            </a:endParaRPr>
          </a:p>
          <a:p>
            <a:r>
              <a:rPr lang="zh-CN" altLang="en-US" dirty="0"/>
              <a:t>用于测试的网址：</a:t>
            </a:r>
            <a:endParaRPr lang="en-US" altLang="zh-CN" dirty="0"/>
          </a:p>
          <a:p>
            <a:pPr marL="1142971" lvl="1" indent="-457189">
              <a:buFont typeface="Wingdings" panose="05000000000000000000" pitchFamily="2" charset="2"/>
              <a:buChar char="Ø"/>
            </a:pPr>
            <a:r>
              <a:rPr lang="en-US" altLang="zh-CN" sz="2933" dirty="0">
                <a:solidFill>
                  <a:srgbClr val="FFFF00"/>
                </a:solidFill>
              </a:rPr>
              <a:t>http://www.sogou.com</a:t>
            </a:r>
          </a:p>
          <a:p>
            <a:endParaRPr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操作浮动框内容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12489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439695" y="692025"/>
            <a:ext cx="4928681" cy="65168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操作浮动框内容</a:t>
            </a:r>
            <a:endParaRPr lang="en-US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51" y="1925983"/>
            <a:ext cx="8317460" cy="45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69317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FD7004"/>
      </a:dk1>
      <a:lt1>
        <a:srgbClr val="FDA103"/>
      </a:lt1>
      <a:dk2>
        <a:srgbClr val="FDCB34"/>
      </a:dk2>
      <a:lt2>
        <a:srgbClr val="CBCBCB"/>
      </a:lt2>
      <a:accent1>
        <a:srgbClr val="4D4948"/>
      </a:accent1>
      <a:accent2>
        <a:srgbClr val="FFFFFF"/>
      </a:accent2>
      <a:accent3>
        <a:srgbClr val="FECDAA"/>
      </a:accent3>
      <a:accent4>
        <a:srgbClr val="D85F03"/>
      </a:accent4>
      <a:accent5>
        <a:srgbClr val="B2B1B1"/>
      </a:accent5>
      <a:accent6>
        <a:srgbClr val="E7E7E7"/>
      </a:accent6>
      <a:hlink>
        <a:srgbClr val="4D4948"/>
      </a:hlink>
      <a:folHlink>
        <a:srgbClr val="000000"/>
      </a:folHlink>
    </a:clrScheme>
    <a:fontScheme name="1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5.pot [兼容模式]" id="{C847523E-10C8-49C5-975F-F620C7699C1A}" vid="{849447AE-95E7-495C-9369-7D707A775B5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Pages>0</Pages>
  <Words>2010</Words>
  <Characters>0</Characters>
  <Application>Microsoft Office PowerPoint</Application>
  <DocSecurity>0</DocSecurity>
  <PresentationFormat>自定义</PresentationFormat>
  <Lines>0</Lines>
  <Paragraphs>417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仿宋_GB2312</vt:lpstr>
      <vt:lpstr>宋体</vt:lpstr>
      <vt:lpstr>微软雅黑</vt:lpstr>
      <vt:lpstr>Arial</vt:lpstr>
      <vt:lpstr>Calibri</vt:lpstr>
      <vt:lpstr>Consolas</vt:lpstr>
      <vt:lpstr>Wingdings</vt:lpstr>
      <vt:lpstr>1_默认设计模板</vt:lpstr>
      <vt:lpstr>高级API操作技巧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Demon</cp:lastModifiedBy>
  <cp:revision>708</cp:revision>
  <dcterms:created xsi:type="dcterms:W3CDTF">2013-01-25T01:44:32Z</dcterms:created>
  <dcterms:modified xsi:type="dcterms:W3CDTF">2019-08-09T10:59:07Z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