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448" r:id="rId2"/>
    <p:sldId id="573" r:id="rId3"/>
    <p:sldId id="510" r:id="rId4"/>
    <p:sldId id="737" r:id="rId5"/>
    <p:sldId id="765" r:id="rId6"/>
    <p:sldId id="766" r:id="rId7"/>
    <p:sldId id="767" r:id="rId8"/>
    <p:sldId id="768" r:id="rId9"/>
    <p:sldId id="769" r:id="rId10"/>
    <p:sldId id="770" r:id="rId11"/>
    <p:sldId id="757" r:id="rId12"/>
    <p:sldId id="758" r:id="rId13"/>
    <p:sldId id="771" r:id="rId14"/>
    <p:sldId id="772" r:id="rId15"/>
    <p:sldId id="759" r:id="rId16"/>
    <p:sldId id="760" r:id="rId17"/>
    <p:sldId id="778" r:id="rId18"/>
    <p:sldId id="779" r:id="rId19"/>
    <p:sldId id="780" r:id="rId20"/>
    <p:sldId id="773" r:id="rId21"/>
    <p:sldId id="774" r:id="rId22"/>
    <p:sldId id="786" r:id="rId23"/>
    <p:sldId id="775" r:id="rId24"/>
    <p:sldId id="781" r:id="rId25"/>
    <p:sldId id="782" r:id="rId26"/>
    <p:sldId id="776" r:id="rId27"/>
    <p:sldId id="783" r:id="rId28"/>
    <p:sldId id="784" r:id="rId29"/>
    <p:sldId id="785" r:id="rId30"/>
    <p:sldId id="777" r:id="rId31"/>
    <p:sldId id="761" r:id="rId32"/>
    <p:sldId id="762" r:id="rId33"/>
    <p:sldId id="787" r:id="rId34"/>
    <p:sldId id="793" r:id="rId35"/>
    <p:sldId id="794" r:id="rId36"/>
    <p:sldId id="763" r:id="rId37"/>
    <p:sldId id="764" r:id="rId38"/>
    <p:sldId id="789" r:id="rId39"/>
    <p:sldId id="792" r:id="rId40"/>
    <p:sldId id="756" r:id="rId41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276" y="7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1CF292C-912A-4412-8DED-529819F483B8}" type="datetimeFigureOut">
              <a:rPr lang="zh-CN" altLang="en-US"/>
              <a:pPr/>
              <a:t>2019/9/7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7001AC1-498B-4B80-8CA5-A865F566A13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4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1AC1-498B-4B80-8CA5-A865F566A13D}" type="slidenum">
              <a:rPr lang="zh-CN" alt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512763 w 672"/>
              <a:gd name="T1" fmla="*/ 0 h 6067"/>
              <a:gd name="T2" fmla="*/ 0 w 672"/>
              <a:gd name="T3" fmla="*/ 1630631 h 6067"/>
              <a:gd name="T4" fmla="*/ 0 w 672"/>
              <a:gd name="T5" fmla="*/ 3008867 h 6067"/>
              <a:gd name="T6" fmla="*/ 512763 w 672"/>
              <a:gd name="T7" fmla="*/ 4640263 h 6067"/>
              <a:gd name="T8" fmla="*/ 512763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 userDrawn="1"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512763 w 672"/>
              <a:gd name="T3" fmla="*/ 1630631 h 6067"/>
              <a:gd name="T4" fmla="*/ 512763 w 672"/>
              <a:gd name="T5" fmla="*/ 3008867 h 6067"/>
              <a:gd name="T6" fmla="*/ 0 w 672"/>
              <a:gd name="T7" fmla="*/ 4640263 h 6067"/>
              <a:gd name="T8" fmla="*/ 0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/>
          </p:cNvSpPr>
          <p:nvPr userDrawn="1"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 userDrawn="1"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>
            <a:spLocks/>
          </p:cNvSpPr>
          <p:nvPr userDrawn="1"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/>
          </p:cNvSpPr>
          <p:nvPr userDrawn="1"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5683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5683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 userDrawn="1"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6837 h 127"/>
              <a:gd name="T6" fmla="*/ 0 w 1038"/>
              <a:gd name="T7" fmla="*/ 96837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63"/>
          <p:cNvSpPr txBox="1">
            <a:spLocks noChangeArrowheads="1"/>
          </p:cNvSpPr>
          <p:nvPr userDrawn="1"/>
        </p:nvSpPr>
        <p:spPr bwMode="auto">
          <a:xfrm>
            <a:off x="4268788" y="1443038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请在此输入第一部分标题</a:t>
            </a:r>
          </a:p>
        </p:txBody>
      </p:sp>
      <p:sp>
        <p:nvSpPr>
          <p:cNvPr id="28" name="TextBox 81"/>
          <p:cNvSpPr txBox="1">
            <a:spLocks noChangeArrowheads="1"/>
          </p:cNvSpPr>
          <p:nvPr userDrawn="1"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2"/>
          <p:cNvSpPr txBox="1">
            <a:spLocks noChangeArrowheads="1"/>
          </p:cNvSpPr>
          <p:nvPr userDrawn="1"/>
        </p:nvSpPr>
        <p:spPr bwMode="auto">
          <a:xfrm>
            <a:off x="4268788" y="2384425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请在此输入第二部分标题</a:t>
            </a:r>
          </a:p>
        </p:txBody>
      </p:sp>
      <p:sp>
        <p:nvSpPr>
          <p:cNvPr id="30" name="TextBox 83"/>
          <p:cNvSpPr txBox="1">
            <a:spLocks noChangeArrowheads="1"/>
          </p:cNvSpPr>
          <p:nvPr userDrawn="1"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84"/>
          <p:cNvSpPr txBox="1">
            <a:spLocks noChangeArrowheads="1"/>
          </p:cNvSpPr>
          <p:nvPr userDrawn="1"/>
        </p:nvSpPr>
        <p:spPr bwMode="auto">
          <a:xfrm>
            <a:off x="4268788" y="320357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请在此输入第三部分标题</a:t>
            </a:r>
          </a:p>
        </p:txBody>
      </p:sp>
      <p:sp>
        <p:nvSpPr>
          <p:cNvPr id="32" name="TextBox 85"/>
          <p:cNvSpPr txBox="1">
            <a:spLocks noChangeArrowheads="1"/>
          </p:cNvSpPr>
          <p:nvPr userDrawn="1"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 userDrawn="1"/>
        </p:nvSpPr>
        <p:spPr bwMode="auto">
          <a:xfrm>
            <a:off x="4268788" y="4144963"/>
            <a:ext cx="38528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请在此输入第四部分标题</a:t>
            </a:r>
          </a:p>
        </p:txBody>
      </p:sp>
      <p:sp>
        <p:nvSpPr>
          <p:cNvPr id="34" name="TextBox 87"/>
          <p:cNvSpPr txBox="1">
            <a:spLocks noChangeArrowheads="1"/>
          </p:cNvSpPr>
          <p:nvPr userDrawn="1"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88"/>
          <p:cNvSpPr txBox="1">
            <a:spLocks noChangeArrowheads="1"/>
          </p:cNvSpPr>
          <p:nvPr userDrawn="1"/>
        </p:nvSpPr>
        <p:spPr bwMode="auto">
          <a:xfrm>
            <a:off x="4268788" y="4991100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请在此输入第五部分标题</a:t>
            </a:r>
          </a:p>
        </p:txBody>
      </p:sp>
      <p:sp>
        <p:nvSpPr>
          <p:cNvPr id="36" name="TextBox 89"/>
          <p:cNvSpPr txBox="1">
            <a:spLocks noChangeArrowheads="1"/>
          </p:cNvSpPr>
          <p:nvPr userDrawn="1"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 autoUpdateAnimBg="0"/>
      <p:bldP spid="18" grpId="0" animBg="1"/>
      <p:bldP spid="19" grpId="0" animBg="1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09722 w 3851"/>
              <a:gd name="T1" fmla="*/ 0 h 633"/>
              <a:gd name="T2" fmla="*/ 2726390 w 3851"/>
              <a:gd name="T3" fmla="*/ 0 h 633"/>
              <a:gd name="T4" fmla="*/ 2936875 w 3851"/>
              <a:gd name="T5" fmla="*/ 487362 h 633"/>
              <a:gd name="T6" fmla="*/ 0 w 3851"/>
              <a:gd name="T7" fmla="*/ 487362 h 633"/>
              <a:gd name="T8" fmla="*/ 209722 w 3851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 userDrawn="1"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小节标题一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小节标题二  </a:t>
            </a:r>
            <a:endParaRPr lang="en-US" sz="260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小节标题三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小节标题四</a:t>
            </a:r>
          </a:p>
        </p:txBody>
      </p:sp>
      <p:sp>
        <p:nvSpPr>
          <p:cNvPr id="7" name="TextBox 25"/>
          <p:cNvSpPr txBox="1">
            <a:spLocks noChangeArrowheads="1"/>
          </p:cNvSpPr>
          <p:nvPr userDrawn="1"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这里输</a:t>
            </a:r>
            <a:r>
              <a:rPr lang="en-US" altLang="zh-CN" sz="4000" b="1">
                <a:solidFill>
                  <a:srgbClr val="FDCB34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第一部分标题</a:t>
            </a:r>
          </a:p>
        </p:txBody>
      </p:sp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454416 w 691"/>
              <a:gd name="T3" fmla="*/ 0 h 643"/>
              <a:gd name="T4" fmla="*/ 504825 w 691"/>
              <a:gd name="T5" fmla="*/ 47418 h 643"/>
              <a:gd name="T6" fmla="*/ 504825 w 691"/>
              <a:gd name="T7" fmla="*/ 415264 h 643"/>
              <a:gd name="T8" fmla="*/ 454416 w 691"/>
              <a:gd name="T9" fmla="*/ 461963 h 643"/>
              <a:gd name="T10" fmla="*/ 0 w 691"/>
              <a:gd name="T11" fmla="*/ 461963 h 643"/>
              <a:gd name="T12" fmla="*/ 0 w 691"/>
              <a:gd name="T13" fmla="*/ 0 h 6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6768752"/>
            <a:ext cx="3290069" cy="1166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290069" y="6768752"/>
            <a:ext cx="3290069" cy="1166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6580138" y="6768752"/>
            <a:ext cx="3290069" cy="11663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870207" y="6768752"/>
            <a:ext cx="2326556" cy="1166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33466 w 3651"/>
              <a:gd name="T1" fmla="*/ 0 h 428"/>
              <a:gd name="T2" fmla="*/ 2650247 w 3651"/>
              <a:gd name="T3" fmla="*/ 0 h 428"/>
              <a:gd name="T4" fmla="*/ 2784475 w 3651"/>
              <a:gd name="T5" fmla="*/ 327025 h 428"/>
              <a:gd name="T6" fmla="*/ 0 w 3651"/>
              <a:gd name="T7" fmla="*/ 327025 h 428"/>
              <a:gd name="T8" fmla="*/ 133466 w 3651"/>
              <a:gd name="T9" fmla="*/ 0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33466 w 3651"/>
              <a:gd name="T1" fmla="*/ 327025 h 427"/>
              <a:gd name="T2" fmla="*/ 2650247 w 3651"/>
              <a:gd name="T3" fmla="*/ 327025 h 427"/>
              <a:gd name="T4" fmla="*/ 2784475 w 3651"/>
              <a:gd name="T5" fmla="*/ 0 h 427"/>
              <a:gd name="T6" fmla="*/ 0 w 3651"/>
              <a:gd name="T7" fmla="*/ 0 h 427"/>
              <a:gd name="T8" fmla="*/ 133466 w 3651"/>
              <a:gd name="T9" fmla="*/ 327025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970588" y="34290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CTO	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Demon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谢谢大家</a:t>
            </a:r>
            <a:r>
              <a:rPr lang="en-US" altLang="zh-CN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!</a:t>
            </a:r>
            <a:endParaRPr lang="zh-CN" altLang="en-US" sz="7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964" y="2060848"/>
            <a:ext cx="2364121" cy="21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6B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8990013" y="4908550"/>
            <a:ext cx="3206750" cy="67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0744" y="2484561"/>
            <a:ext cx="6310313" cy="11604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4800" b="1" dirty="0" err="1" smtClean="0">
                <a:solidFill>
                  <a:schemeClr val="accent2"/>
                </a:solidFill>
              </a:rPr>
              <a:t>AutoIT</a:t>
            </a:r>
            <a:r>
              <a:rPr lang="zh-CN" altLang="en-US" sz="4800" b="1" dirty="0">
                <a:solidFill>
                  <a:schemeClr val="accent2"/>
                </a:solidFill>
              </a:rPr>
              <a:t>的</a:t>
            </a:r>
            <a:r>
              <a:rPr lang="zh-CN" altLang="en-US" sz="4800" b="1" dirty="0" smtClean="0">
                <a:solidFill>
                  <a:schemeClr val="accent2"/>
                </a:solidFill>
              </a:rPr>
              <a:t>使用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9852322" y="5046663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649080" y="3372643"/>
            <a:ext cx="66960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http://www.thinkebang.com</a:t>
            </a: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 autoUpdateAnimBg="0"/>
      <p:bldP spid="7172" grpId="0" animBg="1" autoUpdateAnimBg="0"/>
      <p:bldP spid="7173" grpId="0" animBg="1"/>
      <p:bldP spid="7174" grpId="0" animBg="1" autoUpdateAnimBg="0"/>
      <p:bldP spid="7175" grpId="0" animBg="1" autoUpdateAnimBg="0"/>
      <p:bldP spid="7176" grpId="0" animBg="1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介绍、安装、使用流程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7821" y="980728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第一段脚本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Run("notepad.exe")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WinWaitActive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无标题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记事本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Send("This is some text.")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WinClose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无标题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记事本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("{TAB}")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Sleep(2000)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Send("{ENTER}")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46227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软件安装 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计算器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6567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4000" b="1" dirty="0" err="1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635220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8624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用到的函数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：打开程序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WinWaitActive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：隐式等待窗口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WinActivate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：激活窗口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：等待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(“”)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：文本输入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Send(“{}”)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：键盘输入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WinClose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：关闭程序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85746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8624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计算器实例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打开计算器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模拟键盘输入计算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重置，模拟鼠标点击输入。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打开菜单，切换计算器类型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65565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8624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安装实例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运行安装程序。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点击下一步，安装。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安装完成后运行程序。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1258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变量与常量 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66049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124744"/>
            <a:ext cx="10369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以英文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符号为首字符，其后只能包含字母、数字和下划线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"_“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Dim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Local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声明并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Dim $var1, $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myvariable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94905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124744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使用关键字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声明并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$const1 = 1, $const2=12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使用关键字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申明并设定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初值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$const1 = 1, $const2, $const3    ;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1, 2, 3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2 $incr0, $incr2, $incr4    ;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0, 2, 4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*2 $mult1, $mult2, $mult4   ;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1, 2, 4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01811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Dim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声明的变量或在函数内部直接赋值的变量都是局部变量，除非存在一个同名的全局变量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此时将视此变量为全局变量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使用关键字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声明变量以强制变量的作用域</a:t>
            </a:r>
          </a:p>
        </p:txBody>
      </p:sp>
    </p:spTree>
    <p:extLst>
      <p:ext uri="{BB962C8B-B14F-4D97-AF65-F5344CB8AC3E}">
        <p14:creationId xmlns:p14="http://schemas.microsoft.com/office/powerpoint/2010/main" val="36431377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 是一系列具有相同类型和大小的变量集合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其中每个变量可以用相应的索引序号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或称下标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或称下标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也可以使用变量或表达式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这样可以建立更加复杂的方式来赋值或访问数组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并不明确禁止在一个数组中混合使用多种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数据类型，但这样做会影响脚本执行速度。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18132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Freeform 8"/>
          <p:cNvSpPr>
            <a:spLocks/>
          </p:cNvSpPr>
          <p:nvPr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672 w 672"/>
              <a:gd name="T1" fmla="*/ 0 h 6067"/>
              <a:gd name="T2" fmla="*/ 0 w 672"/>
              <a:gd name="T3" fmla="*/ 2132 h 6067"/>
              <a:gd name="T4" fmla="*/ 0 w 672"/>
              <a:gd name="T5" fmla="*/ 3934 h 6067"/>
              <a:gd name="T6" fmla="*/ 672 w 672"/>
              <a:gd name="T7" fmla="*/ 6067 h 6067"/>
              <a:gd name="T8" fmla="*/ 672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Freeform 10"/>
          <p:cNvSpPr>
            <a:spLocks/>
          </p:cNvSpPr>
          <p:nvPr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672 w 672"/>
              <a:gd name="T3" fmla="*/ 2132 h 6067"/>
              <a:gd name="T4" fmla="*/ 672 w 672"/>
              <a:gd name="T5" fmla="*/ 3934 h 6067"/>
              <a:gd name="T6" fmla="*/ 0 w 672"/>
              <a:gd name="T7" fmla="*/ 6067 h 6067"/>
              <a:gd name="T8" fmla="*/ 0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" name="Freeform 14"/>
          <p:cNvSpPr>
            <a:spLocks/>
          </p:cNvSpPr>
          <p:nvPr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8" name="Freeform 15"/>
          <p:cNvSpPr>
            <a:spLocks/>
          </p:cNvSpPr>
          <p:nvPr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Rectangle 16"/>
          <p:cNvSpPr>
            <a:spLocks noChangeArrowheads="1"/>
          </p:cNvSpPr>
          <p:nvPr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Freeform 17"/>
          <p:cNvSpPr>
            <a:spLocks/>
          </p:cNvSpPr>
          <p:nvPr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Freeform 18"/>
          <p:cNvSpPr>
            <a:spLocks/>
          </p:cNvSpPr>
          <p:nvPr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Rectangle 19"/>
          <p:cNvSpPr>
            <a:spLocks noChangeArrowheads="1"/>
          </p:cNvSpPr>
          <p:nvPr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Freeform 20"/>
          <p:cNvSpPr>
            <a:spLocks/>
          </p:cNvSpPr>
          <p:nvPr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4" name="Freeform 21"/>
          <p:cNvSpPr>
            <a:spLocks/>
          </p:cNvSpPr>
          <p:nvPr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Rectangle 22"/>
          <p:cNvSpPr>
            <a:spLocks noChangeArrowheads="1"/>
          </p:cNvSpPr>
          <p:nvPr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6" name="Freeform 23"/>
          <p:cNvSpPr>
            <a:spLocks/>
          </p:cNvSpPr>
          <p:nvPr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7" name="Freeform 24"/>
          <p:cNvSpPr>
            <a:spLocks/>
          </p:cNvSpPr>
          <p:nvPr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Rectangle 25"/>
          <p:cNvSpPr>
            <a:spLocks noChangeArrowheads="1"/>
          </p:cNvSpPr>
          <p:nvPr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9" name="Freeform 26"/>
          <p:cNvSpPr>
            <a:spLocks/>
          </p:cNvSpPr>
          <p:nvPr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6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6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40" name="Freeform 27"/>
          <p:cNvSpPr>
            <a:spLocks/>
          </p:cNvSpPr>
          <p:nvPr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Rectangle 28"/>
          <p:cNvSpPr>
            <a:spLocks noChangeArrowheads="1"/>
          </p:cNvSpPr>
          <p:nvPr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2" name="TextBox 63"/>
          <p:cNvSpPr txBox="1">
            <a:spLocks noChangeArrowheads="1"/>
          </p:cNvSpPr>
          <p:nvPr/>
        </p:nvSpPr>
        <p:spPr bwMode="auto">
          <a:xfrm>
            <a:off x="4268788" y="1443038"/>
            <a:ext cx="36182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介绍、安装、使用流程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3" name="TextBox 81"/>
          <p:cNvSpPr txBox="1">
            <a:spLocks noChangeArrowheads="1"/>
          </p:cNvSpPr>
          <p:nvPr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4" name="TextBox 82"/>
          <p:cNvSpPr txBox="1">
            <a:spLocks noChangeArrowheads="1"/>
          </p:cNvSpPr>
          <p:nvPr/>
        </p:nvSpPr>
        <p:spPr bwMode="auto">
          <a:xfrm>
            <a:off x="4268788" y="2384425"/>
            <a:ext cx="38624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6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5" name="TextBox 83"/>
          <p:cNvSpPr txBox="1">
            <a:spLocks noChangeArrowheads="1"/>
          </p:cNvSpPr>
          <p:nvPr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6" name="TextBox 84"/>
          <p:cNvSpPr txBox="1">
            <a:spLocks noChangeArrowheads="1"/>
          </p:cNvSpPr>
          <p:nvPr/>
        </p:nvSpPr>
        <p:spPr bwMode="auto">
          <a:xfrm>
            <a:off x="4268788" y="3203575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7" name="TextBox 85"/>
          <p:cNvSpPr txBox="1">
            <a:spLocks noChangeArrowheads="1"/>
          </p:cNvSpPr>
          <p:nvPr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8" name="TextBox 86"/>
          <p:cNvSpPr txBox="1">
            <a:spLocks noChangeArrowheads="1"/>
          </p:cNvSpPr>
          <p:nvPr/>
        </p:nvSpPr>
        <p:spPr bwMode="auto">
          <a:xfrm>
            <a:off x="4268788" y="4144963"/>
            <a:ext cx="14462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9" name="TextBox 87"/>
          <p:cNvSpPr txBox="1">
            <a:spLocks noChangeArrowheads="1"/>
          </p:cNvSpPr>
          <p:nvPr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0" name="TextBox 88"/>
          <p:cNvSpPr txBox="1">
            <a:spLocks noChangeArrowheads="1"/>
          </p:cNvSpPr>
          <p:nvPr/>
        </p:nvSpPr>
        <p:spPr bwMode="auto">
          <a:xfrm>
            <a:off x="4268788" y="4991100"/>
            <a:ext cx="39501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</a:t>
            </a: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</a:p>
        </p:txBody>
      </p:sp>
      <p:sp>
        <p:nvSpPr>
          <p:cNvPr id="9251" name="TextBox 89"/>
          <p:cNvSpPr txBox="1">
            <a:spLocks noChangeArrowheads="1"/>
          </p:cNvSpPr>
          <p:nvPr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animBg="1" autoUpdateAnimBg="0"/>
      <p:bldP spid="9220" grpId="0" animBg="1" autoUpdateAnimBg="0"/>
      <p:bldP spid="9221" grpId="0" animBg="1"/>
      <p:bldP spid="9222" grpId="0" animBg="1" autoUpdateAnimBg="0"/>
      <p:bldP spid="9223" grpId="0" animBg="1"/>
      <p:bldP spid="9224" grpId="0" animBg="1" autoUpdateAnimBg="0"/>
      <p:bldP spid="9225" grpId="0" animBg="1" autoUpdateAnimBg="0"/>
      <p:bldP spid="9226" grpId="0" animBg="1" autoUpdateAnimBg="0"/>
      <p:bldP spid="9227" grpId="0" animBg="1"/>
      <p:bldP spid="9228" grpId="0" animBg="1"/>
      <p:bldP spid="9229" grpId="0" animBg="1" autoUpdateAnimBg="0"/>
      <p:bldP spid="9230" grpId="0" animBg="1"/>
      <p:bldP spid="9231" grpId="0" animBg="1"/>
      <p:bldP spid="9232" grpId="0" animBg="1" autoUpdateAnimBg="0"/>
      <p:bldP spid="9233" grpId="0" animBg="1"/>
      <p:bldP spid="9234" grpId="0" animBg="1"/>
      <p:bldP spid="9235" grpId="0" animBg="1" autoUpdateAnimBg="0"/>
      <p:bldP spid="9236" grpId="0" animBg="1"/>
      <p:bldP spid="9237" grpId="0" animBg="1"/>
      <p:bldP spid="9238" grpId="0" animBg="1" autoUpdateAnimBg="0"/>
      <p:bldP spid="9239" grpId="0" animBg="1"/>
      <p:bldP spid="9240" grpId="0" animBg="1"/>
      <p:bldP spid="9241" grpId="0" animBg="1" autoUpdateAnimBg="0"/>
      <p:bldP spid="9242" grpId="0" autoUpdateAnimBg="0"/>
      <p:bldP spid="9243" grpId="0" autoUpdateAnimBg="0"/>
      <p:bldP spid="9244" grpId="0" autoUpdateAnimBg="0"/>
      <p:bldP spid="9245" grpId="0" autoUpdateAnimBg="0"/>
      <p:bldP spid="9246" grpId="0" autoUpdateAnimBg="0"/>
      <p:bldP spid="9247" grpId="0" autoUpdateAnimBg="0"/>
      <p:bldP spid="9248" grpId="0" autoUpdateAnimBg="0"/>
      <p:bldP spid="9249" grpId="0" autoUpdateAnimBg="0"/>
      <p:bldP spid="9250" grpId="0" autoUpdateAnimBg="0"/>
      <p:bldP spid="925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只有一个叫做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Variant(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若试图让两个变量相乘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则它们将被当作数字类型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而试图连接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拼合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两个变量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则它们将被视为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* 20 ---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等于数字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 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"20" ---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等于数字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10" * "20" ---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等于数字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20 ---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相当于字符串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"1020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11406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算数：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、－、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赋值：＝、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-=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*=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/=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&amp;=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比较：＝、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逻辑：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7995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长对象类型变量的引用，必须是对象类型的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&lt;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   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EndWith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5505" y="3638103"/>
            <a:ext cx="7560840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Local $</a:t>
            </a:r>
            <a:r>
              <a:rPr lang="en-US" altLang="zh-CN" dirty="0" err="1"/>
              <a:t>oExcel</a:t>
            </a:r>
            <a:r>
              <a:rPr lang="en-US" altLang="zh-CN" dirty="0"/>
              <a:t> = </a:t>
            </a:r>
            <a:r>
              <a:rPr lang="en-US" altLang="zh-CN" dirty="0" err="1"/>
              <a:t>ObjCreate</a:t>
            </a:r>
            <a:r>
              <a:rPr lang="en-US" altLang="zh-CN" dirty="0"/>
              <a:t>("</a:t>
            </a:r>
            <a:r>
              <a:rPr lang="en-US" altLang="zh-CN" dirty="0" err="1"/>
              <a:t>Excel.Application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oExcel.visible</a:t>
            </a:r>
            <a:r>
              <a:rPr lang="en-US" altLang="zh-CN" dirty="0"/>
              <a:t> = 1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oExcel.workbooks.add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With $</a:t>
            </a:r>
            <a:r>
              <a:rPr lang="en-US" altLang="zh-CN" dirty="0" err="1"/>
              <a:t>oExcel.activesheet</a:t>
            </a:r>
            <a:endParaRPr lang="en-US" altLang="zh-CN" dirty="0"/>
          </a:p>
          <a:p>
            <a:r>
              <a:rPr lang="en-US" altLang="zh-CN" dirty="0"/>
              <a:t>    .cells(2, 2).value = 1</a:t>
            </a:r>
          </a:p>
          <a:p>
            <a:r>
              <a:rPr lang="en-US" altLang="zh-CN" dirty="0"/>
              <a:t>    .range("A1:B2" ).clear</a:t>
            </a:r>
          </a:p>
          <a:p>
            <a:r>
              <a:rPr lang="en-US" altLang="zh-CN" dirty="0" err="1"/>
              <a:t>EndWith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oExcel.quit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52513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If...Then...Else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5505" y="2910428"/>
            <a:ext cx="7560840" cy="258532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= -20</a:t>
            </a:r>
          </a:p>
          <a:p>
            <a:endParaRPr lang="en-US" altLang="zh-CN" dirty="0"/>
          </a:p>
          <a:p>
            <a:r>
              <a:rPr lang="en-US" altLang="zh-CN" dirty="0"/>
              <a:t>If $</a:t>
            </a:r>
            <a:r>
              <a:rPr lang="en-US" altLang="zh-CN" dirty="0" err="1"/>
              <a:t>var</a:t>
            </a:r>
            <a:r>
              <a:rPr lang="en-US" altLang="zh-CN" dirty="0"/>
              <a:t> &gt; 0 Then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1 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的值为正数</a:t>
            </a:r>
            <a:r>
              <a:rPr lang="en-US" altLang="zh-CN" dirty="0"/>
              <a:t>!")</a:t>
            </a:r>
          </a:p>
          <a:p>
            <a:r>
              <a:rPr lang="en-US" altLang="zh-CN" dirty="0" err="1"/>
              <a:t>ElseIf</a:t>
            </a:r>
            <a:r>
              <a:rPr lang="en-US" altLang="zh-CN" dirty="0"/>
              <a:t> $</a:t>
            </a:r>
            <a:r>
              <a:rPr lang="en-US" altLang="zh-CN" dirty="0" err="1"/>
              <a:t>var</a:t>
            </a:r>
            <a:r>
              <a:rPr lang="en-US" altLang="zh-CN" dirty="0"/>
              <a:t> &lt; 0 Then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2 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的值为负数</a:t>
            </a:r>
            <a:r>
              <a:rPr lang="en-US" altLang="zh-CN" dirty="0"/>
              <a:t>!")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3 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的值为 </a:t>
            </a:r>
            <a:r>
              <a:rPr lang="en-US" altLang="zh-CN" dirty="0"/>
              <a:t>0.")</a:t>
            </a:r>
          </a:p>
          <a:p>
            <a:r>
              <a:rPr lang="en-US" altLang="zh-CN" dirty="0" err="1" smtClean="0"/>
              <a:t>EndIf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42591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4486" y="976930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Select...Case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5505" y="2573140"/>
            <a:ext cx="7560840" cy="3693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= </a:t>
            </a:r>
            <a:r>
              <a:rPr lang="en-US" altLang="zh-CN" dirty="0" smtClean="0"/>
              <a:t>30</a:t>
            </a:r>
            <a:endParaRPr lang="en-US" altLang="zh-CN" dirty="0"/>
          </a:p>
          <a:p>
            <a:r>
              <a:rPr lang="en-US" altLang="zh-CN" dirty="0"/>
              <a:t>Select</a:t>
            </a:r>
          </a:p>
          <a:p>
            <a:r>
              <a:rPr lang="en-US" altLang="zh-CN" dirty="0"/>
              <a:t>     Case $</a:t>
            </a:r>
            <a:r>
              <a:rPr lang="en-US" altLang="zh-CN" dirty="0" err="1"/>
              <a:t>var</a:t>
            </a:r>
            <a:r>
              <a:rPr lang="en-US" altLang="zh-CN" dirty="0"/>
              <a:t> &gt; 1 AND $</a:t>
            </a:r>
            <a:r>
              <a:rPr lang="en-US" altLang="zh-CN" dirty="0" err="1"/>
              <a:t>var</a:t>
            </a:r>
            <a:r>
              <a:rPr lang="en-US" altLang="zh-CN" dirty="0"/>
              <a:t> &lt;= 10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1 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的值大于 </a:t>
            </a:r>
            <a:r>
              <a:rPr lang="en-US" altLang="zh-CN" dirty="0"/>
              <a:t>1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r>
              <a:rPr lang="en-US" altLang="zh-CN" dirty="0"/>
              <a:t>     Case $</a:t>
            </a:r>
            <a:r>
              <a:rPr lang="en-US" altLang="zh-CN" dirty="0" err="1"/>
              <a:t>var</a:t>
            </a:r>
            <a:r>
              <a:rPr lang="en-US" altLang="zh-CN" dirty="0"/>
              <a:t> &gt; 10 AND $</a:t>
            </a:r>
            <a:r>
              <a:rPr lang="en-US" altLang="zh-CN" dirty="0" err="1"/>
              <a:t>var</a:t>
            </a:r>
            <a:r>
              <a:rPr lang="en-US" altLang="zh-CN" dirty="0"/>
              <a:t> &lt;= 20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2 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的值大于 </a:t>
            </a:r>
            <a:r>
              <a:rPr lang="en-US" altLang="zh-CN" dirty="0"/>
              <a:t>10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r>
              <a:rPr lang="en-US" altLang="zh-CN" dirty="0"/>
              <a:t>     Case $</a:t>
            </a:r>
            <a:r>
              <a:rPr lang="en-US" altLang="zh-CN" dirty="0" err="1"/>
              <a:t>var</a:t>
            </a:r>
            <a:r>
              <a:rPr lang="en-US" altLang="zh-CN" dirty="0"/>
              <a:t> &gt; 20 AND $</a:t>
            </a:r>
            <a:r>
              <a:rPr lang="en-US" altLang="zh-CN" dirty="0" err="1"/>
              <a:t>var</a:t>
            </a:r>
            <a:r>
              <a:rPr lang="en-US" altLang="zh-CN" dirty="0"/>
              <a:t> &lt;= 30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3 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的值大于 </a:t>
            </a:r>
            <a:r>
              <a:rPr lang="en-US" altLang="zh-CN" dirty="0"/>
              <a:t>20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r>
              <a:rPr lang="en-US" altLang="zh-CN" dirty="0"/>
              <a:t>     Case $</a:t>
            </a:r>
            <a:r>
              <a:rPr lang="en-US" altLang="zh-CN" dirty="0" err="1"/>
              <a:t>var</a:t>
            </a:r>
            <a:r>
              <a:rPr lang="en-US" altLang="zh-CN" dirty="0"/>
              <a:t> &gt; 30 AND $</a:t>
            </a:r>
            <a:r>
              <a:rPr lang="en-US" altLang="zh-CN" dirty="0" err="1"/>
              <a:t>var</a:t>
            </a:r>
            <a:r>
              <a:rPr lang="en-US" altLang="zh-CN" dirty="0"/>
              <a:t> &lt;= 40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4 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的值大于 </a:t>
            </a:r>
            <a:r>
              <a:rPr lang="en-US" altLang="zh-CN" dirty="0"/>
              <a:t>30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r>
              <a:rPr lang="en-US" altLang="zh-CN" dirty="0"/>
              <a:t>     Case $</a:t>
            </a:r>
            <a:r>
              <a:rPr lang="en-US" altLang="zh-CN" dirty="0" err="1"/>
              <a:t>var</a:t>
            </a:r>
            <a:r>
              <a:rPr lang="en-US" altLang="zh-CN" dirty="0"/>
              <a:t> &gt; 40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5 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的值大于 </a:t>
            </a:r>
            <a:r>
              <a:rPr lang="en-US" altLang="zh-CN" dirty="0"/>
              <a:t>40")</a:t>
            </a:r>
          </a:p>
          <a:p>
            <a:r>
              <a:rPr lang="en-US" altLang="zh-CN" dirty="0" err="1" smtClean="0"/>
              <a:t>EndSelect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200714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093" y="836712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Switch...Case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70373" y="2406372"/>
            <a:ext cx="756084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= 30</a:t>
            </a:r>
          </a:p>
          <a:p>
            <a:endParaRPr lang="en-US" altLang="zh-CN" dirty="0"/>
          </a:p>
          <a:p>
            <a:r>
              <a:rPr lang="en-US" altLang="zh-CN" dirty="0"/>
              <a:t>Switch </a:t>
            </a:r>
            <a:r>
              <a:rPr lang="en-US" altLang="zh-CN" dirty="0" err="1"/>
              <a:t>Int</a:t>
            </a:r>
            <a:r>
              <a:rPr lang="en-US" altLang="zh-CN" dirty="0"/>
              <a:t>($</a:t>
            </a:r>
            <a:r>
              <a:rPr lang="en-US" altLang="zh-CN" dirty="0" err="1"/>
              <a:t>var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Case 1 To 10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1",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的值在 </a:t>
            </a:r>
            <a:r>
              <a:rPr lang="en-US" altLang="zh-CN" dirty="0"/>
              <a:t>1 ~ 10 </a:t>
            </a:r>
            <a:r>
              <a:rPr lang="zh-CN" altLang="en-US" dirty="0"/>
              <a:t>之间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Case 11 To 20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2",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的值在 </a:t>
            </a:r>
            <a:r>
              <a:rPr lang="en-US" altLang="zh-CN" dirty="0"/>
              <a:t>11 ~ 20 </a:t>
            </a:r>
            <a:r>
              <a:rPr lang="zh-CN" altLang="en-US" dirty="0"/>
              <a:t>之间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Case 21 To 30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3",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的值在 </a:t>
            </a:r>
            <a:r>
              <a:rPr lang="en-US" altLang="zh-CN" dirty="0"/>
              <a:t>21 ~ 30 </a:t>
            </a:r>
            <a:r>
              <a:rPr lang="zh-CN" altLang="en-US" dirty="0"/>
              <a:t>之间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Case 31 To 40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4",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的值在 </a:t>
            </a:r>
            <a:r>
              <a:rPr lang="en-US" altLang="zh-CN" dirty="0"/>
              <a:t>31 ~ 40 </a:t>
            </a:r>
            <a:r>
              <a:rPr lang="zh-CN" altLang="en-US" dirty="0"/>
              <a:t>之间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Case Else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提示 </a:t>
            </a:r>
            <a:r>
              <a:rPr lang="en-US" altLang="zh-CN" dirty="0"/>
              <a:t>5 ",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的值大于 </a:t>
            </a:r>
            <a:r>
              <a:rPr lang="en-US" altLang="zh-CN" dirty="0"/>
              <a:t>40 </a:t>
            </a:r>
            <a:r>
              <a:rPr lang="zh-CN" altLang="en-US" dirty="0"/>
              <a:t>或小于等于 </a:t>
            </a:r>
            <a:r>
              <a:rPr lang="en-US" altLang="zh-CN" dirty="0"/>
              <a:t>0")</a:t>
            </a:r>
          </a:p>
          <a:p>
            <a:r>
              <a:rPr lang="en-US" altLang="zh-CN" dirty="0" err="1"/>
              <a:t>EndSwitch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672630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836712"/>
            <a:ext cx="1036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For...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&lt;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= &lt;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To &lt;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[Step &lt;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步进值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    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   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Next </a:t>
            </a:r>
          </a:p>
        </p:txBody>
      </p:sp>
    </p:spTree>
    <p:extLst>
      <p:ext uri="{BB962C8B-B14F-4D97-AF65-F5344CB8AC3E}">
        <p14:creationId xmlns:p14="http://schemas.microsoft.com/office/powerpoint/2010/main" val="427361485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836712"/>
            <a:ext cx="10369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Wend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&lt;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   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WEnd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7757" y="3573016"/>
            <a:ext cx="756084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Local $</a:t>
            </a:r>
            <a:r>
              <a:rPr lang="en-US" altLang="zh-CN" dirty="0" err="1"/>
              <a:t>i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While $</a:t>
            </a:r>
            <a:r>
              <a:rPr lang="en-US" altLang="zh-CN" dirty="0" err="1"/>
              <a:t>i</a:t>
            </a:r>
            <a:r>
              <a:rPr lang="en-US" altLang="zh-CN" dirty="0"/>
              <a:t> &lt;= 10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zh-CN" altLang="en-US" dirty="0"/>
              <a:t>当前 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值为</a:t>
            </a:r>
            <a:r>
              <a:rPr lang="en-US" altLang="zh-CN" dirty="0"/>
              <a:t>:", $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$</a:t>
            </a:r>
            <a:r>
              <a:rPr lang="en-US" altLang="zh-CN" dirty="0" err="1"/>
              <a:t>i</a:t>
            </a:r>
            <a:r>
              <a:rPr lang="en-US" altLang="zh-CN" dirty="0"/>
              <a:t> = $</a:t>
            </a:r>
            <a:r>
              <a:rPr lang="en-US" altLang="zh-CN" dirty="0" err="1"/>
              <a:t>i</a:t>
            </a:r>
            <a:r>
              <a:rPr lang="en-US" altLang="zh-CN" dirty="0"/>
              <a:t> + 1</a:t>
            </a:r>
          </a:p>
          <a:p>
            <a:r>
              <a:rPr lang="en-US" altLang="zh-CN" dirty="0" err="1"/>
              <a:t>WEnd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96300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836712"/>
            <a:ext cx="10369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Do...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   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   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Until &lt;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57757" y="3573016"/>
            <a:ext cx="756084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Local $</a:t>
            </a:r>
            <a:r>
              <a:rPr lang="en-US" altLang="zh-CN" dirty="0" err="1"/>
              <a:t>i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MsgBox</a:t>
            </a:r>
            <a:r>
              <a:rPr lang="en-US" altLang="zh-CN" dirty="0"/>
              <a:t>(0, 0, "</a:t>
            </a:r>
            <a:r>
              <a:rPr lang="zh-CN" altLang="en-US" dirty="0"/>
              <a:t>变量 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的当前值</a:t>
            </a:r>
            <a:r>
              <a:rPr lang="en-US" altLang="zh-CN" dirty="0"/>
              <a:t>: " &amp; $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$</a:t>
            </a:r>
            <a:r>
              <a:rPr lang="en-US" altLang="zh-CN" dirty="0" err="1"/>
              <a:t>i</a:t>
            </a:r>
            <a:r>
              <a:rPr lang="en-US" altLang="zh-CN" dirty="0"/>
              <a:t> = $</a:t>
            </a:r>
            <a:r>
              <a:rPr lang="en-US" altLang="zh-CN" dirty="0" err="1"/>
              <a:t>i</a:t>
            </a:r>
            <a:r>
              <a:rPr lang="en-US" altLang="zh-CN" dirty="0"/>
              <a:t> + 1</a:t>
            </a:r>
          </a:p>
          <a:p>
            <a:r>
              <a:rPr lang="en-US" altLang="zh-CN" dirty="0"/>
              <a:t>Until $</a:t>
            </a:r>
            <a:r>
              <a:rPr lang="en-US" altLang="zh-CN" dirty="0" err="1"/>
              <a:t>i</a:t>
            </a:r>
            <a:r>
              <a:rPr lang="en-US" altLang="zh-CN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04807257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394691"/>
            <a:ext cx="10369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For...In...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&lt;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In &lt;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   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Next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110" y="2599989"/>
            <a:ext cx="5522317" cy="3693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Local $</a:t>
            </a:r>
            <a:r>
              <a:rPr lang="en-US" altLang="zh-CN" dirty="0" err="1"/>
              <a:t>aArray</a:t>
            </a:r>
            <a:r>
              <a:rPr lang="en-US" altLang="zh-CN" dirty="0"/>
              <a:t>[4]</a:t>
            </a:r>
          </a:p>
          <a:p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aArray</a:t>
            </a:r>
            <a:r>
              <a:rPr lang="en-US" altLang="zh-CN" dirty="0"/>
              <a:t>[0] = "a"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aArray</a:t>
            </a:r>
            <a:r>
              <a:rPr lang="en-US" altLang="zh-CN" dirty="0"/>
              <a:t>[1] = 0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aArray</a:t>
            </a:r>
            <a:r>
              <a:rPr lang="en-US" altLang="zh-CN" dirty="0"/>
              <a:t>[2] = 1.3434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aArray</a:t>
            </a:r>
            <a:r>
              <a:rPr lang="en-US" altLang="zh-CN" dirty="0"/>
              <a:t>[3] = "</a:t>
            </a:r>
            <a:r>
              <a:rPr lang="zh-CN" altLang="en-US" dirty="0"/>
              <a:t>测试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Local $string = ""</a:t>
            </a:r>
          </a:p>
          <a:p>
            <a:r>
              <a:rPr lang="en-US" altLang="zh-CN" dirty="0"/>
              <a:t>For $element In $</a:t>
            </a:r>
            <a:r>
              <a:rPr lang="en-US" altLang="zh-CN" dirty="0" err="1"/>
              <a:t>aArray</a:t>
            </a:r>
            <a:endParaRPr lang="en-US" altLang="zh-CN" dirty="0"/>
          </a:p>
          <a:p>
            <a:r>
              <a:rPr lang="en-US" altLang="zh-CN" dirty="0"/>
              <a:t>    $string = $string &amp; $element &amp; @CRLF</a:t>
            </a:r>
          </a:p>
          <a:p>
            <a:r>
              <a:rPr lang="en-US" altLang="zh-CN" dirty="0" smtClean="0"/>
              <a:t>Next</a:t>
            </a:r>
            <a:endParaRPr lang="en-US" altLang="zh-CN" dirty="0"/>
          </a:p>
          <a:p>
            <a:r>
              <a:rPr lang="en-US" altLang="zh-CN" dirty="0" err="1"/>
              <a:t>MsgBox</a:t>
            </a:r>
            <a:r>
              <a:rPr lang="en-US" altLang="zh-CN" dirty="0"/>
              <a:t>(0, "</a:t>
            </a:r>
            <a:r>
              <a:rPr lang="en-US" altLang="zh-CN" dirty="0" err="1"/>
              <a:t>For..IN</a:t>
            </a:r>
            <a:r>
              <a:rPr lang="en-US" altLang="zh-CN" dirty="0"/>
              <a:t> </a:t>
            </a:r>
            <a:r>
              <a:rPr lang="zh-CN" altLang="en-US" dirty="0"/>
              <a:t>数组测试</a:t>
            </a:r>
            <a:r>
              <a:rPr lang="en-US" altLang="zh-CN" dirty="0"/>
              <a:t>", "</a:t>
            </a:r>
            <a:r>
              <a:rPr lang="zh-CN" altLang="en-US" dirty="0"/>
              <a:t>结果</a:t>
            </a:r>
            <a:r>
              <a:rPr lang="en-US" altLang="zh-CN" dirty="0"/>
              <a:t>: " &amp; @CRLF &amp; $string)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65751" y="2599990"/>
            <a:ext cx="6286995" cy="3693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Local $</a:t>
            </a:r>
            <a:r>
              <a:rPr lang="en-US" altLang="zh-CN" dirty="0" err="1"/>
              <a:t>oShell</a:t>
            </a:r>
            <a:r>
              <a:rPr lang="en-US" altLang="zh-CN" dirty="0"/>
              <a:t> = </a:t>
            </a:r>
            <a:r>
              <a:rPr lang="en-US" altLang="zh-CN" dirty="0" err="1"/>
              <a:t>ObjCreate</a:t>
            </a:r>
            <a:r>
              <a:rPr lang="en-US" altLang="zh-CN" dirty="0"/>
              <a:t>("</a:t>
            </a:r>
            <a:r>
              <a:rPr lang="en-US" altLang="zh-CN" dirty="0" err="1"/>
              <a:t>shell.application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Local $</a:t>
            </a:r>
            <a:r>
              <a:rPr lang="en-US" altLang="zh-CN" dirty="0" err="1"/>
              <a:t>oShellWindows</a:t>
            </a:r>
            <a:r>
              <a:rPr lang="en-US" altLang="zh-CN" dirty="0"/>
              <a:t> = $</a:t>
            </a:r>
            <a:r>
              <a:rPr lang="en-US" altLang="zh-CN" dirty="0" err="1"/>
              <a:t>oShell.windows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IsObj</a:t>
            </a:r>
            <a:r>
              <a:rPr lang="en-US" altLang="zh-CN" dirty="0"/>
              <a:t>($</a:t>
            </a:r>
            <a:r>
              <a:rPr lang="en-US" altLang="zh-CN" dirty="0" err="1"/>
              <a:t>oShellWindows</a:t>
            </a:r>
            <a:r>
              <a:rPr lang="en-US" altLang="zh-CN" dirty="0"/>
              <a:t>) Then</a:t>
            </a:r>
          </a:p>
          <a:p>
            <a:r>
              <a:rPr lang="en-US" altLang="zh-CN" dirty="0"/>
              <a:t>    $string = ""</a:t>
            </a:r>
          </a:p>
          <a:p>
            <a:endParaRPr lang="en-US" altLang="zh-CN" dirty="0"/>
          </a:p>
          <a:p>
            <a:r>
              <a:rPr lang="en-US" altLang="zh-CN" dirty="0"/>
              <a:t>    For $Window In $</a:t>
            </a:r>
            <a:r>
              <a:rPr lang="en-US" altLang="zh-CN" dirty="0" err="1"/>
              <a:t>oShellWindows</a:t>
            </a:r>
            <a:endParaRPr lang="en-US" altLang="zh-CN" dirty="0"/>
          </a:p>
          <a:p>
            <a:r>
              <a:rPr lang="en-US" altLang="zh-CN" dirty="0"/>
              <a:t>        $string = $string &amp; $</a:t>
            </a:r>
            <a:r>
              <a:rPr lang="en-US" altLang="zh-CN" dirty="0" err="1"/>
              <a:t>Window.LocationName</a:t>
            </a:r>
            <a:r>
              <a:rPr lang="en-US" altLang="zh-CN" dirty="0"/>
              <a:t> &amp; @CRLF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Next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MsgBox</a:t>
            </a:r>
            <a:r>
              <a:rPr lang="en-US" altLang="zh-CN" dirty="0"/>
              <a:t>(0, "", "</a:t>
            </a:r>
            <a:r>
              <a:rPr lang="zh-CN" altLang="en-US" dirty="0"/>
              <a:t>您有以下窗口被打开</a:t>
            </a:r>
            <a:r>
              <a:rPr lang="en-US" altLang="zh-CN" dirty="0"/>
              <a:t>:" &amp; @CRLF &amp; $string)</a:t>
            </a:r>
          </a:p>
          <a:p>
            <a:r>
              <a:rPr lang="en-US" altLang="zh-CN" dirty="0" smtClean="0"/>
              <a:t>Else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MsgBox</a:t>
            </a:r>
            <a:r>
              <a:rPr lang="en-US" altLang="zh-CN" dirty="0"/>
              <a:t>(0, "", "</a:t>
            </a:r>
            <a:r>
              <a:rPr lang="zh-CN" altLang="en-US" dirty="0"/>
              <a:t>你没有打开的 </a:t>
            </a:r>
            <a:r>
              <a:rPr lang="en-US" altLang="zh-CN" dirty="0"/>
              <a:t>shell </a:t>
            </a:r>
            <a:r>
              <a:rPr lang="zh-CN" altLang="en-US" dirty="0"/>
              <a:t>窗口</a:t>
            </a:r>
            <a:r>
              <a:rPr lang="en-US" altLang="zh-CN" dirty="0"/>
              <a:t>.")</a:t>
            </a:r>
          </a:p>
          <a:p>
            <a:r>
              <a:rPr lang="en-US" altLang="zh-CN" dirty="0" err="1"/>
              <a:t>EndIf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300518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使用范围   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功能介绍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59189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介绍、安装、使用流程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7749" y="836712"/>
            <a:ext cx="1107524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脚本中一般每条语句只允许占用一行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但如果某条语句过长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则可通过在语句结尾附加一个空格加一个下划线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“_”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续行符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从而达到让该语句跨行的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字符串定义不能切割成几行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使用连字符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脚本中分号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(;)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是单行注释符，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除非它在某个字符串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段落注释：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comments-start 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注解开始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#comments-end 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注解结束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81093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2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循环实例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事件实例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111013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4462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可以创建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简单的用户图形界面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(GUI), GUI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由窗口和控件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由一或多个窗口组成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每个窗口都包含一或多个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事件驱动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意味着你对事件作出的反应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如按钮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3644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4462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28058"/>
            <a:ext cx="1036915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简单实例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265" y="2060848"/>
            <a:ext cx="8554532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&lt;GUIConstantsEx.au3&gt;</a:t>
            </a:r>
          </a:p>
          <a:p>
            <a:endParaRPr lang="en-US" altLang="zh-CN" dirty="0"/>
          </a:p>
          <a:p>
            <a:r>
              <a:rPr lang="en-US" altLang="zh-CN" dirty="0" err="1"/>
              <a:t>GUICreate</a:t>
            </a:r>
            <a:r>
              <a:rPr lang="en-US" altLang="zh-CN" dirty="0"/>
              <a:t>("</a:t>
            </a:r>
            <a:r>
              <a:rPr lang="zh-CN" altLang="en-US" dirty="0"/>
              <a:t>您好</a:t>
            </a:r>
            <a:r>
              <a:rPr lang="en-US" altLang="zh-CN" dirty="0"/>
              <a:t>,</a:t>
            </a:r>
            <a:r>
              <a:rPr lang="zh-CN" altLang="en-US" dirty="0"/>
              <a:t>世界</a:t>
            </a:r>
            <a:r>
              <a:rPr lang="en-US" altLang="zh-CN" dirty="0"/>
              <a:t>", 200, 100)</a:t>
            </a:r>
          </a:p>
          <a:p>
            <a:r>
              <a:rPr lang="en-US" altLang="zh-CN" dirty="0" err="1"/>
              <a:t>GUICtrlCreateLabel</a:t>
            </a:r>
            <a:r>
              <a:rPr lang="en-US" altLang="zh-CN" dirty="0"/>
              <a:t>("</a:t>
            </a:r>
            <a:r>
              <a:rPr lang="zh-CN" altLang="en-US" dirty="0"/>
              <a:t>您好</a:t>
            </a:r>
            <a:r>
              <a:rPr lang="en-US" altLang="zh-CN" dirty="0"/>
              <a:t>,</a:t>
            </a:r>
            <a:r>
              <a:rPr lang="zh-CN" altLang="en-US" dirty="0"/>
              <a:t>世界</a:t>
            </a:r>
            <a:r>
              <a:rPr lang="en-US" altLang="zh-CN" dirty="0"/>
              <a:t>! </a:t>
            </a:r>
            <a:r>
              <a:rPr lang="zh-CN" altLang="en-US" dirty="0"/>
              <a:t>你过得怎么样</a:t>
            </a:r>
            <a:r>
              <a:rPr lang="en-US" altLang="zh-CN" dirty="0"/>
              <a:t>?", 30, 10)</a:t>
            </a:r>
          </a:p>
          <a:p>
            <a:r>
              <a:rPr lang="en-US" altLang="zh-CN" dirty="0" err="1"/>
              <a:t>GUICtrlCreateButton</a:t>
            </a:r>
            <a:r>
              <a:rPr lang="en-US" altLang="zh-CN" dirty="0"/>
              <a:t>("</a:t>
            </a:r>
            <a:r>
              <a:rPr lang="zh-CN" altLang="en-US" dirty="0"/>
              <a:t>确定</a:t>
            </a:r>
            <a:r>
              <a:rPr lang="en-US" altLang="zh-CN" dirty="0"/>
              <a:t>", 70, 50, 60)</a:t>
            </a:r>
          </a:p>
          <a:p>
            <a:r>
              <a:rPr lang="en-US" altLang="zh-CN" dirty="0" err="1"/>
              <a:t>GUISetState</a:t>
            </a:r>
            <a:r>
              <a:rPr lang="en-US" altLang="zh-CN" dirty="0"/>
              <a:t>(@SW_SHOW)</a:t>
            </a:r>
          </a:p>
          <a:p>
            <a:r>
              <a:rPr lang="en-US" altLang="zh-CN" dirty="0"/>
              <a:t>Sleep(2000)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52592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4462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515348"/>
            <a:ext cx="1036915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循环实例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9301" y="1340767"/>
            <a:ext cx="8554532" cy="53553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&lt;GUIConstantsEx.au3&gt;</a:t>
            </a:r>
          </a:p>
          <a:p>
            <a:endParaRPr lang="en-US" altLang="zh-CN" dirty="0"/>
          </a:p>
          <a:p>
            <a:r>
              <a:rPr lang="en-US" altLang="zh-CN" dirty="0" err="1"/>
              <a:t>GUICreate</a:t>
            </a:r>
            <a:r>
              <a:rPr lang="en-US" altLang="zh-CN" dirty="0"/>
              <a:t>("</a:t>
            </a:r>
            <a:r>
              <a:rPr lang="zh-CN" altLang="en-US" dirty="0"/>
              <a:t>您好</a:t>
            </a:r>
            <a:r>
              <a:rPr lang="en-US" altLang="zh-CN" dirty="0"/>
              <a:t>,</a:t>
            </a:r>
            <a:r>
              <a:rPr lang="zh-CN" altLang="en-US" dirty="0"/>
              <a:t>世界</a:t>
            </a:r>
            <a:r>
              <a:rPr lang="en-US" altLang="zh-CN" dirty="0"/>
              <a:t>", 200, 100)</a:t>
            </a:r>
          </a:p>
          <a:p>
            <a:r>
              <a:rPr lang="en-US" altLang="zh-CN" dirty="0" err="1"/>
              <a:t>GUICtrlCreateLabel</a:t>
            </a:r>
            <a:r>
              <a:rPr lang="en-US" altLang="zh-CN" dirty="0"/>
              <a:t>("</a:t>
            </a:r>
            <a:r>
              <a:rPr lang="zh-CN" altLang="en-US" dirty="0"/>
              <a:t>您好</a:t>
            </a:r>
            <a:r>
              <a:rPr lang="en-US" altLang="zh-CN" dirty="0"/>
              <a:t>,</a:t>
            </a:r>
            <a:r>
              <a:rPr lang="zh-CN" altLang="en-US" dirty="0"/>
              <a:t>世界</a:t>
            </a:r>
            <a:r>
              <a:rPr lang="en-US" altLang="zh-CN" dirty="0"/>
              <a:t>! </a:t>
            </a:r>
            <a:r>
              <a:rPr lang="zh-CN" altLang="en-US" dirty="0"/>
              <a:t>你过得怎么样</a:t>
            </a:r>
            <a:r>
              <a:rPr lang="en-US" altLang="zh-CN" dirty="0"/>
              <a:t>?", 30, 10)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okbutton</a:t>
            </a:r>
            <a:r>
              <a:rPr lang="en-US" altLang="zh-CN" dirty="0"/>
              <a:t> = </a:t>
            </a:r>
            <a:r>
              <a:rPr lang="en-US" altLang="zh-CN" dirty="0" err="1"/>
              <a:t>GUICtrlCreateButton</a:t>
            </a:r>
            <a:r>
              <a:rPr lang="en-US" altLang="zh-CN" dirty="0"/>
              <a:t>("</a:t>
            </a:r>
            <a:r>
              <a:rPr lang="zh-CN" altLang="en-US" dirty="0"/>
              <a:t>确定</a:t>
            </a:r>
            <a:r>
              <a:rPr lang="en-US" altLang="zh-CN" dirty="0"/>
              <a:t>", 70, 50, 60)</a:t>
            </a:r>
          </a:p>
          <a:p>
            <a:r>
              <a:rPr lang="en-US" altLang="zh-CN" dirty="0" err="1"/>
              <a:t>GUISetState</a:t>
            </a:r>
            <a:r>
              <a:rPr lang="en-US" altLang="zh-CN" dirty="0"/>
              <a:t>(@SW_SHOW)</a:t>
            </a:r>
          </a:p>
          <a:p>
            <a:endParaRPr lang="en-US" altLang="zh-CN" dirty="0"/>
          </a:p>
          <a:p>
            <a:r>
              <a:rPr lang="en-US" altLang="zh-CN" dirty="0"/>
              <a:t>While 1</a:t>
            </a:r>
          </a:p>
          <a:p>
            <a:r>
              <a:rPr lang="en-US" altLang="zh-CN" dirty="0"/>
              <a:t>  $</a:t>
            </a:r>
            <a:r>
              <a:rPr lang="en-US" altLang="zh-CN" dirty="0" err="1"/>
              <a:t>msg</a:t>
            </a:r>
            <a:r>
              <a:rPr lang="en-US" altLang="zh-CN" dirty="0"/>
              <a:t> = </a:t>
            </a:r>
            <a:r>
              <a:rPr lang="en-US" altLang="zh-CN" dirty="0" err="1"/>
              <a:t>GUIGetMsg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  Select</a:t>
            </a:r>
          </a:p>
          <a:p>
            <a:r>
              <a:rPr lang="en-US" altLang="zh-CN" dirty="0"/>
              <a:t>    Case $</a:t>
            </a:r>
            <a:r>
              <a:rPr lang="en-US" altLang="zh-CN" dirty="0" err="1"/>
              <a:t>msg</a:t>
            </a:r>
            <a:r>
              <a:rPr lang="en-US" altLang="zh-CN" dirty="0"/>
              <a:t> = $</a:t>
            </a:r>
            <a:r>
              <a:rPr lang="en-US" altLang="zh-CN" dirty="0" err="1"/>
              <a:t>okbutton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MsgBox</a:t>
            </a:r>
            <a:r>
              <a:rPr lang="en-US" altLang="zh-CN" dirty="0"/>
              <a:t>(0, "GUI </a:t>
            </a:r>
            <a:r>
              <a:rPr lang="zh-CN" altLang="en-US" dirty="0"/>
              <a:t>消息</a:t>
            </a:r>
            <a:r>
              <a:rPr lang="en-US" altLang="zh-CN" dirty="0"/>
              <a:t>", "</a:t>
            </a:r>
            <a:r>
              <a:rPr lang="zh-CN" altLang="en-US" dirty="0"/>
              <a:t>你点击了 </a:t>
            </a:r>
            <a:r>
              <a:rPr lang="en-US" altLang="zh-CN" dirty="0"/>
              <a:t>'</a:t>
            </a:r>
            <a:r>
              <a:rPr lang="zh-CN" altLang="en-US" dirty="0"/>
              <a:t>确定</a:t>
            </a:r>
            <a:r>
              <a:rPr lang="en-US" altLang="zh-CN" dirty="0"/>
              <a:t>'!")</a:t>
            </a:r>
          </a:p>
          <a:p>
            <a:endParaRPr lang="en-US" altLang="zh-CN" dirty="0"/>
          </a:p>
          <a:p>
            <a:r>
              <a:rPr lang="en-US" altLang="zh-CN" dirty="0"/>
              <a:t>    Case $</a:t>
            </a:r>
            <a:r>
              <a:rPr lang="en-US" altLang="zh-CN" dirty="0" err="1"/>
              <a:t>msg</a:t>
            </a:r>
            <a:r>
              <a:rPr lang="en-US" altLang="zh-CN" dirty="0"/>
              <a:t> = $GUI_EVENT_CLOSE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MsgBox</a:t>
            </a:r>
            <a:r>
              <a:rPr lang="en-US" altLang="zh-CN" dirty="0"/>
              <a:t>(0, "GUI </a:t>
            </a:r>
            <a:r>
              <a:rPr lang="zh-CN" altLang="en-US" dirty="0"/>
              <a:t>消息</a:t>
            </a:r>
            <a:r>
              <a:rPr lang="en-US" altLang="zh-CN" dirty="0"/>
              <a:t>", "</a:t>
            </a:r>
            <a:r>
              <a:rPr lang="zh-CN" altLang="en-US" dirty="0"/>
              <a:t>您选择了关闭窗口</a:t>
            </a:r>
            <a:r>
              <a:rPr lang="en-US" altLang="zh-CN" dirty="0"/>
              <a:t>!</a:t>
            </a:r>
            <a:r>
              <a:rPr lang="zh-CN" altLang="en-US" dirty="0"/>
              <a:t>正在退出</a:t>
            </a:r>
            <a:r>
              <a:rPr lang="en-US" altLang="zh-CN" dirty="0"/>
              <a:t>...")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ExitLoop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EndSelect</a:t>
            </a:r>
            <a:endParaRPr lang="en-US" altLang="zh-CN" dirty="0"/>
          </a:p>
          <a:p>
            <a:r>
              <a:rPr lang="en-US" altLang="zh-CN" dirty="0" err="1" smtClean="0"/>
              <a:t>WEnd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468381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4462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515348"/>
            <a:ext cx="1036915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事件实例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1877" y="1484784"/>
            <a:ext cx="8554532" cy="507831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&lt;GUIConstantsEx.au3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Opt("</a:t>
            </a:r>
            <a:r>
              <a:rPr lang="en-US" altLang="zh-CN" dirty="0" err="1"/>
              <a:t>GUIOnEventMode</a:t>
            </a:r>
            <a:r>
              <a:rPr lang="en-US" altLang="zh-CN" dirty="0"/>
              <a:t>", 1)  ; </a:t>
            </a:r>
            <a:r>
              <a:rPr lang="zh-CN" altLang="en-US" dirty="0"/>
              <a:t>切换到 </a:t>
            </a:r>
            <a:r>
              <a:rPr lang="en-US" altLang="zh-CN" dirty="0" err="1"/>
              <a:t>OnEvent</a:t>
            </a:r>
            <a:r>
              <a:rPr lang="en-US" altLang="zh-CN" dirty="0"/>
              <a:t> </a:t>
            </a:r>
            <a:r>
              <a:rPr lang="zh-CN" altLang="en-US" dirty="0"/>
              <a:t>模式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mainwindow</a:t>
            </a:r>
            <a:r>
              <a:rPr lang="en-US" altLang="zh-CN" dirty="0"/>
              <a:t> = </a:t>
            </a:r>
            <a:r>
              <a:rPr lang="en-US" altLang="zh-CN" dirty="0" err="1"/>
              <a:t>GUICreate</a:t>
            </a:r>
            <a:r>
              <a:rPr lang="en-US" altLang="zh-CN" dirty="0"/>
              <a:t>("</a:t>
            </a:r>
            <a:r>
              <a:rPr lang="zh-CN" altLang="en-US" dirty="0"/>
              <a:t>您好</a:t>
            </a:r>
            <a:r>
              <a:rPr lang="en-US" altLang="zh-CN" dirty="0"/>
              <a:t>,</a:t>
            </a:r>
            <a:r>
              <a:rPr lang="zh-CN" altLang="en-US" dirty="0"/>
              <a:t>世界</a:t>
            </a:r>
            <a:r>
              <a:rPr lang="en-US" altLang="zh-CN" dirty="0"/>
              <a:t>", 200, 100)</a:t>
            </a:r>
          </a:p>
          <a:p>
            <a:r>
              <a:rPr lang="en-US" altLang="zh-CN" dirty="0" err="1"/>
              <a:t>GUISetOnEvent</a:t>
            </a:r>
            <a:r>
              <a:rPr lang="en-US" altLang="zh-CN" dirty="0"/>
              <a:t>($GUI_EVENT_CLOSE, "</a:t>
            </a:r>
            <a:r>
              <a:rPr lang="en-US" altLang="zh-CN" dirty="0" err="1"/>
              <a:t>CLOSEClicked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GUICtrlCreateLabel</a:t>
            </a:r>
            <a:r>
              <a:rPr lang="en-US" altLang="zh-CN" dirty="0"/>
              <a:t>("</a:t>
            </a:r>
            <a:r>
              <a:rPr lang="zh-CN" altLang="en-US" dirty="0"/>
              <a:t>您好</a:t>
            </a:r>
            <a:r>
              <a:rPr lang="en-US" altLang="zh-CN" dirty="0"/>
              <a:t>,</a:t>
            </a:r>
            <a:r>
              <a:rPr lang="zh-CN" altLang="en-US" dirty="0"/>
              <a:t>世界</a:t>
            </a:r>
            <a:r>
              <a:rPr lang="en-US" altLang="zh-CN" dirty="0"/>
              <a:t>! </a:t>
            </a:r>
            <a:r>
              <a:rPr lang="zh-CN" altLang="en-US" dirty="0"/>
              <a:t>你过得怎么样</a:t>
            </a:r>
            <a:r>
              <a:rPr lang="en-US" altLang="zh-CN" dirty="0"/>
              <a:t>?", 30, 10)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okbutton</a:t>
            </a:r>
            <a:r>
              <a:rPr lang="en-US" altLang="zh-CN" dirty="0"/>
              <a:t> = </a:t>
            </a:r>
            <a:r>
              <a:rPr lang="en-US" altLang="zh-CN" dirty="0" err="1"/>
              <a:t>GUICtrlCreateButton</a:t>
            </a:r>
            <a:r>
              <a:rPr lang="en-US" altLang="zh-CN" dirty="0"/>
              <a:t>("</a:t>
            </a:r>
            <a:r>
              <a:rPr lang="zh-CN" altLang="en-US" dirty="0"/>
              <a:t>确定</a:t>
            </a:r>
            <a:r>
              <a:rPr lang="en-US" altLang="zh-CN" dirty="0"/>
              <a:t>", 70, 50, 60)</a:t>
            </a:r>
          </a:p>
          <a:p>
            <a:r>
              <a:rPr lang="en-US" altLang="zh-CN" dirty="0" err="1"/>
              <a:t>GUICtrlSetOnEvent</a:t>
            </a:r>
            <a:r>
              <a:rPr lang="en-US" altLang="zh-CN" dirty="0"/>
              <a:t>($</a:t>
            </a:r>
            <a:r>
              <a:rPr lang="en-US" altLang="zh-CN" dirty="0" err="1"/>
              <a:t>okbutton</a:t>
            </a:r>
            <a:r>
              <a:rPr lang="en-US" altLang="zh-CN" dirty="0"/>
              <a:t>, "</a:t>
            </a:r>
            <a:r>
              <a:rPr lang="en-US" altLang="zh-CN" dirty="0" err="1"/>
              <a:t>OKButton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GUISetState</a:t>
            </a:r>
            <a:r>
              <a:rPr lang="en-US" altLang="zh-CN" dirty="0"/>
              <a:t>(@SW_SHOW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While 1</a:t>
            </a:r>
          </a:p>
          <a:p>
            <a:r>
              <a:rPr lang="en-US" altLang="zh-CN" dirty="0"/>
              <a:t>  Sleep(1000)  ; </a:t>
            </a:r>
            <a:r>
              <a:rPr lang="zh-CN" altLang="en-US" dirty="0"/>
              <a:t>闲置</a:t>
            </a:r>
            <a:r>
              <a:rPr lang="en-US" altLang="zh-CN" dirty="0"/>
              <a:t>,</a:t>
            </a:r>
            <a:r>
              <a:rPr lang="zh-CN" altLang="en-US" dirty="0"/>
              <a:t>不做任何事</a:t>
            </a:r>
          </a:p>
          <a:p>
            <a:r>
              <a:rPr lang="en-US" altLang="zh-CN" dirty="0" err="1" smtClean="0"/>
              <a:t>WEnd</a:t>
            </a:r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OKButton</a:t>
            </a:r>
            <a:r>
              <a:rPr lang="en-US" altLang="zh-CN" dirty="0"/>
              <a:t>()</a:t>
            </a:r>
          </a:p>
          <a:p>
            <a:r>
              <a:rPr lang="en-US" altLang="zh-CN" dirty="0" err="1" smtClean="0"/>
              <a:t>MsgBox</a:t>
            </a:r>
            <a:r>
              <a:rPr lang="en-US" altLang="zh-CN" dirty="0" smtClean="0"/>
              <a:t>(0</a:t>
            </a:r>
            <a:r>
              <a:rPr lang="en-US" altLang="zh-CN" dirty="0"/>
              <a:t>, "GUI </a:t>
            </a:r>
            <a:r>
              <a:rPr lang="zh-CN" altLang="en-US" dirty="0"/>
              <a:t>事件</a:t>
            </a:r>
            <a:r>
              <a:rPr lang="en-US" altLang="zh-CN" dirty="0"/>
              <a:t>", "</a:t>
            </a:r>
            <a:r>
              <a:rPr lang="zh-CN" altLang="en-US" dirty="0"/>
              <a:t>你点击了 </a:t>
            </a:r>
            <a:r>
              <a:rPr lang="en-US" altLang="zh-CN" dirty="0"/>
              <a:t>'</a:t>
            </a:r>
            <a:r>
              <a:rPr lang="zh-CN" altLang="en-US" dirty="0"/>
              <a:t>确定</a:t>
            </a:r>
            <a:r>
              <a:rPr lang="en-US" altLang="zh-CN" dirty="0"/>
              <a:t>'!")</a:t>
            </a:r>
          </a:p>
          <a:p>
            <a:r>
              <a:rPr lang="en-US" altLang="zh-CN" dirty="0" err="1" smtClean="0"/>
              <a:t>EndFunc</a:t>
            </a:r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CLOSEClicked</a:t>
            </a:r>
            <a:r>
              <a:rPr lang="en-US" altLang="zh-CN" dirty="0"/>
              <a:t>()</a:t>
            </a:r>
          </a:p>
          <a:p>
            <a:r>
              <a:rPr lang="en-US" altLang="zh-CN" dirty="0" err="1" smtClean="0"/>
              <a:t>MsgBox</a:t>
            </a:r>
            <a:r>
              <a:rPr lang="en-US" altLang="zh-CN" dirty="0" smtClean="0"/>
              <a:t>(0</a:t>
            </a:r>
            <a:r>
              <a:rPr lang="en-US" altLang="zh-CN" dirty="0"/>
              <a:t>, "GUI </a:t>
            </a:r>
            <a:r>
              <a:rPr lang="zh-CN" altLang="en-US" dirty="0"/>
              <a:t>事件</a:t>
            </a:r>
            <a:r>
              <a:rPr lang="en-US" altLang="zh-CN" dirty="0"/>
              <a:t>", "</a:t>
            </a:r>
            <a:r>
              <a:rPr lang="zh-CN" altLang="en-US" dirty="0"/>
              <a:t>您选择了关闭窗口</a:t>
            </a:r>
            <a:r>
              <a:rPr lang="en-US" altLang="zh-CN" dirty="0"/>
              <a:t>!</a:t>
            </a:r>
            <a:r>
              <a:rPr lang="zh-CN" altLang="en-US" dirty="0"/>
              <a:t>正在退出</a:t>
            </a:r>
            <a:r>
              <a:rPr lang="en-US" altLang="zh-CN" dirty="0"/>
              <a:t>...")</a:t>
            </a:r>
          </a:p>
          <a:p>
            <a:r>
              <a:rPr lang="en-US" altLang="zh-CN" dirty="0"/>
              <a:t>  Exit</a:t>
            </a:r>
          </a:p>
          <a:p>
            <a:r>
              <a:rPr lang="en-US" altLang="zh-CN" dirty="0" err="1"/>
              <a:t>EndFunc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674828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7" y="2349500"/>
            <a:ext cx="61349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4000" b="1" dirty="0" smtClean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</a:t>
            </a:r>
            <a:r>
              <a:rPr lang="en-US" altLang="zh-CN" sz="4000" b="1" dirty="0" smtClean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4000" b="1" dirty="0" smtClean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endParaRPr lang="en-US" altLang="zh-CN" sz="4000" b="1" dirty="0">
              <a:solidFill>
                <a:srgbClr val="FDCB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228327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11849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5813" y="1484784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注释关键字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注释脚本部分代码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使其不被执行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#comments-start ... ... #comments-end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可以使用缩写的关键字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#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命令本身也可以被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; "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注释掉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3772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7398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关键字、语句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包含指定的外部文件到脚本中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"[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\]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&lt;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70389" y="3674640"/>
            <a:ext cx="3744416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MsgBox</a:t>
            </a:r>
            <a:r>
              <a:rPr lang="en-US" altLang="zh-CN" dirty="0"/>
              <a:t>(0, "", "</a:t>
            </a:r>
            <a:r>
              <a:rPr lang="zh-CN" altLang="en-US" dirty="0"/>
              <a:t>示例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#include "editbox.au3"</a:t>
            </a:r>
          </a:p>
          <a:p>
            <a:r>
              <a:rPr lang="en-US" altLang="zh-CN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41585775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7398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关键字、语句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</a:t>
            </a: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脚本，调试完成生保存并生成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准备好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脚本，确保到窗口位置都可运行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脚本嵌入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24218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介绍、安装、使用流程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052736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一个使用类似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脚本语言的免费软件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它设计用于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GUI(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图形用户界面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中进行自动化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操作。它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利用模拟键盘按键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鼠标移动和窗口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控件的组合来实现自动化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非常小巧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完全运行在所有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上，并且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不需要任何运行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库。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1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5970885" y="3429000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	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 autoUpdateAnimBg="0"/>
      <p:bldP spid="29700" grpId="0" animBg="1" autoUpdateAnimBg="0"/>
      <p:bldP spid="29701" grpId="0" animBg="1"/>
      <p:bldP spid="29702" grpId="0" animBg="1" autoUpdateAnimBg="0"/>
      <p:bldP spid="29704" grpId="0" autoUpdateAnimBg="0"/>
      <p:bldP spid="297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介绍、安装、使用流程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9081" y="1196752"/>
            <a:ext cx="10945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使用范围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模拟键盘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鼠标动作事件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操作窗口与进程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直接与窗口的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标准控件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 文字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脚本可以编译为标准可执行文件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创建用户图形界面接口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(GUI) 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2752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介绍、安装、使用流程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124744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33" y="1772816"/>
            <a:ext cx="5472608" cy="43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224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介绍、安装、使用流程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7781" y="908720"/>
            <a:ext cx="10369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脚本编辑器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autoIt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自带脚本编辑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执行脚本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62" y="2636912"/>
            <a:ext cx="5000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8521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介绍、安装、使用流程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052736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获取控件信息完成元素定位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36" y="1772816"/>
            <a:ext cx="2952328" cy="44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1645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介绍、安装、使用流程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脚本转换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aux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脚本转换成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可以选择生成图标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245" y="2564904"/>
            <a:ext cx="5715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029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85F03"/>
      </a:accent4>
      <a:accent5>
        <a:srgbClr val="B2B1B1"/>
      </a:accent5>
      <a:accent6>
        <a:srgbClr val="E7E7E7"/>
      </a:accent6>
      <a:hlink>
        <a:srgbClr val="4D4948"/>
      </a:hlink>
      <a:folHlink>
        <a:srgbClr val="0000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5.pot [兼容模式]" id="{C847523E-10C8-49C5-975F-F620C7699C1A}" vid="{849447AE-95E7-495C-9369-7D707A775B5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Pages>0</Pages>
  <Words>2125</Words>
  <Characters>0</Characters>
  <Application>Microsoft Office PowerPoint</Application>
  <DocSecurity>0</DocSecurity>
  <PresentationFormat>自定义</PresentationFormat>
  <Lines>0</Lines>
  <Paragraphs>313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仿宋_GB2312</vt:lpstr>
      <vt:lpstr>宋体</vt:lpstr>
      <vt:lpstr>微软雅黑</vt:lpstr>
      <vt:lpstr>Arial</vt:lpstr>
      <vt:lpstr>Calibri</vt:lpstr>
      <vt:lpstr>Wingdings</vt:lpstr>
      <vt:lpstr>1_默认设计模板</vt:lpstr>
      <vt:lpstr>AutoIT的使用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Demon</cp:lastModifiedBy>
  <cp:revision>765</cp:revision>
  <dcterms:created xsi:type="dcterms:W3CDTF">2013-01-25T01:44:32Z</dcterms:created>
  <dcterms:modified xsi:type="dcterms:W3CDTF">2019-09-07T05:06:57Z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