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48" r:id="rId2"/>
    <p:sldId id="573" r:id="rId3"/>
    <p:sldId id="510" r:id="rId4"/>
    <p:sldId id="737" r:id="rId5"/>
    <p:sldId id="765" r:id="rId6"/>
    <p:sldId id="766" r:id="rId7"/>
    <p:sldId id="767" r:id="rId8"/>
    <p:sldId id="768" r:id="rId9"/>
    <p:sldId id="769" r:id="rId10"/>
    <p:sldId id="771" r:id="rId11"/>
    <p:sldId id="772" r:id="rId12"/>
    <p:sldId id="773" r:id="rId13"/>
    <p:sldId id="770" r:id="rId14"/>
    <p:sldId id="780" r:id="rId15"/>
    <p:sldId id="774" r:id="rId16"/>
    <p:sldId id="775" r:id="rId17"/>
    <p:sldId id="776" r:id="rId18"/>
    <p:sldId id="777" r:id="rId19"/>
    <p:sldId id="757" r:id="rId20"/>
    <p:sldId id="758" r:id="rId21"/>
    <p:sldId id="786" r:id="rId22"/>
    <p:sldId id="781" r:id="rId23"/>
    <p:sldId id="759" r:id="rId24"/>
    <p:sldId id="760" r:id="rId25"/>
    <p:sldId id="787" r:id="rId26"/>
    <p:sldId id="761" r:id="rId27"/>
    <p:sldId id="762" r:id="rId28"/>
    <p:sldId id="763" r:id="rId29"/>
    <p:sldId id="764" r:id="rId30"/>
    <p:sldId id="756" r:id="rId31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276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2019/8/31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484561"/>
            <a:ext cx="6310313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4800" b="1" dirty="0" err="1">
                <a:solidFill>
                  <a:schemeClr val="accent2"/>
                </a:solidFill>
              </a:rPr>
              <a:t>Pytest</a:t>
            </a:r>
            <a:r>
              <a:rPr lang="zh-CN" altLang="en-US" sz="4800" b="1" dirty="0">
                <a:solidFill>
                  <a:schemeClr val="accent2"/>
                </a:solidFill>
              </a:rPr>
              <a:t>框架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(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下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)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649080" y="3372643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9789" y="988441"/>
            <a:ext cx="1080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参数解析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fixture(scope="function",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=None,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autouse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False,ids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name=None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autouse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，则为所有测试激活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以看到它。 如果为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）则显式需要参考来激活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</p:spTree>
    <p:extLst>
      <p:ext uri="{BB962C8B-B14F-4D97-AF65-F5344CB8AC3E}">
        <p14:creationId xmlns:p14="http://schemas.microsoft.com/office/powerpoint/2010/main" val="36016901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9789" y="988441"/>
            <a:ext cx="1080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参数解析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fixture(scope="function",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=None,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autouse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False,ids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name=None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的列表，每个字符串对应于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这样他们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就是测试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的一部分。 如果没有提供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它们将从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03845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9789" y="988441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参数解析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fixture(scope="function",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=None,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autouse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False,ids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name=None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fixture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的名称。 这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装饰函数的名称。</a:t>
            </a:r>
          </a:p>
        </p:txBody>
      </p:sp>
    </p:spTree>
    <p:extLst>
      <p:ext uri="{BB962C8B-B14F-4D97-AF65-F5344CB8AC3E}">
        <p14:creationId xmlns:p14="http://schemas.microsoft.com/office/powerpoint/2010/main" val="245770140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scope="function"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3965" y="2996952"/>
            <a:ext cx="6408712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pytest</a:t>
            </a:r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不带参数时默认 </a:t>
            </a:r>
            <a:r>
              <a:rPr lang="en-US" altLang="zh-CN" sz="2400" dirty="0"/>
              <a:t>scope="function"</a:t>
            </a:r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pytest.fixture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login():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输入账号，密码先登录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test_s1():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用例 </a:t>
            </a:r>
            <a:r>
              <a:rPr lang="en-US" altLang="zh-CN" sz="2400" dirty="0"/>
              <a:t>1</a:t>
            </a:r>
            <a:r>
              <a:rPr lang="zh-CN" altLang="en-US" sz="2400" dirty="0"/>
              <a:t>：不需要登录操作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test_s2(login):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用例 </a:t>
            </a:r>
            <a:r>
              <a:rPr lang="en-US" altLang="zh-CN" sz="2400" dirty="0"/>
              <a:t>2</a:t>
            </a:r>
            <a:r>
              <a:rPr lang="zh-CN" altLang="en-US" sz="2400" dirty="0"/>
              <a:t>：登录之后其它动作</a:t>
            </a:r>
            <a:r>
              <a:rPr lang="en-US" altLang="zh-CN" sz="2400" dirty="0"/>
              <a:t>")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360014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020" y="1052736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scope="module"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5933" y="2641686"/>
            <a:ext cx="7200800" cy="378565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 smtClean="0"/>
              <a:t>pytest</a:t>
            </a:r>
            <a:endParaRPr lang="en-US" altLang="zh-CN" sz="2400" dirty="0"/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pytest.fixture</a:t>
            </a:r>
            <a:r>
              <a:rPr lang="en-US" altLang="zh-CN" sz="2400" dirty="0"/>
              <a:t>(scope="module")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open():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打开浏览器，并且打开百度首页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test_s1(open):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用例 </a:t>
            </a:r>
            <a:r>
              <a:rPr lang="en-US" altLang="zh-CN" sz="2400" dirty="0"/>
              <a:t>1</a:t>
            </a:r>
            <a:r>
              <a:rPr lang="zh-CN" altLang="en-US" sz="2400" dirty="0"/>
              <a:t>：搜索 </a:t>
            </a:r>
            <a:r>
              <a:rPr lang="en-US" altLang="zh-CN" sz="2400" dirty="0"/>
              <a:t>python-1")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test_s2(open):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用例 </a:t>
            </a:r>
            <a:r>
              <a:rPr lang="en-US" altLang="zh-CN" sz="2400" dirty="0"/>
              <a:t>2</a:t>
            </a:r>
            <a:r>
              <a:rPr lang="zh-CN" altLang="en-US" sz="2400" dirty="0"/>
              <a:t>：搜索 </a:t>
            </a:r>
            <a:r>
              <a:rPr lang="en-US" altLang="zh-CN" sz="2400" dirty="0"/>
              <a:t>python-2")</a:t>
            </a:r>
          </a:p>
          <a:p>
            <a:r>
              <a:rPr lang="en-US" altLang="zh-CN" sz="2400" dirty="0" smtClean="0"/>
              <a:t>if </a:t>
            </a:r>
            <a:r>
              <a:rPr lang="en-US" altLang="zh-CN" sz="2400" dirty="0"/>
              <a:t>__name__ == "__main__":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pytest.main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060198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conftest.py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conftest.py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配置脚本名称是固定的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改名称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conftest.py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和运行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的用例要在同一个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pakage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下，并且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init__.py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conftest.py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用例会自动查找</a:t>
            </a:r>
          </a:p>
        </p:txBody>
      </p:sp>
    </p:spTree>
    <p:extLst>
      <p:ext uri="{BB962C8B-B14F-4D97-AF65-F5344CB8AC3E}">
        <p14:creationId xmlns:p14="http://schemas.microsoft.com/office/powerpoint/2010/main" val="345691292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conftest.py                         test_01.py   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7821" y="3146485"/>
            <a:ext cx="4536504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pytest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pytest.fixture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login():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输入账号，密码先登录</a:t>
            </a:r>
            <a:r>
              <a:rPr lang="en-US" altLang="zh-CN" sz="2400" dirty="0" smtClean="0"/>
              <a:t>")</a:t>
            </a:r>
          </a:p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242397" y="3146485"/>
            <a:ext cx="5184576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pytest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test_s1():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用例 </a:t>
            </a:r>
            <a:r>
              <a:rPr lang="en-US" altLang="zh-CN" sz="2400" dirty="0"/>
              <a:t>1</a:t>
            </a:r>
            <a:r>
              <a:rPr lang="zh-CN" altLang="en-US" sz="2400" dirty="0"/>
              <a:t>：不需要登录操作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test_s2(login):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用例 </a:t>
            </a:r>
            <a:r>
              <a:rPr lang="en-US" altLang="zh-CN" sz="2400" dirty="0"/>
              <a:t>2</a:t>
            </a:r>
            <a:r>
              <a:rPr lang="zh-CN" altLang="en-US" sz="2400" dirty="0"/>
              <a:t>：登录之后其它动作</a:t>
            </a:r>
            <a:r>
              <a:rPr lang="en-US" altLang="zh-CN" sz="2400" dirty="0"/>
              <a:t>")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248383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9720" y="764704"/>
            <a:ext cx="51845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yield: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唤醒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38341" y="1542112"/>
            <a:ext cx="5976664" cy="489364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 smtClean="0"/>
              <a:t>pytest</a:t>
            </a:r>
            <a:endParaRPr lang="en-US" altLang="zh-CN" sz="2400" dirty="0"/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pytest.fixture</a:t>
            </a:r>
            <a:r>
              <a:rPr lang="en-US" altLang="zh-CN" sz="2400" dirty="0"/>
              <a:t>(scope="module")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open():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打开浏览器，并且打开百度首页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/>
              <a:t>    yield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执行 </a:t>
            </a:r>
            <a:r>
              <a:rPr lang="en-US" altLang="zh-CN" sz="2400" dirty="0"/>
              <a:t>teardown!")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最后关闭浏览器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test_s1(open):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用例 </a:t>
            </a:r>
            <a:r>
              <a:rPr lang="en-US" altLang="zh-CN" sz="2400" dirty="0"/>
              <a:t>1</a:t>
            </a:r>
            <a:r>
              <a:rPr lang="zh-CN" altLang="en-US" sz="2400" dirty="0"/>
              <a:t>：搜索 </a:t>
            </a:r>
            <a:r>
              <a:rPr lang="en-US" altLang="zh-CN" sz="2400" dirty="0"/>
              <a:t>python-1")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test_s2(open):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用例 </a:t>
            </a:r>
            <a:r>
              <a:rPr lang="en-US" altLang="zh-CN" sz="2400" dirty="0"/>
              <a:t>2</a:t>
            </a:r>
            <a:r>
              <a:rPr lang="zh-CN" altLang="en-US" sz="2400" dirty="0"/>
              <a:t>：搜索 </a:t>
            </a:r>
            <a:r>
              <a:rPr lang="en-US" altLang="zh-CN" sz="2400" dirty="0"/>
              <a:t>python-2")</a:t>
            </a:r>
          </a:p>
          <a:p>
            <a:r>
              <a:rPr lang="en-US" altLang="zh-CN" sz="2400" dirty="0"/>
              <a:t>if __name__ == "__main__":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pytest.main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871635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052736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遇到异常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如果其中一个用例出现异常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，不影响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互不影响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，并且全部用例执行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呼唤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就异常了，那么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是不会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3.yield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也可以配合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15643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参数组合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6567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635220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Freeform 8"/>
          <p:cNvSpPr>
            <a:spLocks/>
          </p:cNvSpPr>
          <p:nvPr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672 w 672"/>
              <a:gd name="T1" fmla="*/ 0 h 6067"/>
              <a:gd name="T2" fmla="*/ 0 w 672"/>
              <a:gd name="T3" fmla="*/ 2132 h 6067"/>
              <a:gd name="T4" fmla="*/ 0 w 672"/>
              <a:gd name="T5" fmla="*/ 3934 h 6067"/>
              <a:gd name="T6" fmla="*/ 672 w 672"/>
              <a:gd name="T7" fmla="*/ 6067 h 6067"/>
              <a:gd name="T8" fmla="*/ 672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Freeform 10"/>
          <p:cNvSpPr>
            <a:spLocks/>
          </p:cNvSpPr>
          <p:nvPr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672 w 672"/>
              <a:gd name="T3" fmla="*/ 2132 h 6067"/>
              <a:gd name="T4" fmla="*/ 672 w 672"/>
              <a:gd name="T5" fmla="*/ 3934 h 6067"/>
              <a:gd name="T6" fmla="*/ 0 w 672"/>
              <a:gd name="T7" fmla="*/ 6067 h 6067"/>
              <a:gd name="T8" fmla="*/ 0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Freeform 14"/>
          <p:cNvSpPr>
            <a:spLocks/>
          </p:cNvSpPr>
          <p:nvPr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8" name="Freeform 15"/>
          <p:cNvSpPr>
            <a:spLocks/>
          </p:cNvSpPr>
          <p:nvPr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Freeform 17"/>
          <p:cNvSpPr>
            <a:spLocks/>
          </p:cNvSpPr>
          <p:nvPr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18"/>
          <p:cNvSpPr>
            <a:spLocks/>
          </p:cNvSpPr>
          <p:nvPr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Freeform 20"/>
          <p:cNvSpPr>
            <a:spLocks/>
          </p:cNvSpPr>
          <p:nvPr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4" name="Freeform 21"/>
          <p:cNvSpPr>
            <a:spLocks/>
          </p:cNvSpPr>
          <p:nvPr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Rectangle 22"/>
          <p:cNvSpPr>
            <a:spLocks noChangeArrowheads="1"/>
          </p:cNvSpPr>
          <p:nvPr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Freeform 23"/>
          <p:cNvSpPr>
            <a:spLocks/>
          </p:cNvSpPr>
          <p:nvPr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7" name="Freeform 24"/>
          <p:cNvSpPr>
            <a:spLocks/>
          </p:cNvSpPr>
          <p:nvPr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25"/>
          <p:cNvSpPr>
            <a:spLocks noChangeArrowheads="1"/>
          </p:cNvSpPr>
          <p:nvPr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9" name="Freeform 26"/>
          <p:cNvSpPr>
            <a:spLocks/>
          </p:cNvSpPr>
          <p:nvPr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6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6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40" name="Freeform 27"/>
          <p:cNvSpPr>
            <a:spLocks/>
          </p:cNvSpPr>
          <p:nvPr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2" name="TextBox 63"/>
          <p:cNvSpPr txBox="1">
            <a:spLocks noChangeArrowheads="1"/>
          </p:cNvSpPr>
          <p:nvPr/>
        </p:nvSpPr>
        <p:spPr bwMode="auto">
          <a:xfrm>
            <a:off x="4268788" y="1443038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TextBox 81"/>
          <p:cNvSpPr txBox="1">
            <a:spLocks noChangeArrowheads="1"/>
          </p:cNvSpPr>
          <p:nvPr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4" name="TextBox 82"/>
          <p:cNvSpPr txBox="1">
            <a:spLocks noChangeArrowheads="1"/>
          </p:cNvSpPr>
          <p:nvPr/>
        </p:nvSpPr>
        <p:spPr bwMode="auto">
          <a:xfrm>
            <a:off x="4268788" y="2384425"/>
            <a:ext cx="2259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5" name="TextBox 83"/>
          <p:cNvSpPr txBox="1">
            <a:spLocks noChangeArrowheads="1"/>
          </p:cNvSpPr>
          <p:nvPr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6" name="TextBox 84"/>
          <p:cNvSpPr txBox="1">
            <a:spLocks noChangeArrowheads="1"/>
          </p:cNvSpPr>
          <p:nvPr/>
        </p:nvSpPr>
        <p:spPr bwMode="auto">
          <a:xfrm>
            <a:off x="4268788" y="3203575"/>
            <a:ext cx="17972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7" name="TextBox 85"/>
          <p:cNvSpPr txBox="1">
            <a:spLocks noChangeArrowheads="1"/>
          </p:cNvSpPr>
          <p:nvPr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8" name="TextBox 86"/>
          <p:cNvSpPr txBox="1">
            <a:spLocks noChangeArrowheads="1"/>
          </p:cNvSpPr>
          <p:nvPr/>
        </p:nvSpPr>
        <p:spPr bwMode="auto">
          <a:xfrm>
            <a:off x="4268788" y="4144963"/>
            <a:ext cx="4100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Selenium+pytest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9" name="TextBox 87"/>
          <p:cNvSpPr txBox="1">
            <a:spLocks noChangeArrowheads="1"/>
          </p:cNvSpPr>
          <p:nvPr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0" name="TextBox 88"/>
          <p:cNvSpPr txBox="1">
            <a:spLocks noChangeArrowheads="1"/>
          </p:cNvSpPr>
          <p:nvPr/>
        </p:nvSpPr>
        <p:spPr bwMode="auto">
          <a:xfrm>
            <a:off x="4268788" y="4991100"/>
            <a:ext cx="4100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Selenium+pytest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1" name="TextBox 89"/>
          <p:cNvSpPr txBox="1">
            <a:spLocks noChangeArrowheads="1"/>
          </p:cNvSpPr>
          <p:nvPr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nimBg="1" autoUpdateAnimBg="0"/>
      <p:bldP spid="9220" grpId="0" animBg="1" autoUpdateAnimBg="0"/>
      <p:bldP spid="9221" grpId="0" animBg="1"/>
      <p:bldP spid="9222" grpId="0" animBg="1" autoUpdateAnimBg="0"/>
      <p:bldP spid="9223" grpId="0" animBg="1"/>
      <p:bldP spid="9224" grpId="0" animBg="1" autoUpdateAnimBg="0"/>
      <p:bldP spid="9225" grpId="0" animBg="1" autoUpdateAnimBg="0"/>
      <p:bldP spid="9226" grpId="0" animBg="1" autoUpdateAnimBg="0"/>
      <p:bldP spid="9227" grpId="0" animBg="1"/>
      <p:bldP spid="9228" grpId="0" animBg="1"/>
      <p:bldP spid="9229" grpId="0" animBg="1" autoUpdateAnimBg="0"/>
      <p:bldP spid="9230" grpId="0" animBg="1"/>
      <p:bldP spid="9231" grpId="0" animBg="1"/>
      <p:bldP spid="9232" grpId="0" animBg="1" autoUpdateAnimBg="0"/>
      <p:bldP spid="9233" grpId="0" animBg="1"/>
      <p:bldP spid="9234" grpId="0" animBg="1"/>
      <p:bldP spid="9235" grpId="0" animBg="1" autoUpdateAnimBg="0"/>
      <p:bldP spid="9236" grpId="0" animBg="1"/>
      <p:bldP spid="9237" grpId="0" animBg="1"/>
      <p:bldP spid="9238" grpId="0" animBg="1" autoUpdateAnimBg="0"/>
      <p:bldP spid="9239" grpId="0" animBg="1"/>
      <p:bldP spid="9240" grpId="0" animBg="1"/>
      <p:bldP spid="9241" grpId="0" animBg="1" autoUpdateAnimBg="0"/>
      <p:bldP spid="9242" grpId="0" autoUpdateAnimBg="0"/>
      <p:bldP spid="9243" grpId="0" autoUpdateAnimBg="0"/>
      <p:bldP spid="9244" grpId="0" autoUpdateAnimBg="0"/>
      <p:bldP spid="9245" grpId="0" autoUpdateAnimBg="0"/>
      <p:bldP spid="9246" grpId="0" autoUpdateAnimBg="0"/>
      <p:bldP spid="9247" grpId="0" autoUpdateAnimBg="0"/>
      <p:bldP spid="9248" grpId="0" autoUpdateAnimBg="0"/>
      <p:bldP spid="9249" grpId="0" autoUpdateAnimBg="0"/>
      <p:bldP spid="9250" grpId="0" autoUpdateAnimBg="0"/>
      <p:bldP spid="92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259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parametrize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pytest.mark.parametrize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装饰器可以实现测试用例参数化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7901" y="3140968"/>
            <a:ext cx="9073008" cy="2677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pytest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pytest.mark.parametrize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test_input,expected</a:t>
            </a:r>
            <a:r>
              <a:rPr lang="en-US" altLang="zh-CN" sz="2400" dirty="0"/>
              <a:t>",</a:t>
            </a:r>
          </a:p>
          <a:p>
            <a:r>
              <a:rPr lang="en-US" altLang="zh-CN" sz="2400" dirty="0"/>
              <a:t>   [ ("3+5", 8),("2+4", 6),("6 * 9", 42</a:t>
            </a:r>
            <a:r>
              <a:rPr lang="en-US" altLang="zh-CN" sz="2400" dirty="0" smtClean="0"/>
              <a:t>),])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test_eval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test_input</a:t>
            </a:r>
            <a:r>
              <a:rPr lang="en-US" altLang="zh-CN" sz="2400" dirty="0"/>
              <a:t>, expected):</a:t>
            </a:r>
          </a:p>
          <a:p>
            <a:r>
              <a:rPr lang="en-US" altLang="zh-CN" sz="2400" dirty="0"/>
              <a:t>    assert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test_input</a:t>
            </a:r>
            <a:r>
              <a:rPr lang="en-US" altLang="zh-CN" sz="2400" dirty="0"/>
              <a:t>) == expected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785746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259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parametrize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它也可以标记单个测试实例在参数化。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7901" y="3140968"/>
            <a:ext cx="9073008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pytest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pytest.mark.parametrize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test_input,expected</a:t>
            </a:r>
            <a:r>
              <a:rPr lang="en-US" altLang="zh-CN" sz="2400" dirty="0"/>
              <a:t>",</a:t>
            </a:r>
          </a:p>
          <a:p>
            <a:r>
              <a:rPr lang="en-US" altLang="zh-CN" sz="2400" dirty="0"/>
              <a:t>   [ ("3+5", 8),("2+4", 6),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 err="1"/>
              <a:t>pytest.param</a:t>
            </a:r>
            <a:r>
              <a:rPr lang="en-US" altLang="zh-CN" sz="2400" dirty="0"/>
              <a:t>("6 * 9", 42,</a:t>
            </a:r>
          </a:p>
          <a:p>
            <a:r>
              <a:rPr lang="en-US" altLang="zh-CN" sz="2400" dirty="0"/>
              <a:t>    marks=</a:t>
            </a:r>
            <a:r>
              <a:rPr lang="en-US" altLang="zh-CN" sz="2400" dirty="0" err="1"/>
              <a:t>pytest.mark.xfail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,])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test_eval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test_input</a:t>
            </a:r>
            <a:r>
              <a:rPr lang="en-US" altLang="zh-CN" sz="2400" dirty="0"/>
              <a:t>, expected):</a:t>
            </a:r>
          </a:p>
          <a:p>
            <a:r>
              <a:rPr lang="en-US" altLang="zh-CN" sz="2400" dirty="0"/>
              <a:t>    assert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test_input</a:t>
            </a:r>
            <a:r>
              <a:rPr lang="en-US" altLang="zh-CN" sz="2400" dirty="0"/>
              <a:t>) == expected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471997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259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124744"/>
            <a:ext cx="10729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参数组合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若要获得多个参数化参数的所有组合，可以堆叠参数化装饰器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94658" y="2694404"/>
            <a:ext cx="9217024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pytest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pytest.mark.parametrize</a:t>
            </a:r>
            <a:r>
              <a:rPr lang="en-US" altLang="zh-CN" sz="2400" dirty="0"/>
              <a:t>("x", [0, 1])</a:t>
            </a:r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pytest.mark.parametrize</a:t>
            </a:r>
            <a:r>
              <a:rPr lang="en-US" altLang="zh-CN" sz="2400" dirty="0"/>
              <a:t>("y", [2, 3])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test_foo</a:t>
            </a:r>
            <a:r>
              <a:rPr lang="en-US" altLang="zh-CN" sz="2400" dirty="0"/>
              <a:t>(x, y):</a:t>
            </a:r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测试数据组合： </a:t>
            </a:r>
            <a:r>
              <a:rPr lang="en-US" altLang="zh-CN" sz="2400" dirty="0"/>
              <a:t>x-&gt;%s, y-&gt;%s" % (x, y))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 __name__ == "__main__":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pytest.main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803588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en-US" altLang="zh-CN" sz="26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-html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生成独立报告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66049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7972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-html 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-HTML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是一个插件，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用于生成测试结果的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pip install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-html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执行方法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--html=report.html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94905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7972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-html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此方法生成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的报告，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是独立的，分享报告的时候样式会丢失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，为了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更好的分享发邮件展示报告，可以把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样式合并到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--html=report.html --self-contained-html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41200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69990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Selenium+pytest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111013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4100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Selenium+pytest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用例的管理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2.selenium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的结合使用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提取公共方法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3644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6567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Selenium+pytest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228327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4100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Selenium+pytest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结果报告的导出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自动发送邮件功能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3772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运行级别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运行优先级</a:t>
            </a:r>
            <a:endParaRPr lang="en-US" altLang="zh-CN" sz="2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参数解析        </a:t>
            </a:r>
            <a:r>
              <a:rPr lang="en-US" altLang="zh-CN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前后置实现</a:t>
            </a:r>
            <a:endParaRPr lang="en-US" altLang="zh-CN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的都知道里面用前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置和后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非常好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用，在每次用例开始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后都去执行一次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setupClass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teardownClass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classmethod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装饰器一起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框架也有类似于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并且不止这四个。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1717" y="598488"/>
            <a:ext cx="1194435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用例运行级别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模块级（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setup_module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teardown_module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）开始于模块始末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，全局的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级（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setup_function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teardown_function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）只对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函数用例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生效（不在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类中）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级（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setup_class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teardown_class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）只在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类中前后运行一次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级（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setup_method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teardown_method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）开始于方法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始末（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在类中）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里面的（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setup/teardown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）运行在调用方法的前后</a:t>
            </a:r>
          </a:p>
        </p:txBody>
      </p:sp>
    </p:spTree>
    <p:extLst>
      <p:ext uri="{BB962C8B-B14F-4D97-AF65-F5344CB8AC3E}">
        <p14:creationId xmlns:p14="http://schemas.microsoft.com/office/powerpoint/2010/main" val="340567333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运行的优先级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setup_class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setup_method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&gt;setup &gt;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&gt;teardown&gt;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teardown_method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teardown_class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71064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函数和类混合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的文件里面既有函数用例又有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类和方法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运行顺序如下：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setup_module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teardown_module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优先级是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里面用到的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setup_function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teardown_function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和类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setup_class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teardown_class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互不干涉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19751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0841" y="980728"/>
            <a:ext cx="10801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 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来说有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以下几点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方式灵活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，不限于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conftest.py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配置里可以实现数据共享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，不需要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就能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自动找到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="module"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可以实现多个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跨文件共享前置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scope=“session”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以实现多个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跨文件使用一个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5431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258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0680" y="1196752"/>
            <a:ext cx="1080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参数解析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fixture(scope="function",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=None,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autouse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False,ids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name=None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有四个级别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function, class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一个可选的参数列表，它将导致多个参数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功能和所有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测试使用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14667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Pages>0</Pages>
  <Words>1214</Words>
  <Characters>0</Characters>
  <Application>Microsoft Office PowerPoint</Application>
  <DocSecurity>0</DocSecurity>
  <PresentationFormat>自定义</PresentationFormat>
  <Lines>0</Lines>
  <Paragraphs>195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仿宋_GB2312</vt:lpstr>
      <vt:lpstr>宋体</vt:lpstr>
      <vt:lpstr>微软雅黑</vt:lpstr>
      <vt:lpstr>Arial</vt:lpstr>
      <vt:lpstr>Calibri</vt:lpstr>
      <vt:lpstr>Wingdings</vt:lpstr>
      <vt:lpstr>1_默认设计模板</vt:lpstr>
      <vt:lpstr>Pytest框架(下)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750</cp:revision>
  <dcterms:created xsi:type="dcterms:W3CDTF">2013-01-25T01:44:32Z</dcterms:created>
  <dcterms:modified xsi:type="dcterms:W3CDTF">2019-08-31T08:03:29Z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