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81" r:id="rId4"/>
    <p:sldId id="282" r:id="rId5"/>
    <p:sldId id="283" r:id="rId6"/>
    <p:sldId id="284" r:id="rId7"/>
    <p:sldId id="285" r:id="rId8"/>
    <p:sldId id="288" r:id="rId9"/>
    <p:sldId id="286" r:id="rId10"/>
    <p:sldId id="289" r:id="rId11"/>
    <p:sldId id="287" r:id="rId12"/>
    <p:sldId id="290" r:id="rId13"/>
    <p:sldId id="291" r:id="rId14"/>
    <p:sldId id="292" r:id="rId15"/>
    <p:sldId id="293" r:id="rId16"/>
    <p:sldId id="294" r:id="rId17"/>
    <p:sldId id="295" r:id="rId18"/>
    <p:sldId id="296" r:id="rId19"/>
    <p:sldId id="297" r:id="rId20"/>
    <p:sldId id="298" r:id="rId21"/>
    <p:sldId id="299" r:id="rId22"/>
    <p:sldId id="303" r:id="rId23"/>
    <p:sldId id="301" r:id="rId24"/>
    <p:sldId id="302" r:id="rId25"/>
    <p:sldId id="305" r:id="rId26"/>
    <p:sldId id="306" r:id="rId27"/>
    <p:sldId id="27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0"/>
    <p:restoredTop sz="91867" autoAdjust="0"/>
  </p:normalViewPr>
  <p:slideViewPr>
    <p:cSldViewPr>
      <p:cViewPr varScale="1">
        <p:scale>
          <a:sx n="210" d="100"/>
          <a:sy n="210" d="100"/>
        </p:scale>
        <p:origin x="2552"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484172-0597-4479-AB77-18F30855D6F7}" type="datetimeFigureOut">
              <a:rPr lang="zh-CN" altLang="en-US" smtClean="0"/>
              <a:t>2018/4/29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F6C04F-CC53-4911-858E-D98C78C1F01C}" type="slidenum">
              <a:rPr lang="zh-CN" altLang="en-US" smtClean="0"/>
              <a:t>‹#›</a:t>
            </a:fld>
            <a:endParaRPr lang="zh-CN" altLang="en-US"/>
          </a:p>
        </p:txBody>
      </p:sp>
    </p:spTree>
    <p:extLst>
      <p:ext uri="{BB962C8B-B14F-4D97-AF65-F5344CB8AC3E}">
        <p14:creationId xmlns:p14="http://schemas.microsoft.com/office/powerpoint/2010/main" val="35267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1</a:t>
            </a:fld>
            <a:endParaRPr lang="zh-CN" altLang="en-US"/>
          </a:p>
        </p:txBody>
      </p:sp>
    </p:spTree>
    <p:extLst>
      <p:ext uri="{BB962C8B-B14F-4D97-AF65-F5344CB8AC3E}">
        <p14:creationId xmlns:p14="http://schemas.microsoft.com/office/powerpoint/2010/main" val="420092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10</a:t>
            </a:fld>
            <a:endParaRPr lang="zh-CN" altLang="en-US"/>
          </a:p>
        </p:txBody>
      </p:sp>
    </p:spTree>
    <p:extLst>
      <p:ext uri="{BB962C8B-B14F-4D97-AF65-F5344CB8AC3E}">
        <p14:creationId xmlns:p14="http://schemas.microsoft.com/office/powerpoint/2010/main" val="2084675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11</a:t>
            </a:fld>
            <a:endParaRPr lang="zh-CN" altLang="en-US"/>
          </a:p>
        </p:txBody>
      </p:sp>
    </p:spTree>
    <p:extLst>
      <p:ext uri="{BB962C8B-B14F-4D97-AF65-F5344CB8AC3E}">
        <p14:creationId xmlns:p14="http://schemas.microsoft.com/office/powerpoint/2010/main" val="125794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12</a:t>
            </a:fld>
            <a:endParaRPr lang="zh-CN" altLang="en-US"/>
          </a:p>
        </p:txBody>
      </p:sp>
    </p:spTree>
    <p:extLst>
      <p:ext uri="{BB962C8B-B14F-4D97-AF65-F5344CB8AC3E}">
        <p14:creationId xmlns:p14="http://schemas.microsoft.com/office/powerpoint/2010/main" val="2478630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13</a:t>
            </a:fld>
            <a:endParaRPr lang="zh-CN" altLang="en-US"/>
          </a:p>
        </p:txBody>
      </p:sp>
    </p:spTree>
    <p:extLst>
      <p:ext uri="{BB962C8B-B14F-4D97-AF65-F5344CB8AC3E}">
        <p14:creationId xmlns:p14="http://schemas.microsoft.com/office/powerpoint/2010/main" val="4054283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14</a:t>
            </a:fld>
            <a:endParaRPr lang="zh-CN" altLang="en-US"/>
          </a:p>
        </p:txBody>
      </p:sp>
    </p:spTree>
    <p:extLst>
      <p:ext uri="{BB962C8B-B14F-4D97-AF65-F5344CB8AC3E}">
        <p14:creationId xmlns:p14="http://schemas.microsoft.com/office/powerpoint/2010/main" val="1964523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15</a:t>
            </a:fld>
            <a:endParaRPr lang="zh-CN" altLang="en-US"/>
          </a:p>
        </p:txBody>
      </p:sp>
    </p:spTree>
    <p:extLst>
      <p:ext uri="{BB962C8B-B14F-4D97-AF65-F5344CB8AC3E}">
        <p14:creationId xmlns:p14="http://schemas.microsoft.com/office/powerpoint/2010/main" val="87605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16</a:t>
            </a:fld>
            <a:endParaRPr lang="zh-CN" altLang="en-US"/>
          </a:p>
        </p:txBody>
      </p:sp>
    </p:spTree>
    <p:extLst>
      <p:ext uri="{BB962C8B-B14F-4D97-AF65-F5344CB8AC3E}">
        <p14:creationId xmlns:p14="http://schemas.microsoft.com/office/powerpoint/2010/main" val="1750734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17</a:t>
            </a:fld>
            <a:endParaRPr lang="zh-CN" altLang="en-US"/>
          </a:p>
        </p:txBody>
      </p:sp>
    </p:spTree>
    <p:extLst>
      <p:ext uri="{BB962C8B-B14F-4D97-AF65-F5344CB8AC3E}">
        <p14:creationId xmlns:p14="http://schemas.microsoft.com/office/powerpoint/2010/main" val="65595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18</a:t>
            </a:fld>
            <a:endParaRPr lang="zh-CN" altLang="en-US"/>
          </a:p>
        </p:txBody>
      </p:sp>
    </p:spTree>
    <p:extLst>
      <p:ext uri="{BB962C8B-B14F-4D97-AF65-F5344CB8AC3E}">
        <p14:creationId xmlns:p14="http://schemas.microsoft.com/office/powerpoint/2010/main" val="2400400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19</a:t>
            </a:fld>
            <a:endParaRPr lang="zh-CN" altLang="en-US"/>
          </a:p>
        </p:txBody>
      </p:sp>
    </p:spTree>
    <p:extLst>
      <p:ext uri="{BB962C8B-B14F-4D97-AF65-F5344CB8AC3E}">
        <p14:creationId xmlns:p14="http://schemas.microsoft.com/office/powerpoint/2010/main" val="3158515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2</a:t>
            </a:fld>
            <a:endParaRPr lang="zh-CN" altLang="en-US"/>
          </a:p>
        </p:txBody>
      </p:sp>
    </p:spTree>
    <p:extLst>
      <p:ext uri="{BB962C8B-B14F-4D97-AF65-F5344CB8AC3E}">
        <p14:creationId xmlns:p14="http://schemas.microsoft.com/office/powerpoint/2010/main" val="3912175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20</a:t>
            </a:fld>
            <a:endParaRPr lang="zh-CN" altLang="en-US"/>
          </a:p>
        </p:txBody>
      </p:sp>
    </p:spTree>
    <p:extLst>
      <p:ext uri="{BB962C8B-B14F-4D97-AF65-F5344CB8AC3E}">
        <p14:creationId xmlns:p14="http://schemas.microsoft.com/office/powerpoint/2010/main" val="39444810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21</a:t>
            </a:fld>
            <a:endParaRPr lang="zh-CN" altLang="en-US"/>
          </a:p>
        </p:txBody>
      </p:sp>
    </p:spTree>
    <p:extLst>
      <p:ext uri="{BB962C8B-B14F-4D97-AF65-F5344CB8AC3E}">
        <p14:creationId xmlns:p14="http://schemas.microsoft.com/office/powerpoint/2010/main" val="3688524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22</a:t>
            </a:fld>
            <a:endParaRPr lang="zh-CN" altLang="en-US"/>
          </a:p>
        </p:txBody>
      </p:sp>
    </p:spTree>
    <p:extLst>
      <p:ext uri="{BB962C8B-B14F-4D97-AF65-F5344CB8AC3E}">
        <p14:creationId xmlns:p14="http://schemas.microsoft.com/office/powerpoint/2010/main" val="3663842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23</a:t>
            </a:fld>
            <a:endParaRPr lang="zh-CN" altLang="en-US"/>
          </a:p>
        </p:txBody>
      </p:sp>
    </p:spTree>
    <p:extLst>
      <p:ext uri="{BB962C8B-B14F-4D97-AF65-F5344CB8AC3E}">
        <p14:creationId xmlns:p14="http://schemas.microsoft.com/office/powerpoint/2010/main" val="145275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24</a:t>
            </a:fld>
            <a:endParaRPr lang="zh-CN" altLang="en-US"/>
          </a:p>
        </p:txBody>
      </p:sp>
    </p:spTree>
    <p:extLst>
      <p:ext uri="{BB962C8B-B14F-4D97-AF65-F5344CB8AC3E}">
        <p14:creationId xmlns:p14="http://schemas.microsoft.com/office/powerpoint/2010/main" val="15265023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25</a:t>
            </a:fld>
            <a:endParaRPr lang="zh-CN" altLang="en-US"/>
          </a:p>
        </p:txBody>
      </p:sp>
    </p:spTree>
    <p:extLst>
      <p:ext uri="{BB962C8B-B14F-4D97-AF65-F5344CB8AC3E}">
        <p14:creationId xmlns:p14="http://schemas.microsoft.com/office/powerpoint/2010/main" val="3433061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26</a:t>
            </a:fld>
            <a:endParaRPr lang="zh-CN" altLang="en-US"/>
          </a:p>
        </p:txBody>
      </p:sp>
    </p:spTree>
    <p:extLst>
      <p:ext uri="{BB962C8B-B14F-4D97-AF65-F5344CB8AC3E}">
        <p14:creationId xmlns:p14="http://schemas.microsoft.com/office/powerpoint/2010/main" val="91313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3</a:t>
            </a:fld>
            <a:endParaRPr lang="zh-CN" altLang="en-US"/>
          </a:p>
        </p:txBody>
      </p:sp>
    </p:spTree>
    <p:extLst>
      <p:ext uri="{BB962C8B-B14F-4D97-AF65-F5344CB8AC3E}">
        <p14:creationId xmlns:p14="http://schemas.microsoft.com/office/powerpoint/2010/main" val="4275564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4</a:t>
            </a:fld>
            <a:endParaRPr lang="zh-CN" altLang="en-US"/>
          </a:p>
        </p:txBody>
      </p:sp>
    </p:spTree>
    <p:extLst>
      <p:ext uri="{BB962C8B-B14F-4D97-AF65-F5344CB8AC3E}">
        <p14:creationId xmlns:p14="http://schemas.microsoft.com/office/powerpoint/2010/main" val="3488339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5</a:t>
            </a:fld>
            <a:endParaRPr lang="zh-CN" altLang="en-US"/>
          </a:p>
        </p:txBody>
      </p:sp>
    </p:spTree>
    <p:extLst>
      <p:ext uri="{BB962C8B-B14F-4D97-AF65-F5344CB8AC3E}">
        <p14:creationId xmlns:p14="http://schemas.microsoft.com/office/powerpoint/2010/main" val="115555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6</a:t>
            </a:fld>
            <a:endParaRPr lang="zh-CN" altLang="en-US"/>
          </a:p>
        </p:txBody>
      </p:sp>
    </p:spTree>
    <p:extLst>
      <p:ext uri="{BB962C8B-B14F-4D97-AF65-F5344CB8AC3E}">
        <p14:creationId xmlns:p14="http://schemas.microsoft.com/office/powerpoint/2010/main" val="310456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F6C04F-CC53-4911-858E-D98C78C1F01C}" type="slidenum">
              <a:rPr lang="zh-CN" altLang="en-US" smtClean="0"/>
              <a:t>7</a:t>
            </a:fld>
            <a:endParaRPr lang="zh-CN" altLang="en-US"/>
          </a:p>
        </p:txBody>
      </p:sp>
    </p:spTree>
    <p:extLst>
      <p:ext uri="{BB962C8B-B14F-4D97-AF65-F5344CB8AC3E}">
        <p14:creationId xmlns:p14="http://schemas.microsoft.com/office/powerpoint/2010/main" val="2477716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8</a:t>
            </a:fld>
            <a:endParaRPr lang="zh-CN" altLang="en-US"/>
          </a:p>
        </p:txBody>
      </p:sp>
    </p:spTree>
    <p:extLst>
      <p:ext uri="{BB962C8B-B14F-4D97-AF65-F5344CB8AC3E}">
        <p14:creationId xmlns:p14="http://schemas.microsoft.com/office/powerpoint/2010/main" val="17590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GBDT</a:t>
            </a:r>
            <a:r>
              <a:rPr lang="zh-CN" altLang="en-US" dirty="0"/>
              <a:t>是怎样解决模型的集成这个问题的</a:t>
            </a:r>
          </a:p>
        </p:txBody>
      </p:sp>
      <p:sp>
        <p:nvSpPr>
          <p:cNvPr id="4" name="灯片编号占位符 3"/>
          <p:cNvSpPr>
            <a:spLocks noGrp="1"/>
          </p:cNvSpPr>
          <p:nvPr>
            <p:ph type="sldNum" sz="quarter" idx="10"/>
          </p:nvPr>
        </p:nvSpPr>
        <p:spPr/>
        <p:txBody>
          <a:bodyPr/>
          <a:lstStyle/>
          <a:p>
            <a:fld id="{68F6C04F-CC53-4911-858E-D98C78C1F01C}" type="slidenum">
              <a:rPr lang="zh-CN" altLang="en-US" smtClean="0"/>
              <a:t>9</a:t>
            </a:fld>
            <a:endParaRPr lang="zh-CN" altLang="en-US"/>
          </a:p>
        </p:txBody>
      </p:sp>
    </p:spTree>
    <p:extLst>
      <p:ext uri="{BB962C8B-B14F-4D97-AF65-F5344CB8AC3E}">
        <p14:creationId xmlns:p14="http://schemas.microsoft.com/office/powerpoint/2010/main" val="269918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531FA2-B91B-4970-B25E-84356489858E}" type="datetime1">
              <a:rPr lang="zh-CN" altLang="en-US" smtClean="0"/>
              <a:t>2018/4/29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8AFD20-D161-49CF-AEB1-3695F4FF81A4}" type="datetime1">
              <a:rPr lang="zh-CN" altLang="en-US" smtClean="0"/>
              <a:t>2018/4/29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EF04FD-AC76-4A9E-8A9F-92E2D283DE96}" type="datetime1">
              <a:rPr lang="zh-CN" altLang="en-US" smtClean="0"/>
              <a:t>2018/4/29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241A44-0495-403C-B4E7-47F2D41447BE}" type="datetime1">
              <a:rPr lang="zh-CN" altLang="en-US" smtClean="0"/>
              <a:t>2018/4/29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D58E6BA-9621-4AA8-9D04-22C078DE1F90}" type="datetime1">
              <a:rPr lang="zh-CN" altLang="en-US" smtClean="0"/>
              <a:t>2018/4/29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04E028-D9A9-4A59-8C9B-30255B0CCE73}" type="datetime1">
              <a:rPr lang="zh-CN" altLang="en-US" smtClean="0"/>
              <a:t>2018/4/29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1DC009C-8BBA-4A95-9E9D-1F47C4ADA9B3}" type="datetime1">
              <a:rPr lang="zh-CN" altLang="en-US" smtClean="0"/>
              <a:t>2018/4/29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530603B-226D-4991-B1A7-2A4A1F2CEB54}" type="datetime1">
              <a:rPr lang="zh-CN" altLang="en-US" smtClean="0"/>
              <a:t>2018/4/29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DDA62C-1DCC-43C0-AE5D-73FE5F5D86A9}" type="datetime1">
              <a:rPr lang="zh-CN" altLang="en-US" smtClean="0"/>
              <a:t>2018/4/29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21BF249-BF4E-441D-8547-E0DF40000A3F}" type="datetime1">
              <a:rPr lang="zh-CN" altLang="en-US" smtClean="0"/>
              <a:t>2018/4/29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9A9BD4-2A8B-4E33-923C-1979FCB2D537}" type="datetime1">
              <a:rPr lang="zh-CN" altLang="en-US" smtClean="0"/>
              <a:t>2018/4/29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84E2D-BC5D-438C-81FC-1C467B01FAD1}" type="datetime1">
              <a:rPr lang="zh-CN" altLang="en-US" smtClean="0"/>
              <a:t>2018/4/29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余万科\Desktop\xibia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2" y="5388506"/>
            <a:ext cx="181459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e.zju.edu.cn/template/images/shanshu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673" y="5388505"/>
            <a:ext cx="34671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580" y="5747642"/>
            <a:ext cx="4268572"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0C913308-F349-4B6D-A68A-DD1791B4A57B}" type="slidenum">
              <a:rPr lang="zh-CN" altLang="en-US" smtClean="0"/>
              <a:t>1</a:t>
            </a:fld>
            <a:endParaRPr lang="zh-CN" altLang="en-US" dirty="0"/>
          </a:p>
        </p:txBody>
      </p:sp>
      <p:sp>
        <p:nvSpPr>
          <p:cNvPr id="7" name="Rectangle 8"/>
          <p:cNvSpPr>
            <a:spLocks noChangeArrowheads="1"/>
          </p:cNvSpPr>
          <p:nvPr/>
        </p:nvSpPr>
        <p:spPr bwMode="auto">
          <a:xfrm>
            <a:off x="6660232" y="620688"/>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a:t>
            </a:r>
            <a:r>
              <a:rPr lang="en-US" altLang="zh-CN" sz="1800" b="1" dirty="0">
                <a:solidFill>
                  <a:schemeClr val="bg1"/>
                </a:solidFill>
                <a:latin typeface="Times New Roman" pitchFamily="18" charset="0"/>
                <a:ea typeface="楷体" pitchFamily="49" charset="-122"/>
                <a:cs typeface="Times New Roman" pitchFamily="18" charset="0"/>
              </a:rPr>
              <a:t>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3" name="文本框 2"/>
          <p:cNvSpPr txBox="1"/>
          <p:nvPr/>
        </p:nvSpPr>
        <p:spPr>
          <a:xfrm>
            <a:off x="6227987" y="3961895"/>
            <a:ext cx="4096250" cy="369332"/>
          </a:xfrm>
          <a:prstGeom prst="rect">
            <a:avLst/>
          </a:prstGeom>
          <a:noFill/>
        </p:spPr>
        <p:txBody>
          <a:bodyPr wrap="square" rtlCol="0">
            <a:spAutoFit/>
          </a:bodyPr>
          <a:lstStyle/>
          <a:p>
            <a:r>
              <a:rPr kumimoji="1" lang="zh-CN" altLang="en-US" b="1" dirty="0"/>
              <a:t>报告人：冯良骏  </a:t>
            </a:r>
          </a:p>
        </p:txBody>
      </p:sp>
      <p:sp>
        <p:nvSpPr>
          <p:cNvPr id="4" name="矩形 3">
            <a:extLst>
              <a:ext uri="{FF2B5EF4-FFF2-40B4-BE49-F238E27FC236}">
                <a16:creationId xmlns:a16="http://schemas.microsoft.com/office/drawing/2014/main" id="{24E92646-E1B3-9241-A341-3FDF71705ADD}"/>
              </a:ext>
            </a:extLst>
          </p:cNvPr>
          <p:cNvSpPr/>
          <p:nvPr/>
        </p:nvSpPr>
        <p:spPr>
          <a:xfrm>
            <a:off x="107504" y="117960"/>
            <a:ext cx="2327881" cy="400110"/>
          </a:xfrm>
          <a:prstGeom prst="rect">
            <a:avLst/>
          </a:prstGeom>
        </p:spPr>
        <p:txBody>
          <a:bodyPr wrap="none">
            <a:spAutoFit/>
          </a:bodyPr>
          <a:lstStyle/>
          <a:p>
            <a:r>
              <a:rPr lang="en-US" altLang="zh-Hans" sz="2000" b="1" dirty="0">
                <a:latin typeface="Times New Roman" pitchFamily="18" charset="0"/>
                <a:ea typeface="楷体" pitchFamily="49" charset="-122"/>
                <a:cs typeface="Times New Roman" pitchFamily="18" charset="0"/>
              </a:rPr>
              <a:t>Ensemble</a:t>
            </a:r>
            <a:r>
              <a:rPr lang="zh-Hans" altLang="en-US" sz="2000" b="1" dirty="0">
                <a:latin typeface="Times New Roman" pitchFamily="18" charset="0"/>
                <a:ea typeface="楷体" pitchFamily="49" charset="-122"/>
                <a:cs typeface="Times New Roman" pitchFamily="18" charset="0"/>
              </a:rPr>
              <a:t> </a:t>
            </a:r>
            <a:r>
              <a:rPr lang="en-US" altLang="zh-Hans" sz="2000" b="1" dirty="0">
                <a:latin typeface="Times New Roman" pitchFamily="18" charset="0"/>
                <a:ea typeface="楷体" pitchFamily="49" charset="-122"/>
                <a:cs typeface="Times New Roman" pitchFamily="18" charset="0"/>
              </a:rPr>
              <a:t>Learning</a:t>
            </a:r>
            <a:endParaRPr lang="zh-CN" altLang="en-US" sz="2000" dirty="0"/>
          </a:p>
        </p:txBody>
      </p:sp>
      <p:sp>
        <p:nvSpPr>
          <p:cNvPr id="6" name="文本框 5">
            <a:extLst>
              <a:ext uri="{FF2B5EF4-FFF2-40B4-BE49-F238E27FC236}">
                <a16:creationId xmlns:a16="http://schemas.microsoft.com/office/drawing/2014/main" id="{F7E0660F-E181-2641-8FC9-00AA1AA570DA}"/>
              </a:ext>
            </a:extLst>
          </p:cNvPr>
          <p:cNvSpPr txBox="1"/>
          <p:nvPr/>
        </p:nvSpPr>
        <p:spPr>
          <a:xfrm>
            <a:off x="682204" y="2348485"/>
            <a:ext cx="7779591" cy="1508105"/>
          </a:xfrm>
          <a:prstGeom prst="rect">
            <a:avLst/>
          </a:prstGeom>
          <a:noFill/>
        </p:spPr>
        <p:txBody>
          <a:bodyPr wrap="square" rtlCol="0">
            <a:spAutoFit/>
          </a:bodyPr>
          <a:lstStyle/>
          <a:p>
            <a:r>
              <a:rPr lang="en-US" altLang="zh-CN" sz="2800" b="1" dirty="0">
                <a:latin typeface="Times New Roman" pitchFamily="18" charset="0"/>
                <a:ea typeface="楷体" pitchFamily="49" charset="-122"/>
                <a:cs typeface="Times New Roman" pitchFamily="18" charset="0"/>
              </a:rPr>
              <a:t>Gradient</a:t>
            </a:r>
            <a:r>
              <a:rPr lang="zh-Hans" altLang="en-US" sz="2800" b="1" dirty="0">
                <a:latin typeface="Times New Roman" pitchFamily="18" charset="0"/>
                <a:ea typeface="楷体" pitchFamily="49" charset="-122"/>
                <a:cs typeface="Times New Roman" pitchFamily="18" charset="0"/>
              </a:rPr>
              <a:t> </a:t>
            </a:r>
            <a:r>
              <a:rPr lang="en-US" altLang="zh-Hans" sz="2800" b="1" dirty="0">
                <a:latin typeface="Times New Roman" pitchFamily="18" charset="0"/>
                <a:ea typeface="楷体" pitchFamily="49" charset="-122"/>
                <a:cs typeface="Times New Roman" pitchFamily="18" charset="0"/>
              </a:rPr>
              <a:t>Boost</a:t>
            </a:r>
            <a:r>
              <a:rPr lang="zh-Hans" altLang="en-US" sz="2800" b="1" dirty="0">
                <a:latin typeface="Times New Roman" pitchFamily="18" charset="0"/>
                <a:ea typeface="楷体" pitchFamily="49" charset="-122"/>
                <a:cs typeface="Times New Roman" pitchFamily="18" charset="0"/>
              </a:rPr>
              <a:t> </a:t>
            </a:r>
            <a:r>
              <a:rPr lang="en-US" altLang="zh-Hans" sz="2800" b="1" dirty="0">
                <a:latin typeface="Times New Roman" pitchFamily="18" charset="0"/>
                <a:ea typeface="楷体" pitchFamily="49" charset="-122"/>
                <a:cs typeface="Times New Roman" pitchFamily="18" charset="0"/>
              </a:rPr>
              <a:t>Decision</a:t>
            </a:r>
            <a:r>
              <a:rPr lang="zh-Hans" altLang="en-US" sz="2800" b="1" dirty="0">
                <a:latin typeface="Times New Roman" pitchFamily="18" charset="0"/>
                <a:ea typeface="楷体" pitchFamily="49" charset="-122"/>
                <a:cs typeface="Times New Roman" pitchFamily="18" charset="0"/>
              </a:rPr>
              <a:t> </a:t>
            </a:r>
            <a:r>
              <a:rPr lang="en-US" altLang="zh-Hans" sz="2800" b="1" dirty="0">
                <a:latin typeface="Times New Roman" pitchFamily="18" charset="0"/>
                <a:ea typeface="楷体" pitchFamily="49" charset="-122"/>
                <a:cs typeface="Times New Roman" pitchFamily="18" charset="0"/>
              </a:rPr>
              <a:t>Tree</a:t>
            </a:r>
            <a:r>
              <a:rPr lang="zh-Hans" altLang="en-US" sz="2800" b="1" dirty="0">
                <a:latin typeface="Times New Roman" pitchFamily="18" charset="0"/>
                <a:ea typeface="楷体" pitchFamily="49" charset="-122"/>
                <a:cs typeface="Times New Roman" pitchFamily="18" charset="0"/>
              </a:rPr>
              <a:t>（</a:t>
            </a:r>
            <a:r>
              <a:rPr lang="en-US" altLang="zh-Hans" sz="2800" b="1" dirty="0">
                <a:latin typeface="Times New Roman" pitchFamily="18" charset="0"/>
                <a:ea typeface="楷体" pitchFamily="49" charset="-122"/>
                <a:cs typeface="Times New Roman" pitchFamily="18" charset="0"/>
              </a:rPr>
              <a:t>GBDT</a:t>
            </a:r>
            <a:r>
              <a:rPr lang="zh-Hans" altLang="en-US" sz="2800" b="1" dirty="0">
                <a:latin typeface="Times New Roman" pitchFamily="18" charset="0"/>
                <a:ea typeface="楷体" pitchFamily="49" charset="-122"/>
                <a:cs typeface="Times New Roman" pitchFamily="18" charset="0"/>
              </a:rPr>
              <a:t>）</a:t>
            </a:r>
            <a:endParaRPr lang="en-US" altLang="zh-Hans" sz="2800" b="1" dirty="0">
              <a:latin typeface="Times New Roman" pitchFamily="18" charset="0"/>
              <a:ea typeface="楷体" pitchFamily="49" charset="-122"/>
              <a:cs typeface="Times New Roman" pitchFamily="18" charset="0"/>
            </a:endParaRPr>
          </a:p>
          <a:p>
            <a:r>
              <a:rPr lang="zh-Hans" altLang="en-US" sz="3200" b="1" dirty="0">
                <a:latin typeface="Times New Roman" pitchFamily="18" charset="0"/>
                <a:ea typeface="楷体" pitchFamily="49" charset="-122"/>
                <a:cs typeface="Times New Roman" pitchFamily="18" charset="0"/>
              </a:rPr>
              <a:t>                                            </a:t>
            </a:r>
            <a:r>
              <a:rPr lang="zh-CN" altLang="en-US" sz="2800" b="1" dirty="0">
                <a:latin typeface="Times New Roman" pitchFamily="18" charset="0"/>
                <a:ea typeface="楷体" pitchFamily="49" charset="-122"/>
                <a:cs typeface="Times New Roman" pitchFamily="18" charset="0"/>
              </a:rPr>
              <a:t>及其相关拓展模型</a:t>
            </a:r>
            <a:endParaRPr lang="en-US" altLang="zh-CN" sz="2800" b="1" dirty="0">
              <a:latin typeface="Times New Roman" pitchFamily="18" charset="0"/>
              <a:ea typeface="楷体" pitchFamily="49" charset="-122"/>
              <a:cs typeface="Times New Roman" pitchFamily="18" charset="0"/>
            </a:endParaRPr>
          </a:p>
          <a:p>
            <a:r>
              <a:rPr lang="zh-Hans" altLang="en-US" sz="3200" b="1" dirty="0">
                <a:latin typeface="Times New Roman" pitchFamily="18" charset="0"/>
                <a:ea typeface="楷体" pitchFamily="49" charset="-122"/>
                <a:cs typeface="Times New Roman" pitchFamily="18" charset="0"/>
              </a:rPr>
              <a:t> </a:t>
            </a:r>
            <a:endParaRPr lang="zh-CN" altLang="en-US" sz="3200" b="1"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45041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6A438B3-CC37-F34B-9370-D39306CD5796}"/>
                  </a:ext>
                </a:extLst>
              </p:cNvPr>
              <p:cNvSpPr txBox="1"/>
              <p:nvPr/>
            </p:nvSpPr>
            <p:spPr>
              <a:xfrm>
                <a:off x="467544" y="1484784"/>
                <a:ext cx="8453020" cy="1548694"/>
              </a:xfrm>
              <a:prstGeom prst="rect">
                <a:avLst/>
              </a:prstGeom>
              <a:noFill/>
            </p:spPr>
            <p:txBody>
              <a:bodyPr wrap="none" rtlCol="0">
                <a:spAutoFit/>
              </a:bodyPr>
              <a:lstStyle/>
              <a:p>
                <a:r>
                  <a:rPr kumimoji="1" lang="zh-CN" altLang="en-US" dirty="0"/>
                  <a:t>在给定损失函数</a:t>
                </a:r>
                <a14:m>
                  <m:oMath xmlns:m="http://schemas.openxmlformats.org/officeDocument/2006/math">
                    <m:r>
                      <a:rPr kumimoji="1" lang="zh-Hans" altLang="en-US" b="0" i="0" smtClean="0">
                        <a:latin typeface="Cambria Math" panose="02040503050406030204" pitchFamily="18" charset="0"/>
                      </a:rPr>
                      <m:t> </m:t>
                    </m:r>
                    <m:r>
                      <a:rPr kumimoji="1" lang="en-US" altLang="zh-Hans" b="0" i="1" smtClean="0">
                        <a:latin typeface="Cambria Math" panose="02040503050406030204" pitchFamily="18" charset="0"/>
                      </a:rPr>
                      <m:t>𝐿</m:t>
                    </m:r>
                    <m:r>
                      <a:rPr kumimoji="1" lang="zh-Hans" altLang="en-US" b="0" i="1" smtClean="0">
                        <a:latin typeface="Cambria Math" panose="02040503050406030204" pitchFamily="18" charset="0"/>
                      </a:rPr>
                      <m:t> </m:t>
                    </m:r>
                  </m:oMath>
                </a14:m>
                <a:r>
                  <a:rPr kumimoji="1" lang="zh-Hans" altLang="en-US" dirty="0"/>
                  <a:t>以及训练数据的条件下，学习加法模型</a:t>
                </a:r>
                <a14:m>
                  <m:oMath xmlns:m="http://schemas.openxmlformats.org/officeDocument/2006/math">
                    <m:r>
                      <a:rPr kumimoji="1" lang="zh-Hans" altLang="en-US" b="0" i="0" smtClean="0">
                        <a:latin typeface="Cambria Math" panose="02040503050406030204" pitchFamily="18" charset="0"/>
                      </a:rPr>
                      <m:t> </m:t>
                    </m:r>
                    <m:r>
                      <a:rPr kumimoji="1" lang="en-US" altLang="zh-Hans" i="1">
                        <a:latin typeface="Cambria Math" panose="02040503050406030204" pitchFamily="18" charset="0"/>
                      </a:rPr>
                      <m:t>𝐻</m:t>
                    </m:r>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zh-Hans" altLang="en-US" b="0" i="1" smtClean="0">
                        <a:latin typeface="Cambria Math" panose="02040503050406030204" pitchFamily="18" charset="0"/>
                      </a:rPr>
                      <m:t> </m:t>
                    </m:r>
                    <m:r>
                      <a:rPr kumimoji="1" lang="zh-Hans" altLang="en-US" i="1">
                        <a:latin typeface="Cambria Math" panose="02040503050406030204" pitchFamily="18" charset="0"/>
                      </a:rPr>
                      <m:t> </m:t>
                    </m:r>
                    <m:r>
                      <a:rPr kumimoji="1" lang="zh-Hans" altLang="en-US" i="1" smtClean="0">
                        <a:latin typeface="Cambria Math" panose="02040503050406030204" pitchFamily="18" charset="0"/>
                      </a:rPr>
                      <m:t>就是</m:t>
                    </m:r>
                    <m:r>
                      <a:rPr kumimoji="1" lang="zh-Hans" altLang="en-US" i="1">
                        <a:latin typeface="Cambria Math" panose="02040503050406030204" pitchFamily="18" charset="0"/>
                      </a:rPr>
                      <m:t>一个</m:t>
                    </m:r>
                    <m:r>
                      <a:rPr kumimoji="1" lang="zh-Hans" altLang="en-US" i="1" smtClean="0">
                        <a:latin typeface="Cambria Math" panose="02040503050406030204" pitchFamily="18" charset="0"/>
                      </a:rPr>
                      <m:t>搜寻</m:t>
                    </m:r>
                    <m:r>
                      <a:rPr kumimoji="1" lang="zh-Hans" altLang="en-US" i="1">
                        <a:latin typeface="Cambria Math" panose="02040503050406030204" pitchFamily="18" charset="0"/>
                      </a:rPr>
                      <m:t>参数</m:t>
                    </m:r>
                  </m:oMath>
                </a14:m>
                <a:endParaRPr kumimoji="1" lang="en-US" altLang="zh-Hans" i="1" dirty="0">
                  <a:latin typeface="Cambria Math" panose="02040503050406030204" pitchFamily="18" charset="0"/>
                </a:endParaRPr>
              </a:p>
              <a:p>
                <a14:m>
                  <m:oMath xmlns:m="http://schemas.openxmlformats.org/officeDocument/2006/math">
                    <m:r>
                      <a:rPr kumimoji="1" lang="zh-Hans" altLang="en-US" i="1" smtClean="0">
                        <a:latin typeface="Cambria Math" panose="02040503050406030204" pitchFamily="18" charset="0"/>
                      </a:rPr>
                      <m:t>𝛼</m:t>
                    </m:r>
                    <m:r>
                      <a:rPr kumimoji="1" lang="zh-Hans" altLang="en-US" b="0" i="1" smtClean="0">
                        <a:latin typeface="Cambria Math" panose="02040503050406030204" pitchFamily="18" charset="0"/>
                      </a:rPr>
                      <m:t> </m:t>
                    </m:r>
                    <m:r>
                      <a:rPr kumimoji="1" lang="zh-Hans" altLang="en-US" i="1">
                        <a:latin typeface="Cambria Math" panose="02040503050406030204" pitchFamily="18" charset="0"/>
                      </a:rPr>
                      <m:t>使</m:t>
                    </m:r>
                    <m:r>
                      <a:rPr kumimoji="1" lang="zh-Hans" altLang="en-US" i="1" smtClean="0">
                        <a:latin typeface="Cambria Math" panose="02040503050406030204" pitchFamily="18" charset="0"/>
                      </a:rPr>
                      <m:t>得损失函数</m:t>
                    </m:r>
                  </m:oMath>
                </a14:m>
                <a:r>
                  <a:rPr kumimoji="1" lang="zh-CN" altLang="en-US" dirty="0"/>
                  <a:t>极小化的过程，即</a:t>
                </a:r>
                <a:endParaRPr kumimoji="1" lang="en-US" altLang="zh-CN" dirty="0"/>
              </a:p>
              <a:p>
                <a:endParaRPr kumimoji="1" lang="en-US" altLang="zh-CN" dirty="0"/>
              </a:p>
              <a:p>
                <a:r>
                  <a:rPr kumimoji="1" lang="zh-CN" altLang="en-US" dirty="0"/>
                  <a:t>                               </a:t>
                </a:r>
                <a:r>
                  <a:rPr kumimoji="1" lang="zh-Hans" altLang="en-US" dirty="0"/>
                  <a:t>  </a:t>
                </a:r>
                <a:endParaRPr kumimoji="1" lang="en-US" altLang="zh-Hans" dirty="0"/>
              </a:p>
              <a:p>
                <a:r>
                  <a:rPr kumimoji="1" lang="zh-Hans" altLang="en-US" b="0" dirty="0"/>
                  <a:t>                                    </a:t>
                </a:r>
                <a14:m>
                  <m:oMath xmlns:m="http://schemas.openxmlformats.org/officeDocument/2006/math">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𝑚𝑖𝑛</m:t>
                        </m:r>
                      </m:e>
                      <m:sub>
                        <m:r>
                          <a:rPr kumimoji="1" lang="en-US" altLang="zh-Hans" b="0" i="1" smtClean="0">
                            <a:latin typeface="Cambria Math" panose="02040503050406030204" pitchFamily="18" charset="0"/>
                            <a:ea typeface="Cambria Math" panose="02040503050406030204" pitchFamily="18" charset="0"/>
                          </a:rPr>
                          <m:t>𝛼</m:t>
                        </m:r>
                      </m:sub>
                    </m:sSub>
                    <m:nary>
                      <m:naryPr>
                        <m:chr m:val="∑"/>
                        <m:limLoc m:val="subSup"/>
                        <m:ctrlPr>
                          <a:rPr kumimoji="1" lang="en-US" altLang="zh-Hans" b="0" i="1" smtClean="0">
                            <a:latin typeface="Cambria Math" panose="02040503050406030204" pitchFamily="18" charset="0"/>
                          </a:rPr>
                        </m:ctrlPr>
                      </m:naryPr>
                      <m:sub>
                        <m:r>
                          <m:rPr>
                            <m:brk m:alnAt="25"/>
                          </m:rPr>
                          <a:rPr kumimoji="1" lang="en-US" altLang="zh-Hans" b="0" i="1" smtClean="0">
                            <a:latin typeface="Cambria Math" panose="02040503050406030204" pitchFamily="18" charset="0"/>
                          </a:rPr>
                          <m:t>𝑖</m:t>
                        </m:r>
                        <m:r>
                          <a:rPr kumimoji="1" lang="en-US" altLang="zh-Hans" b="0" i="1" smtClean="0">
                            <a:latin typeface="Cambria Math" panose="02040503050406030204" pitchFamily="18" charset="0"/>
                          </a:rPr>
                          <m:t>=1</m:t>
                        </m:r>
                      </m:sub>
                      <m:sup>
                        <m:r>
                          <a:rPr kumimoji="1" lang="en-US" altLang="zh-Hans" b="0" i="1" smtClean="0">
                            <a:latin typeface="Cambria Math" panose="02040503050406030204" pitchFamily="18" charset="0"/>
                          </a:rPr>
                          <m:t>𝑁</m:t>
                        </m:r>
                      </m:sup>
                      <m:e>
                        <m:r>
                          <a:rPr kumimoji="1" lang="en-US" altLang="zh-Hans" b="0" i="1" smtClean="0">
                            <a:latin typeface="Cambria Math" panose="02040503050406030204" pitchFamily="18" charset="0"/>
                          </a:rPr>
                          <m:t>𝐿</m:t>
                        </m:r>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𝑦</m:t>
                            </m:r>
                          </m:e>
                          <m:sub>
                            <m:r>
                              <a:rPr kumimoji="1" lang="en-US" altLang="zh-Hans" b="0" i="1" smtClean="0">
                                <a:latin typeface="Cambria Math" panose="02040503050406030204" pitchFamily="18" charset="0"/>
                              </a:rPr>
                              <m:t>𝑖</m:t>
                            </m:r>
                          </m:sub>
                        </m:sSub>
                        <m:r>
                          <a:rPr kumimoji="1" lang="en-US" altLang="zh-Hans" b="0" i="1" smtClean="0">
                            <a:latin typeface="Cambria Math" panose="02040503050406030204" pitchFamily="18" charset="0"/>
                          </a:rPr>
                          <m:t>;</m:t>
                        </m:r>
                        <m:nary>
                          <m:naryPr>
                            <m:chr m:val="∑"/>
                            <m:limLoc m:val="subSup"/>
                            <m:ctrlPr>
                              <a:rPr kumimoji="1" lang="zh-Hans" altLang="en-US" i="1">
                                <a:latin typeface="Cambria Math" panose="02040503050406030204" pitchFamily="18" charset="0"/>
                              </a:rPr>
                            </m:ctrlPr>
                          </m:naryPr>
                          <m:sub>
                            <m:r>
                              <m:rPr>
                                <m:sty m:val="p"/>
                                <m:brk m:alnAt="25"/>
                              </m:rPr>
                              <a:rPr kumimoji="1" lang="en-US" altLang="zh-Hans" i="1">
                                <a:latin typeface="Cambria Math" panose="02040503050406030204" pitchFamily="18" charset="0"/>
                              </a:rPr>
                              <m:t>m</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𝑀</m:t>
                            </m:r>
                          </m:sup>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e>
                        </m:nary>
                        <m:r>
                          <a:rPr kumimoji="1" lang="en-US" altLang="zh-Hans" b="0" i="1" smtClean="0">
                            <a:latin typeface="Cambria Math" panose="02040503050406030204" pitchFamily="18" charset="0"/>
                          </a:rPr>
                          <m:t>)</m:t>
                        </m:r>
                      </m:e>
                    </m:nary>
                  </m:oMath>
                </a14:m>
                <a:endParaRPr kumimoji="1" lang="zh-CN" altLang="en-US" dirty="0"/>
              </a:p>
            </p:txBody>
          </p:sp>
        </mc:Choice>
        <mc:Fallback xmlns="">
          <p:sp>
            <p:nvSpPr>
              <p:cNvPr id="18" name="文本框 17">
                <a:extLst>
                  <a:ext uri="{FF2B5EF4-FFF2-40B4-BE49-F238E27FC236}">
                    <a16:creationId xmlns:a16="http://schemas.microsoft.com/office/drawing/2014/main" id="{A6A438B3-CC37-F34B-9370-D39306CD5796}"/>
                  </a:ext>
                </a:extLst>
              </p:cNvPr>
              <p:cNvSpPr txBox="1">
                <a:spLocks noRot="1" noChangeAspect="1" noMove="1" noResize="1" noEditPoints="1" noAdjustHandles="1" noChangeArrowheads="1" noChangeShapeType="1" noTextEdit="1"/>
              </p:cNvSpPr>
              <p:nvPr/>
            </p:nvSpPr>
            <p:spPr>
              <a:xfrm>
                <a:off x="467544" y="1484784"/>
                <a:ext cx="8453020" cy="1548694"/>
              </a:xfrm>
              <a:prstGeom prst="rect">
                <a:avLst/>
              </a:prstGeom>
              <a:blipFill>
                <a:blip r:embed="rId3"/>
                <a:stretch>
                  <a:fillRect l="-601" t="-3252" b="-35772"/>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C981ACBC-6FDB-1E47-92E2-7EAC380C6CF3}"/>
              </a:ext>
            </a:extLst>
          </p:cNvPr>
          <p:cNvSpPr txBox="1"/>
          <p:nvPr/>
        </p:nvSpPr>
        <p:spPr>
          <a:xfrm>
            <a:off x="467544" y="3190789"/>
            <a:ext cx="8923790" cy="369332"/>
          </a:xfrm>
          <a:prstGeom prst="rect">
            <a:avLst/>
          </a:prstGeom>
          <a:noFill/>
        </p:spPr>
        <p:txBody>
          <a:bodyPr wrap="none" rtlCol="0">
            <a:spAutoFit/>
          </a:bodyPr>
          <a:lstStyle/>
          <a:p>
            <a:r>
              <a:rPr kumimoji="1" lang="zh-CN" altLang="en-US" dirty="0"/>
              <a:t>直接求解这个极小值是个很复杂的优化问题，我们采用前向分步算法来简化这一问题</a:t>
            </a:r>
          </a:p>
        </p:txBody>
      </p:sp>
      <p:sp>
        <p:nvSpPr>
          <p:cNvPr id="20" name="文本框 19">
            <a:extLst>
              <a:ext uri="{FF2B5EF4-FFF2-40B4-BE49-F238E27FC236}">
                <a16:creationId xmlns:a16="http://schemas.microsoft.com/office/drawing/2014/main" id="{491F834D-4670-7544-AB69-ED5D7C6027E4}"/>
              </a:ext>
            </a:extLst>
          </p:cNvPr>
          <p:cNvSpPr txBox="1"/>
          <p:nvPr/>
        </p:nvSpPr>
        <p:spPr>
          <a:xfrm>
            <a:off x="123864" y="3861048"/>
            <a:ext cx="8812028" cy="646331"/>
          </a:xfrm>
          <a:prstGeom prst="rect">
            <a:avLst/>
          </a:prstGeom>
          <a:noFill/>
        </p:spPr>
        <p:txBody>
          <a:bodyPr wrap="none" rtlCol="0">
            <a:spAutoFit/>
          </a:bodyPr>
          <a:lstStyle/>
          <a:p>
            <a:r>
              <a:rPr kumimoji="1" lang="zh-Hans" altLang="en-US" dirty="0"/>
              <a:t>      </a:t>
            </a:r>
            <a:r>
              <a:rPr kumimoji="1" lang="zh-CN" altLang="en-US" dirty="0"/>
              <a:t>前向分步算法本质上是一种贪心算法，它通过每一步只学习一个基函数及其系数，</a:t>
            </a:r>
            <a:endParaRPr kumimoji="1" lang="en-US" altLang="zh-CN" dirty="0"/>
          </a:p>
          <a:p>
            <a:r>
              <a:rPr kumimoji="1" lang="zh-Hans" altLang="en-US" dirty="0"/>
              <a:t>      </a:t>
            </a:r>
            <a:r>
              <a:rPr kumimoji="1" lang="zh-CN" altLang="en-US" dirty="0"/>
              <a:t>逐步逼近优化目标来简化复杂度。</a:t>
            </a:r>
          </a:p>
        </p:txBody>
      </p:sp>
      <p:sp>
        <p:nvSpPr>
          <p:cNvPr id="3" name="文本框 2">
            <a:extLst>
              <a:ext uri="{FF2B5EF4-FFF2-40B4-BE49-F238E27FC236}">
                <a16:creationId xmlns:a16="http://schemas.microsoft.com/office/drawing/2014/main" id="{02712F8D-7F6B-344E-944F-CC8E110184F5}"/>
              </a:ext>
            </a:extLst>
          </p:cNvPr>
          <p:cNvSpPr txBox="1"/>
          <p:nvPr/>
        </p:nvSpPr>
        <p:spPr>
          <a:xfrm>
            <a:off x="467544" y="4725144"/>
            <a:ext cx="8691803" cy="646331"/>
          </a:xfrm>
          <a:prstGeom prst="rect">
            <a:avLst/>
          </a:prstGeom>
          <a:noFill/>
        </p:spPr>
        <p:txBody>
          <a:bodyPr wrap="none" rtlCol="0">
            <a:spAutoFit/>
          </a:bodyPr>
          <a:lstStyle/>
          <a:p>
            <a:r>
              <a:rPr kumimoji="1" lang="zh-CN" altLang="en-US" dirty="0"/>
              <a:t>首先，我们来重写一下加性模型的表达形式，共生成</a:t>
            </a:r>
            <a:r>
              <a:rPr kumimoji="1" lang="en-US" altLang="zh-CN" dirty="0"/>
              <a:t>M</a:t>
            </a:r>
            <a:r>
              <a:rPr kumimoji="1" lang="zh-CN" altLang="en-US" dirty="0"/>
              <a:t>个基分类器，当前迭代次数为</a:t>
            </a:r>
            <a:endParaRPr kumimoji="1" lang="en-US" altLang="zh-CN" dirty="0"/>
          </a:p>
          <a:p>
            <a:r>
              <a:rPr kumimoji="1" lang="en-US" altLang="zh-Hans" dirty="0"/>
              <a:t>m,</a:t>
            </a:r>
            <a:r>
              <a:rPr kumimoji="1" lang="zh-CN" altLang="en-US" dirty="0"/>
              <a:t>即在第</a:t>
            </a:r>
            <a:r>
              <a:rPr kumimoji="1" lang="en-US" altLang="zh-CN" dirty="0"/>
              <a:t>m</a:t>
            </a:r>
            <a:r>
              <a:rPr kumimoji="1" lang="zh-CN" altLang="en-US" dirty="0"/>
              <a:t>个循环中，</a:t>
            </a:r>
            <a:r>
              <a:rPr kumimoji="1" lang="en-US" altLang="zh-CN" dirty="0"/>
              <a:t>Boosting</a:t>
            </a:r>
            <a:r>
              <a:rPr kumimoji="1" lang="zh-Hans" altLang="en-US" dirty="0"/>
              <a:t> </a:t>
            </a:r>
            <a:r>
              <a:rPr kumimoji="1" lang="en-US" altLang="zh-Hans" dirty="0"/>
              <a:t>Tree</a:t>
            </a:r>
            <a:r>
              <a:rPr kumimoji="1" lang="zh-CN" altLang="en-US" dirty="0"/>
              <a:t>的加性模型可以写为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FB80C3C-2953-5142-8703-560B45BBD61A}"/>
                  </a:ext>
                </a:extLst>
              </p:cNvPr>
              <p:cNvSpPr txBox="1"/>
              <p:nvPr/>
            </p:nvSpPr>
            <p:spPr>
              <a:xfrm>
                <a:off x="2558562" y="5838092"/>
                <a:ext cx="34921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Hans" i="1" smtClean="0">
                              <a:latin typeface="Cambria Math" panose="02040503050406030204" pitchFamily="18" charset="0"/>
                            </a:rPr>
                          </m:ctrlPr>
                        </m:sSub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m:oMathPara>
                </a14:m>
                <a:endParaRPr kumimoji="1" lang="zh-CN" altLang="en-US" dirty="0"/>
              </a:p>
            </p:txBody>
          </p:sp>
        </mc:Choice>
        <mc:Fallback xmlns="">
          <p:sp>
            <p:nvSpPr>
              <p:cNvPr id="6" name="文本框 5">
                <a:extLst>
                  <a:ext uri="{FF2B5EF4-FFF2-40B4-BE49-F238E27FC236}">
                    <a16:creationId xmlns:a16="http://schemas.microsoft.com/office/drawing/2014/main" id="{BFB80C3C-2953-5142-8703-560B45BBD61A}"/>
                  </a:ext>
                </a:extLst>
              </p:cNvPr>
              <p:cNvSpPr txBox="1">
                <a:spLocks noRot="1" noChangeAspect="1" noMove="1" noResize="1" noEditPoints="1" noAdjustHandles="1" noChangeArrowheads="1" noChangeShapeType="1" noTextEdit="1"/>
              </p:cNvSpPr>
              <p:nvPr/>
            </p:nvSpPr>
            <p:spPr>
              <a:xfrm>
                <a:off x="2558562" y="5838092"/>
                <a:ext cx="3492110" cy="369332"/>
              </a:xfrm>
              <a:prstGeom prst="rect">
                <a:avLst/>
              </a:prstGeom>
              <a:blipFill>
                <a:blip r:embed="rId4"/>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219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cxnSp>
        <p:nvCxnSpPr>
          <p:cNvPr id="14" name="直线连接符 13">
            <a:extLst>
              <a:ext uri="{FF2B5EF4-FFF2-40B4-BE49-F238E27FC236}">
                <a16:creationId xmlns:a16="http://schemas.microsoft.com/office/drawing/2014/main" id="{6C16C972-C00C-6242-8674-C60FC9DA0837}"/>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1DAFA521-1073-9A43-B491-6D3FD255F8FB}"/>
              </a:ext>
            </a:extLst>
          </p:cNvPr>
          <p:cNvSpPr txBox="1"/>
          <p:nvPr/>
        </p:nvSpPr>
        <p:spPr>
          <a:xfrm>
            <a:off x="325745" y="1196752"/>
            <a:ext cx="8926775" cy="646331"/>
          </a:xfrm>
          <a:prstGeom prst="rect">
            <a:avLst/>
          </a:prstGeom>
          <a:noFill/>
        </p:spPr>
        <p:txBody>
          <a:bodyPr wrap="square" rtlCol="0">
            <a:spAutoFit/>
          </a:bodyPr>
          <a:lstStyle/>
          <a:p>
            <a:r>
              <a:rPr kumimoji="1" lang="zh-Hans" altLang="en-US" dirty="0"/>
              <a:t>      </a:t>
            </a:r>
            <a:r>
              <a:rPr kumimoji="1" lang="zh-CN" altLang="en-US" dirty="0"/>
              <a:t>前向分步算法只要求在第</a:t>
            </a:r>
            <a:r>
              <a:rPr kumimoji="1" lang="en-US" altLang="zh-CN" dirty="0"/>
              <a:t>m</a:t>
            </a:r>
            <a:r>
              <a:rPr kumimoji="1" lang="zh-CN" altLang="en-US" dirty="0"/>
              <a:t>轮时，优化当前轮次的基分类器的参数，使得损失函数最小以简化算法，即</a:t>
            </a:r>
            <a:endParaRPr kumimoji="1" lang="en-US" altLang="zh-CN"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489B301-2D43-E646-A4A1-F5E7E271C744}"/>
                  </a:ext>
                </a:extLst>
              </p:cNvPr>
              <p:cNvSpPr txBox="1"/>
              <p:nvPr/>
            </p:nvSpPr>
            <p:spPr>
              <a:xfrm>
                <a:off x="2123728" y="1863366"/>
                <a:ext cx="4429098" cy="409407"/>
              </a:xfrm>
              <a:prstGeom prst="rect">
                <a:avLst/>
              </a:prstGeom>
              <a:noFill/>
            </p:spPr>
            <p:txBody>
              <a:bodyPr wrap="none" rtlCol="0">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Hans" b="0" i="1" smtClean="0">
                            <a:latin typeface="Cambria Math" panose="02040503050406030204" pitchFamily="18" charset="0"/>
                          </a:rPr>
                          <m:t>𝑚𝑖𝑛</m:t>
                        </m:r>
                      </m:e>
                      <m:sub>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𝛼</m:t>
                            </m:r>
                          </m:e>
                          <m:sub>
                            <m:r>
                              <a:rPr kumimoji="1" lang="en-US" altLang="zh-Hans" b="0" i="1" smtClean="0">
                                <a:latin typeface="Cambria Math" panose="02040503050406030204" pitchFamily="18" charset="0"/>
                              </a:rPr>
                              <m:t>𝑚</m:t>
                            </m:r>
                            <m:r>
                              <a:rPr kumimoji="1" lang="zh-Hans" altLang="en-US" b="0" i="1" smtClean="0">
                                <a:latin typeface="Cambria Math" panose="02040503050406030204" pitchFamily="18" charset="0"/>
                              </a:rPr>
                              <m:t> </m:t>
                            </m:r>
                          </m:sub>
                        </m:sSub>
                      </m:sub>
                    </m:sSub>
                    <m:nary>
                      <m:naryPr>
                        <m:chr m:val="∑"/>
                        <m:ctrlPr>
                          <a:rPr kumimoji="1" lang="en-US" altLang="zh-CN" i="1" smtClean="0">
                            <a:latin typeface="Cambria Math" panose="02040503050406030204" pitchFamily="18" charset="0"/>
                          </a:rPr>
                        </m:ctrlPr>
                      </m:naryPr>
                      <m:sub>
                        <m:r>
                          <m:rPr>
                            <m:brk m:alnAt="23"/>
                          </m:rPr>
                          <a:rPr kumimoji="1" lang="en-US" altLang="zh-Hans" b="0" i="1" smtClean="0">
                            <a:latin typeface="Cambria Math" panose="02040503050406030204" pitchFamily="18" charset="0"/>
                          </a:rPr>
                          <m:t>𝑖</m:t>
                        </m:r>
                        <m:r>
                          <a:rPr kumimoji="1" lang="en-US" altLang="zh-Hans" b="0" i="1" smtClean="0">
                            <a:latin typeface="Cambria Math" panose="02040503050406030204" pitchFamily="18" charset="0"/>
                          </a:rPr>
                          <m:t>=1</m:t>
                        </m:r>
                      </m:sub>
                      <m:sup>
                        <m:r>
                          <a:rPr kumimoji="1" lang="en-US" altLang="zh-Hans" b="0" i="1" smtClean="0">
                            <a:latin typeface="Cambria Math" panose="02040503050406030204" pitchFamily="18" charset="0"/>
                          </a:rPr>
                          <m:t>𝑁</m:t>
                        </m:r>
                      </m:sup>
                      <m:e>
                        <m:r>
                          <a:rPr kumimoji="1" lang="en-US" altLang="zh-Hans" b="0" i="1" smtClean="0">
                            <a:latin typeface="Cambria Math" panose="02040503050406030204" pitchFamily="18" charset="0"/>
                          </a:rPr>
                          <m:t>𝐿</m:t>
                        </m:r>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𝑦</m:t>
                            </m:r>
                          </m:e>
                          <m:sub>
                            <m:r>
                              <a:rPr kumimoji="1" lang="en-US" altLang="zh-Hans" b="0" i="1" smtClean="0">
                                <a:latin typeface="Cambria Math" panose="02040503050406030204" pitchFamily="18" charset="0"/>
                              </a:rPr>
                              <m:t>𝑖</m:t>
                            </m:r>
                          </m:sub>
                        </m:sSub>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𝐻</m:t>
                            </m:r>
                          </m:e>
                          <m:sub>
                            <m:r>
                              <a:rPr kumimoji="1" lang="en-US" altLang="zh-Hans" b="0" i="1" smtClean="0">
                                <a:latin typeface="Cambria Math" panose="02040503050406030204" pitchFamily="18" charset="0"/>
                              </a:rPr>
                              <m:t>𝑚</m:t>
                            </m:r>
                            <m:r>
                              <a:rPr kumimoji="1" lang="en-US" altLang="zh-Hans" b="0" i="1" smtClean="0">
                                <a:latin typeface="Cambria Math" panose="02040503050406030204" pitchFamily="18" charset="0"/>
                              </a:rPr>
                              <m:t>−1</m:t>
                            </m:r>
                          </m:sub>
                        </m:sSub>
                        <m:d>
                          <m:dPr>
                            <m:ctrlPr>
                              <a:rPr kumimoji="1" lang="en-US" altLang="zh-Hans" b="0" i="1" smtClean="0">
                                <a:latin typeface="Cambria Math" panose="02040503050406030204" pitchFamily="18" charset="0"/>
                              </a:rPr>
                            </m:ctrlPr>
                          </m:dPr>
                          <m:e>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𝑖</m:t>
                                </m:r>
                              </m:sub>
                            </m:sSub>
                          </m:e>
                        </m:d>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h</m:t>
                            </m:r>
                          </m:e>
                          <m:sub>
                            <m:r>
                              <a:rPr kumimoji="1" lang="en-US" altLang="zh-Hans" b="0" i="1" smtClean="0">
                                <a:latin typeface="Cambria Math" panose="02040503050406030204" pitchFamily="18" charset="0"/>
                              </a:rPr>
                              <m:t>𝑚</m:t>
                            </m:r>
                          </m:sub>
                        </m:sSub>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𝑖</m:t>
                            </m:r>
                          </m:sub>
                        </m:sSub>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𝑎</m:t>
                            </m:r>
                          </m:e>
                          <m:sub>
                            <m:r>
                              <a:rPr kumimoji="1" lang="en-US" altLang="zh-Hans" b="0" i="1" smtClean="0">
                                <a:latin typeface="Cambria Math" panose="02040503050406030204" pitchFamily="18" charset="0"/>
                              </a:rPr>
                              <m:t>𝑚</m:t>
                            </m:r>
                          </m:sub>
                        </m:sSub>
                        <m:r>
                          <a:rPr kumimoji="1" lang="en-US" altLang="zh-Hans" b="0" i="1" smtClean="0">
                            <a:latin typeface="Cambria Math" panose="02040503050406030204" pitchFamily="18" charset="0"/>
                          </a:rPr>
                          <m:t>))</m:t>
                        </m:r>
                      </m:e>
                    </m:nary>
                  </m:oMath>
                </a14:m>
                <a:r>
                  <a:rPr kumimoji="1" lang="zh-Hans" altLang="en-US" dirty="0"/>
                  <a:t> </a:t>
                </a:r>
                <a:endParaRPr kumimoji="1" lang="zh-CN" altLang="en-US" dirty="0"/>
              </a:p>
            </p:txBody>
          </p:sp>
        </mc:Choice>
        <mc:Fallback xmlns="">
          <p:sp>
            <p:nvSpPr>
              <p:cNvPr id="6" name="文本框 5">
                <a:extLst>
                  <a:ext uri="{FF2B5EF4-FFF2-40B4-BE49-F238E27FC236}">
                    <a16:creationId xmlns:a16="http://schemas.microsoft.com/office/drawing/2014/main" id="{F489B301-2D43-E646-A4A1-F5E7E271C744}"/>
                  </a:ext>
                </a:extLst>
              </p:cNvPr>
              <p:cNvSpPr txBox="1">
                <a:spLocks noRot="1" noChangeAspect="1" noMove="1" noResize="1" noEditPoints="1" noAdjustHandles="1" noChangeArrowheads="1" noChangeShapeType="1" noTextEdit="1"/>
              </p:cNvSpPr>
              <p:nvPr/>
            </p:nvSpPr>
            <p:spPr>
              <a:xfrm>
                <a:off x="2123728" y="1863366"/>
                <a:ext cx="4429098" cy="409407"/>
              </a:xfrm>
              <a:prstGeom prst="rect">
                <a:avLst/>
              </a:prstGeom>
              <a:blipFill>
                <a:blip r:embed="rId3"/>
                <a:stretch>
                  <a:fillRect t="-96970" b="-14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DAB7A7-032C-2A40-946E-A6B2BBED934F}"/>
                  </a:ext>
                </a:extLst>
              </p:cNvPr>
              <p:cNvSpPr txBox="1"/>
              <p:nvPr/>
            </p:nvSpPr>
            <p:spPr>
              <a:xfrm>
                <a:off x="380783" y="2520479"/>
                <a:ext cx="8899552" cy="3693319"/>
              </a:xfrm>
              <a:prstGeom prst="rect">
                <a:avLst/>
              </a:prstGeom>
              <a:noFill/>
            </p:spPr>
            <p:txBody>
              <a:bodyPr wrap="none" rtlCol="0">
                <a:spAutoFit/>
              </a:bodyPr>
              <a:lstStyle/>
              <a:p>
                <a:r>
                  <a:rPr kumimoji="1" lang="zh-CN" altLang="en-US" dirty="0"/>
                  <a:t>这里优化当前轮次的基分类器的参数，在经典的</a:t>
                </a:r>
                <a:r>
                  <a:rPr kumimoji="1" lang="en-US" altLang="zh-CN" dirty="0"/>
                  <a:t>GBDT</a:t>
                </a:r>
                <a:r>
                  <a:rPr kumimoji="1" lang="zh-CN" altLang="en-US" dirty="0"/>
                  <a:t>算法中，采取的是遍历的方式</a:t>
                </a:r>
                <a:endParaRPr kumimoji="1" lang="en-US" altLang="zh-CN" dirty="0"/>
              </a:p>
              <a:p>
                <a:r>
                  <a:rPr kumimoji="1" lang="zh-CN" altLang="en-US" dirty="0"/>
                  <a:t>即在每个节点划分的时候，遍历所有属性和可能的节点划分数值，在当前指定的损失</a:t>
                </a:r>
                <a:endParaRPr kumimoji="1" lang="en-US" altLang="zh-CN" dirty="0"/>
              </a:p>
              <a:p>
                <a:r>
                  <a:rPr kumimoji="1" lang="zh-CN" altLang="en-US" dirty="0"/>
                  <a:t>函数下使损失达到最小，这点在之前提回归树的时候提到了</a:t>
                </a:r>
                <a:endParaRPr kumimoji="1" lang="en-US" altLang="zh-CN" dirty="0"/>
              </a:p>
              <a:p>
                <a:endParaRPr kumimoji="1" lang="en-US" altLang="zh-CN" dirty="0"/>
              </a:p>
              <a:p>
                <a:r>
                  <a:rPr kumimoji="1" lang="zh-CN" altLang="en-US" dirty="0"/>
                  <a:t>当我们采用平方损失函数，即</a:t>
                </a:r>
                <a14:m>
                  <m:oMath xmlns:m="http://schemas.openxmlformats.org/officeDocument/2006/math">
                    <m:r>
                      <a:rPr kumimoji="1" lang="en-US" altLang="zh-Hans" b="0" i="1" smtClean="0">
                        <a:latin typeface="Cambria Math" panose="02040503050406030204" pitchFamily="18" charset="0"/>
                      </a:rPr>
                      <m:t>𝐿</m:t>
                    </m:r>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𝑦</m:t>
                    </m:r>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𝐻</m:t>
                        </m:r>
                      </m:e>
                      <m:sub>
                        <m:r>
                          <a:rPr kumimoji="1" lang="en-US" altLang="zh-Hans" b="0" i="1" smtClean="0">
                            <a:latin typeface="Cambria Math" panose="02040503050406030204" pitchFamily="18" charset="0"/>
                          </a:rPr>
                          <m:t>𝑚</m:t>
                        </m:r>
                      </m:sub>
                    </m:sSub>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sSup>
                      <m:sSupPr>
                        <m:ctrlPr>
                          <a:rPr kumimoji="1" lang="en-US" altLang="zh-Hans" b="0" i="1" smtClean="0">
                            <a:latin typeface="Cambria Math" panose="02040503050406030204" pitchFamily="18" charset="0"/>
                          </a:rPr>
                        </m:ctrlPr>
                      </m:sSupPr>
                      <m:e>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𝑦</m:t>
                        </m:r>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r>
                          <a:rPr kumimoji="1" lang="en-US" altLang="zh-Hans" b="0" i="1" smtClean="0">
                            <a:latin typeface="Cambria Math" panose="02040503050406030204" pitchFamily="18" charset="0"/>
                          </a:rPr>
                          <m:t>)</m:t>
                        </m:r>
                      </m:e>
                      <m:sup>
                        <m:r>
                          <a:rPr kumimoji="1" lang="en-US" altLang="zh-Hans" b="0" i="1" smtClean="0">
                            <a:latin typeface="Cambria Math" panose="02040503050406030204" pitchFamily="18" charset="0"/>
                          </a:rPr>
                          <m:t>2</m:t>
                        </m:r>
                      </m:sup>
                    </m:sSup>
                  </m:oMath>
                </a14:m>
                <a:r>
                  <a:rPr kumimoji="1" lang="zh-Hans" altLang="en-US" dirty="0"/>
                  <a:t> </a:t>
                </a:r>
                <a:r>
                  <a:rPr kumimoji="1" lang="zh-CN" altLang="en-US" dirty="0"/>
                  <a:t>时，有</a:t>
                </a:r>
                <a:endParaRPr kumimoji="1" lang="en-US" altLang="zh-CN" dirty="0"/>
              </a:p>
              <a:p>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Hans" b="0" i="1" smtClean="0">
                          <a:latin typeface="Cambria Math" panose="02040503050406030204" pitchFamily="18" charset="0"/>
                        </a:rPr>
                        <m:t>𝐿</m:t>
                      </m:r>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𝑦</m:t>
                      </m:r>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m:t>
                      </m:r>
                    </m:oMath>
                  </m:oMathPara>
                </a14:m>
                <a:endParaRPr kumimoji="1" lang="en-US" altLang="zh-CN" dirty="0"/>
              </a:p>
              <a:p>
                <a:r>
                  <a:rPr kumimoji="1" lang="zh-Hans" altLang="en-US" dirty="0"/>
                  <a:t>                                                      </a:t>
                </a:r>
                <a14:m>
                  <m:oMath xmlns:m="http://schemas.openxmlformats.org/officeDocument/2006/math">
                    <m:r>
                      <a:rPr kumimoji="1" lang="en-US" altLang="zh-Hans" b="0" i="1" smtClean="0">
                        <a:latin typeface="Cambria Math" panose="02040503050406030204" pitchFamily="18" charset="0"/>
                      </a:rPr>
                      <m:t>=</m:t>
                    </m:r>
                    <m:sSup>
                      <m:sSupPr>
                        <m:ctrlPr>
                          <a:rPr kumimoji="1" lang="en-US" altLang="zh-Hans" b="0" i="1" smtClean="0">
                            <a:latin typeface="Cambria Math" panose="02040503050406030204" pitchFamily="18" charset="0"/>
                          </a:rPr>
                        </m:ctrlPr>
                      </m:sSupPr>
                      <m:e>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𝑦</m:t>
                        </m:r>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m:t>
                        </m:r>
                      </m:e>
                      <m:sup>
                        <m:r>
                          <a:rPr kumimoji="1" lang="en-US" altLang="zh-Hans" b="0" i="1" smtClean="0">
                            <a:latin typeface="Cambria Math" panose="02040503050406030204" pitchFamily="18" charset="0"/>
                          </a:rPr>
                          <m:t>2</m:t>
                        </m:r>
                      </m:sup>
                    </m:sSup>
                  </m:oMath>
                </a14:m>
                <a:endParaRPr kumimoji="1" lang="en-US" altLang="zh-CN" dirty="0"/>
              </a:p>
              <a:p>
                <a:r>
                  <a:rPr kumimoji="1" lang="zh-Hans" altLang="en-US" dirty="0"/>
                  <a:t>                                                      </a:t>
                </a:r>
                <a14:m>
                  <m:oMath xmlns:m="http://schemas.openxmlformats.org/officeDocument/2006/math">
                    <m:r>
                      <a:rPr kumimoji="1" lang="en-US" altLang="zh-Hans" b="0" i="1" smtClean="0">
                        <a:latin typeface="Cambria Math" panose="02040503050406030204" pitchFamily="18" charset="0"/>
                      </a:rPr>
                      <m:t>=</m:t>
                    </m:r>
                    <m:sSup>
                      <m:sSupPr>
                        <m:ctrlPr>
                          <a:rPr kumimoji="1" lang="en-US" altLang="zh-Hans" b="0" i="1" smtClean="0">
                            <a:latin typeface="Cambria Math" panose="02040503050406030204" pitchFamily="18" charset="0"/>
                          </a:rPr>
                        </m:ctrlPr>
                      </m:sSupPr>
                      <m:e>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𝑟</m:t>
                        </m:r>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m:t>
                        </m:r>
                      </m:e>
                      <m:sup>
                        <m:r>
                          <a:rPr kumimoji="1" lang="en-US" altLang="zh-Hans" b="0" i="1" smtClean="0">
                            <a:latin typeface="Cambria Math" panose="02040503050406030204" pitchFamily="18" charset="0"/>
                          </a:rPr>
                          <m:t>2</m:t>
                        </m:r>
                      </m:sup>
                    </m:sSup>
                  </m:oMath>
                </a14:m>
                <a:endParaRPr kumimoji="1" lang="en-US" altLang="zh-CN" dirty="0"/>
              </a:p>
              <a:p>
                <a:endParaRPr kumimoji="1" lang="en-US" altLang="zh-CN" dirty="0"/>
              </a:p>
              <a:p>
                <a:r>
                  <a:rPr kumimoji="1" lang="zh-CN" altLang="en-US" dirty="0"/>
                  <a:t> 这里</a:t>
                </a:r>
                <a:r>
                  <a:rPr kumimoji="1" lang="zh-Hans" altLang="en-US" dirty="0"/>
                  <a:t> </a:t>
                </a:r>
                <a:r>
                  <a:rPr kumimoji="1" lang="en-US" altLang="zh-Hans" dirty="0"/>
                  <a:t>r</a:t>
                </a:r>
                <a:r>
                  <a:rPr kumimoji="1" lang="zh-Hans" altLang="en-US" dirty="0"/>
                  <a:t> </a:t>
                </a:r>
                <a:r>
                  <a:rPr kumimoji="1" lang="en-US" altLang="zh-Hans" dirty="0"/>
                  <a:t>=</a:t>
                </a:r>
                <a:r>
                  <a:rPr kumimoji="1" lang="zh-Hans" altLang="en-US" dirty="0"/>
                  <a:t> </a:t>
                </a:r>
                <a14:m>
                  <m:oMath xmlns:m="http://schemas.openxmlformats.org/officeDocument/2006/math">
                    <m:r>
                      <a:rPr kumimoji="1" lang="en-US" altLang="zh-Hans" i="1">
                        <a:latin typeface="Cambria Math" panose="02040503050406030204" pitchFamily="18" charset="0"/>
                      </a:rPr>
                      <m:t>𝑦</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zh-Hans" altLang="en-US" b="0" i="1" smtClean="0">
                        <a:latin typeface="Cambria Math" panose="02040503050406030204" pitchFamily="18" charset="0"/>
                      </a:rPr>
                      <m:t> </m:t>
                    </m:r>
                    <m:r>
                      <a:rPr kumimoji="1" lang="zh-Hans" altLang="en-US" b="0" i="1" smtClean="0">
                        <a:latin typeface="Cambria Math" panose="02040503050406030204" pitchFamily="18" charset="0"/>
                      </a:rPr>
                      <m:t>，即上一轮基学</m:t>
                    </m:r>
                    <m:r>
                      <a:rPr kumimoji="1" lang="zh-Hans" altLang="en-US" i="1" smtClean="0">
                        <a:latin typeface="Cambria Math" panose="02040503050406030204" pitchFamily="18" charset="0"/>
                      </a:rPr>
                      <m:t>习器训练完成后，</m:t>
                    </m:r>
                    <m:r>
                      <m:rPr>
                        <m:sty m:val="p"/>
                      </m:rPr>
                      <a:rPr kumimoji="1" lang="en-US" altLang="zh-Hans" i="1">
                        <a:latin typeface="Cambria Math" panose="02040503050406030204" pitchFamily="18" charset="0"/>
                      </a:rPr>
                      <m:t>m</m:t>
                    </m:r>
                    <m:r>
                      <a:rPr kumimoji="1" lang="en-US" altLang="zh-Hans" i="1">
                        <a:latin typeface="Cambria Math" panose="02040503050406030204" pitchFamily="18" charset="0"/>
                      </a:rPr>
                      <m:t>−1</m:t>
                    </m:r>
                    <m:r>
                      <a:rPr kumimoji="1" lang="zh-Hans" altLang="en-US" i="1" smtClean="0">
                        <a:latin typeface="Cambria Math" panose="02040503050406030204" pitchFamily="18" charset="0"/>
                      </a:rPr>
                      <m:t>个</m:t>
                    </m:r>
                    <m:r>
                      <a:rPr kumimoji="1" lang="zh-Hans" altLang="en-US" i="1">
                        <a:latin typeface="Cambria Math" panose="02040503050406030204" pitchFamily="18" charset="0"/>
                      </a:rPr>
                      <m:t>基分类器</m:t>
                    </m:r>
                    <m:r>
                      <a:rPr kumimoji="1" lang="zh-Hans" altLang="en-US" i="1" smtClean="0">
                        <a:latin typeface="Cambria Math" panose="02040503050406030204" pitchFamily="18" charset="0"/>
                      </a:rPr>
                      <m:t>集成</m:t>
                    </m:r>
                    <m:r>
                      <a:rPr kumimoji="1" lang="zh-Hans" altLang="en-US" i="1">
                        <a:latin typeface="Cambria Math" panose="02040503050406030204" pitchFamily="18" charset="0"/>
                      </a:rPr>
                      <m:t>的</m:t>
                    </m:r>
                    <m:r>
                      <a:rPr kumimoji="1" lang="zh-Hans" altLang="en-US" i="1" smtClean="0">
                        <a:latin typeface="Cambria Math" panose="02040503050406030204" pitchFamily="18" charset="0"/>
                      </a:rPr>
                      <m:t>分类器</m:t>
                    </m:r>
                  </m:oMath>
                </a14:m>
                <a:endParaRPr kumimoji="1" lang="en-US" altLang="zh-Hans" dirty="0"/>
              </a:p>
              <a:p>
                <a:r>
                  <a:rPr kumimoji="1" lang="zh-CN" altLang="en-US" dirty="0"/>
                  <a:t>与标签的残差，所以，对于回归问题的</a:t>
                </a:r>
                <a:r>
                  <a:rPr kumimoji="1" lang="en-US" altLang="zh-CN" dirty="0"/>
                  <a:t>Boosting</a:t>
                </a:r>
                <a:r>
                  <a:rPr kumimoji="1" lang="zh-Hans" altLang="en-US" dirty="0"/>
                  <a:t> </a:t>
                </a:r>
                <a:r>
                  <a:rPr kumimoji="1" lang="en-US" altLang="zh-Hans" dirty="0"/>
                  <a:t>Tree</a:t>
                </a:r>
                <a:r>
                  <a:rPr kumimoji="1" lang="zh-Hans" altLang="en-US" dirty="0"/>
                  <a:t> </a:t>
                </a:r>
                <a:r>
                  <a:rPr kumimoji="1" lang="zh-CN" altLang="en-US" dirty="0"/>
                  <a:t>来说，每一步只需要拟合当前模型</a:t>
                </a:r>
                <a:endParaRPr kumimoji="1" lang="en-US" altLang="zh-CN" dirty="0"/>
              </a:p>
              <a:p>
                <a:r>
                  <a:rPr kumimoji="1" lang="zh-CN" altLang="en-US" dirty="0"/>
                  <a:t>的残差就可以了</a:t>
                </a:r>
              </a:p>
            </p:txBody>
          </p:sp>
        </mc:Choice>
        <mc:Fallback xmlns="">
          <p:sp>
            <p:nvSpPr>
              <p:cNvPr id="10" name="文本框 9">
                <a:extLst>
                  <a:ext uri="{FF2B5EF4-FFF2-40B4-BE49-F238E27FC236}">
                    <a16:creationId xmlns:a16="http://schemas.microsoft.com/office/drawing/2014/main" id="{43DAB7A7-032C-2A40-946E-A6B2BBED934F}"/>
                  </a:ext>
                </a:extLst>
              </p:cNvPr>
              <p:cNvSpPr txBox="1">
                <a:spLocks noRot="1" noChangeAspect="1" noMove="1" noResize="1" noEditPoints="1" noAdjustHandles="1" noChangeArrowheads="1" noChangeShapeType="1" noTextEdit="1"/>
              </p:cNvSpPr>
              <p:nvPr/>
            </p:nvSpPr>
            <p:spPr>
              <a:xfrm>
                <a:off x="380783" y="2520479"/>
                <a:ext cx="8899552" cy="3693319"/>
              </a:xfrm>
              <a:prstGeom prst="rect">
                <a:avLst/>
              </a:prstGeom>
              <a:blipFill>
                <a:blip r:embed="rId4"/>
                <a:stretch>
                  <a:fillRect l="-570" t="-1027" b="-10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7281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4" name="文本框 3">
            <a:extLst>
              <a:ext uri="{FF2B5EF4-FFF2-40B4-BE49-F238E27FC236}">
                <a16:creationId xmlns:a16="http://schemas.microsoft.com/office/drawing/2014/main" id="{07662456-48B6-844F-AE58-458E6D5BBBD4}"/>
              </a:ext>
            </a:extLst>
          </p:cNvPr>
          <p:cNvSpPr txBox="1"/>
          <p:nvPr/>
        </p:nvSpPr>
        <p:spPr>
          <a:xfrm>
            <a:off x="645459" y="1219200"/>
            <a:ext cx="3193695" cy="369332"/>
          </a:xfrm>
          <a:prstGeom prst="rect">
            <a:avLst/>
          </a:prstGeom>
          <a:noFill/>
        </p:spPr>
        <p:txBody>
          <a:bodyPr wrap="none" rtlCol="0">
            <a:spAutoFit/>
          </a:bodyPr>
          <a:lstStyle/>
          <a:p>
            <a:r>
              <a:rPr kumimoji="1" lang="en-US" altLang="zh-CN" dirty="0"/>
              <a:t>2</a:t>
            </a:r>
            <a:r>
              <a:rPr kumimoji="1" lang="en-US" altLang="zh-Hans" dirty="0"/>
              <a:t>.3</a:t>
            </a:r>
            <a:r>
              <a:rPr kumimoji="1" lang="zh-Hans" altLang="en-US" dirty="0"/>
              <a:t> </a:t>
            </a:r>
            <a:r>
              <a:rPr kumimoji="1" lang="en-US" altLang="zh-Hans" dirty="0"/>
              <a:t>Gradient</a:t>
            </a:r>
            <a:r>
              <a:rPr kumimoji="1" lang="zh-Hans" altLang="en-US" dirty="0"/>
              <a:t> </a:t>
            </a:r>
            <a:r>
              <a:rPr kumimoji="1" lang="en-US" altLang="zh-Hans" dirty="0"/>
              <a:t>Boosting</a:t>
            </a:r>
            <a:r>
              <a:rPr kumimoji="1" lang="zh-Hans" altLang="en-US" dirty="0"/>
              <a:t> </a:t>
            </a:r>
            <a:r>
              <a:rPr kumimoji="1" lang="zh-CN" altLang="en-US" dirty="0"/>
              <a:t>梯度提升</a:t>
            </a:r>
          </a:p>
        </p:txBody>
      </p:sp>
      <p:sp>
        <p:nvSpPr>
          <p:cNvPr id="5" name="文本框 4">
            <a:extLst>
              <a:ext uri="{FF2B5EF4-FFF2-40B4-BE49-F238E27FC236}">
                <a16:creationId xmlns:a16="http://schemas.microsoft.com/office/drawing/2014/main" id="{8AC26BB4-9502-AC41-89D1-665479607E87}"/>
              </a:ext>
            </a:extLst>
          </p:cNvPr>
          <p:cNvSpPr txBox="1"/>
          <p:nvPr/>
        </p:nvSpPr>
        <p:spPr>
          <a:xfrm>
            <a:off x="539552" y="2002377"/>
            <a:ext cx="8283170" cy="1754326"/>
          </a:xfrm>
          <a:prstGeom prst="rect">
            <a:avLst/>
          </a:prstGeom>
          <a:noFill/>
        </p:spPr>
        <p:txBody>
          <a:bodyPr wrap="square" rtlCol="0">
            <a:spAutoFit/>
          </a:bodyPr>
          <a:lstStyle/>
          <a:p>
            <a:r>
              <a:rPr kumimoji="1" lang="zh-Hans" altLang="en-US" dirty="0"/>
              <a:t> </a:t>
            </a:r>
            <a:r>
              <a:rPr kumimoji="1" lang="en-US" altLang="zh-Hans" dirty="0"/>
              <a:t>Gradient</a:t>
            </a:r>
            <a:r>
              <a:rPr kumimoji="1" lang="zh-Hans" altLang="en-US" dirty="0"/>
              <a:t> </a:t>
            </a:r>
            <a:r>
              <a:rPr kumimoji="1" lang="en-US" altLang="zh-Hans" dirty="0"/>
              <a:t>Boosting</a:t>
            </a:r>
            <a:r>
              <a:rPr kumimoji="1" lang="zh-Hans" altLang="en-US" dirty="0"/>
              <a:t> </a:t>
            </a:r>
            <a:r>
              <a:rPr kumimoji="1" lang="zh-CN" altLang="en-US" dirty="0"/>
              <a:t>是</a:t>
            </a:r>
            <a:r>
              <a:rPr kumimoji="1" lang="en-US" altLang="zh-CN" dirty="0"/>
              <a:t>GBDT</a:t>
            </a:r>
            <a:r>
              <a:rPr kumimoji="1" lang="zh-CN" altLang="en-US" dirty="0"/>
              <a:t>的核心思想，它相比与</a:t>
            </a:r>
            <a:r>
              <a:rPr kumimoji="1" lang="zh-Hans" altLang="en-US" dirty="0"/>
              <a:t> </a:t>
            </a:r>
            <a:r>
              <a:rPr kumimoji="1" lang="en-US" altLang="zh-Hans" dirty="0"/>
              <a:t>B</a:t>
            </a:r>
            <a:r>
              <a:rPr kumimoji="1" lang="en-US" altLang="zh-CN" dirty="0"/>
              <a:t>oosting</a:t>
            </a:r>
            <a:r>
              <a:rPr kumimoji="1" lang="zh-Hans" altLang="en-US" dirty="0"/>
              <a:t> </a:t>
            </a:r>
            <a:r>
              <a:rPr kumimoji="1" lang="en-US" altLang="zh-Hans" dirty="0"/>
              <a:t>Tree</a:t>
            </a:r>
            <a:r>
              <a:rPr kumimoji="1" lang="zh-Hans" altLang="en-US" dirty="0"/>
              <a:t> </a:t>
            </a:r>
            <a:r>
              <a:rPr kumimoji="1" lang="zh-CN" altLang="en-US" dirty="0"/>
              <a:t>的主要改进在于</a:t>
            </a:r>
            <a:endParaRPr kumimoji="1" lang="en-US" altLang="zh-CN" dirty="0"/>
          </a:p>
          <a:p>
            <a:endParaRPr kumimoji="1" lang="en-US" altLang="zh-CN" dirty="0"/>
          </a:p>
          <a:p>
            <a:endParaRPr kumimoji="1" lang="en-US" altLang="zh-CN" dirty="0"/>
          </a:p>
          <a:p>
            <a:r>
              <a:rPr kumimoji="1" lang="en-US" altLang="zh-Hans" dirty="0"/>
              <a:t>B</a:t>
            </a:r>
            <a:r>
              <a:rPr kumimoji="1" lang="en-US" altLang="zh-CN" dirty="0"/>
              <a:t>oosting</a:t>
            </a:r>
            <a:r>
              <a:rPr kumimoji="1" lang="zh-Hans" altLang="en-US" dirty="0"/>
              <a:t> </a:t>
            </a:r>
            <a:r>
              <a:rPr kumimoji="1" lang="en-US" altLang="zh-Hans" dirty="0"/>
              <a:t>Tree</a:t>
            </a:r>
            <a:r>
              <a:rPr kumimoji="1" lang="zh-Hans" altLang="en-US" dirty="0"/>
              <a:t> </a:t>
            </a:r>
            <a:r>
              <a:rPr kumimoji="1" lang="zh-CN" altLang="en-US" dirty="0"/>
              <a:t>对于每一轮基学习器，拟合的是</a:t>
            </a:r>
            <a:r>
              <a:rPr kumimoji="1" lang="zh-CN" altLang="en-US" b="1" dirty="0">
                <a:solidFill>
                  <a:srgbClr val="C00000"/>
                </a:solidFill>
              </a:rPr>
              <a:t>当前模型与标签值的残差</a:t>
            </a:r>
            <a:endParaRPr kumimoji="1" lang="en-US" altLang="zh-CN" b="1" dirty="0">
              <a:solidFill>
                <a:srgbClr val="C00000"/>
              </a:solidFill>
            </a:endParaRPr>
          </a:p>
          <a:p>
            <a:endParaRPr kumimoji="1" lang="en-US" altLang="zh-CN" dirty="0"/>
          </a:p>
          <a:p>
            <a:r>
              <a:rPr kumimoji="1" lang="en-US" altLang="zh-CN" dirty="0"/>
              <a:t>GBDT</a:t>
            </a:r>
            <a:r>
              <a:rPr kumimoji="1" lang="zh-Hans" altLang="en-US" dirty="0"/>
              <a:t> </a:t>
            </a:r>
            <a:r>
              <a:rPr kumimoji="1" lang="zh-CN" altLang="en-US" dirty="0"/>
              <a:t>对于每一轮基学习器，拟合的是</a:t>
            </a:r>
            <a:r>
              <a:rPr kumimoji="1" lang="zh-CN" altLang="en-US" b="1" dirty="0">
                <a:solidFill>
                  <a:srgbClr val="C00000"/>
                </a:solidFill>
              </a:rPr>
              <a:t>当前模型与标签值的残差的负梯度</a:t>
            </a:r>
          </a:p>
        </p:txBody>
      </p:sp>
      <p:sp>
        <p:nvSpPr>
          <p:cNvPr id="11" name="文本框 10">
            <a:extLst>
              <a:ext uri="{FF2B5EF4-FFF2-40B4-BE49-F238E27FC236}">
                <a16:creationId xmlns:a16="http://schemas.microsoft.com/office/drawing/2014/main" id="{3371AE1D-BEFE-9E41-B89D-0DC871F852D1}"/>
              </a:ext>
            </a:extLst>
          </p:cNvPr>
          <p:cNvSpPr txBox="1"/>
          <p:nvPr/>
        </p:nvSpPr>
        <p:spPr>
          <a:xfrm>
            <a:off x="556574" y="3985882"/>
            <a:ext cx="8266148" cy="2585323"/>
          </a:xfrm>
          <a:prstGeom prst="rect">
            <a:avLst/>
          </a:prstGeom>
          <a:noFill/>
        </p:spPr>
        <p:txBody>
          <a:bodyPr wrap="square" rtlCol="0">
            <a:spAutoFit/>
          </a:bodyPr>
          <a:lstStyle/>
          <a:p>
            <a:r>
              <a:rPr kumimoji="1" lang="zh-CN" altLang="en-US" dirty="0"/>
              <a:t>这里会有几个问题：</a:t>
            </a:r>
            <a:endParaRPr kumimoji="1" lang="en-US" altLang="zh-CN" dirty="0"/>
          </a:p>
          <a:p>
            <a:endParaRPr kumimoji="1" lang="en-US" altLang="zh-CN" dirty="0"/>
          </a:p>
          <a:p>
            <a:r>
              <a:rPr kumimoji="1" lang="zh-Hans" altLang="en-US" dirty="0"/>
              <a:t>                  </a:t>
            </a:r>
            <a:r>
              <a:rPr kumimoji="1" lang="en-US" altLang="zh-CN" dirty="0"/>
              <a:t>1.</a:t>
            </a:r>
            <a:r>
              <a:rPr kumimoji="1" lang="zh-Hans" altLang="en-US" dirty="0"/>
              <a:t> </a:t>
            </a:r>
            <a:r>
              <a:rPr kumimoji="1" lang="zh-CN" altLang="en-US" dirty="0"/>
              <a:t>什么是残差的负梯度？</a:t>
            </a:r>
            <a:endParaRPr kumimoji="1" lang="en-US" altLang="zh-CN" dirty="0"/>
          </a:p>
          <a:p>
            <a:r>
              <a:rPr kumimoji="1" lang="zh-CN" altLang="en-US" dirty="0"/>
              <a:t>        </a:t>
            </a:r>
            <a:endParaRPr kumimoji="1" lang="en-US" altLang="zh-CN" dirty="0"/>
          </a:p>
          <a:p>
            <a:r>
              <a:rPr kumimoji="1" lang="zh-CN" altLang="en-US" dirty="0"/>
              <a:t>                  </a:t>
            </a:r>
            <a:r>
              <a:rPr kumimoji="1" lang="en-US" altLang="zh-CN" dirty="0"/>
              <a:t>2.</a:t>
            </a:r>
            <a:r>
              <a:rPr kumimoji="1" lang="zh-Hans" altLang="en-US" dirty="0"/>
              <a:t> </a:t>
            </a:r>
            <a:r>
              <a:rPr kumimoji="1" lang="zh-CN" altLang="en-US" dirty="0"/>
              <a:t>为什么拟和残差的负梯度可以降低集成模型的损失，即为什么拟合残</a:t>
            </a:r>
            <a:r>
              <a:rPr kumimoji="1" lang="zh-Hans" altLang="en-US" dirty="0"/>
              <a:t>   </a:t>
            </a:r>
            <a:endParaRPr kumimoji="1" lang="en-US" altLang="zh-Hans" dirty="0"/>
          </a:p>
          <a:p>
            <a:r>
              <a:rPr kumimoji="1" lang="zh-Hans" altLang="en-US" dirty="0"/>
              <a:t>                       </a:t>
            </a:r>
            <a:r>
              <a:rPr kumimoji="1" lang="zh-CN" altLang="en-US" dirty="0"/>
              <a:t>差的负梯度是可行的？</a:t>
            </a:r>
            <a:endParaRPr kumimoji="1" lang="en-US" altLang="zh-CN" dirty="0"/>
          </a:p>
          <a:p>
            <a:endParaRPr kumimoji="1" lang="en-US" altLang="zh-CN" dirty="0"/>
          </a:p>
          <a:p>
            <a:r>
              <a:rPr kumimoji="1" lang="zh-CN" altLang="en-US" dirty="0"/>
              <a:t>                  </a:t>
            </a:r>
            <a:r>
              <a:rPr kumimoji="1" lang="en-US" altLang="zh-CN" dirty="0"/>
              <a:t>3</a:t>
            </a:r>
            <a:r>
              <a:rPr kumimoji="1" lang="en-US" altLang="zh-Hans" dirty="0"/>
              <a:t>.</a:t>
            </a:r>
            <a:r>
              <a:rPr kumimoji="1" lang="zh-CN" altLang="en-US" dirty="0"/>
              <a:t>即便拟合残差的负梯度是可行的，为什么不直接拟合残差？</a:t>
            </a:r>
            <a:endParaRPr kumimoji="1" lang="en-US" altLang="zh-CN" dirty="0"/>
          </a:p>
          <a:p>
            <a:r>
              <a:rPr kumimoji="1" lang="zh-CN" altLang="en-US" dirty="0"/>
              <a:t>                      拟合残差的负梯度好在哪里？</a:t>
            </a:r>
          </a:p>
        </p:txBody>
      </p:sp>
    </p:spTree>
    <p:extLst>
      <p:ext uri="{BB962C8B-B14F-4D97-AF65-F5344CB8AC3E}">
        <p14:creationId xmlns:p14="http://schemas.microsoft.com/office/powerpoint/2010/main" val="410369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3" name="文本框 2">
            <a:extLst>
              <a:ext uri="{FF2B5EF4-FFF2-40B4-BE49-F238E27FC236}">
                <a16:creationId xmlns:a16="http://schemas.microsoft.com/office/drawing/2014/main" id="{845DA72E-4FC3-924D-99AB-D702F7D19B7D}"/>
              </a:ext>
            </a:extLst>
          </p:cNvPr>
          <p:cNvSpPr txBox="1"/>
          <p:nvPr/>
        </p:nvSpPr>
        <p:spPr>
          <a:xfrm>
            <a:off x="439271" y="1255059"/>
            <a:ext cx="2895344" cy="369332"/>
          </a:xfrm>
          <a:prstGeom prst="rect">
            <a:avLst/>
          </a:prstGeom>
          <a:noFill/>
        </p:spPr>
        <p:txBody>
          <a:bodyPr wrap="none" rtlCol="0">
            <a:spAutoFit/>
          </a:bodyPr>
          <a:lstStyle/>
          <a:p>
            <a:r>
              <a:rPr kumimoji="1" lang="en-US" altLang="zh-Hans" dirty="0"/>
              <a:t>2.4.</a:t>
            </a:r>
            <a:r>
              <a:rPr kumimoji="1" lang="zh-Hans" altLang="en-US" dirty="0"/>
              <a:t> </a:t>
            </a:r>
            <a:r>
              <a:rPr kumimoji="1" lang="zh-CN" altLang="en-US" dirty="0"/>
              <a:t>什么是残差的负梯度？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10FAD1E-BA64-6F4D-B7D8-B6533EFFAEBB}"/>
                  </a:ext>
                </a:extLst>
              </p:cNvPr>
              <p:cNvSpPr txBox="1"/>
              <p:nvPr/>
            </p:nvSpPr>
            <p:spPr>
              <a:xfrm>
                <a:off x="539552" y="1772816"/>
                <a:ext cx="7488832" cy="1500091"/>
              </a:xfrm>
              <a:prstGeom prst="rect">
                <a:avLst/>
              </a:prstGeom>
              <a:noFill/>
            </p:spPr>
            <p:txBody>
              <a:bodyPr wrap="square" rtlCol="0">
                <a:spAutoFit/>
              </a:bodyPr>
              <a:lstStyle/>
              <a:p>
                <a:r>
                  <a:rPr kumimoji="1" lang="zh-CN" altLang="en-US" dirty="0"/>
                  <a:t>对于</a:t>
                </a:r>
                <a:r>
                  <a:rPr kumimoji="1" lang="zh-Hans" altLang="en-US" dirty="0"/>
                  <a:t> </a:t>
                </a:r>
                <a14:m>
                  <m:oMath xmlns:m="http://schemas.openxmlformats.org/officeDocument/2006/math">
                    <m:r>
                      <a:rPr kumimoji="1" lang="en-US" altLang="zh-Hans" b="0" i="1" smtClean="0">
                        <a:latin typeface="Cambria Math" panose="02040503050406030204" pitchFamily="18" charset="0"/>
                      </a:rPr>
                      <m:t>𝑖</m:t>
                    </m:r>
                    <m:r>
                      <a:rPr kumimoji="1" lang="en-US" altLang="zh-Hans" b="0" i="1" smtClean="0">
                        <a:latin typeface="Cambria Math" panose="02040503050406030204" pitchFamily="18" charset="0"/>
                      </a:rPr>
                      <m:t>=1,2,3…,</m:t>
                    </m:r>
                    <m:r>
                      <a:rPr kumimoji="1" lang="en-US" altLang="zh-Hans" b="0" i="1" smtClean="0">
                        <a:latin typeface="Cambria Math" panose="02040503050406030204" pitchFamily="18" charset="0"/>
                      </a:rPr>
                      <m:t>𝑁</m:t>
                    </m:r>
                    <m:r>
                      <a:rPr kumimoji="1" lang="zh-Hans" altLang="en-US" i="1">
                        <a:latin typeface="Cambria Math" panose="02040503050406030204" pitchFamily="18" charset="0"/>
                      </a:rPr>
                      <m:t>个</m:t>
                    </m:r>
                    <m:r>
                      <a:rPr kumimoji="1" lang="zh-Hans" altLang="en-US" i="1" smtClean="0">
                        <a:latin typeface="Cambria Math" panose="02040503050406030204" pitchFamily="18" charset="0"/>
                      </a:rPr>
                      <m:t>样本</m:t>
                    </m:r>
                    <m:r>
                      <a:rPr kumimoji="1" lang="zh-Hans" altLang="en-US" b="0" i="1" smtClean="0">
                        <a:latin typeface="Cambria Math" panose="02040503050406030204" pitchFamily="18" charset="0"/>
                      </a:rPr>
                      <m:t>，</m:t>
                    </m:r>
                    <m:r>
                      <a:rPr kumimoji="1" lang="zh-Hans" altLang="en-US" i="1">
                        <a:latin typeface="Cambria Math" panose="02040503050406030204" pitchFamily="18" charset="0"/>
                      </a:rPr>
                      <m:t>每一个</m:t>
                    </m:r>
                    <m:r>
                      <a:rPr kumimoji="1" lang="zh-Hans" altLang="en-US" i="1" smtClean="0">
                        <a:latin typeface="Cambria Math" panose="02040503050406030204" pitchFamily="18" charset="0"/>
                      </a:rPr>
                      <m:t>样本</m:t>
                    </m:r>
                    <m:r>
                      <a:rPr kumimoji="1" lang="zh-Hans" altLang="en-US" i="1">
                        <a:latin typeface="Cambria Math" panose="02040503050406030204" pitchFamily="18" charset="0"/>
                      </a:rPr>
                      <m:t>的残差</m:t>
                    </m:r>
                    <m:r>
                      <a:rPr kumimoji="1" lang="zh-Hans" altLang="en-US" i="1" smtClean="0">
                        <a:latin typeface="Cambria Math" panose="02040503050406030204" pitchFamily="18" charset="0"/>
                      </a:rPr>
                      <m:t>负梯度的</m:t>
                    </m:r>
                    <m:r>
                      <a:rPr kumimoji="1" lang="zh-Hans" altLang="en-US" i="1">
                        <a:latin typeface="Cambria Math" panose="02040503050406030204" pitchFamily="18" charset="0"/>
                      </a:rPr>
                      <m:t>计算</m:t>
                    </m:r>
                    <m:r>
                      <a:rPr kumimoji="1" lang="zh-Hans" altLang="en-US" i="1" smtClean="0">
                        <a:latin typeface="Cambria Math" panose="02040503050406030204" pitchFamily="18" charset="0"/>
                      </a:rPr>
                      <m:t>公式</m:t>
                    </m:r>
                    <m:r>
                      <a:rPr kumimoji="1" lang="zh-Hans" altLang="en-US" i="1">
                        <a:latin typeface="Cambria Math" panose="02040503050406030204" pitchFamily="18" charset="0"/>
                      </a:rPr>
                      <m:t>为</m:t>
                    </m:r>
                    <m:r>
                      <a:rPr kumimoji="1" lang="zh-Hans" altLang="en-US" b="0" i="1" smtClean="0">
                        <a:latin typeface="Cambria Math" panose="02040503050406030204" pitchFamily="18" charset="0"/>
                      </a:rPr>
                      <m:t>：</m:t>
                    </m:r>
                  </m:oMath>
                </a14:m>
                <a:endParaRPr kumimoji="1" lang="en-US" altLang="zh-Hans" b="0" dirty="0"/>
              </a:p>
              <a:p>
                <a:endParaRPr kumimoji="1" lang="en-US" altLang="zh-CN" dirty="0"/>
              </a:p>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Hans" b="0" i="1" smtClean="0">
                              <a:latin typeface="Cambria Math" panose="02040503050406030204" pitchFamily="18" charset="0"/>
                            </a:rPr>
                            <m:t>𝑟</m:t>
                          </m:r>
                        </m:e>
                        <m:sub>
                          <m:r>
                            <a:rPr kumimoji="1" lang="en-US" altLang="zh-Hans" b="0" i="1" smtClean="0">
                              <a:latin typeface="Cambria Math" panose="02040503050406030204" pitchFamily="18" charset="0"/>
                            </a:rPr>
                            <m:t>𝑚𝑖</m:t>
                          </m:r>
                        </m:sub>
                      </m:sSub>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f>
                        <m:fPr>
                          <m:ctrlPr>
                            <a:rPr kumimoji="1" lang="en-US" altLang="zh-Hans" b="0" i="1" smtClean="0">
                              <a:latin typeface="Cambria Math" panose="02040503050406030204" pitchFamily="18" charset="0"/>
                            </a:rPr>
                          </m:ctrlPr>
                        </m:fPr>
                        <m:num>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𝐿</m:t>
                          </m:r>
                          <m:r>
                            <a:rPr kumimoji="1" lang="en-US" altLang="zh-Hans" b="0" i="1" smtClean="0">
                              <a:latin typeface="Cambria Math" panose="02040503050406030204" pitchFamily="18" charset="0"/>
                              <a:ea typeface="Cambria Math" panose="02040503050406030204" pitchFamily="18" charset="0"/>
                            </a:rPr>
                            <m:t>(</m:t>
                          </m:r>
                          <m:sSub>
                            <m:sSubPr>
                              <m:ctrlPr>
                                <a:rPr kumimoji="1" lang="en-US" altLang="zh-Hans" b="0" i="1" smtClean="0">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𝑦</m:t>
                              </m:r>
                            </m:e>
                            <m:sub>
                              <m:r>
                                <a:rPr kumimoji="1" lang="en-US" altLang="zh-Hans" b="0" i="1" smtClean="0">
                                  <a:latin typeface="Cambria Math" panose="02040503050406030204" pitchFamily="18" charset="0"/>
                                  <a:ea typeface="Cambria Math" panose="02040503050406030204" pitchFamily="18" charset="0"/>
                                </a:rPr>
                                <m:t>𝑖</m:t>
                              </m:r>
                            </m:sub>
                          </m:sSub>
                          <m:r>
                            <a:rPr kumimoji="1" lang="en-US" altLang="zh-Hans" b="0" i="1" smtClean="0">
                              <a:latin typeface="Cambria Math" panose="02040503050406030204" pitchFamily="18" charset="0"/>
                              <a:ea typeface="Cambria Math" panose="02040503050406030204" pitchFamily="18" charset="0"/>
                            </a:rPr>
                            <m:t>,</m:t>
                          </m:r>
                          <m:sSub>
                            <m:sSubPr>
                              <m:ctrlPr>
                                <a:rPr kumimoji="1" lang="en-US" altLang="zh-Hans" b="0" i="1" smtClean="0">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𝐻</m:t>
                              </m:r>
                            </m:e>
                            <m:sub>
                              <m:r>
                                <a:rPr kumimoji="1" lang="en-US" altLang="zh-Hans" b="0" i="1" smtClean="0">
                                  <a:latin typeface="Cambria Math" panose="02040503050406030204" pitchFamily="18" charset="0"/>
                                  <a:ea typeface="Cambria Math" panose="02040503050406030204" pitchFamily="18" charset="0"/>
                                </a:rPr>
                                <m:t>𝑚</m:t>
                              </m:r>
                              <m:r>
                                <a:rPr kumimoji="1" lang="en-US" altLang="zh-Hans" b="0" i="1" smtClean="0">
                                  <a:latin typeface="Cambria Math" panose="02040503050406030204" pitchFamily="18" charset="0"/>
                                  <a:ea typeface="Cambria Math" panose="02040503050406030204" pitchFamily="18" charset="0"/>
                                </a:rPr>
                                <m:t>−1</m:t>
                              </m:r>
                            </m:sub>
                          </m:sSub>
                          <m:r>
                            <a:rPr kumimoji="1" lang="en-US" altLang="zh-Hans" b="0" i="1" smtClean="0">
                              <a:latin typeface="Cambria Math" panose="02040503050406030204" pitchFamily="18" charset="0"/>
                              <a:ea typeface="Cambria Math" panose="02040503050406030204" pitchFamily="18" charset="0"/>
                            </a:rPr>
                            <m:t>(</m:t>
                          </m:r>
                          <m:sSub>
                            <m:sSubPr>
                              <m:ctrlPr>
                                <a:rPr kumimoji="1" lang="en-US" altLang="zh-Hans" b="0" i="1" smtClean="0">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𝑥</m:t>
                              </m:r>
                            </m:e>
                            <m:sub>
                              <m:r>
                                <a:rPr kumimoji="1" lang="en-US" altLang="zh-Hans" b="0" i="1" smtClean="0">
                                  <a:latin typeface="Cambria Math" panose="02040503050406030204" pitchFamily="18" charset="0"/>
                                  <a:ea typeface="Cambria Math" panose="02040503050406030204" pitchFamily="18" charset="0"/>
                                </a:rPr>
                                <m:t>𝑖</m:t>
                              </m:r>
                            </m:sub>
                          </m:sSub>
                          <m:r>
                            <a:rPr kumimoji="1" lang="en-US" altLang="zh-Hans" b="0" i="1" smtClean="0">
                              <a:latin typeface="Cambria Math" panose="02040503050406030204" pitchFamily="18" charset="0"/>
                              <a:ea typeface="Cambria Math" panose="02040503050406030204" pitchFamily="18" charset="0"/>
                            </a:rPr>
                            <m:t>))</m:t>
                          </m:r>
                        </m:num>
                        <m:den>
                          <m:sSub>
                            <m:sSubPr>
                              <m:ctrlPr>
                                <a:rPr kumimoji="1" lang="en-US" altLang="zh-Hans" i="1">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𝐻</m:t>
                              </m:r>
                            </m:e>
                            <m:sub>
                              <m:r>
                                <a:rPr kumimoji="1" lang="en-US" altLang="zh-Hans" i="1">
                                  <a:latin typeface="Cambria Math" panose="02040503050406030204" pitchFamily="18" charset="0"/>
                                  <a:ea typeface="Cambria Math" panose="02040503050406030204" pitchFamily="18" charset="0"/>
                                </a:rPr>
                                <m:t>𝑚</m:t>
                              </m:r>
                              <m:r>
                                <a:rPr kumimoji="1" lang="en-US" altLang="zh-Hans" i="1">
                                  <a:latin typeface="Cambria Math" panose="02040503050406030204" pitchFamily="18" charset="0"/>
                                  <a:ea typeface="Cambria Math" panose="02040503050406030204" pitchFamily="18" charset="0"/>
                                </a:rPr>
                                <m:t>−1</m:t>
                              </m:r>
                            </m:sub>
                          </m:sSub>
                          <m:r>
                            <a:rPr kumimoji="1" lang="en-US" altLang="zh-Hans" i="1">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ea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𝑥</m:t>
                              </m:r>
                            </m:e>
                            <m:sub>
                              <m:r>
                                <a:rPr kumimoji="1" lang="en-US" altLang="zh-Hans" i="1">
                                  <a:latin typeface="Cambria Math" panose="02040503050406030204" pitchFamily="18" charset="0"/>
                                  <a:ea typeface="Cambria Math" panose="02040503050406030204" pitchFamily="18" charset="0"/>
                                </a:rPr>
                                <m:t>𝑖</m:t>
                              </m:r>
                            </m:sub>
                          </m:sSub>
                          <m:r>
                            <a:rPr kumimoji="1" lang="en-US" altLang="zh-Hans" i="1">
                              <a:latin typeface="Cambria Math" panose="02040503050406030204" pitchFamily="18" charset="0"/>
                              <a:ea typeface="Cambria Math" panose="02040503050406030204" pitchFamily="18" charset="0"/>
                            </a:rPr>
                            <m:t>)</m:t>
                          </m:r>
                        </m:den>
                      </m:f>
                    </m:oMath>
                  </m:oMathPara>
                </a14:m>
                <a:endParaRPr kumimoji="1" lang="en-US" altLang="zh-CN" dirty="0"/>
              </a:p>
              <a:p>
                <a:endParaRPr kumimoji="1" lang="zh-CN" altLang="en-US" dirty="0"/>
              </a:p>
            </p:txBody>
          </p:sp>
        </mc:Choice>
        <mc:Fallback xmlns="">
          <p:sp>
            <p:nvSpPr>
              <p:cNvPr id="6" name="文本框 5">
                <a:extLst>
                  <a:ext uri="{FF2B5EF4-FFF2-40B4-BE49-F238E27FC236}">
                    <a16:creationId xmlns:a16="http://schemas.microsoft.com/office/drawing/2014/main" id="{D10FAD1E-BA64-6F4D-B7D8-B6533EFFAEBB}"/>
                  </a:ext>
                </a:extLst>
              </p:cNvPr>
              <p:cNvSpPr txBox="1">
                <a:spLocks noRot="1" noChangeAspect="1" noMove="1" noResize="1" noEditPoints="1" noAdjustHandles="1" noChangeArrowheads="1" noChangeShapeType="1" noTextEdit="1"/>
              </p:cNvSpPr>
              <p:nvPr/>
            </p:nvSpPr>
            <p:spPr>
              <a:xfrm>
                <a:off x="539552" y="1772816"/>
                <a:ext cx="7488832" cy="1500091"/>
              </a:xfrm>
              <a:prstGeom prst="rect">
                <a:avLst/>
              </a:prstGeom>
              <a:blipFill>
                <a:blip r:embed="rId3"/>
                <a:stretch>
                  <a:fillRect l="-508" t="-3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8C05C9F-31DD-AD45-AB09-3DB832B69627}"/>
                  </a:ext>
                </a:extLst>
              </p:cNvPr>
              <p:cNvSpPr txBox="1"/>
              <p:nvPr/>
            </p:nvSpPr>
            <p:spPr>
              <a:xfrm>
                <a:off x="547900" y="3068960"/>
                <a:ext cx="8446543" cy="3253455"/>
              </a:xfrm>
              <a:prstGeom prst="rect">
                <a:avLst/>
              </a:prstGeom>
              <a:noFill/>
            </p:spPr>
            <p:txBody>
              <a:bodyPr wrap="none" rtlCol="0">
                <a:spAutoFit/>
              </a:bodyPr>
              <a:lstStyle/>
              <a:p>
                <a:r>
                  <a:rPr kumimoji="1" lang="zh-CN" altLang="en-US" dirty="0"/>
                  <a:t>看公式可能不太清楚，举个例子：</a:t>
                </a:r>
                <a:endParaRPr kumimoji="1" lang="en-US" altLang="zh-CN" dirty="0"/>
              </a:p>
              <a:p>
                <a:r>
                  <a:rPr kumimoji="1" lang="zh-CN" altLang="en-US" dirty="0"/>
                  <a:t>对于平方损失函数</a:t>
                </a:r>
                <a:r>
                  <a:rPr kumimoji="1" lang="zh-Hans" altLang="en-US" dirty="0"/>
                  <a:t>  </a:t>
                </a:r>
                <a14:m>
                  <m:oMath xmlns:m="http://schemas.openxmlformats.org/officeDocument/2006/math">
                    <m:r>
                      <a:rPr kumimoji="1" lang="en-US" altLang="zh-Hans" i="1">
                        <a:latin typeface="Cambria Math" panose="02040503050406030204" pitchFamily="18" charset="0"/>
                        <a:ea typeface="Cambria Math" panose="02040503050406030204" pitchFamily="18" charset="0"/>
                      </a:rPr>
                      <m:t>𝐿</m:t>
                    </m:r>
                    <m:d>
                      <m:dPr>
                        <m:ctrlPr>
                          <a:rPr kumimoji="1" lang="en-US" altLang="zh-Hans" i="1">
                            <a:latin typeface="Cambria Math" panose="02040503050406030204" pitchFamily="18" charset="0"/>
                            <a:ea typeface="Cambria Math" panose="02040503050406030204" pitchFamily="18" charset="0"/>
                          </a:rPr>
                        </m:ctrlPr>
                      </m:dPr>
                      <m:e>
                        <m:r>
                          <a:rPr kumimoji="1" lang="en-US" altLang="zh-Hans" b="0" i="1" smtClean="0">
                            <a:latin typeface="Cambria Math" panose="02040503050406030204" pitchFamily="18" charset="0"/>
                            <a:ea typeface="Cambria Math" panose="02040503050406030204" pitchFamily="18" charset="0"/>
                          </a:rPr>
                          <m:t>𝑦</m:t>
                        </m:r>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𝐻</m:t>
                        </m:r>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r>
                          <a:rPr kumimoji="1" lang="en-US" altLang="zh-Hans" b="0" i="1" smtClean="0">
                            <a:latin typeface="Cambria Math" panose="02040503050406030204" pitchFamily="18" charset="0"/>
                            <a:ea typeface="Cambria Math" panose="02040503050406030204" pitchFamily="18" charset="0"/>
                          </a:rPr>
                          <m:t>) </m:t>
                        </m:r>
                      </m:e>
                    </m:d>
                    <m:r>
                      <a:rPr kumimoji="1" lang="en-US" altLang="zh-Hans" b="0" i="1" smtClean="0">
                        <a:latin typeface="Cambria Math" panose="02040503050406030204" pitchFamily="18" charset="0"/>
                        <a:ea typeface="Cambria Math" panose="02040503050406030204" pitchFamily="18" charset="0"/>
                      </a:rPr>
                      <m:t>=</m:t>
                    </m:r>
                    <m:f>
                      <m:fPr>
                        <m:ctrlPr>
                          <a:rPr kumimoji="1" lang="en-US" altLang="zh-Hans" b="0" i="1" smtClean="0">
                            <a:latin typeface="Cambria Math" panose="02040503050406030204" pitchFamily="18" charset="0"/>
                            <a:ea typeface="Cambria Math" panose="02040503050406030204" pitchFamily="18" charset="0"/>
                          </a:rPr>
                        </m:ctrlPr>
                      </m:fPr>
                      <m:num>
                        <m:r>
                          <a:rPr kumimoji="1" lang="en-US" altLang="zh-Hans" b="0" i="1" smtClean="0">
                            <a:latin typeface="Cambria Math" panose="02040503050406030204" pitchFamily="18" charset="0"/>
                            <a:ea typeface="Cambria Math" panose="02040503050406030204" pitchFamily="18" charset="0"/>
                          </a:rPr>
                          <m:t>1</m:t>
                        </m:r>
                      </m:num>
                      <m:den>
                        <m:r>
                          <a:rPr kumimoji="1" lang="en-US" altLang="zh-Hans" b="0" i="1" smtClean="0">
                            <a:latin typeface="Cambria Math" panose="02040503050406030204" pitchFamily="18" charset="0"/>
                            <a:ea typeface="Cambria Math" panose="02040503050406030204" pitchFamily="18" charset="0"/>
                          </a:rPr>
                          <m:t>2</m:t>
                        </m:r>
                      </m:den>
                    </m:f>
                    <m:sSup>
                      <m:sSupPr>
                        <m:ctrlPr>
                          <a:rPr kumimoji="1" lang="en-US" altLang="zh-Hans" b="0" i="1" smtClean="0">
                            <a:latin typeface="Cambria Math" panose="02040503050406030204" pitchFamily="18" charset="0"/>
                            <a:ea typeface="Cambria Math" panose="02040503050406030204" pitchFamily="18" charset="0"/>
                          </a:rPr>
                        </m:ctrlPr>
                      </m:sSupPr>
                      <m:e>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𝑦</m:t>
                        </m:r>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𝐻</m:t>
                        </m:r>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r>
                          <a:rPr kumimoji="1" lang="en-US" altLang="zh-Hans" b="0" i="1" smtClean="0">
                            <a:latin typeface="Cambria Math" panose="02040503050406030204" pitchFamily="18" charset="0"/>
                            <a:ea typeface="Cambria Math" panose="02040503050406030204" pitchFamily="18" charset="0"/>
                          </a:rPr>
                          <m:t>))</m:t>
                        </m:r>
                      </m:e>
                      <m:sup>
                        <m:r>
                          <a:rPr kumimoji="1" lang="en-US" altLang="zh-Hans" b="0" i="1" smtClean="0">
                            <a:latin typeface="Cambria Math" panose="02040503050406030204" pitchFamily="18" charset="0"/>
                            <a:ea typeface="Cambria Math" panose="02040503050406030204" pitchFamily="18" charset="0"/>
                          </a:rPr>
                          <m:t>2</m:t>
                        </m:r>
                      </m:sup>
                    </m:sSup>
                    <m:r>
                      <a:rPr kumimoji="1" lang="en-US" altLang="zh-Hans" b="0" i="1" smtClean="0">
                        <a:latin typeface="Cambria Math" panose="02040503050406030204" pitchFamily="18" charset="0"/>
                        <a:ea typeface="Cambria Math" panose="02040503050406030204" pitchFamily="18" charset="0"/>
                      </a:rPr>
                      <m:t>,</m:t>
                    </m:r>
                  </m:oMath>
                </a14:m>
                <a:r>
                  <a:rPr kumimoji="1" lang="zh-Hans" altLang="en-US" dirty="0"/>
                  <a:t> </a:t>
                </a:r>
                <a:r>
                  <a:rPr kumimoji="1" lang="zh-CN" altLang="en-US" dirty="0"/>
                  <a:t>其残差的负的梯度为</a:t>
                </a:r>
                <a:r>
                  <a:rPr kumimoji="1" lang="zh-Hans" altLang="en-US" dirty="0"/>
                  <a:t> </a:t>
                </a:r>
                <a14:m>
                  <m:oMath xmlns:m="http://schemas.openxmlformats.org/officeDocument/2006/math">
                    <m:r>
                      <m:rPr>
                        <m:sty m:val="p"/>
                      </m:rPr>
                      <a:rPr kumimoji="1" lang="en-US" altLang="zh-Hans" i="1" dirty="0">
                        <a:latin typeface="Cambria Math" panose="02040503050406030204" pitchFamily="18" charset="0"/>
                      </a:rPr>
                      <m:t>y</m:t>
                    </m:r>
                    <m:r>
                      <a:rPr kumimoji="1" lang="en-US" altLang="zh-Hans" b="0" i="1" dirty="0" smtClean="0">
                        <a:latin typeface="Cambria Math" panose="02040503050406030204" pitchFamily="18" charset="0"/>
                      </a:rPr>
                      <m:t>−</m:t>
                    </m:r>
                    <m:r>
                      <a:rPr kumimoji="1" lang="en-US" altLang="zh-Hans" b="0" i="1" dirty="0" smtClean="0">
                        <a:latin typeface="Cambria Math" panose="02040503050406030204" pitchFamily="18" charset="0"/>
                      </a:rPr>
                      <m:t>𝐻</m:t>
                    </m:r>
                    <m:d>
                      <m:dPr>
                        <m:ctrlPr>
                          <a:rPr kumimoji="1" lang="en-US" altLang="zh-Hans" b="0" i="1" dirty="0" smtClean="0">
                            <a:latin typeface="Cambria Math" panose="02040503050406030204" pitchFamily="18" charset="0"/>
                          </a:rPr>
                        </m:ctrlPr>
                      </m:dPr>
                      <m:e>
                        <m:r>
                          <a:rPr kumimoji="1" lang="en-US" altLang="zh-Hans" b="0" i="1" dirty="0" smtClean="0">
                            <a:latin typeface="Cambria Math" panose="02040503050406030204" pitchFamily="18" charset="0"/>
                          </a:rPr>
                          <m:t>𝑥</m:t>
                        </m:r>
                      </m:e>
                    </m:d>
                  </m:oMath>
                </a14:m>
                <a:endParaRPr kumimoji="1" lang="en-US" altLang="zh-Hans" b="0" dirty="0"/>
              </a:p>
              <a:p>
                <a:endParaRPr kumimoji="1" lang="en-US" altLang="zh-CN" dirty="0"/>
              </a:p>
              <a:p>
                <a:r>
                  <a:rPr kumimoji="1" lang="zh-CN" altLang="en-US" dirty="0"/>
                  <a:t>可以发现，当损失为平方损失函数时，</a:t>
                </a:r>
                <a:r>
                  <a:rPr kumimoji="1" lang="en-US" altLang="zh-CN" dirty="0"/>
                  <a:t>GBDT</a:t>
                </a:r>
                <a:r>
                  <a:rPr kumimoji="1" lang="zh-CN" altLang="en-US" dirty="0"/>
                  <a:t>和</a:t>
                </a:r>
                <a:r>
                  <a:rPr kumimoji="1" lang="en-US" altLang="zh-CN" dirty="0"/>
                  <a:t>Boosting</a:t>
                </a:r>
                <a:r>
                  <a:rPr kumimoji="1" lang="zh-Hans" altLang="en-US" dirty="0"/>
                  <a:t> </a:t>
                </a:r>
                <a:r>
                  <a:rPr kumimoji="1" lang="en-US" altLang="zh-Hans" dirty="0"/>
                  <a:t>Tree</a:t>
                </a:r>
                <a:r>
                  <a:rPr kumimoji="1" lang="zh-CN" altLang="en-US" dirty="0"/>
                  <a:t>的拟合对象是一致的，</a:t>
                </a:r>
                <a:endParaRPr kumimoji="1" lang="en-US" altLang="zh-CN" dirty="0"/>
              </a:p>
              <a:p>
                <a:r>
                  <a:rPr kumimoji="1" lang="zh-CN" altLang="en-US" dirty="0"/>
                  <a:t>但这只是一个特例，</a:t>
                </a:r>
                <a:r>
                  <a:rPr kumimoji="1" lang="en-US" altLang="zh-CN" dirty="0"/>
                  <a:t>GBDT</a:t>
                </a:r>
                <a:r>
                  <a:rPr kumimoji="1" lang="zh-CN" altLang="en-US" dirty="0"/>
                  <a:t>对于回归问题常用的损失函数，及负梯度如下</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mc:Choice>
        <mc:Fallback xmlns="">
          <p:sp>
            <p:nvSpPr>
              <p:cNvPr id="10" name="文本框 9">
                <a:extLst>
                  <a:ext uri="{FF2B5EF4-FFF2-40B4-BE49-F238E27FC236}">
                    <a16:creationId xmlns:a16="http://schemas.microsoft.com/office/drawing/2014/main" id="{A8C05C9F-31DD-AD45-AB09-3DB832B69627}"/>
                  </a:ext>
                </a:extLst>
              </p:cNvPr>
              <p:cNvSpPr txBox="1">
                <a:spLocks noRot="1" noChangeAspect="1" noMove="1" noResize="1" noEditPoints="1" noAdjustHandles="1" noChangeArrowheads="1" noChangeShapeType="1" noTextEdit="1"/>
              </p:cNvSpPr>
              <p:nvPr/>
            </p:nvSpPr>
            <p:spPr>
              <a:xfrm>
                <a:off x="547900" y="3068960"/>
                <a:ext cx="8446543" cy="3253455"/>
              </a:xfrm>
              <a:prstGeom prst="rect">
                <a:avLst/>
              </a:prstGeom>
              <a:blipFill>
                <a:blip r:embed="rId4"/>
                <a:stretch>
                  <a:fillRect l="-601" t="-1556"/>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D6310BFA-2079-B645-8A00-807E5281AD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608" y="4569051"/>
            <a:ext cx="6984776" cy="2208733"/>
          </a:xfrm>
          <a:prstGeom prst="rect">
            <a:avLst/>
          </a:prstGeom>
        </p:spPr>
      </p:pic>
    </p:spTree>
    <p:extLst>
      <p:ext uri="{BB962C8B-B14F-4D97-AF65-F5344CB8AC3E}">
        <p14:creationId xmlns:p14="http://schemas.microsoft.com/office/powerpoint/2010/main" val="383516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3" name="文本框 2">
            <a:extLst>
              <a:ext uri="{FF2B5EF4-FFF2-40B4-BE49-F238E27FC236}">
                <a16:creationId xmlns:a16="http://schemas.microsoft.com/office/drawing/2014/main" id="{845DA72E-4FC3-924D-99AB-D702F7D19B7D}"/>
              </a:ext>
            </a:extLst>
          </p:cNvPr>
          <p:cNvSpPr txBox="1"/>
          <p:nvPr/>
        </p:nvSpPr>
        <p:spPr>
          <a:xfrm>
            <a:off x="439271" y="1255059"/>
            <a:ext cx="4280339" cy="369332"/>
          </a:xfrm>
          <a:prstGeom prst="rect">
            <a:avLst/>
          </a:prstGeom>
          <a:noFill/>
        </p:spPr>
        <p:txBody>
          <a:bodyPr wrap="none" rtlCol="0">
            <a:spAutoFit/>
          </a:bodyPr>
          <a:lstStyle/>
          <a:p>
            <a:r>
              <a:rPr kumimoji="1" lang="en-US" altLang="zh-Hans" dirty="0"/>
              <a:t>2.4.</a:t>
            </a:r>
            <a:r>
              <a:rPr kumimoji="1" lang="zh-Hans" altLang="en-US" dirty="0"/>
              <a:t> </a:t>
            </a:r>
            <a:r>
              <a:rPr kumimoji="1" lang="zh-CN" altLang="en-US" dirty="0"/>
              <a:t>拟合残差的负梯度为什么是可行的？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B2C4F8D-1594-5643-8DDF-64EB8AA04B93}"/>
                  </a:ext>
                </a:extLst>
              </p:cNvPr>
              <p:cNvSpPr txBox="1"/>
              <p:nvPr/>
            </p:nvSpPr>
            <p:spPr>
              <a:xfrm>
                <a:off x="608486" y="2132856"/>
                <a:ext cx="8831136" cy="923330"/>
              </a:xfrm>
              <a:prstGeom prst="rect">
                <a:avLst/>
              </a:prstGeom>
              <a:noFill/>
            </p:spPr>
            <p:txBody>
              <a:bodyPr wrap="none" rtlCol="0">
                <a:spAutoFit/>
              </a:bodyPr>
              <a:lstStyle/>
              <a:p>
                <a:r>
                  <a:rPr kumimoji="1" lang="zh-CN" altLang="en-US" dirty="0"/>
                  <a:t>拟合残差的负梯度是可以用泰勒展开来解释的：</a:t>
                </a:r>
                <a:endParaRPr kumimoji="1" lang="en-US" altLang="zh-CN" dirty="0"/>
              </a:p>
              <a:p>
                <a:endParaRPr kumimoji="1" lang="en-US" altLang="zh-CN" dirty="0"/>
              </a:p>
              <a:p>
                <a:r>
                  <a:rPr kumimoji="1" lang="zh-CN" altLang="en-US" dirty="0"/>
                  <a:t> 泰勒一阶展开式：</a:t>
                </a:r>
                <a:r>
                  <a:rPr kumimoji="1" lang="zh-Hans" altLang="en-US" dirty="0"/>
                  <a:t>                       </a:t>
                </a:r>
                <a14:m>
                  <m:oMath xmlns:m="http://schemas.openxmlformats.org/officeDocument/2006/math">
                    <m:r>
                      <a:rPr kumimoji="1" lang="en-US" altLang="zh-Hans" b="0" i="1" smtClean="0">
                        <a:latin typeface="Cambria Math" panose="02040503050406030204" pitchFamily="18" charset="0"/>
                      </a:rPr>
                      <m:t>𝑓</m:t>
                    </m:r>
                    <m:d>
                      <m:dPr>
                        <m:ctrlPr>
                          <a:rPr kumimoji="1" lang="en-US" altLang="zh-Hans" b="0" i="1" smtClean="0">
                            <a:latin typeface="Cambria Math" panose="02040503050406030204" pitchFamily="18" charset="0"/>
                          </a:rPr>
                        </m:ctrlPr>
                      </m:dPr>
                      <m:e>
                        <m:r>
                          <a:rPr kumimoji="1" lang="en-US" altLang="zh-Hans" b="0" i="1" smtClean="0">
                            <a:latin typeface="Cambria Math" panose="02040503050406030204" pitchFamily="18" charset="0"/>
                          </a:rPr>
                          <m:t>𝑥</m:t>
                        </m:r>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e>
                    </m:d>
                    <m:r>
                      <a:rPr kumimoji="1" lang="zh-Hans" altLang="en-US" b="0" i="1" smtClean="0">
                        <a:latin typeface="Cambria Math" panose="02040503050406030204" pitchFamily="18" charset="0"/>
                        <a:ea typeface="Cambria Math" panose="02040503050406030204" pitchFamily="18" charset="0"/>
                      </a:rPr>
                      <m:t> ≈</m:t>
                    </m:r>
                    <m:r>
                      <a:rPr kumimoji="1" lang="en-US" altLang="zh-Hans" b="0" i="1" smtClean="0">
                        <a:latin typeface="Cambria Math" panose="02040503050406030204" pitchFamily="18" charset="0"/>
                        <a:ea typeface="Cambria Math" panose="02040503050406030204" pitchFamily="18" charset="0"/>
                      </a:rPr>
                      <m:t>𝑓</m:t>
                    </m:r>
                    <m:d>
                      <m:dPr>
                        <m:ctrlPr>
                          <a:rPr kumimoji="1" lang="en-US" altLang="zh-Hans" b="0" i="1" smtClean="0">
                            <a:latin typeface="Cambria Math" panose="02040503050406030204" pitchFamily="18" charset="0"/>
                            <a:ea typeface="Cambria Math" panose="02040503050406030204" pitchFamily="18" charset="0"/>
                          </a:rPr>
                        </m:ctrlPr>
                      </m:dPr>
                      <m:e>
                        <m:r>
                          <a:rPr kumimoji="1" lang="en-US" altLang="zh-Hans" b="0" i="1" smtClean="0">
                            <a:latin typeface="Cambria Math" panose="02040503050406030204" pitchFamily="18" charset="0"/>
                            <a:ea typeface="Cambria Math" panose="02040503050406030204" pitchFamily="18" charset="0"/>
                          </a:rPr>
                          <m:t>𝑥</m:t>
                        </m:r>
                      </m:e>
                    </m:d>
                    <m:r>
                      <a:rPr kumimoji="1" lang="en-US" altLang="zh-Hans" b="0" i="1" smtClean="0">
                        <a:latin typeface="Cambria Math" panose="02040503050406030204" pitchFamily="18" charset="0"/>
                        <a:ea typeface="Cambria Math" panose="02040503050406030204" pitchFamily="18" charset="0"/>
                      </a:rPr>
                      <m:t>+</m:t>
                    </m:r>
                    <m:sSup>
                      <m:sSupPr>
                        <m:ctrlPr>
                          <a:rPr kumimoji="1" lang="en-US" altLang="zh-Hans" b="0" i="1" smtClean="0">
                            <a:latin typeface="Cambria Math" panose="02040503050406030204" pitchFamily="18" charset="0"/>
                            <a:ea typeface="Cambria Math" panose="02040503050406030204" pitchFamily="18" charset="0"/>
                          </a:rPr>
                        </m:ctrlPr>
                      </m:sSupPr>
                      <m:e>
                        <m:r>
                          <a:rPr kumimoji="1" lang="en-US" altLang="zh-Hans" b="0" i="1" smtClean="0">
                            <a:latin typeface="Cambria Math" panose="02040503050406030204" pitchFamily="18" charset="0"/>
                            <a:ea typeface="Cambria Math" panose="02040503050406030204" pitchFamily="18" charset="0"/>
                          </a:rPr>
                          <m:t>𝑓</m:t>
                        </m:r>
                        <m:d>
                          <m:dPr>
                            <m:ctrlPr>
                              <a:rPr kumimoji="1" lang="en-US" altLang="zh-Hans" b="0" i="1" smtClean="0">
                                <a:latin typeface="Cambria Math" panose="02040503050406030204" pitchFamily="18" charset="0"/>
                                <a:ea typeface="Cambria Math" panose="02040503050406030204" pitchFamily="18" charset="0"/>
                              </a:rPr>
                            </m:ctrlPr>
                          </m:dPr>
                          <m:e>
                            <m:r>
                              <a:rPr kumimoji="1" lang="en-US" altLang="zh-Hans" b="0" i="1" smtClean="0">
                                <a:latin typeface="Cambria Math" panose="02040503050406030204" pitchFamily="18" charset="0"/>
                                <a:ea typeface="Cambria Math" panose="02040503050406030204" pitchFamily="18" charset="0"/>
                              </a:rPr>
                              <m:t>𝑥</m:t>
                            </m:r>
                          </m:e>
                        </m:d>
                      </m:e>
                      <m:sup>
                        <m:r>
                          <a:rPr kumimoji="1" lang="en-US" altLang="zh-Hans" b="0" i="1" smtClean="0">
                            <a:latin typeface="Cambria Math" panose="02040503050406030204" pitchFamily="18" charset="0"/>
                            <a:ea typeface="Cambria Math" panose="02040503050406030204" pitchFamily="18" charset="0"/>
                          </a:rPr>
                          <m:t>′</m:t>
                        </m:r>
                      </m:sup>
                    </m:sSup>
                    <m:r>
                      <a:rPr kumimoji="1" lang="en-US" altLang="zh-Hans" b="0" i="1" smtClean="0">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r>
                      <a:rPr kumimoji="1" lang="zh-Hans" altLang="en-US" b="0" i="1" smtClean="0">
                        <a:latin typeface="Cambria Math" panose="02040503050406030204" pitchFamily="18" charset="0"/>
                        <a:ea typeface="Cambria Math" panose="02040503050406030204" pitchFamily="18" charset="0"/>
                      </a:rPr>
                      <m:t>                                           （</m:t>
                    </m:r>
                    <m:r>
                      <a:rPr kumimoji="1" lang="en-US" altLang="zh-Hans" b="0" i="1" smtClean="0">
                        <a:latin typeface="Cambria Math" panose="02040503050406030204" pitchFamily="18" charset="0"/>
                        <a:ea typeface="Cambria Math" panose="02040503050406030204" pitchFamily="18" charset="0"/>
                      </a:rPr>
                      <m:t>1</m:t>
                    </m:r>
                    <m:r>
                      <a:rPr kumimoji="1" lang="zh-Hans" altLang="en-US" b="0" i="1" smtClean="0">
                        <a:latin typeface="Cambria Math" panose="02040503050406030204" pitchFamily="18" charset="0"/>
                        <a:ea typeface="Cambria Math" panose="02040503050406030204" pitchFamily="18" charset="0"/>
                      </a:rPr>
                      <m:t>） </m:t>
                    </m:r>
                  </m:oMath>
                </a14:m>
                <a:endParaRPr kumimoji="1" lang="zh-CN" altLang="en-US" dirty="0"/>
              </a:p>
            </p:txBody>
          </p:sp>
        </mc:Choice>
        <mc:Fallback xmlns="">
          <p:sp>
            <p:nvSpPr>
              <p:cNvPr id="4" name="文本框 3">
                <a:extLst>
                  <a:ext uri="{FF2B5EF4-FFF2-40B4-BE49-F238E27FC236}">
                    <a16:creationId xmlns:a16="http://schemas.microsoft.com/office/drawing/2014/main" id="{DB2C4F8D-1594-5643-8DDF-64EB8AA04B93}"/>
                  </a:ext>
                </a:extLst>
              </p:cNvPr>
              <p:cNvSpPr txBox="1">
                <a:spLocks noRot="1" noChangeAspect="1" noMove="1" noResize="1" noEditPoints="1" noAdjustHandles="1" noChangeArrowheads="1" noChangeShapeType="1" noTextEdit="1"/>
              </p:cNvSpPr>
              <p:nvPr/>
            </p:nvSpPr>
            <p:spPr>
              <a:xfrm>
                <a:off x="608486" y="2132856"/>
                <a:ext cx="8831136" cy="923330"/>
              </a:xfrm>
              <a:prstGeom prst="rect">
                <a:avLst/>
              </a:prstGeom>
              <a:blipFill>
                <a:blip r:embed="rId3"/>
                <a:stretch>
                  <a:fillRect l="-719" t="-6849" b="-547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DE43AB2-7C16-ED45-A7A2-B8C0BD959A81}"/>
              </a:ext>
            </a:extLst>
          </p:cNvPr>
          <p:cNvSpPr txBox="1"/>
          <p:nvPr/>
        </p:nvSpPr>
        <p:spPr>
          <a:xfrm>
            <a:off x="697700" y="3429000"/>
            <a:ext cx="2908168" cy="369332"/>
          </a:xfrm>
          <a:prstGeom prst="rect">
            <a:avLst/>
          </a:prstGeom>
          <a:noFill/>
        </p:spPr>
        <p:txBody>
          <a:bodyPr wrap="none" rtlCol="0">
            <a:spAutoFit/>
          </a:bodyPr>
          <a:lstStyle/>
          <a:p>
            <a:r>
              <a:rPr kumimoji="1" lang="zh-CN" altLang="en-US" dirty="0"/>
              <a:t>加性模型在第</a:t>
            </a:r>
            <a:r>
              <a:rPr kumimoji="1" lang="en-US" altLang="zh-CN" dirty="0"/>
              <a:t>m</a:t>
            </a:r>
            <a:r>
              <a:rPr kumimoji="1" lang="zh-CN" altLang="en-US" dirty="0"/>
              <a:t>轮可以写为</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06C1940-3600-7F40-BBA5-112CA4BCB588}"/>
                  </a:ext>
                </a:extLst>
              </p:cNvPr>
              <p:cNvSpPr txBox="1"/>
              <p:nvPr/>
            </p:nvSpPr>
            <p:spPr>
              <a:xfrm>
                <a:off x="3672178" y="3429000"/>
                <a:ext cx="20319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Hans" i="1" smtClean="0">
                              <a:latin typeface="Cambria Math" panose="02040503050406030204" pitchFamily="18" charset="0"/>
                            </a:rPr>
                          </m:ctrlPr>
                        </m:sSub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oMath>
                  </m:oMathPara>
                </a14:m>
                <a:endParaRPr kumimoji="1" lang="zh-CN" altLang="en-US" dirty="0"/>
              </a:p>
            </p:txBody>
          </p:sp>
        </mc:Choice>
        <mc:Fallback xmlns="">
          <p:sp>
            <p:nvSpPr>
              <p:cNvPr id="14" name="文本框 13">
                <a:extLst>
                  <a:ext uri="{FF2B5EF4-FFF2-40B4-BE49-F238E27FC236}">
                    <a16:creationId xmlns:a16="http://schemas.microsoft.com/office/drawing/2014/main" id="{906C1940-3600-7F40-BBA5-112CA4BCB588}"/>
                  </a:ext>
                </a:extLst>
              </p:cNvPr>
              <p:cNvSpPr txBox="1">
                <a:spLocks noRot="1" noChangeAspect="1" noMove="1" noResize="1" noEditPoints="1" noAdjustHandles="1" noChangeArrowheads="1" noChangeShapeType="1" noTextEdit="1"/>
              </p:cNvSpPr>
              <p:nvPr/>
            </p:nvSpPr>
            <p:spPr>
              <a:xfrm>
                <a:off x="3672178" y="3429000"/>
                <a:ext cx="2031967" cy="369332"/>
              </a:xfrm>
              <a:prstGeom prst="rect">
                <a:avLst/>
              </a:prstGeom>
              <a:blipFill>
                <a:blip r:embed="rId4"/>
                <a:stretch>
                  <a:fillRect b="-1333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68A3658B-6008-DA40-932F-4183BE725A57}"/>
              </a:ext>
            </a:extLst>
          </p:cNvPr>
          <p:cNvSpPr txBox="1"/>
          <p:nvPr/>
        </p:nvSpPr>
        <p:spPr>
          <a:xfrm>
            <a:off x="654210" y="4170294"/>
            <a:ext cx="415498" cy="369332"/>
          </a:xfrm>
          <a:prstGeom prst="rect">
            <a:avLst/>
          </a:prstGeom>
          <a:noFill/>
        </p:spPr>
        <p:txBody>
          <a:bodyPr wrap="none" rtlCol="0">
            <a:spAutoFit/>
          </a:bodyPr>
          <a:lstStyle/>
          <a:p>
            <a:r>
              <a:rPr kumimoji="1" lang="zh-CN" altLang="en-US" dirty="0"/>
              <a:t>对</a:t>
            </a:r>
          </a:p>
        </p:txBody>
      </p:sp>
      <p:sp>
        <p:nvSpPr>
          <p:cNvPr id="19" name="文本框 18">
            <a:extLst>
              <a:ext uri="{FF2B5EF4-FFF2-40B4-BE49-F238E27FC236}">
                <a16:creationId xmlns:a16="http://schemas.microsoft.com/office/drawing/2014/main" id="{CA44AC7F-7639-1844-B0F4-78486C673B55}"/>
              </a:ext>
            </a:extLst>
          </p:cNvPr>
          <p:cNvSpPr txBox="1"/>
          <p:nvPr/>
        </p:nvSpPr>
        <p:spPr>
          <a:xfrm>
            <a:off x="2916896" y="4158898"/>
            <a:ext cx="2608406" cy="369332"/>
          </a:xfrm>
          <a:prstGeom prst="rect">
            <a:avLst/>
          </a:prstGeom>
          <a:noFill/>
        </p:spPr>
        <p:txBody>
          <a:bodyPr wrap="none" rtlCol="0">
            <a:spAutoFit/>
          </a:bodyPr>
          <a:lstStyle/>
          <a:p>
            <a:r>
              <a:rPr kumimoji="1" lang="zh-CN" altLang="en-US" dirty="0"/>
              <a:t>作一阶泰勒展开可以有</a:t>
            </a:r>
            <a:r>
              <a:rPr kumimoji="1" lang="en-US" altLang="zh-CN" dirty="0"/>
              <a:t>:</a:t>
            </a:r>
            <a:r>
              <a:rPr kumimoji="1" lang="zh-Hans" altLang="en-US" dirty="0"/>
              <a:t> </a:t>
            </a:r>
            <a:endParaRPr kumimoji="1" lang="zh-CN" altLang="en-US" dirty="0"/>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653FC30-7E31-9141-A8EB-1BD2BF5C3A99}"/>
                  </a:ext>
                </a:extLst>
              </p:cNvPr>
              <p:cNvSpPr/>
              <p:nvPr/>
            </p:nvSpPr>
            <p:spPr>
              <a:xfrm>
                <a:off x="1078636" y="4149080"/>
                <a:ext cx="1838260" cy="369332"/>
              </a:xfrm>
              <a:prstGeom prst="rect">
                <a:avLst/>
              </a:prstGeom>
            </p:spPr>
            <p:txBody>
              <a:bodyPr wrap="none">
                <a:spAutoFit/>
              </a:bodyPr>
              <a:lstStyle/>
              <a:p>
                <a:r>
                  <a:rPr kumimoji="1" lang="en-US" altLang="zh-Hans" i="1" dirty="0">
                    <a:latin typeface="Cambria Math" panose="02040503050406030204" pitchFamily="18" charset="0"/>
                  </a:rPr>
                  <a:t>L</a:t>
                </a:r>
                <a14:m>
                  <m:oMath xmlns:m="http://schemas.openxmlformats.org/officeDocument/2006/math">
                    <m:r>
                      <a:rPr kumimoji="1" lang="en-US" altLang="zh-Hans" i="1">
                        <a:latin typeface="Cambria Math" panose="02040503050406030204" pitchFamily="18" charset="0"/>
                      </a:rPr>
                      <m:t>(</m:t>
                    </m:r>
                    <m:r>
                      <a:rPr kumimoji="1" lang="en-US" altLang="zh-Hans" b="0" i="1" smtClean="0">
                        <a:latin typeface="Cambria Math" panose="02040503050406030204" pitchFamily="18" charset="0"/>
                      </a:rPr>
                      <m:t>𝑦</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endParaRPr lang="zh-CN" altLang="en-US" dirty="0"/>
              </a:p>
            </p:txBody>
          </p:sp>
        </mc:Choice>
        <mc:Fallback xmlns="">
          <p:sp>
            <p:nvSpPr>
              <p:cNvPr id="21" name="矩形 20">
                <a:extLst>
                  <a:ext uri="{FF2B5EF4-FFF2-40B4-BE49-F238E27FC236}">
                    <a16:creationId xmlns:a16="http://schemas.microsoft.com/office/drawing/2014/main" id="{2653FC30-7E31-9141-A8EB-1BD2BF5C3A99}"/>
                  </a:ext>
                </a:extLst>
              </p:cNvPr>
              <p:cNvSpPr>
                <a:spLocks noRot="1" noChangeAspect="1" noMove="1" noResize="1" noEditPoints="1" noAdjustHandles="1" noChangeArrowheads="1" noChangeShapeType="1" noTextEdit="1"/>
              </p:cNvSpPr>
              <p:nvPr/>
            </p:nvSpPr>
            <p:spPr>
              <a:xfrm>
                <a:off x="1078636" y="4149080"/>
                <a:ext cx="1838260" cy="369332"/>
              </a:xfrm>
              <a:prstGeom prst="rect">
                <a:avLst/>
              </a:prstGeom>
              <a:blipFill>
                <a:blip r:embed="rId5"/>
                <a:stretch>
                  <a:fillRect l="-2055"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4D8290B6-CF20-114D-9769-6B380873FF69}"/>
                  </a:ext>
                </a:extLst>
              </p:cNvPr>
              <p:cNvSpPr/>
              <p:nvPr/>
            </p:nvSpPr>
            <p:spPr>
              <a:xfrm>
                <a:off x="2448018" y="4865658"/>
                <a:ext cx="7075783" cy="369332"/>
              </a:xfrm>
              <a:prstGeom prst="rect">
                <a:avLst/>
              </a:prstGeom>
            </p:spPr>
            <p:txBody>
              <a:bodyPr wrap="none">
                <a:spAutoFit/>
              </a:bodyPr>
              <a:lstStyle/>
              <a:p>
                <a:r>
                  <a:rPr kumimoji="1" lang="en-US" altLang="zh-Hans" i="1" dirty="0">
                    <a:latin typeface="Cambria Math" panose="02040503050406030204" pitchFamily="18" charset="0"/>
                  </a:rPr>
                  <a:t>L</a:t>
                </a:r>
                <a14:m>
                  <m:oMath xmlns:m="http://schemas.openxmlformats.org/officeDocument/2006/math">
                    <m:d>
                      <m:dPr>
                        <m:ctrlPr>
                          <a:rPr kumimoji="1" lang="en-US" altLang="zh-Hans" b="0" i="1" smtClean="0">
                            <a:latin typeface="Cambria Math" panose="02040503050406030204" pitchFamily="18" charset="0"/>
                          </a:rPr>
                        </m:ctrlPr>
                      </m:dPr>
                      <m:e>
                        <m:r>
                          <a:rPr kumimoji="1" lang="en-US" altLang="zh-Hans" b="0" i="1" smtClean="0">
                            <a:latin typeface="Cambria Math" panose="02040503050406030204" pitchFamily="18" charset="0"/>
                          </a:rPr>
                          <m:t>𝑦</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e>
                    </m:d>
                    <m:r>
                      <a:rPr kumimoji="1" lang="zh-Hans" altLang="en-US" b="0" i="1" smtClean="0">
                        <a:latin typeface="Cambria Math" panose="02040503050406030204" pitchFamily="18" charset="0"/>
                      </a:rPr>
                      <m:t> ≈</m:t>
                    </m:r>
                    <m:r>
                      <a:rPr kumimoji="1" lang="en-US" altLang="zh-Hans" b="0" i="1" smtClean="0">
                        <a:latin typeface="Cambria Math" panose="02040503050406030204" pitchFamily="18" charset="0"/>
                      </a:rPr>
                      <m:t>𝐿</m:t>
                    </m:r>
                    <m:d>
                      <m:dPr>
                        <m:ctrlPr>
                          <a:rPr kumimoji="1" lang="en-US" altLang="zh-Hans" b="0" i="1" smtClean="0">
                            <a:latin typeface="Cambria Math" panose="02040503050406030204" pitchFamily="18" charset="0"/>
                          </a:rPr>
                        </m:ctrlPr>
                      </m:dPr>
                      <m:e>
                        <m:r>
                          <a:rPr kumimoji="1" lang="en-US" altLang="zh-Hans" b="0" i="1" smtClean="0">
                            <a:latin typeface="Cambria Math" panose="02040503050406030204" pitchFamily="18" charset="0"/>
                          </a:rPr>
                          <m:t>𝑦</m:t>
                        </m:r>
                        <m:r>
                          <a:rPr kumimoji="1" lang="en-US" altLang="zh-Han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e>
                    </m:d>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sSubSup>
                      <m:sSubSupPr>
                        <m:ctrlPr>
                          <a:rPr kumimoji="1" lang="en-US" altLang="zh-Hans" b="0" i="1" smtClean="0">
                            <a:latin typeface="Cambria Math" panose="02040503050406030204" pitchFamily="18" charset="0"/>
                          </a:rPr>
                        </m:ctrlPr>
                      </m:sSubSupPr>
                      <m:e>
                        <m:r>
                          <a:rPr kumimoji="1" lang="en-US" altLang="zh-Hans" b="0" i="1" smtClean="0">
                            <a:latin typeface="Cambria Math" panose="02040503050406030204" pitchFamily="18" charset="0"/>
                          </a:rPr>
                          <m:t>𝐿</m:t>
                        </m:r>
                      </m:e>
                      <m:sub>
                        <m:r>
                          <a:rPr kumimoji="1" lang="en-US" altLang="zh-Hans" b="0" i="1" smtClean="0">
                            <a:latin typeface="Cambria Math" panose="02040503050406030204" pitchFamily="18" charset="0"/>
                          </a:rPr>
                          <m:t>𝑚</m:t>
                        </m:r>
                        <m:r>
                          <a:rPr kumimoji="1" lang="en-US" altLang="zh-Hans" b="0" i="1" smtClean="0">
                            <a:latin typeface="Cambria Math" panose="02040503050406030204" pitchFamily="18" charset="0"/>
                          </a:rPr>
                          <m:t>−1</m:t>
                        </m:r>
                      </m:sub>
                      <m:sup>
                        <m:r>
                          <a:rPr kumimoji="1" lang="en-US" altLang="zh-Hans" b="0" i="1" smtClean="0">
                            <a:latin typeface="Cambria Math" panose="02040503050406030204" pitchFamily="18" charset="0"/>
                          </a:rPr>
                          <m:t>′</m:t>
                        </m:r>
                      </m:sup>
                    </m:sSubSup>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zh-Hans" altLang="en-US" b="0" i="1" smtClean="0">
                        <a:latin typeface="Cambria Math" panose="02040503050406030204" pitchFamily="18" charset="0"/>
                      </a:rPr>
                      <m:t>                                    </m:t>
                    </m:r>
                    <m:r>
                      <a:rPr kumimoji="1" lang="zh-Hans" altLang="en-US" b="0" i="1" smtClean="0">
                        <a:latin typeface="Cambria Math" panose="02040503050406030204" pitchFamily="18" charset="0"/>
                      </a:rPr>
                      <m:t>（</m:t>
                    </m:r>
                    <m:r>
                      <a:rPr kumimoji="1" lang="en-US" altLang="zh-Hans" b="0" i="1" smtClean="0">
                        <a:latin typeface="Cambria Math" panose="02040503050406030204" pitchFamily="18" charset="0"/>
                      </a:rPr>
                      <m:t>2</m:t>
                    </m:r>
                    <m:r>
                      <a:rPr kumimoji="1" lang="zh-Hans" altLang="en-US" b="0" i="1" smtClean="0">
                        <a:latin typeface="Cambria Math" panose="02040503050406030204" pitchFamily="18" charset="0"/>
                      </a:rPr>
                      <m:t>）</m:t>
                    </m:r>
                  </m:oMath>
                </a14:m>
                <a:endParaRPr lang="zh-CN" altLang="en-US" dirty="0"/>
              </a:p>
            </p:txBody>
          </p:sp>
        </mc:Choice>
        <mc:Fallback xmlns="">
          <p:sp>
            <p:nvSpPr>
              <p:cNvPr id="23" name="矩形 22">
                <a:extLst>
                  <a:ext uri="{FF2B5EF4-FFF2-40B4-BE49-F238E27FC236}">
                    <a16:creationId xmlns:a16="http://schemas.microsoft.com/office/drawing/2014/main" id="{4D8290B6-CF20-114D-9769-6B380873FF69}"/>
                  </a:ext>
                </a:extLst>
              </p:cNvPr>
              <p:cNvSpPr>
                <a:spLocks noRot="1" noChangeAspect="1" noMove="1" noResize="1" noEditPoints="1" noAdjustHandles="1" noChangeArrowheads="1" noChangeShapeType="1" noTextEdit="1"/>
              </p:cNvSpPr>
              <p:nvPr/>
            </p:nvSpPr>
            <p:spPr>
              <a:xfrm>
                <a:off x="2448018" y="4865658"/>
                <a:ext cx="7075783" cy="369332"/>
              </a:xfrm>
              <a:prstGeom prst="rect">
                <a:avLst/>
              </a:prstGeom>
              <a:blipFill>
                <a:blip r:embed="rId6"/>
                <a:stretch>
                  <a:fillRect l="-717" t="-3333"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1FD25544-61F3-BB4B-B88B-DBFAE2482B6F}"/>
                  </a:ext>
                </a:extLst>
              </p:cNvPr>
              <p:cNvSpPr/>
              <p:nvPr/>
            </p:nvSpPr>
            <p:spPr>
              <a:xfrm>
                <a:off x="745605" y="5653734"/>
                <a:ext cx="2150973" cy="535275"/>
              </a:xfrm>
              <a:prstGeom prst="rect">
                <a:avLst/>
              </a:prstGeom>
            </p:spPr>
            <p:txBody>
              <a:bodyPr wrap="none">
                <a:spAutoFit/>
              </a:bodyPr>
              <a:lstStyle/>
              <a:p>
                <a14:m>
                  <m:oMath xmlns:m="http://schemas.openxmlformats.org/officeDocument/2006/math">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r>
                      <a:rPr kumimoji="1" lang="en-US" altLang="zh-Hans" i="1">
                        <a:latin typeface="Cambria Math" panose="02040503050406030204" pitchFamily="18" charset="0"/>
                      </a:rPr>
                      <m:t> </m:t>
                    </m:r>
                  </m:oMath>
                </a14:m>
                <a:r>
                  <a:rPr lang="en-US" altLang="zh-Hans" dirty="0"/>
                  <a:t>=</a:t>
                </a:r>
                <a14:m>
                  <m:oMath xmlns:m="http://schemas.openxmlformats.org/officeDocument/2006/math">
                    <m:r>
                      <a:rPr kumimoji="1" lang="zh-Hans" altLang="en-US" i="1">
                        <a:latin typeface="Cambria Math" panose="02040503050406030204" pitchFamily="18" charset="0"/>
                      </a:rPr>
                      <m:t> </m:t>
                    </m:r>
                    <m:f>
                      <m:fPr>
                        <m:ctrlPr>
                          <a:rPr kumimoji="1" lang="en-US" altLang="zh-Hans" i="1">
                            <a:latin typeface="Cambria Math" panose="02040503050406030204" pitchFamily="18" charset="0"/>
                          </a:rPr>
                        </m:ctrlPr>
                      </m:fPr>
                      <m:num>
                        <m:r>
                          <a:rPr kumimoji="1" lang="en-US" altLang="zh-Hans" i="1">
                            <a:latin typeface="Cambria Math" panose="02040503050406030204" pitchFamily="18" charset="0"/>
                            <a:ea typeface="Cambria Math" panose="02040503050406030204" pitchFamily="18" charset="0"/>
                          </a:rPr>
                          <m:t>𝜕</m:t>
                        </m:r>
                        <m:r>
                          <a:rPr kumimoji="1" lang="en-US" altLang="zh-Hans" i="1">
                            <a:latin typeface="Cambria Math" panose="02040503050406030204" pitchFamily="18" charset="0"/>
                            <a:ea typeface="Cambria Math" panose="02040503050406030204" pitchFamily="18" charset="0"/>
                          </a:rPr>
                          <m:t>𝐿</m:t>
                        </m:r>
                        <m:r>
                          <a:rPr kumimoji="1" lang="en-US" altLang="zh-Hans" i="1">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𝑦</m:t>
                        </m:r>
                        <m:r>
                          <a:rPr kumimoji="1" lang="en-US" altLang="zh-Hans" i="1">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ea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𝐻</m:t>
                            </m:r>
                          </m:e>
                          <m:sub>
                            <m:r>
                              <a:rPr kumimoji="1" lang="en-US" altLang="zh-Hans" i="1">
                                <a:latin typeface="Cambria Math" panose="02040503050406030204" pitchFamily="18" charset="0"/>
                                <a:ea typeface="Cambria Math" panose="02040503050406030204" pitchFamily="18" charset="0"/>
                              </a:rPr>
                              <m:t>𝑚</m:t>
                            </m:r>
                            <m:r>
                              <a:rPr kumimoji="1" lang="en-US" altLang="zh-Hans" i="1">
                                <a:latin typeface="Cambria Math" panose="02040503050406030204" pitchFamily="18" charset="0"/>
                                <a:ea typeface="Cambria Math" panose="02040503050406030204" pitchFamily="18" charset="0"/>
                              </a:rPr>
                              <m:t>−1</m:t>
                            </m:r>
                          </m:sub>
                        </m:sSub>
                        <m:r>
                          <a:rPr kumimoji="1" lang="en-US" altLang="zh-Hans" i="1">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r>
                          <a:rPr kumimoji="1" lang="en-US" altLang="zh-Hans" i="1">
                            <a:latin typeface="Cambria Math" panose="02040503050406030204" pitchFamily="18" charset="0"/>
                            <a:ea typeface="Cambria Math" panose="02040503050406030204" pitchFamily="18" charset="0"/>
                          </a:rPr>
                          <m:t>))</m:t>
                        </m:r>
                      </m:num>
                      <m:den>
                        <m:sSub>
                          <m:sSubPr>
                            <m:ctrlPr>
                              <a:rPr kumimoji="1" lang="en-US" altLang="zh-Hans" i="1">
                                <a:latin typeface="Cambria Math" panose="02040503050406030204" pitchFamily="18" charset="0"/>
                                <a:ea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𝐻</m:t>
                            </m:r>
                          </m:e>
                          <m:sub>
                            <m:r>
                              <a:rPr kumimoji="1" lang="en-US" altLang="zh-Hans" i="1">
                                <a:latin typeface="Cambria Math" panose="02040503050406030204" pitchFamily="18" charset="0"/>
                                <a:ea typeface="Cambria Math" panose="02040503050406030204" pitchFamily="18" charset="0"/>
                              </a:rPr>
                              <m:t>𝑚</m:t>
                            </m:r>
                            <m:r>
                              <a:rPr kumimoji="1" lang="en-US" altLang="zh-Hans" i="1">
                                <a:latin typeface="Cambria Math" panose="02040503050406030204" pitchFamily="18" charset="0"/>
                                <a:ea typeface="Cambria Math" panose="02040503050406030204" pitchFamily="18" charset="0"/>
                              </a:rPr>
                              <m:t>−1</m:t>
                            </m:r>
                          </m:sub>
                        </m:sSub>
                        <m:r>
                          <a:rPr kumimoji="1" lang="en-US" altLang="zh-Hans" i="1">
                            <a:latin typeface="Cambria Math" panose="02040503050406030204" pitchFamily="18" charset="0"/>
                            <a:ea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𝑥</m:t>
                        </m:r>
                        <m:r>
                          <a:rPr kumimoji="1" lang="en-US" altLang="zh-Hans" i="1">
                            <a:latin typeface="Cambria Math" panose="02040503050406030204" pitchFamily="18" charset="0"/>
                            <a:ea typeface="Cambria Math" panose="02040503050406030204" pitchFamily="18" charset="0"/>
                          </a:rPr>
                          <m:t>)</m:t>
                        </m:r>
                      </m:den>
                    </m:f>
                  </m:oMath>
                </a14:m>
                <a:r>
                  <a:rPr lang="zh-Hans" altLang="en-US" dirty="0"/>
                  <a:t> </a:t>
                </a:r>
                <a:endParaRPr lang="zh-CN" altLang="en-US" dirty="0"/>
              </a:p>
            </p:txBody>
          </p:sp>
        </mc:Choice>
        <mc:Fallback xmlns="">
          <p:sp>
            <p:nvSpPr>
              <p:cNvPr id="24" name="矩形 23">
                <a:extLst>
                  <a:ext uri="{FF2B5EF4-FFF2-40B4-BE49-F238E27FC236}">
                    <a16:creationId xmlns:a16="http://schemas.microsoft.com/office/drawing/2014/main" id="{1FD25544-61F3-BB4B-B88B-DBFAE2482B6F}"/>
                  </a:ext>
                </a:extLst>
              </p:cNvPr>
              <p:cNvSpPr>
                <a:spLocks noRot="1" noChangeAspect="1" noMove="1" noResize="1" noEditPoints="1" noAdjustHandles="1" noChangeArrowheads="1" noChangeShapeType="1" noTextEdit="1"/>
              </p:cNvSpPr>
              <p:nvPr/>
            </p:nvSpPr>
            <p:spPr>
              <a:xfrm>
                <a:off x="745605" y="5653734"/>
                <a:ext cx="2150973" cy="535275"/>
              </a:xfrm>
              <a:prstGeom prst="rect">
                <a:avLst/>
              </a:prstGeom>
              <a:blipFill>
                <a:blip r:embed="rId7"/>
                <a:stretch>
                  <a:fillRect b="-6977"/>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E6FD93FB-5ED7-3247-87EF-D3877520C6B8}"/>
              </a:ext>
            </a:extLst>
          </p:cNvPr>
          <p:cNvSpPr txBox="1"/>
          <p:nvPr/>
        </p:nvSpPr>
        <p:spPr>
          <a:xfrm>
            <a:off x="3002340" y="5762893"/>
            <a:ext cx="2238113" cy="369332"/>
          </a:xfrm>
          <a:prstGeom prst="rect">
            <a:avLst/>
          </a:prstGeom>
          <a:noFill/>
        </p:spPr>
        <p:txBody>
          <a:bodyPr wrap="none" rtlCol="0">
            <a:spAutoFit/>
          </a:bodyPr>
          <a:lstStyle/>
          <a:p>
            <a:r>
              <a:rPr kumimoji="1" lang="zh-CN" altLang="en-US" dirty="0"/>
              <a:t>即</a:t>
            </a:r>
            <a:r>
              <a:rPr kumimoji="1" lang="en-US" altLang="zh-CN" dirty="0"/>
              <a:t>m</a:t>
            </a:r>
            <a:r>
              <a:rPr kumimoji="1" lang="en-US" altLang="zh-Hans" dirty="0"/>
              <a:t>-1</a:t>
            </a:r>
            <a:r>
              <a:rPr kumimoji="1" lang="zh-CN" altLang="en-US" dirty="0"/>
              <a:t>轮残差的梯度</a:t>
            </a:r>
          </a:p>
        </p:txBody>
      </p:sp>
    </p:spTree>
    <p:extLst>
      <p:ext uri="{BB962C8B-B14F-4D97-AF65-F5344CB8AC3E}">
        <p14:creationId xmlns:p14="http://schemas.microsoft.com/office/powerpoint/2010/main" val="67803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17" name="文本框 16">
            <a:extLst>
              <a:ext uri="{FF2B5EF4-FFF2-40B4-BE49-F238E27FC236}">
                <a16:creationId xmlns:a16="http://schemas.microsoft.com/office/drawing/2014/main" id="{13ED37E3-85C3-844C-ADEA-A0394CA668A9}"/>
              </a:ext>
            </a:extLst>
          </p:cNvPr>
          <p:cNvSpPr txBox="1"/>
          <p:nvPr/>
        </p:nvSpPr>
        <p:spPr>
          <a:xfrm>
            <a:off x="323528" y="1196752"/>
            <a:ext cx="4434227" cy="646331"/>
          </a:xfrm>
          <a:prstGeom prst="rect">
            <a:avLst/>
          </a:prstGeom>
          <a:noFill/>
        </p:spPr>
        <p:txBody>
          <a:bodyPr wrap="none" rtlCol="0">
            <a:spAutoFit/>
          </a:bodyPr>
          <a:lstStyle/>
          <a:p>
            <a:r>
              <a:rPr kumimoji="1" lang="zh-CN" altLang="en-US" dirty="0"/>
              <a:t>加性模型在第</a:t>
            </a:r>
            <a:r>
              <a:rPr kumimoji="1" lang="en-US" altLang="zh-CN" dirty="0"/>
              <a:t>m</a:t>
            </a:r>
            <a:r>
              <a:rPr kumimoji="1" lang="zh-CN" altLang="en-US" dirty="0"/>
              <a:t>轮和</a:t>
            </a:r>
            <a:r>
              <a:rPr kumimoji="1" lang="en-US" altLang="zh-CN" dirty="0"/>
              <a:t>m-1</a:t>
            </a:r>
            <a:r>
              <a:rPr kumimoji="1" lang="zh-CN" altLang="en-US" dirty="0"/>
              <a:t>轮的损失分别为：</a:t>
            </a:r>
            <a:endParaRPr kumimoji="1" lang="en-US" altLang="zh-CN" dirty="0"/>
          </a:p>
          <a:p>
            <a:endParaRPr kumimoji="1" lang="zh-CN" altLang="en-US" dirty="0"/>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E82E5ABA-D726-CE46-9011-31DB3152F47C}"/>
                  </a:ext>
                </a:extLst>
              </p:cNvPr>
              <p:cNvSpPr/>
              <p:nvPr/>
            </p:nvSpPr>
            <p:spPr>
              <a:xfrm>
                <a:off x="1835696" y="1698555"/>
                <a:ext cx="5082225" cy="384464"/>
              </a:xfrm>
              <a:prstGeom prst="rect">
                <a:avLst/>
              </a:prstGeom>
            </p:spPr>
            <p:txBody>
              <a:bodyPr wrap="none">
                <a:spAutoFit/>
              </a:bodyPr>
              <a:lstStyle/>
              <a:p>
                <a:r>
                  <a:rPr kumimoji="1" lang="en-US" altLang="zh-Hans" dirty="0"/>
                  <a:t>loss1</a:t>
                </a:r>
                <a:r>
                  <a:rPr kumimoji="1" lang="zh-Hans" altLang="en-US" dirty="0"/>
                  <a:t> </a:t>
                </a:r>
                <a:r>
                  <a:rPr kumimoji="1" lang="en-US" altLang="zh-Hans" dirty="0"/>
                  <a:t>=</a:t>
                </a:r>
                <a:r>
                  <a:rPr kumimoji="1" lang="zh-Hans" altLang="en-US" dirty="0"/>
                  <a:t>   </a:t>
                </a:r>
                <a14:m>
                  <m:oMath xmlns:m="http://schemas.openxmlformats.org/officeDocument/2006/math">
                    <m:nary>
                      <m:naryPr>
                        <m:chr m:val="∑"/>
                        <m:ctrlPr>
                          <a:rPr kumimoji="1" lang="en-US" altLang="zh-CN" i="1">
                            <a:latin typeface="Cambria Math" panose="02040503050406030204" pitchFamily="18" charset="0"/>
                          </a:rPr>
                        </m:ctrlPr>
                      </m:naryPr>
                      <m:sub>
                        <m:r>
                          <m:rPr>
                            <m:brk m:alnAt="23"/>
                          </m:rPr>
                          <a:rPr kumimoji="1" lang="en-US" altLang="zh-Hans" i="1">
                            <a:latin typeface="Cambria Math" panose="02040503050406030204" pitchFamily="18" charset="0"/>
                          </a:rPr>
                          <m:t>𝑖</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𝑁</m:t>
                        </m:r>
                      </m:sup>
                      <m:e>
                        <m:r>
                          <a:rPr kumimoji="1" lang="en-US" altLang="zh-Hans" b="0" i="1" smtClean="0">
                            <a:latin typeface="Cambria Math" panose="02040503050406030204" pitchFamily="18" charset="0"/>
                          </a:rPr>
                          <m:t>(</m:t>
                        </m:r>
                        <m:r>
                          <a:rPr kumimoji="1" lang="en-US" altLang="zh-Hans" i="1">
                            <a:latin typeface="Cambria Math" panose="02040503050406030204" pitchFamily="18" charset="0"/>
                          </a:rPr>
                          <m:t>𝐿</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𝑦</m:t>
                            </m:r>
                          </m:e>
                          <m:sub>
                            <m:r>
                              <a:rPr kumimoji="1" lang="en-US" altLang="zh-Hans" i="1" smtClean="0">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e>
                        </m:d>
                      </m:e>
                    </m:nary>
                    <m:r>
                      <a:rPr kumimoji="1" lang="en-US" altLang="zh-Hans" b="0" i="0" smtClean="0">
                        <a:latin typeface="Cambria Math" panose="02040503050406030204" pitchFamily="18" charset="0"/>
                      </a:rPr>
                      <m:t>)</m:t>
                    </m:r>
                    <m:r>
                      <a:rPr kumimoji="1" lang="en-US" altLang="zh-Hans" i="1">
                        <a:latin typeface="Cambria Math" panose="02040503050406030204" pitchFamily="18" charset="0"/>
                      </a:rPr>
                      <m:t>+</m:t>
                    </m:r>
                    <m:r>
                      <a:rPr kumimoji="1" lang="zh-Hans" altLang="en-US" i="1">
                        <a:latin typeface="Cambria Math" panose="02040503050406030204" pitchFamily="18" charset="0"/>
                      </a:rPr>
                      <m:t> </m:t>
                    </m:r>
                    <m:sSub>
                      <m:sSubPr>
                        <m:ctrlPr>
                          <a:rPr kumimoji="1" lang="en-US" altLang="zh-Hans" i="1">
                            <a:latin typeface="Cambria Math" panose="02040503050406030204" pitchFamily="18" charset="0"/>
                          </a:rPr>
                        </m:ctrlPr>
                      </m:sSubPr>
                      <m:e>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m:t>
                    </m:r>
                  </m:oMath>
                </a14:m>
                <a:endParaRPr lang="zh-CN" altLang="en-US" dirty="0"/>
              </a:p>
            </p:txBody>
          </p:sp>
        </mc:Choice>
        <mc:Fallback xmlns="">
          <p:sp>
            <p:nvSpPr>
              <p:cNvPr id="18" name="矩形 17">
                <a:extLst>
                  <a:ext uri="{FF2B5EF4-FFF2-40B4-BE49-F238E27FC236}">
                    <a16:creationId xmlns:a16="http://schemas.microsoft.com/office/drawing/2014/main" id="{E82E5ABA-D726-CE46-9011-31DB3152F47C}"/>
                  </a:ext>
                </a:extLst>
              </p:cNvPr>
              <p:cNvSpPr>
                <a:spLocks noRot="1" noChangeAspect="1" noMove="1" noResize="1" noEditPoints="1" noAdjustHandles="1" noChangeArrowheads="1" noChangeShapeType="1" noTextEdit="1"/>
              </p:cNvSpPr>
              <p:nvPr/>
            </p:nvSpPr>
            <p:spPr>
              <a:xfrm>
                <a:off x="1835696" y="1698555"/>
                <a:ext cx="5082225" cy="384464"/>
              </a:xfrm>
              <a:prstGeom prst="rect">
                <a:avLst/>
              </a:prstGeom>
              <a:blipFill>
                <a:blip r:embed="rId3"/>
                <a:stretch>
                  <a:fillRect l="-998" t="-103226" b="-1612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38765FB2-4DD1-E643-87C8-FDEC76A54882}"/>
                  </a:ext>
                </a:extLst>
              </p:cNvPr>
              <p:cNvSpPr/>
              <p:nvPr/>
            </p:nvSpPr>
            <p:spPr>
              <a:xfrm>
                <a:off x="1835696" y="2344886"/>
                <a:ext cx="3058530" cy="384464"/>
              </a:xfrm>
              <a:prstGeom prst="rect">
                <a:avLst/>
              </a:prstGeom>
            </p:spPr>
            <p:txBody>
              <a:bodyPr wrap="none">
                <a:spAutoFit/>
              </a:bodyPr>
              <a:lstStyle/>
              <a:p>
                <a:r>
                  <a:rPr kumimoji="1" lang="en-US" altLang="zh-Hans" dirty="0"/>
                  <a:t>loss2</a:t>
                </a:r>
                <a:r>
                  <a:rPr kumimoji="1" lang="zh-Hans" altLang="en-US" dirty="0"/>
                  <a:t> </a:t>
                </a:r>
                <a:r>
                  <a:rPr kumimoji="1" lang="en-US" altLang="zh-Hans" dirty="0"/>
                  <a:t>=</a:t>
                </a:r>
                <a:r>
                  <a:rPr kumimoji="1" lang="zh-Hans" altLang="en-US" dirty="0"/>
                  <a:t>    </a:t>
                </a:r>
                <a14:m>
                  <m:oMath xmlns:m="http://schemas.openxmlformats.org/officeDocument/2006/math">
                    <m:nary>
                      <m:naryPr>
                        <m:chr m:val="∑"/>
                        <m:ctrlPr>
                          <a:rPr kumimoji="1" lang="en-US" altLang="zh-CN" i="1">
                            <a:latin typeface="Cambria Math" panose="02040503050406030204" pitchFamily="18" charset="0"/>
                          </a:rPr>
                        </m:ctrlPr>
                      </m:naryPr>
                      <m:sub>
                        <m:r>
                          <m:rPr>
                            <m:brk m:alnAt="23"/>
                          </m:rPr>
                          <a:rPr kumimoji="1" lang="en-US" altLang="zh-Hans" i="1">
                            <a:latin typeface="Cambria Math" panose="02040503050406030204" pitchFamily="18" charset="0"/>
                          </a:rPr>
                          <m:t>𝑖</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𝑁</m:t>
                        </m:r>
                      </m:sup>
                      <m:e>
                        <m:r>
                          <a:rPr kumimoji="1" lang="en-US" altLang="zh-Hans" i="1">
                            <a:latin typeface="Cambria Math" panose="02040503050406030204" pitchFamily="18" charset="0"/>
                          </a:rPr>
                          <m:t>𝐿</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𝑦</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e>
                        </m:d>
                      </m:e>
                    </m:nary>
                    <m:r>
                      <a:rPr kumimoji="1" lang="en-US" altLang="zh-Hans" b="0" i="0" smtClean="0">
                        <a:latin typeface="Cambria Math" panose="02040503050406030204" pitchFamily="18" charset="0"/>
                      </a:rPr>
                      <m:t>)</m:t>
                    </m:r>
                  </m:oMath>
                </a14:m>
                <a:endParaRPr lang="zh-CN" altLang="en-US" dirty="0"/>
              </a:p>
            </p:txBody>
          </p:sp>
        </mc:Choice>
        <mc:Fallback xmlns="">
          <p:sp>
            <p:nvSpPr>
              <p:cNvPr id="19" name="矩形 18">
                <a:extLst>
                  <a:ext uri="{FF2B5EF4-FFF2-40B4-BE49-F238E27FC236}">
                    <a16:creationId xmlns:a16="http://schemas.microsoft.com/office/drawing/2014/main" id="{38765FB2-4DD1-E643-87C8-FDEC76A54882}"/>
                  </a:ext>
                </a:extLst>
              </p:cNvPr>
              <p:cNvSpPr>
                <a:spLocks noRot="1" noChangeAspect="1" noMove="1" noResize="1" noEditPoints="1" noAdjustHandles="1" noChangeArrowheads="1" noChangeShapeType="1" noTextEdit="1"/>
              </p:cNvSpPr>
              <p:nvPr/>
            </p:nvSpPr>
            <p:spPr>
              <a:xfrm>
                <a:off x="1835696" y="2344886"/>
                <a:ext cx="3058530" cy="384464"/>
              </a:xfrm>
              <a:prstGeom prst="rect">
                <a:avLst/>
              </a:prstGeom>
              <a:blipFill>
                <a:blip r:embed="rId4"/>
                <a:stretch>
                  <a:fillRect l="-1660" t="-103226" b="-158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9C06500-E62A-794D-B0D9-1E115811C6B6}"/>
                  </a:ext>
                </a:extLst>
              </p:cNvPr>
              <p:cNvSpPr txBox="1"/>
              <p:nvPr/>
            </p:nvSpPr>
            <p:spPr>
              <a:xfrm>
                <a:off x="410832" y="2837007"/>
                <a:ext cx="8726941" cy="3179268"/>
              </a:xfrm>
              <a:prstGeom prst="rect">
                <a:avLst/>
              </a:prstGeom>
              <a:noFill/>
            </p:spPr>
            <p:txBody>
              <a:bodyPr wrap="none" rtlCol="0">
                <a:spAutoFit/>
              </a:bodyPr>
              <a:lstStyle/>
              <a:p>
                <a:r>
                  <a:rPr kumimoji="1" lang="zh-CN" altLang="en-US" dirty="0"/>
                  <a:t>我们希望每一轮新的基学习器之后损失都是下降的，即</a:t>
                </a:r>
                <a:r>
                  <a:rPr kumimoji="1" lang="en-US" altLang="zh-CN" dirty="0"/>
                  <a:t>loss</a:t>
                </a:r>
                <a:r>
                  <a:rPr kumimoji="1" lang="en-US" altLang="zh-Hans" dirty="0"/>
                  <a:t>1</a:t>
                </a:r>
                <a:r>
                  <a:rPr kumimoji="1" lang="zh-Hans" altLang="en-US" dirty="0"/>
                  <a:t> </a:t>
                </a:r>
                <a:r>
                  <a:rPr kumimoji="1" lang="en-US" altLang="zh-Hans" dirty="0"/>
                  <a:t>&lt;</a:t>
                </a:r>
                <a:r>
                  <a:rPr kumimoji="1" lang="zh-Hans" altLang="en-US" dirty="0"/>
                  <a:t> </a:t>
                </a:r>
                <a:r>
                  <a:rPr kumimoji="1" lang="en-US" altLang="zh-CN" dirty="0"/>
                  <a:t>loss</a:t>
                </a:r>
                <a:r>
                  <a:rPr kumimoji="1" lang="en-US" altLang="zh-Hans" dirty="0"/>
                  <a:t>2,</a:t>
                </a:r>
                <a:r>
                  <a:rPr kumimoji="1" lang="zh-Hans" altLang="en-US" dirty="0"/>
                  <a:t>  </a:t>
                </a:r>
                <a:r>
                  <a:rPr kumimoji="1" lang="zh-CN" altLang="en-US" dirty="0"/>
                  <a:t>那么比较两个</a:t>
                </a:r>
                <a:endParaRPr kumimoji="1" lang="en-US" altLang="zh-CN" dirty="0"/>
              </a:p>
              <a:p>
                <a:r>
                  <a:rPr kumimoji="1" lang="zh-CN" altLang="en-US" dirty="0"/>
                  <a:t>式子，我们可以发现，损失能否下降，关键在于</a:t>
                </a:r>
                <a:r>
                  <a:rPr kumimoji="1" lang="zh-Hans" altLang="en-US" dirty="0"/>
                  <a:t> </a:t>
                </a:r>
                <a:r>
                  <a:rPr kumimoji="1" lang="en-US" altLang="zh-Hans" dirty="0"/>
                  <a:t>Key</a:t>
                </a:r>
                <a:r>
                  <a:rPr kumimoji="1" lang="zh-Hans" altLang="en-US" dirty="0"/>
                  <a:t> </a:t>
                </a:r>
                <a:r>
                  <a:rPr kumimoji="1" lang="en-US" altLang="zh-Hans" dirty="0"/>
                  <a:t>=</a:t>
                </a:r>
                <a:r>
                  <a:rPr kumimoji="1" lang="zh-Hans" altLang="en-US" dirty="0"/>
                  <a:t>  </a:t>
                </a:r>
                <a14:m>
                  <m:oMath xmlns:m="http://schemas.openxmlformats.org/officeDocument/2006/math">
                    <m:sSub>
                      <m:sSubPr>
                        <m:ctrlPr>
                          <a:rPr kumimoji="1" lang="en-US" altLang="zh-Hans" i="1">
                            <a:latin typeface="Cambria Math" panose="02040503050406030204" pitchFamily="18" charset="0"/>
                          </a:rPr>
                        </m:ctrlPr>
                      </m:sSubPr>
                      <m:e>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r>
                  <a:rPr kumimoji="1" lang="zh-Hans" altLang="en-US" dirty="0"/>
                  <a:t> 项的正负如何</a:t>
                </a:r>
                <a:endParaRPr kumimoji="1" lang="en-US" altLang="zh-Hans" dirty="0"/>
              </a:p>
              <a:p>
                <a:endParaRPr kumimoji="1" lang="en-US" altLang="zh-CN" dirty="0"/>
              </a:p>
              <a:p>
                <a:endParaRPr kumimoji="1" lang="en-US" altLang="zh-CN" dirty="0"/>
              </a:p>
              <a:p>
                <a:r>
                  <a:rPr kumimoji="1" lang="zh-CN" altLang="en-US" dirty="0"/>
                  <a:t>很简单的，我们只需要令</a:t>
                </a:r>
                <a14:m>
                  <m:oMath xmlns:m="http://schemas.openxmlformats.org/officeDocument/2006/math">
                    <m:sSub>
                      <m:sSubPr>
                        <m:ctrlPr>
                          <a:rPr kumimoji="1" lang="en-US" altLang="zh-Hans" i="1" smtClean="0">
                            <a:latin typeface="Cambria Math" panose="02040503050406030204" pitchFamily="18" charset="0"/>
                          </a:rPr>
                        </m:ctrlPr>
                      </m:sSubPr>
                      <m:e>
                        <m:r>
                          <a:rPr kumimoji="1" lang="zh-Hans" altLang="en-US" b="0" i="1" smtClean="0">
                            <a:latin typeface="Cambria Math" panose="02040503050406030204" pitchFamily="18" charset="0"/>
                          </a:rPr>
                          <m:t> </m:t>
                        </m:r>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r>
                  <a:rPr kumimoji="1" lang="zh-Hans" altLang="en-US" dirty="0"/>
                  <a:t>  </a:t>
                </a:r>
                <a:r>
                  <a:rPr kumimoji="1" lang="en-US" altLang="zh-Hans" dirty="0"/>
                  <a:t>=</a:t>
                </a:r>
                <a:r>
                  <a:rPr kumimoji="1" lang="zh-Hans" altLang="en-US" dirty="0"/>
                  <a:t> </a:t>
                </a:r>
                <a:r>
                  <a:rPr kumimoji="1" lang="en-US" altLang="zh-Hans" dirty="0"/>
                  <a:t>-</a:t>
                </a:r>
                <a:r>
                  <a:rPr kumimoji="1" lang="zh-Hans" altLang="en-US" dirty="0"/>
                  <a:t> </a:t>
                </a:r>
                <a14:m>
                  <m:oMath xmlns:m="http://schemas.openxmlformats.org/officeDocument/2006/math">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oMath>
                </a14:m>
                <a:r>
                  <a:rPr kumimoji="1" lang="zh-Hans" altLang="en-US" dirty="0"/>
                  <a:t> </a:t>
                </a:r>
                <a:r>
                  <a:rPr kumimoji="1" lang="en-US" altLang="zh-Hans" dirty="0"/>
                  <a:t>,</a:t>
                </a:r>
                <a:r>
                  <a:rPr kumimoji="1" lang="zh-Hans" altLang="en-US" dirty="0"/>
                  <a:t>则 </a:t>
                </a:r>
                <a:endParaRPr kumimoji="1" lang="en-US" altLang="zh-Hans" dirty="0"/>
              </a:p>
              <a:p>
                <a:endParaRPr kumimoji="1" lang="en-US" altLang="zh-CN" dirty="0"/>
              </a:p>
              <a:p>
                <a:r>
                  <a:rPr kumimoji="1" lang="zh-Hans" altLang="en-US" dirty="0"/>
                  <a:t>                                                  </a:t>
                </a:r>
                <a:r>
                  <a:rPr kumimoji="1" lang="en-US" altLang="zh-Hans" dirty="0"/>
                  <a:t>Key</a:t>
                </a:r>
                <a:r>
                  <a:rPr kumimoji="1" lang="zh-Hans" altLang="en-US" dirty="0"/>
                  <a:t> </a:t>
                </a:r>
                <a:r>
                  <a:rPr kumimoji="1" lang="en-US" altLang="zh-Hans" dirty="0"/>
                  <a:t>=</a:t>
                </a:r>
                <a:r>
                  <a:rPr kumimoji="1" lang="zh-Hans" altLang="en-US" dirty="0"/>
                  <a:t>  </a:t>
                </a:r>
                <a14:m>
                  <m:oMath xmlns:m="http://schemas.openxmlformats.org/officeDocument/2006/math">
                    <m:sSub>
                      <m:sSubPr>
                        <m:ctrlPr>
                          <a:rPr kumimoji="1" lang="en-US" altLang="zh-Hans" i="1">
                            <a:latin typeface="Cambria Math" panose="02040503050406030204" pitchFamily="18" charset="0"/>
                          </a:rPr>
                        </m:ctrlPr>
                      </m:sSubPr>
                      <m:e>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d>
                      <m:dPr>
                        <m:ctrlPr>
                          <a:rPr kumimoji="1" lang="en-US" altLang="zh-Hans" i="1">
                            <a:latin typeface="Cambria Math" panose="02040503050406030204" pitchFamily="18" charset="0"/>
                          </a:rPr>
                        </m:ctrlPr>
                      </m:d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e>
                    </m:d>
                    <m:r>
                      <a:rPr kumimoji="1" lang="en-US" altLang="zh-Hans" b="0" i="1" smtClean="0">
                        <a:latin typeface="Cambria Math" panose="02040503050406030204" pitchFamily="18" charset="0"/>
                      </a:rPr>
                      <m:t>=−</m:t>
                    </m:r>
                    <m:sSup>
                      <m:sSupPr>
                        <m:ctrlPr>
                          <a:rPr kumimoji="1" lang="en-US" altLang="zh-Hans" b="0" i="1" smtClean="0">
                            <a:latin typeface="Cambria Math" panose="02040503050406030204" pitchFamily="18" charset="0"/>
                          </a:rPr>
                        </m:ctrlPr>
                      </m:sSupPr>
                      <m:e>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e>
                      <m:sup>
                        <m:r>
                          <a:rPr kumimoji="1" lang="en-US" altLang="zh-Hans" b="0" i="1" smtClean="0">
                            <a:latin typeface="Cambria Math" panose="02040503050406030204" pitchFamily="18" charset="0"/>
                          </a:rPr>
                          <m:t>2</m:t>
                        </m:r>
                      </m:sup>
                    </m:sSup>
                    <m:r>
                      <a:rPr kumimoji="1" lang="zh-Hans" altLang="en-US" b="0" i="1" smtClean="0">
                        <a:latin typeface="Cambria Math" panose="02040503050406030204" pitchFamily="18" charset="0"/>
                      </a:rPr>
                      <m:t> </m:t>
                    </m:r>
                  </m:oMath>
                </a14:m>
                <a:r>
                  <a:rPr kumimoji="1" lang="zh-Hans" altLang="en-US" dirty="0"/>
                  <a:t>                            （</a:t>
                </a:r>
                <a:r>
                  <a:rPr kumimoji="1" lang="en-US" altLang="zh-Hans" dirty="0"/>
                  <a:t>3</a:t>
                </a:r>
                <a:r>
                  <a:rPr kumimoji="1" lang="zh-Hans" altLang="en-US" dirty="0"/>
                  <a:t>）</a:t>
                </a:r>
                <a:endParaRPr kumimoji="1" lang="en-US" altLang="zh-CN" dirty="0"/>
              </a:p>
              <a:p>
                <a:endParaRPr kumimoji="1" lang="en-US" altLang="zh-CN" dirty="0"/>
              </a:p>
              <a:p>
                <a:r>
                  <a:rPr kumimoji="1" lang="zh-CN" altLang="en-US" dirty="0"/>
                  <a:t>该项便会恒为负，即</a:t>
                </a:r>
                <a:r>
                  <a:rPr kumimoji="1" lang="zh-CN" altLang="en-US" b="1" dirty="0">
                    <a:solidFill>
                      <a:srgbClr val="C00000"/>
                    </a:solidFill>
                  </a:rPr>
                  <a:t>损失会向着下降的方向移动</a:t>
                </a:r>
                <a:r>
                  <a:rPr kumimoji="1" lang="zh-CN" altLang="en-US" dirty="0"/>
                  <a:t>，这其实也是梯度下降的思想</a:t>
                </a:r>
                <a:endParaRPr kumimoji="1" lang="en-US" altLang="zh-CN" dirty="0"/>
              </a:p>
              <a:p>
                <a:endParaRPr kumimoji="1" lang="en-US" altLang="zh-CN" dirty="0"/>
              </a:p>
              <a:p>
                <a:r>
                  <a:rPr kumimoji="1" lang="zh-CN" altLang="en-US" dirty="0"/>
                  <a:t>这里令</a:t>
                </a:r>
                <a14:m>
                  <m:oMath xmlns:m="http://schemas.openxmlformats.org/officeDocument/2006/math">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r>
                  <a:rPr kumimoji="1" lang="zh-Hans" altLang="en-US" dirty="0"/>
                  <a:t>  </a:t>
                </a:r>
                <a:r>
                  <a:rPr kumimoji="1" lang="en-US" altLang="zh-Hans" dirty="0"/>
                  <a:t>=</a:t>
                </a:r>
                <a:r>
                  <a:rPr kumimoji="1" lang="zh-Hans" altLang="en-US" dirty="0"/>
                  <a:t> </a:t>
                </a:r>
                <a:r>
                  <a:rPr kumimoji="1" lang="en-US" altLang="zh-Hans" dirty="0"/>
                  <a:t>-</a:t>
                </a:r>
                <a:r>
                  <a:rPr kumimoji="1" lang="zh-Hans" altLang="en-US" dirty="0"/>
                  <a:t> </a:t>
                </a:r>
                <a14:m>
                  <m:oMath xmlns:m="http://schemas.openxmlformats.org/officeDocument/2006/math">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oMath>
                </a14:m>
                <a:r>
                  <a:rPr kumimoji="1" lang="zh-Hans" altLang="en-US" dirty="0"/>
                  <a:t> ，也就是令第</a:t>
                </a:r>
                <a:r>
                  <a:rPr kumimoji="1" lang="en-US" altLang="zh-Hans" dirty="0"/>
                  <a:t>m</a:t>
                </a:r>
                <a:r>
                  <a:rPr kumimoji="1" lang="zh-Hans" altLang="en-US" dirty="0"/>
                  <a:t>个学习器拟合当前模型残差的负梯度</a:t>
                </a:r>
                <a:endParaRPr kumimoji="1" lang="zh-CN" altLang="en-US" dirty="0"/>
              </a:p>
            </p:txBody>
          </p:sp>
        </mc:Choice>
        <mc:Fallback xmlns="">
          <p:sp>
            <p:nvSpPr>
              <p:cNvPr id="6" name="文本框 5">
                <a:extLst>
                  <a:ext uri="{FF2B5EF4-FFF2-40B4-BE49-F238E27FC236}">
                    <a16:creationId xmlns:a16="http://schemas.microsoft.com/office/drawing/2014/main" id="{79C06500-E62A-794D-B0D9-1E115811C6B6}"/>
                  </a:ext>
                </a:extLst>
              </p:cNvPr>
              <p:cNvSpPr txBox="1">
                <a:spLocks noRot="1" noChangeAspect="1" noMove="1" noResize="1" noEditPoints="1" noAdjustHandles="1" noChangeArrowheads="1" noChangeShapeType="1" noTextEdit="1"/>
              </p:cNvSpPr>
              <p:nvPr/>
            </p:nvSpPr>
            <p:spPr>
              <a:xfrm>
                <a:off x="410832" y="2837007"/>
                <a:ext cx="8726941" cy="3179268"/>
              </a:xfrm>
              <a:prstGeom prst="rect">
                <a:avLst/>
              </a:prstGeom>
              <a:blipFill>
                <a:blip r:embed="rId5"/>
                <a:stretch>
                  <a:fillRect l="-435" t="-1190" b="-198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54F91E9C-F74F-4A48-B13D-2F7BBFB00F39}"/>
              </a:ext>
            </a:extLst>
          </p:cNvPr>
          <p:cNvSpPr txBox="1"/>
          <p:nvPr/>
        </p:nvSpPr>
        <p:spPr>
          <a:xfrm>
            <a:off x="660463" y="1724652"/>
            <a:ext cx="830677" cy="369332"/>
          </a:xfrm>
          <a:prstGeom prst="rect">
            <a:avLst/>
          </a:prstGeom>
          <a:noFill/>
        </p:spPr>
        <p:txBody>
          <a:bodyPr wrap="none" rtlCol="0">
            <a:spAutoFit/>
          </a:bodyPr>
          <a:lstStyle/>
          <a:p>
            <a:r>
              <a:rPr kumimoji="1" lang="zh-CN" altLang="en-US" dirty="0"/>
              <a:t>第</a:t>
            </a:r>
            <a:r>
              <a:rPr kumimoji="1" lang="en-US" altLang="zh-CN" dirty="0"/>
              <a:t>m</a:t>
            </a:r>
            <a:r>
              <a:rPr kumimoji="1" lang="zh-CN" altLang="en-US" dirty="0"/>
              <a:t>轮</a:t>
            </a:r>
          </a:p>
        </p:txBody>
      </p:sp>
      <p:sp>
        <p:nvSpPr>
          <p:cNvPr id="13" name="文本框 12">
            <a:extLst>
              <a:ext uri="{FF2B5EF4-FFF2-40B4-BE49-F238E27FC236}">
                <a16:creationId xmlns:a16="http://schemas.microsoft.com/office/drawing/2014/main" id="{1CADDCD3-CAF8-E740-94FF-5EF009CA00B5}"/>
              </a:ext>
            </a:extLst>
          </p:cNvPr>
          <p:cNvSpPr txBox="1"/>
          <p:nvPr/>
        </p:nvSpPr>
        <p:spPr>
          <a:xfrm>
            <a:off x="660463" y="2401760"/>
            <a:ext cx="1018227" cy="369332"/>
          </a:xfrm>
          <a:prstGeom prst="rect">
            <a:avLst/>
          </a:prstGeom>
          <a:noFill/>
        </p:spPr>
        <p:txBody>
          <a:bodyPr wrap="none" rtlCol="0">
            <a:spAutoFit/>
          </a:bodyPr>
          <a:lstStyle/>
          <a:p>
            <a:r>
              <a:rPr kumimoji="1" lang="zh-CN" altLang="en-US" dirty="0"/>
              <a:t>第</a:t>
            </a:r>
            <a:r>
              <a:rPr kumimoji="1" lang="en-US" altLang="zh-CN" dirty="0"/>
              <a:t>m-1</a:t>
            </a:r>
            <a:r>
              <a:rPr kumimoji="1" lang="zh-CN" altLang="en-US" dirty="0"/>
              <a:t>轮</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4B0621E-DA75-7440-9401-2CB12C6D98DD}"/>
                  </a:ext>
                </a:extLst>
              </p:cNvPr>
              <p:cNvSpPr txBox="1"/>
              <p:nvPr/>
            </p:nvSpPr>
            <p:spPr>
              <a:xfrm>
                <a:off x="2590242" y="6172586"/>
                <a:ext cx="4368119" cy="566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𝛼</m:t>
                          </m:r>
                        </m:e>
                        <m:sub>
                          <m:r>
                            <a:rPr kumimoji="1" lang="en-US" altLang="zh-CN" b="0" i="1" smtClean="0">
                              <a:latin typeface="Cambria Math" panose="02040503050406030204" pitchFamily="18" charset="0"/>
                            </a:rPr>
                            <m:t>𝑚</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𝑚𝑖𝑛</m:t>
                          </m:r>
                        </m:e>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𝑎</m:t>
                              </m:r>
                            </m:e>
                            <m:sub>
                              <m:r>
                                <a:rPr kumimoji="1" lang="en-US" altLang="zh-CN" b="0" i="1" smtClean="0">
                                  <a:latin typeface="Cambria Math" panose="02040503050406030204" pitchFamily="18" charset="0"/>
                                </a:rPr>
                                <m:t>𝑚</m:t>
                              </m:r>
                            </m:sub>
                          </m:sSub>
                        </m:sub>
                      </m:sSub>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𝑁</m:t>
                          </m:r>
                        </m:sup>
                        <m:e>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m:t>
                              </m:r>
                              <m:sSubSup>
                                <m:sSubSupPr>
                                  <m:ctrlPr>
                                    <a:rPr kumimoji="1" lang="en-US" altLang="zh-Hans" i="1">
                                      <a:latin typeface="Cambria Math" panose="02040503050406030204" pitchFamily="18" charset="0"/>
                                    </a:rPr>
                                  </m:ctrlPr>
                                </m:sSubSupPr>
                                <m:e>
                                  <m:r>
                                    <a:rPr kumimoji="1" lang="en-US" altLang="zh-Hans" i="1">
                                      <a:latin typeface="Cambria Math" panose="02040503050406030204" pitchFamily="18" charset="0"/>
                                    </a:rPr>
                                    <m:t>𝐿</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m:t>
                                  </m:r>
                                </m:sup>
                              </m:sSubSup>
                              <m:r>
                                <a:rPr kumimoji="1" lang="en-US" altLang="zh-Hans" b="0" i="1" smtClean="0">
                                  <a:latin typeface="Cambria Math" panose="02040503050406030204" pitchFamily="18" charset="0"/>
                                </a:rPr>
                                <m:t> −</m:t>
                              </m:r>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𝑥</m:t>
                                  </m:r>
                                </m:e>
                                <m:sub>
                                  <m:r>
                                    <a:rPr kumimoji="1" lang="en-US" altLang="zh-Hans" i="1">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CN" b="0" i="1" smtClean="0">
                                  <a:latin typeface="Cambria Math" panose="02040503050406030204" pitchFamily="18" charset="0"/>
                                </a:rPr>
                                <m:t>]</m:t>
                              </m:r>
                            </m:e>
                            <m:sup>
                              <m:r>
                                <a:rPr kumimoji="1" lang="en-US" altLang="zh-CN" b="0" i="1" smtClean="0">
                                  <a:latin typeface="Cambria Math" panose="02040503050406030204" pitchFamily="18" charset="0"/>
                                </a:rPr>
                                <m:t>2</m:t>
                              </m:r>
                            </m:sup>
                          </m:sSup>
                        </m:e>
                      </m:nary>
                    </m:oMath>
                  </m:oMathPara>
                </a14:m>
                <a:endParaRPr kumimoji="1" lang="zh-CN" altLang="en-US" dirty="0"/>
              </a:p>
            </p:txBody>
          </p:sp>
        </mc:Choice>
        <mc:Fallback xmlns="">
          <p:sp>
            <p:nvSpPr>
              <p:cNvPr id="20" name="文本框 19">
                <a:extLst>
                  <a:ext uri="{FF2B5EF4-FFF2-40B4-BE49-F238E27FC236}">
                    <a16:creationId xmlns:a16="http://schemas.microsoft.com/office/drawing/2014/main" id="{04B0621E-DA75-7440-9401-2CB12C6D98DD}"/>
                  </a:ext>
                </a:extLst>
              </p:cNvPr>
              <p:cNvSpPr txBox="1">
                <a:spLocks noRot="1" noChangeAspect="1" noMove="1" noResize="1" noEditPoints="1" noAdjustHandles="1" noChangeArrowheads="1" noChangeShapeType="1" noTextEdit="1"/>
              </p:cNvSpPr>
              <p:nvPr/>
            </p:nvSpPr>
            <p:spPr>
              <a:xfrm>
                <a:off x="2590242" y="6172586"/>
                <a:ext cx="4368119" cy="566950"/>
              </a:xfrm>
              <a:prstGeom prst="rect">
                <a:avLst/>
              </a:prstGeom>
              <a:blipFill>
                <a:blip r:embed="rId6"/>
                <a:stretch>
                  <a:fillRect l="-291" t="-167391" b="-25000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D49132E-7278-B14D-AF0D-CD63A5048729}"/>
              </a:ext>
            </a:extLst>
          </p:cNvPr>
          <p:cNvSpPr txBox="1"/>
          <p:nvPr/>
        </p:nvSpPr>
        <p:spPr>
          <a:xfrm>
            <a:off x="7895889" y="1706121"/>
            <a:ext cx="763351" cy="369332"/>
          </a:xfrm>
          <a:prstGeom prst="rect">
            <a:avLst/>
          </a:prstGeom>
          <a:noFill/>
        </p:spPr>
        <p:txBody>
          <a:bodyPr wrap="none" rtlCol="0">
            <a:spAutoFit/>
          </a:bodyPr>
          <a:lstStyle/>
          <a:p>
            <a:r>
              <a:rPr kumimoji="1" lang="zh-CN" altLang="en-US" dirty="0"/>
              <a:t>（</a:t>
            </a:r>
            <a:r>
              <a:rPr kumimoji="1" lang="en-US" altLang="zh-CN" dirty="0"/>
              <a:t>1</a:t>
            </a:r>
            <a:r>
              <a:rPr kumimoji="1" lang="zh-CN" altLang="en-US" dirty="0"/>
              <a:t>）</a:t>
            </a:r>
          </a:p>
        </p:txBody>
      </p:sp>
      <p:sp>
        <p:nvSpPr>
          <p:cNvPr id="22" name="文本框 21">
            <a:extLst>
              <a:ext uri="{FF2B5EF4-FFF2-40B4-BE49-F238E27FC236}">
                <a16:creationId xmlns:a16="http://schemas.microsoft.com/office/drawing/2014/main" id="{49407095-9080-AA4C-8C25-812D8D5A25C8}"/>
              </a:ext>
            </a:extLst>
          </p:cNvPr>
          <p:cNvSpPr txBox="1"/>
          <p:nvPr/>
        </p:nvSpPr>
        <p:spPr>
          <a:xfrm>
            <a:off x="7895888" y="2348280"/>
            <a:ext cx="763351" cy="369332"/>
          </a:xfrm>
          <a:prstGeom prst="rect">
            <a:avLst/>
          </a:prstGeom>
          <a:noFill/>
        </p:spPr>
        <p:txBody>
          <a:bodyPr wrap="none" rtlCol="0">
            <a:spAutoFit/>
          </a:bodyPr>
          <a:lstStyle/>
          <a:p>
            <a:r>
              <a:rPr kumimoji="1" lang="zh-Hans" altLang="en-US" dirty="0"/>
              <a:t>（</a:t>
            </a:r>
            <a:r>
              <a:rPr kumimoji="1" lang="en-US" altLang="zh-CN" dirty="0"/>
              <a:t>2</a:t>
            </a:r>
            <a:r>
              <a:rPr kumimoji="1" lang="zh-Hans" altLang="en-US" dirty="0"/>
              <a:t>）</a:t>
            </a:r>
            <a:endParaRPr kumimoji="1" lang="zh-CN" altLang="en-US" dirty="0"/>
          </a:p>
        </p:txBody>
      </p:sp>
    </p:spTree>
    <p:extLst>
      <p:ext uri="{BB962C8B-B14F-4D97-AF65-F5344CB8AC3E}">
        <p14:creationId xmlns:p14="http://schemas.microsoft.com/office/powerpoint/2010/main" val="397041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5" name="文本框 4">
            <a:extLst>
              <a:ext uri="{FF2B5EF4-FFF2-40B4-BE49-F238E27FC236}">
                <a16:creationId xmlns:a16="http://schemas.microsoft.com/office/drawing/2014/main" id="{B6F9D5F4-ADF7-8A41-AB0C-CAC8053CA4C2}"/>
              </a:ext>
            </a:extLst>
          </p:cNvPr>
          <p:cNvSpPr txBox="1"/>
          <p:nvPr/>
        </p:nvSpPr>
        <p:spPr>
          <a:xfrm>
            <a:off x="251520" y="1052736"/>
            <a:ext cx="6878806" cy="369332"/>
          </a:xfrm>
          <a:prstGeom prst="rect">
            <a:avLst/>
          </a:prstGeom>
          <a:noFill/>
        </p:spPr>
        <p:txBody>
          <a:bodyPr wrap="none" rtlCol="0">
            <a:spAutoFit/>
          </a:bodyPr>
          <a:lstStyle/>
          <a:p>
            <a:r>
              <a:rPr kumimoji="1" lang="zh-CN" altLang="en-US" dirty="0"/>
              <a:t>单单拟合残差的梯度往往还不够理想，我们再来看一下加性模型：</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8CECAF1-7266-8444-85CA-A9E11065FCEB}"/>
                  </a:ext>
                </a:extLst>
              </p:cNvPr>
              <p:cNvSpPr txBox="1"/>
              <p:nvPr/>
            </p:nvSpPr>
            <p:spPr>
              <a:xfrm>
                <a:off x="2555776" y="1669449"/>
                <a:ext cx="3996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Hans" i="1" smtClean="0">
                              <a:latin typeface="Cambria Math" panose="02040503050406030204" pitchFamily="18" charset="0"/>
                            </a:rPr>
                          </m:ctrlPr>
                        </m:sSub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i="1">
                          <a:latin typeface="Cambria Math" panose="02040503050406030204" pitchFamily="18" charset="0"/>
                        </a:rPr>
                        <m:t>+</m:t>
                      </m:r>
                      <m:sSub>
                        <m:sSubPr>
                          <m:ctrlPr>
                            <a:rPr kumimoji="1" lang="en-US" altLang="zh-Hans" i="1" smtClean="0">
                              <a:latin typeface="Cambria Math" panose="02040503050406030204" pitchFamily="18" charset="0"/>
                            </a:rPr>
                          </m:ctrlPr>
                        </m:sSubPr>
                        <m:e>
                          <m:r>
                            <a:rPr kumimoji="1" lang="en-US" altLang="zh-Hans" i="1" smtClean="0">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r>
                        <a:rPr kumimoji="1" lang="zh-Hans" altLang="en-US" b="0" i="1" smtClean="0">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m:oMathPara>
                </a14:m>
                <a:endParaRPr kumimoji="1" lang="zh-CN" altLang="en-US" dirty="0"/>
              </a:p>
            </p:txBody>
          </p:sp>
        </mc:Choice>
        <mc:Fallback xmlns="">
          <p:sp>
            <p:nvSpPr>
              <p:cNvPr id="15" name="文本框 14">
                <a:extLst>
                  <a:ext uri="{FF2B5EF4-FFF2-40B4-BE49-F238E27FC236}">
                    <a16:creationId xmlns:a16="http://schemas.microsoft.com/office/drawing/2014/main" id="{38CECAF1-7266-8444-85CA-A9E11065FCEB}"/>
                  </a:ext>
                </a:extLst>
              </p:cNvPr>
              <p:cNvSpPr txBox="1">
                <a:spLocks noRot="1" noChangeAspect="1" noMove="1" noResize="1" noEditPoints="1" noAdjustHandles="1" noChangeArrowheads="1" noChangeShapeType="1" noTextEdit="1"/>
              </p:cNvSpPr>
              <p:nvPr/>
            </p:nvSpPr>
            <p:spPr>
              <a:xfrm>
                <a:off x="2555776" y="1669449"/>
                <a:ext cx="3996735" cy="369332"/>
              </a:xfrm>
              <a:prstGeom prst="rect">
                <a:avLst/>
              </a:prstGeom>
              <a:blipFill>
                <a:blip r:embed="rId3"/>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A203057-ACA0-9C47-8FFB-776B246FC1A5}"/>
                  </a:ext>
                </a:extLst>
              </p:cNvPr>
              <p:cNvSpPr txBox="1"/>
              <p:nvPr/>
            </p:nvSpPr>
            <p:spPr>
              <a:xfrm>
                <a:off x="285826" y="2286162"/>
                <a:ext cx="8843062" cy="923330"/>
              </a:xfrm>
              <a:prstGeom prst="rect">
                <a:avLst/>
              </a:prstGeom>
              <a:noFill/>
            </p:spPr>
            <p:txBody>
              <a:bodyPr wrap="none" rtlCol="0">
                <a:spAutoFit/>
              </a:bodyPr>
              <a:lstStyle/>
              <a:p>
                <a:r>
                  <a:rPr kumimoji="1" lang="zh-CN" altLang="en-US" dirty="0"/>
                  <a:t>在之前的</a:t>
                </a:r>
                <a:r>
                  <a:rPr kumimoji="1" lang="en-US" altLang="zh-CN" dirty="0"/>
                  <a:t>boosting</a:t>
                </a:r>
                <a:r>
                  <a:rPr kumimoji="1" lang="zh-Hans" altLang="en-US" dirty="0"/>
                  <a:t> </a:t>
                </a:r>
                <a:r>
                  <a:rPr kumimoji="1" lang="en-US" altLang="zh-Hans" dirty="0"/>
                  <a:t>Tree</a:t>
                </a:r>
                <a:r>
                  <a:rPr kumimoji="1" lang="zh-CN" altLang="en-US" dirty="0"/>
                  <a:t>还有残差负梯度的推导中，我们已经说明了</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r>
                  <a:rPr kumimoji="1" lang="zh-CN" altLang="en-US" dirty="0"/>
                  <a:t>的拟合</a:t>
                </a:r>
                <a:endParaRPr kumimoji="1" lang="en-US" altLang="zh-CN" dirty="0"/>
              </a:p>
              <a:p>
                <a:r>
                  <a:rPr kumimoji="1" lang="zh-CN" altLang="en-US" dirty="0"/>
                  <a:t>对象和参数</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oMath>
                </a14:m>
                <a:r>
                  <a:rPr kumimoji="1" lang="zh-CN" altLang="en-US" dirty="0"/>
                  <a:t>的搜索方法（遍历）</a:t>
                </a:r>
                <a:r>
                  <a:rPr kumimoji="1" lang="zh-Hans" altLang="en-US" dirty="0"/>
                  <a:t>。但我们</a:t>
                </a:r>
                <a:r>
                  <a:rPr kumimoji="1" lang="zh-CN" altLang="en-US" dirty="0"/>
                  <a:t>省略了系数</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oMath>
                </a14:m>
                <a:r>
                  <a:rPr kumimoji="1" lang="zh-Hans" altLang="en-US" dirty="0"/>
                  <a:t> </a:t>
                </a:r>
                <a:r>
                  <a:rPr kumimoji="1" lang="en-US" altLang="zh-Hans" dirty="0"/>
                  <a:t>, </a:t>
                </a:r>
                <a:r>
                  <a:rPr kumimoji="1" lang="zh-Hans" altLang="en-US" dirty="0"/>
                  <a:t>现在我们考虑</a:t>
                </a:r>
                <a14:m>
                  <m:oMath xmlns:m="http://schemas.openxmlformats.org/officeDocument/2006/math">
                    <m:sSub>
                      <m:sSubPr>
                        <m:ctrlPr>
                          <a:rPr kumimoji="1" lang="en-US" altLang="zh-Hans" i="1">
                            <a:latin typeface="Cambria Math" panose="02040503050406030204" pitchFamily="18" charset="0"/>
                          </a:rPr>
                        </m:ctrlPr>
                      </m:sSubPr>
                      <m:e>
                        <m:r>
                          <a:rPr kumimoji="1" lang="zh-Hans" altLang="en-US" i="1" smtClean="0">
                            <a:latin typeface="Cambria Math" panose="02040503050406030204" pitchFamily="18" charset="0"/>
                          </a:rPr>
                          <m:t>计算</m:t>
                        </m:r>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r>
                      <a:rPr kumimoji="1" lang="zh-Hans" altLang="en-US" i="1">
                        <a:latin typeface="Cambria Math" panose="02040503050406030204" pitchFamily="18" charset="0"/>
                      </a:rPr>
                      <m:t>使得</m:t>
                    </m:r>
                  </m:oMath>
                </a14:m>
                <a:endParaRPr kumimoji="1" lang="en-US" altLang="zh-Hans" dirty="0"/>
              </a:p>
              <a:p>
                <a:r>
                  <a:rPr kumimoji="1" lang="zh-CN" altLang="en-US" dirty="0"/>
                  <a:t>模型的损失更小。</a:t>
                </a:r>
              </a:p>
            </p:txBody>
          </p:sp>
        </mc:Choice>
        <mc:Fallback xmlns="">
          <p:sp>
            <p:nvSpPr>
              <p:cNvPr id="11" name="文本框 10">
                <a:extLst>
                  <a:ext uri="{FF2B5EF4-FFF2-40B4-BE49-F238E27FC236}">
                    <a16:creationId xmlns:a16="http://schemas.microsoft.com/office/drawing/2014/main" id="{7A203057-ACA0-9C47-8FFB-776B246FC1A5}"/>
                  </a:ext>
                </a:extLst>
              </p:cNvPr>
              <p:cNvSpPr txBox="1">
                <a:spLocks noRot="1" noChangeAspect="1" noMove="1" noResize="1" noEditPoints="1" noAdjustHandles="1" noChangeArrowheads="1" noChangeShapeType="1" noTextEdit="1"/>
              </p:cNvSpPr>
              <p:nvPr/>
            </p:nvSpPr>
            <p:spPr>
              <a:xfrm>
                <a:off x="285826" y="2286162"/>
                <a:ext cx="8843062" cy="923330"/>
              </a:xfrm>
              <a:prstGeom prst="rect">
                <a:avLst/>
              </a:prstGeom>
              <a:blipFill>
                <a:blip r:embed="rId4"/>
                <a:stretch>
                  <a:fillRect l="-574" t="-6849" b="-5479"/>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90659B44-566D-2941-B9FF-0BE2D7C19918}"/>
              </a:ext>
            </a:extLst>
          </p:cNvPr>
          <p:cNvSpPr/>
          <p:nvPr/>
        </p:nvSpPr>
        <p:spPr>
          <a:xfrm>
            <a:off x="1331640" y="364502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2" name="直线箭头连接符 21">
            <a:extLst>
              <a:ext uri="{FF2B5EF4-FFF2-40B4-BE49-F238E27FC236}">
                <a16:creationId xmlns:a16="http://schemas.microsoft.com/office/drawing/2014/main" id="{CF2B73C2-649C-554E-961F-63D7F49F3D1C}"/>
              </a:ext>
            </a:extLst>
          </p:cNvPr>
          <p:cNvCxnSpPr/>
          <p:nvPr/>
        </p:nvCxnSpPr>
        <p:spPr>
          <a:xfrm flipH="1">
            <a:off x="827584" y="4077072"/>
            <a:ext cx="504056"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A08E3C47-60E0-0045-AAD3-10A805AACC1A}"/>
              </a:ext>
            </a:extLst>
          </p:cNvPr>
          <p:cNvCxnSpPr>
            <a:cxnSpLocks/>
          </p:cNvCxnSpPr>
          <p:nvPr/>
        </p:nvCxnSpPr>
        <p:spPr>
          <a:xfrm>
            <a:off x="1619672" y="4077072"/>
            <a:ext cx="576064"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AFB21D76-73C1-0748-814A-236A6ED86A41}"/>
              </a:ext>
            </a:extLst>
          </p:cNvPr>
          <p:cNvSpPr txBox="1"/>
          <p:nvPr/>
        </p:nvSpPr>
        <p:spPr>
          <a:xfrm>
            <a:off x="1162730" y="4941168"/>
            <a:ext cx="559769" cy="369332"/>
          </a:xfrm>
          <a:prstGeom prst="rect">
            <a:avLst/>
          </a:prstGeom>
          <a:noFill/>
        </p:spPr>
        <p:txBody>
          <a:bodyPr wrap="none" rtlCol="0">
            <a:spAutoFit/>
          </a:bodyPr>
          <a:lstStyle/>
          <a:p>
            <a:r>
              <a:rPr kumimoji="1" lang="en-US" altLang="zh-CN" dirty="0"/>
              <a:t>…….</a:t>
            </a:r>
            <a:endParaRPr kumimoji="1" lang="zh-CN" altLang="en-US" dirty="0"/>
          </a:p>
        </p:txBody>
      </p:sp>
      <p:sp>
        <p:nvSpPr>
          <p:cNvPr id="28" name="椭圆 27">
            <a:extLst>
              <a:ext uri="{FF2B5EF4-FFF2-40B4-BE49-F238E27FC236}">
                <a16:creationId xmlns:a16="http://schemas.microsoft.com/office/drawing/2014/main" id="{764EC527-8815-D841-A14C-F2311E33DB0D}"/>
              </a:ext>
            </a:extLst>
          </p:cNvPr>
          <p:cNvSpPr/>
          <p:nvPr/>
        </p:nvSpPr>
        <p:spPr>
          <a:xfrm>
            <a:off x="467544" y="544522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C99FDD4B-4FC0-4D4D-84AF-B164CA15CF77}"/>
              </a:ext>
            </a:extLst>
          </p:cNvPr>
          <p:cNvSpPr/>
          <p:nvPr/>
        </p:nvSpPr>
        <p:spPr>
          <a:xfrm>
            <a:off x="781046" y="54445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F9B4AC3F-1D6F-4D45-833C-C2ECD8856908}"/>
              </a:ext>
            </a:extLst>
          </p:cNvPr>
          <p:cNvSpPr/>
          <p:nvPr/>
        </p:nvSpPr>
        <p:spPr>
          <a:xfrm>
            <a:off x="1136461" y="544962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D8E7C424-E099-D24C-AD93-10DDEAC0C5B4}"/>
              </a:ext>
            </a:extLst>
          </p:cNvPr>
          <p:cNvSpPr/>
          <p:nvPr/>
        </p:nvSpPr>
        <p:spPr>
          <a:xfrm>
            <a:off x="2332004" y="54445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C919A0FE-93FE-3645-ABE3-605B94183CF1}"/>
              </a:ext>
            </a:extLst>
          </p:cNvPr>
          <p:cNvSpPr txBox="1"/>
          <p:nvPr/>
        </p:nvSpPr>
        <p:spPr>
          <a:xfrm>
            <a:off x="1497876" y="5313207"/>
            <a:ext cx="559769" cy="369332"/>
          </a:xfrm>
          <a:prstGeom prst="rect">
            <a:avLst/>
          </a:prstGeom>
          <a:noFill/>
        </p:spPr>
        <p:txBody>
          <a:bodyPr wrap="none" rtlCol="0">
            <a:spAutoFit/>
          </a:bodyPr>
          <a:lstStyle/>
          <a:p>
            <a:r>
              <a:rPr kumimoji="1" lang="en-US" altLang="zh-CN" dirty="0"/>
              <a:t>…….</a:t>
            </a:r>
            <a:endParaRPr kumimoji="1" lang="zh-CN" altLang="en-US" dirty="0"/>
          </a:p>
        </p:txBody>
      </p:sp>
      <p:sp>
        <p:nvSpPr>
          <p:cNvPr id="37" name="文本框 36">
            <a:extLst>
              <a:ext uri="{FF2B5EF4-FFF2-40B4-BE49-F238E27FC236}">
                <a16:creationId xmlns:a16="http://schemas.microsoft.com/office/drawing/2014/main" id="{A5F251B3-5594-B14E-A7EB-3B16B9E9A0BB}"/>
              </a:ext>
            </a:extLst>
          </p:cNvPr>
          <p:cNvSpPr txBox="1"/>
          <p:nvPr/>
        </p:nvSpPr>
        <p:spPr>
          <a:xfrm>
            <a:off x="424713" y="5733256"/>
            <a:ext cx="301686" cy="369332"/>
          </a:xfrm>
          <a:prstGeom prst="rect">
            <a:avLst/>
          </a:prstGeom>
          <a:noFill/>
        </p:spPr>
        <p:txBody>
          <a:bodyPr wrap="none" rtlCol="0">
            <a:spAutoFit/>
          </a:bodyPr>
          <a:lstStyle/>
          <a:p>
            <a:r>
              <a:rPr kumimoji="1" lang="en-US" altLang="zh-CN" dirty="0"/>
              <a:t>1</a:t>
            </a:r>
            <a:endParaRPr kumimoji="1" lang="zh-CN" altLang="en-US" dirty="0"/>
          </a:p>
        </p:txBody>
      </p:sp>
      <p:sp>
        <p:nvSpPr>
          <p:cNvPr id="38" name="文本框 37">
            <a:extLst>
              <a:ext uri="{FF2B5EF4-FFF2-40B4-BE49-F238E27FC236}">
                <a16:creationId xmlns:a16="http://schemas.microsoft.com/office/drawing/2014/main" id="{DA9DE7E0-38B7-154C-9EBE-3772942F74E4}"/>
              </a:ext>
            </a:extLst>
          </p:cNvPr>
          <p:cNvSpPr txBox="1"/>
          <p:nvPr/>
        </p:nvSpPr>
        <p:spPr>
          <a:xfrm>
            <a:off x="747738" y="5730296"/>
            <a:ext cx="301686" cy="369332"/>
          </a:xfrm>
          <a:prstGeom prst="rect">
            <a:avLst/>
          </a:prstGeom>
          <a:noFill/>
        </p:spPr>
        <p:txBody>
          <a:bodyPr wrap="none" rtlCol="0">
            <a:spAutoFit/>
          </a:bodyPr>
          <a:lstStyle/>
          <a:p>
            <a:r>
              <a:rPr kumimoji="1" lang="en-US" altLang="zh-CN" dirty="0"/>
              <a:t>2</a:t>
            </a:r>
            <a:endParaRPr kumimoji="1" lang="zh-CN" altLang="en-US" dirty="0"/>
          </a:p>
        </p:txBody>
      </p:sp>
      <p:sp>
        <p:nvSpPr>
          <p:cNvPr id="39" name="文本框 38">
            <a:extLst>
              <a:ext uri="{FF2B5EF4-FFF2-40B4-BE49-F238E27FC236}">
                <a16:creationId xmlns:a16="http://schemas.microsoft.com/office/drawing/2014/main" id="{1114D68C-8E1A-FB4A-B3C0-E3DA41603257}"/>
              </a:ext>
            </a:extLst>
          </p:cNvPr>
          <p:cNvSpPr txBox="1"/>
          <p:nvPr/>
        </p:nvSpPr>
        <p:spPr>
          <a:xfrm>
            <a:off x="1107370" y="5730296"/>
            <a:ext cx="301686" cy="369332"/>
          </a:xfrm>
          <a:prstGeom prst="rect">
            <a:avLst/>
          </a:prstGeom>
          <a:noFill/>
        </p:spPr>
        <p:txBody>
          <a:bodyPr wrap="none" rtlCol="0">
            <a:spAutoFit/>
          </a:bodyPr>
          <a:lstStyle/>
          <a:p>
            <a:r>
              <a:rPr kumimoji="1" lang="en-US" altLang="zh-CN" dirty="0"/>
              <a:t>3</a:t>
            </a:r>
            <a:endParaRPr kumimoji="1" lang="zh-CN" altLang="en-US" dirty="0"/>
          </a:p>
        </p:txBody>
      </p:sp>
      <p:sp>
        <p:nvSpPr>
          <p:cNvPr id="40" name="文本框 39">
            <a:extLst>
              <a:ext uri="{FF2B5EF4-FFF2-40B4-BE49-F238E27FC236}">
                <a16:creationId xmlns:a16="http://schemas.microsoft.com/office/drawing/2014/main" id="{081940FB-704E-6B42-B725-8DA7CDCF66C6}"/>
              </a:ext>
            </a:extLst>
          </p:cNvPr>
          <p:cNvSpPr txBox="1"/>
          <p:nvPr/>
        </p:nvSpPr>
        <p:spPr>
          <a:xfrm>
            <a:off x="2289173" y="5752662"/>
            <a:ext cx="239168" cy="369332"/>
          </a:xfrm>
          <a:prstGeom prst="rect">
            <a:avLst/>
          </a:prstGeom>
          <a:noFill/>
        </p:spPr>
        <p:txBody>
          <a:bodyPr wrap="none" rtlCol="0">
            <a:spAutoFit/>
          </a:bodyPr>
          <a:lstStyle/>
          <a:p>
            <a:r>
              <a:rPr kumimoji="1" lang="en-US" altLang="zh-CN" dirty="0"/>
              <a:t>j</a:t>
            </a:r>
            <a:endParaRPr kumimoji="1" lang="zh-CN" altLang="en-US" dirty="0"/>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C6C4337-A290-1D4C-855B-2AEE3BCBAA40}"/>
                  </a:ext>
                </a:extLst>
              </p:cNvPr>
              <p:cNvSpPr txBox="1"/>
              <p:nvPr/>
            </p:nvSpPr>
            <p:spPr>
              <a:xfrm>
                <a:off x="3233854" y="3575824"/>
                <a:ext cx="5376472" cy="672043"/>
              </a:xfrm>
              <a:prstGeom prst="rect">
                <a:avLst/>
              </a:prstGeom>
              <a:noFill/>
            </p:spPr>
            <p:txBody>
              <a:bodyPr wrap="none" rtlCol="0">
                <a:spAutoFit/>
              </a:bodyPr>
              <a:lstStyle/>
              <a:p>
                <a:r>
                  <a:rPr kumimoji="1" lang="zh-CN" altLang="en-US" dirty="0"/>
                  <a:t>每一个回归树的</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oMath>
                </a14:m>
                <a:r>
                  <a:rPr kumimoji="1" lang="zh-CN" altLang="en-US" dirty="0"/>
                  <a:t>都是一个向量，向量的个数为</a:t>
                </a:r>
                <a:r>
                  <a:rPr kumimoji="1" lang="en-US" altLang="zh-CN" dirty="0"/>
                  <a:t>j</a:t>
                </a:r>
                <a:r>
                  <a:rPr kumimoji="1" lang="zh-CN" altLang="en-US" dirty="0"/>
                  <a:t>，</a:t>
                </a:r>
                <a:endParaRPr kumimoji="1" lang="en-US" altLang="zh-CN" dirty="0"/>
              </a:p>
              <a:p>
                <a:r>
                  <a:rPr kumimoji="1" lang="en-US" altLang="zh-CN" dirty="0"/>
                  <a:t>j</a:t>
                </a:r>
                <a:r>
                  <a:rPr kumimoji="1" lang="zh-CN" altLang="en-US" dirty="0"/>
                  <a:t>为第</a:t>
                </a:r>
                <a:r>
                  <a:rPr kumimoji="1" lang="en-US" altLang="zh-CN" dirty="0"/>
                  <a:t>m</a:t>
                </a:r>
                <a:r>
                  <a:rPr kumimoji="1" lang="zh-CN" altLang="en-US" dirty="0"/>
                  <a:t>个回归树的叶子节点个数，</a:t>
                </a:r>
                <a:r>
                  <a:rPr kumimoji="1" lang="en-US" altLang="zh-Hans" dirty="0"/>
                  <a:t> </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mj</m:t>
                        </m:r>
                      </m:sub>
                    </m:sSub>
                    <m:r>
                      <a:rPr kumimoji="1" lang="zh-Hans" altLang="en-US" i="1">
                        <a:latin typeface="Cambria Math" panose="02040503050406030204" pitchFamily="18" charset="0"/>
                      </a:rPr>
                      <m:t>的优化为</m:t>
                    </m:r>
                  </m:oMath>
                </a14:m>
                <a:endParaRPr kumimoji="1" lang="en-US" altLang="zh-CN" dirty="0"/>
              </a:p>
            </p:txBody>
          </p:sp>
        </mc:Choice>
        <mc:Fallback xmlns="">
          <p:sp>
            <p:nvSpPr>
              <p:cNvPr id="41" name="文本框 40">
                <a:extLst>
                  <a:ext uri="{FF2B5EF4-FFF2-40B4-BE49-F238E27FC236}">
                    <a16:creationId xmlns:a16="http://schemas.microsoft.com/office/drawing/2014/main" id="{4C6C4337-A290-1D4C-855B-2AEE3BCBAA40}"/>
                  </a:ext>
                </a:extLst>
              </p:cNvPr>
              <p:cNvSpPr txBox="1">
                <a:spLocks noRot="1" noChangeAspect="1" noMove="1" noResize="1" noEditPoints="1" noAdjustHandles="1" noChangeArrowheads="1" noChangeShapeType="1" noTextEdit="1"/>
              </p:cNvSpPr>
              <p:nvPr/>
            </p:nvSpPr>
            <p:spPr>
              <a:xfrm>
                <a:off x="3233854" y="3575824"/>
                <a:ext cx="5376472" cy="672043"/>
              </a:xfrm>
              <a:prstGeom prst="rect">
                <a:avLst/>
              </a:prstGeom>
              <a:blipFill>
                <a:blip r:embed="rId5"/>
                <a:stretch>
                  <a:fillRect l="-943" t="-7547"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AFA15BC-EE64-434E-9C71-49B57AB64146}"/>
                  </a:ext>
                </a:extLst>
              </p:cNvPr>
              <p:cNvSpPr txBox="1"/>
              <p:nvPr/>
            </p:nvSpPr>
            <p:spPr>
              <a:xfrm>
                <a:off x="2819290" y="4665396"/>
                <a:ext cx="6423746" cy="828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smtClean="0">
                              <a:latin typeface="Cambria Math" panose="02040503050406030204" pitchFamily="18" charset="0"/>
                              <a:ea typeface="Cambria Math" panose="02040503050406030204" pitchFamily="18" charset="0"/>
                            </a:rPr>
                            <m:t>𝛽</m:t>
                          </m:r>
                        </m:e>
                        <m:sub>
                          <m:r>
                            <m:rPr>
                              <m:sty m:val="p"/>
                            </m:rPr>
                            <a:rPr kumimoji="1" lang="en-US" altLang="zh-CN" i="1">
                              <a:latin typeface="Cambria Math" panose="02040503050406030204" pitchFamily="18" charset="0"/>
                            </a:rPr>
                            <m:t>mj</m:t>
                          </m:r>
                        </m:sub>
                      </m:sSub>
                      <m:r>
                        <a:rPr kumimoji="1" lang="en-US" altLang="zh-CN" b="0" i="1" smtClean="0">
                          <a:latin typeface="Cambria Math" panose="02040503050406030204" pitchFamily="18" charset="0"/>
                        </a:rPr>
                        <m:t>=</m:t>
                      </m:r>
                      <m:func>
                        <m:funcPr>
                          <m:ctrlPr>
                            <a:rPr kumimoji="1" lang="en-US" altLang="zh-CN" b="0" i="1" smtClean="0">
                              <a:latin typeface="Cambria Math" panose="02040503050406030204" pitchFamily="18" charset="0"/>
                            </a:rPr>
                          </m:ctrlPr>
                        </m:funcPr>
                        <m:fName>
                          <m:r>
                            <m:rPr>
                              <m:sty m:val="p"/>
                            </m:rPr>
                            <a:rPr kumimoji="1" lang="en-US" altLang="zh-CN" b="0" i="0" smtClean="0">
                              <a:latin typeface="Cambria Math" panose="02040503050406030204" pitchFamily="18" charset="0"/>
                            </a:rPr>
                            <m:t>arg</m:t>
                          </m:r>
                        </m:fName>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𝑚𝑖𝑛</m:t>
                              </m:r>
                            </m:e>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𝛽</m:t>
                                  </m:r>
                                </m:e>
                                <m:sub>
                                  <m:r>
                                    <a:rPr kumimoji="1" lang="en-US" altLang="zh-CN" b="0" i="1" smtClean="0">
                                      <a:latin typeface="Cambria Math" panose="02040503050406030204" pitchFamily="18" charset="0"/>
                                    </a:rPr>
                                    <m:t>𝑚𝑗</m:t>
                                  </m:r>
                                </m:sub>
                              </m:sSub>
                            </m:sub>
                          </m:sSub>
                          <m:nary>
                            <m:naryPr>
                              <m:chr m:val="∑"/>
                              <m:supHide m:val="on"/>
                              <m:ctrlPr>
                                <a:rPr kumimoji="1" lang="en-US" altLang="zh-CN" b="0" i="1" smtClean="0">
                                  <a:latin typeface="Cambria Math" panose="02040503050406030204" pitchFamily="18" charset="0"/>
                                </a:rPr>
                              </m:ctrlPr>
                            </m:naryPr>
                            <m:sub>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r>
                                <m:rPr>
                                  <m:brk m:alnAt="7"/>
                                </m:rPr>
                                <a:rPr kumimoji="1" lang="en-US" altLang="zh-CN" b="0" i="1" smtClean="0">
                                  <a:latin typeface="Cambria Math" panose="02040503050406030204" pitchFamily="18" charset="0"/>
                                  <a:ea typeface="Cambria Math" panose="02040503050406030204" pitchFamily="18" charset="0"/>
                                </a:rPr>
                                <m:t>𝜖</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𝑅</m:t>
                                  </m:r>
                                </m:e>
                                <m:sub>
                                  <m:r>
                                    <a:rPr kumimoji="1" lang="en-US" altLang="zh-CN" b="0" i="1" smtClean="0">
                                      <a:latin typeface="Cambria Math" panose="02040503050406030204" pitchFamily="18" charset="0"/>
                                      <a:ea typeface="Cambria Math" panose="02040503050406030204" pitchFamily="18" charset="0"/>
                                    </a:rPr>
                                    <m:t>𝑚𝑗</m:t>
                                  </m:r>
                                </m:sub>
                              </m:sSub>
                            </m:sub>
                            <m:sup/>
                            <m:e>
                              <m:r>
                                <a:rPr kumimoji="1" lang="en-US" altLang="zh-CN" b="0" i="1" smtClean="0">
                                  <a:latin typeface="Cambria Math" panose="02040503050406030204" pitchFamily="18" charset="0"/>
                                </a:rPr>
                                <m:t>𝐿</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𝑦</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zh-Hans" altLang="en-US" i="1">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smtClean="0">
                                      <a:latin typeface="Cambria Math" panose="02040503050406030204" pitchFamily="18" charset="0"/>
                                    </a:rPr>
                                  </m:ctrlPr>
                                </m:dPr>
                                <m:e>
                                  <m:sSub>
                                    <m:sSubPr>
                                      <m:ctrlPr>
                                        <a:rPr kumimoji="1" lang="en-US" altLang="zh-Hans"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𝑖</m:t>
                                      </m:r>
                                    </m:sub>
                                  </m:sSub>
                                </m:e>
                              </m:d>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r>
                                    <a:rPr kumimoji="1" lang="en-US" altLang="zh-Hans" b="0" i="1" smtClean="0">
                                      <a:latin typeface="Cambria Math" panose="02040503050406030204" pitchFamily="18" charset="0"/>
                                    </a:rPr>
                                    <m:t>𝑗</m:t>
                                  </m:r>
                                </m:sub>
                              </m:sSub>
                              <m:r>
                                <a:rPr kumimoji="1" lang="zh-Hans" altLang="en-US" i="1">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sSub>
                                <m:sSubPr>
                                  <m:ctrlPr>
                                    <a:rPr kumimoji="1" lang="en-US" altLang="zh-Hans"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𝑖</m:t>
                                  </m:r>
                                </m:sub>
                              </m:sSub>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CN" b="0" i="1" smtClean="0">
                                  <a:latin typeface="Cambria Math" panose="02040503050406030204" pitchFamily="18" charset="0"/>
                                </a:rPr>
                                <m:t>)</m:t>
                              </m:r>
                            </m:e>
                          </m:nary>
                        </m:e>
                      </m:func>
                    </m:oMath>
                  </m:oMathPara>
                </a14:m>
                <a:endParaRPr kumimoji="1" lang="zh-CN" altLang="en-US" dirty="0"/>
              </a:p>
            </p:txBody>
          </p:sp>
        </mc:Choice>
        <mc:Fallback xmlns="">
          <p:sp>
            <p:nvSpPr>
              <p:cNvPr id="42" name="文本框 41">
                <a:extLst>
                  <a:ext uri="{FF2B5EF4-FFF2-40B4-BE49-F238E27FC236}">
                    <a16:creationId xmlns:a16="http://schemas.microsoft.com/office/drawing/2014/main" id="{7AFA15BC-EE64-434E-9C71-49B57AB64146}"/>
                  </a:ext>
                </a:extLst>
              </p:cNvPr>
              <p:cNvSpPr txBox="1">
                <a:spLocks noRot="1" noChangeAspect="1" noMove="1" noResize="1" noEditPoints="1" noAdjustHandles="1" noChangeArrowheads="1" noChangeShapeType="1" noTextEdit="1"/>
              </p:cNvSpPr>
              <p:nvPr/>
            </p:nvSpPr>
            <p:spPr>
              <a:xfrm>
                <a:off x="2819290" y="4665396"/>
                <a:ext cx="6423746" cy="828560"/>
              </a:xfrm>
              <a:prstGeom prst="rect">
                <a:avLst/>
              </a:prstGeom>
              <a:blipFill>
                <a:blip r:embed="rId6"/>
                <a:stretch>
                  <a:fillRect t="-110448" b="-1462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D15E0BD-B83A-D445-9D0C-036F498B7735}"/>
                  </a:ext>
                </a:extLst>
              </p:cNvPr>
              <p:cNvSpPr txBox="1"/>
              <p:nvPr/>
            </p:nvSpPr>
            <p:spPr>
              <a:xfrm>
                <a:off x="3131840" y="5764489"/>
                <a:ext cx="5604419" cy="672043"/>
              </a:xfrm>
              <a:prstGeom prst="rect">
                <a:avLst/>
              </a:prstGeom>
              <a:noFill/>
            </p:spPr>
            <p:txBody>
              <a:bodyPr wrap="none" rtlCol="0">
                <a:spAutoFit/>
              </a:bodyPr>
              <a:lstStyle/>
              <a:p>
                <a:r>
                  <a:rPr kumimoji="1" lang="zh-CN" altLang="en-US" dirty="0"/>
                  <a:t>即以每一个叶子节点为单元进行优化</a:t>
                </a:r>
                <a:r>
                  <a:rPr kumimoji="1" lang="en-US" altLang="zh-CN" dirty="0"/>
                  <a:t>, </a:t>
                </a:r>
                <a:r>
                  <a:rPr kumimoji="1" lang="zh-CN" altLang="en-US" dirty="0"/>
                  <a:t>得到所有的标量</a:t>
                </a:r>
                <a:endParaRPr kumimoji="1" lang="en-US" altLang="zh-CN" dirty="0"/>
              </a:p>
              <a:p>
                <a14:m>
                  <m:oMath xmlns:m="http://schemas.openxmlformats.org/officeDocument/2006/math">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ea typeface="Cambria Math" panose="02040503050406030204" pitchFamily="18" charset="0"/>
                          </a:rPr>
                          <m:t>𝛽</m:t>
                        </m:r>
                      </m:e>
                      <m:sub>
                        <m:r>
                          <m:rPr>
                            <m:sty m:val="p"/>
                          </m:rPr>
                          <a:rPr kumimoji="1" lang="en-US" altLang="zh-CN" i="1">
                            <a:latin typeface="Cambria Math" panose="02040503050406030204" pitchFamily="18" charset="0"/>
                          </a:rPr>
                          <m:t>mj</m:t>
                        </m:r>
                      </m:sub>
                    </m:sSub>
                  </m:oMath>
                </a14:m>
                <a:r>
                  <a:rPr kumimoji="1" lang="zh-Hans" altLang="en-US" dirty="0"/>
                  <a:t> </a:t>
                </a:r>
                <a:r>
                  <a:rPr kumimoji="1" lang="en-US" altLang="zh-Hans" dirty="0"/>
                  <a:t>, </a:t>
                </a:r>
                <a:r>
                  <a:rPr kumimoji="1" lang="zh-Hans" altLang="en-US" dirty="0"/>
                  <a:t>即可得到向量 </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oMath>
                </a14:m>
                <a:r>
                  <a:rPr kumimoji="1" lang="zh-Hans" altLang="en-US" dirty="0"/>
                  <a:t> </a:t>
                </a:r>
                <a:endParaRPr kumimoji="1" lang="zh-CN" altLang="en-US" dirty="0"/>
              </a:p>
            </p:txBody>
          </p:sp>
        </mc:Choice>
        <mc:Fallback xmlns="">
          <p:sp>
            <p:nvSpPr>
              <p:cNvPr id="43" name="文本框 42">
                <a:extLst>
                  <a:ext uri="{FF2B5EF4-FFF2-40B4-BE49-F238E27FC236}">
                    <a16:creationId xmlns:a16="http://schemas.microsoft.com/office/drawing/2014/main" id="{BD15E0BD-B83A-D445-9D0C-036F498B7735}"/>
                  </a:ext>
                </a:extLst>
              </p:cNvPr>
              <p:cNvSpPr txBox="1">
                <a:spLocks noRot="1" noChangeAspect="1" noMove="1" noResize="1" noEditPoints="1" noAdjustHandles="1" noChangeArrowheads="1" noChangeShapeType="1" noTextEdit="1"/>
              </p:cNvSpPr>
              <p:nvPr/>
            </p:nvSpPr>
            <p:spPr>
              <a:xfrm>
                <a:off x="3131840" y="5764489"/>
                <a:ext cx="5604419" cy="672043"/>
              </a:xfrm>
              <a:prstGeom prst="rect">
                <a:avLst/>
              </a:prstGeom>
              <a:blipFill>
                <a:blip r:embed="rId7"/>
                <a:stretch>
                  <a:fillRect l="-905" t="-7407" b="-9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881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8DB1067-BBF5-D540-8BDC-824860E8FEA4}"/>
                  </a:ext>
                </a:extLst>
              </p:cNvPr>
              <p:cNvSpPr txBox="1"/>
              <p:nvPr/>
            </p:nvSpPr>
            <p:spPr>
              <a:xfrm>
                <a:off x="1043608" y="2204864"/>
                <a:ext cx="6547883" cy="2031325"/>
              </a:xfrm>
              <a:prstGeom prst="rect">
                <a:avLst/>
              </a:prstGeom>
              <a:noFill/>
            </p:spPr>
            <p:txBody>
              <a:bodyPr wrap="none" rtlCol="0">
                <a:spAutoFit/>
              </a:bodyPr>
              <a:lstStyle/>
              <a:p>
                <a:r>
                  <a:rPr kumimoji="1" lang="zh-CN" altLang="en-US" dirty="0"/>
                  <a:t>我们已经讨论了</a:t>
                </a:r>
                <a:r>
                  <a:rPr kumimoji="1" lang="en-US" altLang="zh-CN" dirty="0"/>
                  <a:t>GBDT</a:t>
                </a:r>
                <a:r>
                  <a:rPr kumimoji="1" lang="zh-CN" altLang="en-US" dirty="0"/>
                  <a:t>的主要原理，包括：</a:t>
                </a:r>
                <a:endParaRPr kumimoji="1" lang="en-US" altLang="zh-CN" dirty="0"/>
              </a:p>
              <a:p>
                <a:endParaRPr kumimoji="1" lang="en-US" altLang="zh-CN" dirty="0"/>
              </a:p>
              <a:p>
                <a:r>
                  <a:rPr kumimoji="1" lang="zh-CN" altLang="en-US" dirty="0"/>
                  <a:t>           </a:t>
                </a:r>
                <a:r>
                  <a:rPr kumimoji="1" lang="zh-Hans" altLang="en-US" dirty="0"/>
                  <a:t>             </a:t>
                </a:r>
                <a:r>
                  <a:rPr kumimoji="1" lang="zh-CN" altLang="en-US" dirty="0"/>
                  <a:t>       每一个基学习器的拟合目标是什么？</a:t>
                </a:r>
                <a:endParaRPr kumimoji="1" lang="en-US" altLang="zh-CN" dirty="0"/>
              </a:p>
              <a:p>
                <a:endParaRPr kumimoji="1" lang="en-US" altLang="zh-CN" dirty="0"/>
              </a:p>
              <a:p>
                <a:r>
                  <a:rPr kumimoji="1" lang="zh-CN" altLang="en-US" dirty="0"/>
                  <a:t>            </a:t>
                </a:r>
                <a:r>
                  <a:rPr kumimoji="1" lang="zh-Hans" altLang="en-US" dirty="0"/>
                  <a:t>             </a:t>
                </a:r>
                <a:r>
                  <a:rPr kumimoji="1" lang="zh-CN" altLang="en-US" dirty="0"/>
                  <a:t>      为什么对负梯度进行拟合是可行的？</a:t>
                </a:r>
                <a:endParaRPr kumimoji="1" lang="en-US" altLang="zh-CN" dirty="0"/>
              </a:p>
              <a:p>
                <a:endParaRPr kumimoji="1" lang="en-US" altLang="zh-CN" dirty="0"/>
              </a:p>
              <a:p>
                <a:r>
                  <a:rPr kumimoji="1" lang="zh-CN" altLang="en-US" dirty="0"/>
                  <a:t>              </a:t>
                </a:r>
                <a:r>
                  <a:rPr kumimoji="1" lang="zh-Hans" altLang="en-US" dirty="0"/>
                  <a:t>              </a:t>
                </a:r>
                <a:r>
                  <a:rPr kumimoji="1" lang="zh-CN" altLang="en-US" dirty="0"/>
                  <a:t>   每个基学习器的参数</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oMath>
                </a14:m>
                <a:r>
                  <a:rPr kumimoji="1" lang="zh-Hans" altLang="en-US" dirty="0"/>
                  <a:t> ，</a:t>
                </a:r>
                <a:r>
                  <a:rPr kumimoji="1" lang="en-US" altLang="zh-Hans" dirty="0"/>
                  <a:t> </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oMath>
                </a14:m>
                <a:r>
                  <a:rPr kumimoji="1" lang="zh-Hans" altLang="en-US" dirty="0"/>
                  <a:t> 是怎样得到的？</a:t>
                </a:r>
                <a:endParaRPr kumimoji="1" lang="zh-CN" altLang="en-US" dirty="0"/>
              </a:p>
            </p:txBody>
          </p:sp>
        </mc:Choice>
        <mc:Fallback xmlns="">
          <p:sp>
            <p:nvSpPr>
              <p:cNvPr id="13" name="文本框 12">
                <a:extLst>
                  <a:ext uri="{FF2B5EF4-FFF2-40B4-BE49-F238E27FC236}">
                    <a16:creationId xmlns:a16="http://schemas.microsoft.com/office/drawing/2014/main" id="{38DB1067-BBF5-D540-8BDC-824860E8FEA4}"/>
                  </a:ext>
                </a:extLst>
              </p:cNvPr>
              <p:cNvSpPr txBox="1">
                <a:spLocks noRot="1" noChangeAspect="1" noMove="1" noResize="1" noEditPoints="1" noAdjustHandles="1" noChangeArrowheads="1" noChangeShapeType="1" noTextEdit="1"/>
              </p:cNvSpPr>
              <p:nvPr/>
            </p:nvSpPr>
            <p:spPr>
              <a:xfrm>
                <a:off x="1043608" y="2204864"/>
                <a:ext cx="6547883" cy="2031325"/>
              </a:xfrm>
              <a:prstGeom prst="rect">
                <a:avLst/>
              </a:prstGeom>
              <a:blipFill>
                <a:blip r:embed="rId3"/>
                <a:stretch>
                  <a:fillRect l="-580" t="-2484" b="-2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3513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4" name="文本框 3">
            <a:extLst>
              <a:ext uri="{FF2B5EF4-FFF2-40B4-BE49-F238E27FC236}">
                <a16:creationId xmlns:a16="http://schemas.microsoft.com/office/drawing/2014/main" id="{6F61AE2A-5B59-E345-9E64-4953FE9C9A65}"/>
              </a:ext>
            </a:extLst>
          </p:cNvPr>
          <p:cNvSpPr txBox="1"/>
          <p:nvPr/>
        </p:nvSpPr>
        <p:spPr>
          <a:xfrm>
            <a:off x="340172" y="1268760"/>
            <a:ext cx="8797601" cy="1477328"/>
          </a:xfrm>
          <a:prstGeom prst="rect">
            <a:avLst/>
          </a:prstGeom>
          <a:noFill/>
        </p:spPr>
        <p:txBody>
          <a:bodyPr wrap="none" rtlCol="0">
            <a:spAutoFit/>
          </a:bodyPr>
          <a:lstStyle/>
          <a:p>
            <a:r>
              <a:rPr kumimoji="1" lang="en-US" altLang="zh-CN" dirty="0"/>
              <a:t>2</a:t>
            </a:r>
            <a:r>
              <a:rPr kumimoji="1" lang="en-US" altLang="zh-Hans" dirty="0"/>
              <a:t>.5</a:t>
            </a:r>
            <a:r>
              <a:rPr kumimoji="1" lang="zh-Hans" altLang="en-US" dirty="0"/>
              <a:t> </a:t>
            </a:r>
            <a:r>
              <a:rPr kumimoji="1" lang="zh-CN" altLang="en-US" dirty="0"/>
              <a:t>为什么</a:t>
            </a:r>
            <a:r>
              <a:rPr kumimoji="1" lang="en-US" altLang="zh-CN" dirty="0"/>
              <a:t>GBDT</a:t>
            </a:r>
            <a:r>
              <a:rPr kumimoji="1" lang="zh-CN" altLang="en-US" dirty="0"/>
              <a:t>要以残差的负梯度替代</a:t>
            </a:r>
            <a:r>
              <a:rPr kumimoji="1" lang="en-US" altLang="zh-CN" dirty="0"/>
              <a:t>Boosting</a:t>
            </a:r>
            <a:r>
              <a:rPr kumimoji="1" lang="zh-Hans" altLang="en-US" dirty="0"/>
              <a:t> </a:t>
            </a:r>
            <a:r>
              <a:rPr kumimoji="1" lang="en-US" altLang="zh-Hans" dirty="0"/>
              <a:t>Tree</a:t>
            </a:r>
            <a:r>
              <a:rPr kumimoji="1" lang="zh-CN" altLang="en-US" dirty="0"/>
              <a:t>的残差作为基学习器的学习目标？</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AAFD79A-D69A-7D49-8DC2-8B852050F8B0}"/>
                  </a:ext>
                </a:extLst>
              </p:cNvPr>
              <p:cNvSpPr txBox="1"/>
              <p:nvPr/>
            </p:nvSpPr>
            <p:spPr>
              <a:xfrm>
                <a:off x="395536" y="2023283"/>
                <a:ext cx="8742237" cy="3385542"/>
              </a:xfrm>
              <a:prstGeom prst="rect">
                <a:avLst/>
              </a:prstGeom>
              <a:noFill/>
            </p:spPr>
            <p:txBody>
              <a:bodyPr wrap="square" rtlCol="0">
                <a:spAutoFit/>
              </a:bodyPr>
              <a:lstStyle/>
              <a:p>
                <a:r>
                  <a:rPr kumimoji="1" lang="en-US" altLang="zh-CN" sz="1400" dirty="0"/>
                  <a:t>Boosting</a:t>
                </a:r>
                <a:r>
                  <a:rPr kumimoji="1" lang="zh-Hans" altLang="en-US" sz="1400" dirty="0"/>
                  <a:t> </a:t>
                </a:r>
                <a:r>
                  <a:rPr kumimoji="1" lang="en-US" altLang="zh-Hans" sz="1400" dirty="0"/>
                  <a:t>Tree</a:t>
                </a:r>
                <a:r>
                  <a:rPr kumimoji="1" lang="zh-Hans" altLang="en-US" sz="1400" dirty="0"/>
                  <a:t> </a:t>
                </a:r>
                <a:r>
                  <a:rPr kumimoji="1" lang="zh-CN" altLang="en-US" sz="1400" dirty="0"/>
                  <a:t>和</a:t>
                </a:r>
                <a:r>
                  <a:rPr kumimoji="1" lang="zh-Hans" altLang="en-US" sz="1400" dirty="0"/>
                  <a:t> </a:t>
                </a:r>
                <a:r>
                  <a:rPr kumimoji="1" lang="en-US" altLang="zh-Hans" sz="1400" dirty="0"/>
                  <a:t>GBDT</a:t>
                </a:r>
                <a:r>
                  <a:rPr kumimoji="1" lang="zh-Hans" altLang="en-US" sz="1400" dirty="0"/>
                  <a:t> </a:t>
                </a:r>
                <a:r>
                  <a:rPr kumimoji="1" lang="zh-CN" altLang="en-US" sz="1400" dirty="0"/>
                  <a:t>两者的相同之处在于，都是迭代回归树，都是累加每棵树的结果作为最终结果，每棵树都在学习前</a:t>
                </a:r>
                <a:r>
                  <a:rPr kumimoji="1" lang="en-US" altLang="zh-CN" sz="1400" dirty="0"/>
                  <a:t>m-1</a:t>
                </a:r>
                <a:r>
                  <a:rPr kumimoji="1" lang="zh-CN" altLang="en-US" sz="1400" dirty="0"/>
                  <a:t>棵树尚存的不足，从总体流程和输入输出上两者是没有区别的</a:t>
                </a:r>
                <a:endParaRPr kumimoji="1" lang="en-US" altLang="zh-CN" sz="1400" dirty="0"/>
              </a:p>
              <a:p>
                <a:endParaRPr kumimoji="1" lang="en-US" altLang="zh-CN" dirty="0"/>
              </a:p>
              <a:p>
                <a:r>
                  <a:rPr kumimoji="1" lang="zh-CN" altLang="en-US" sz="1400" dirty="0"/>
                  <a:t>两者的主要区别就在于每步迭代的时候是否</a:t>
                </a:r>
                <a:r>
                  <a:rPr kumimoji="1" lang="zh-CN" altLang="en-US" sz="1400" b="1" dirty="0">
                    <a:solidFill>
                      <a:srgbClr val="C00000"/>
                    </a:solidFill>
                  </a:rPr>
                  <a:t>使用残差的负梯度</a:t>
                </a:r>
                <a:r>
                  <a:rPr kumimoji="1" lang="zh-CN" altLang="en-US" sz="1400" dirty="0"/>
                  <a:t>作为树的拟合对象，前者不用残差的负梯度而是使用残差，是全局最优值，后者使用的是</a:t>
                </a:r>
                <a:r>
                  <a:rPr kumimoji="1" lang="zh-Hans" altLang="en-US" sz="1400" dirty="0"/>
                  <a:t> </a:t>
                </a:r>
                <a:r>
                  <a:rPr kumimoji="1" lang="zh-CN" altLang="en-US" sz="1400" dirty="0"/>
                  <a:t>局部最优方向（负梯度）*步长（</a:t>
                </a:r>
                <a14:m>
                  <m:oMath xmlns:m="http://schemas.openxmlformats.org/officeDocument/2006/math">
                    <m:r>
                      <a:rPr kumimoji="1" lang="zh-CN" altLang="en-US" sz="1400" i="1" smtClean="0">
                        <a:latin typeface="Cambria Math" panose="02040503050406030204" pitchFamily="18" charset="0"/>
                      </a:rPr>
                      <m:t>𝛽</m:t>
                    </m:r>
                  </m:oMath>
                </a14:m>
                <a:r>
                  <a:rPr kumimoji="1" lang="zh-CN" altLang="en-US" sz="1400" dirty="0"/>
                  <a:t>），即前者是每一步都试图让结果变成最好，后者则每步试图让结果更好一点</a:t>
                </a:r>
                <a:endParaRPr kumimoji="1" lang="en-US" altLang="zh-CN" sz="1400" dirty="0"/>
              </a:p>
              <a:p>
                <a:endParaRPr kumimoji="1" lang="en-US" altLang="zh-CN" sz="1400" dirty="0"/>
              </a:p>
              <a:p>
                <a:endParaRPr kumimoji="1" lang="en-US" altLang="zh-CN" sz="1400" dirty="0"/>
              </a:p>
              <a:p>
                <a:r>
                  <a:rPr kumimoji="1" lang="en-US" altLang="zh-CN" sz="1400" dirty="0"/>
                  <a:t>Boosting</a:t>
                </a:r>
                <a:r>
                  <a:rPr kumimoji="1" lang="zh-Hans" altLang="en-US" sz="1400" dirty="0"/>
                  <a:t> </a:t>
                </a:r>
                <a:r>
                  <a:rPr kumimoji="1" lang="en-US" altLang="zh-Hans" sz="1400" dirty="0"/>
                  <a:t>Tree</a:t>
                </a:r>
                <a:r>
                  <a:rPr kumimoji="1" lang="zh-CN" altLang="en-US" sz="1400" dirty="0"/>
                  <a:t>的最大问题在于，它依赖残差进行优化，损失函数一般固定为反应残差的均方差损失函数，因此</a:t>
                </a:r>
                <a:endParaRPr kumimoji="1" lang="en-US" altLang="zh-CN" sz="1400" dirty="0"/>
              </a:p>
              <a:p>
                <a:r>
                  <a:rPr kumimoji="1" lang="zh-CN" altLang="en-US" sz="1400" dirty="0"/>
                  <a:t>当均方差损失函数失效（该损失函数对异常值敏感）的时候，</a:t>
                </a:r>
                <a:r>
                  <a:rPr kumimoji="1" lang="zh-CN" altLang="en-US" sz="1400" b="1" dirty="0">
                    <a:solidFill>
                      <a:srgbClr val="002060"/>
                    </a:solidFill>
                  </a:rPr>
                  <a:t>换了其他一般的损失函数，便很难得到优化的结果</a:t>
                </a:r>
                <a:r>
                  <a:rPr kumimoji="1" lang="zh-CN" altLang="en-US" sz="1400" dirty="0"/>
                  <a:t>。同时，因为损失函数的问题，它也很难处理回归之外问题。</a:t>
                </a:r>
                <a:r>
                  <a:rPr kumimoji="1" lang="zh-Hans" altLang="en-US" sz="1400" dirty="0"/>
                  <a:t> </a:t>
                </a:r>
                <a:r>
                  <a:rPr kumimoji="1" lang="zh-CN" altLang="en-US" sz="1400" dirty="0"/>
                  <a:t>而后者使用梯度下降的方法，对于任意可以求导的损失函数它都可以处理</a:t>
                </a:r>
                <a:endParaRPr kumimoji="1" lang="en-US" altLang="zh-CN" sz="1400" dirty="0"/>
              </a:p>
              <a:p>
                <a:endParaRPr kumimoji="1" lang="en-US" altLang="zh-CN" sz="1400" dirty="0"/>
              </a:p>
              <a:p>
                <a:endParaRPr kumimoji="1" lang="en-US" altLang="zh-CN" sz="1400" dirty="0"/>
              </a:p>
              <a:p>
                <a:r>
                  <a:rPr kumimoji="1" lang="en-US" altLang="zh-CN" sz="1400" dirty="0"/>
                  <a:t>GBDT</a:t>
                </a:r>
                <a:r>
                  <a:rPr kumimoji="1" lang="zh-CN" altLang="en-US" sz="1400" dirty="0"/>
                  <a:t>本质上是以梯度下降和参数搜索（</a:t>
                </a:r>
                <a14:m>
                  <m:oMath xmlns:m="http://schemas.openxmlformats.org/officeDocument/2006/math">
                    <m:r>
                      <a:rPr kumimoji="1" lang="zh-CN" altLang="en-US" sz="1400" i="1">
                        <a:latin typeface="Cambria Math" panose="02040503050406030204" pitchFamily="18" charset="0"/>
                      </a:rPr>
                      <m:t>𝛽</m:t>
                    </m:r>
                  </m:oMath>
                </a14:m>
                <a:r>
                  <a:rPr kumimoji="1" lang="zh-CN" altLang="en-US" sz="1400" dirty="0"/>
                  <a:t>）的办法简化了</a:t>
                </a:r>
                <a:r>
                  <a:rPr kumimoji="1" lang="en-US" altLang="zh-CN" sz="1400" dirty="0"/>
                  <a:t>Boosting</a:t>
                </a:r>
                <a:r>
                  <a:rPr kumimoji="1" lang="zh-Hans" altLang="en-US" sz="1400" dirty="0"/>
                  <a:t> </a:t>
                </a:r>
                <a:r>
                  <a:rPr kumimoji="1" lang="en-US" altLang="zh-Hans" sz="1400" dirty="0"/>
                  <a:t>Tree</a:t>
                </a:r>
                <a:r>
                  <a:rPr kumimoji="1" lang="zh-CN" altLang="en-US" sz="1400" dirty="0"/>
                  <a:t>对于损失函数的优化求解问题</a:t>
                </a:r>
              </a:p>
            </p:txBody>
          </p:sp>
        </mc:Choice>
        <mc:Fallback xmlns="">
          <p:sp>
            <p:nvSpPr>
              <p:cNvPr id="5" name="文本框 4">
                <a:extLst>
                  <a:ext uri="{FF2B5EF4-FFF2-40B4-BE49-F238E27FC236}">
                    <a16:creationId xmlns:a16="http://schemas.microsoft.com/office/drawing/2014/main" id="{BAAFD79A-D69A-7D49-8DC2-8B852050F8B0}"/>
                  </a:ext>
                </a:extLst>
              </p:cNvPr>
              <p:cNvSpPr txBox="1">
                <a:spLocks noRot="1" noChangeAspect="1" noMove="1" noResize="1" noEditPoints="1" noAdjustHandles="1" noChangeArrowheads="1" noChangeShapeType="1" noTextEdit="1"/>
              </p:cNvSpPr>
              <p:nvPr/>
            </p:nvSpPr>
            <p:spPr>
              <a:xfrm>
                <a:off x="395536" y="2023283"/>
                <a:ext cx="8742237" cy="3385542"/>
              </a:xfrm>
              <a:prstGeom prst="rect">
                <a:avLst/>
              </a:prstGeom>
              <a:blipFill>
                <a:blip r:embed="rId3"/>
                <a:stretch>
                  <a:fillRect l="-145" t="-373" b="-7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58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4" name="文本框 3">
            <a:extLst>
              <a:ext uri="{FF2B5EF4-FFF2-40B4-BE49-F238E27FC236}">
                <a16:creationId xmlns:a16="http://schemas.microsoft.com/office/drawing/2014/main" id="{6F61AE2A-5B59-E345-9E64-4953FE9C9A65}"/>
              </a:ext>
            </a:extLst>
          </p:cNvPr>
          <p:cNvSpPr txBox="1"/>
          <p:nvPr/>
        </p:nvSpPr>
        <p:spPr>
          <a:xfrm>
            <a:off x="108004" y="720493"/>
            <a:ext cx="3057888" cy="1200329"/>
          </a:xfrm>
          <a:prstGeom prst="rect">
            <a:avLst/>
          </a:prstGeom>
          <a:noFill/>
        </p:spPr>
        <p:txBody>
          <a:bodyPr wrap="none" rtlCol="0">
            <a:spAutoFit/>
          </a:bodyPr>
          <a:lstStyle/>
          <a:p>
            <a:r>
              <a:rPr kumimoji="1" lang="en-US" altLang="zh-CN" dirty="0"/>
              <a:t>2</a:t>
            </a:r>
            <a:r>
              <a:rPr kumimoji="1" lang="en-US" altLang="zh-Hans" dirty="0"/>
              <a:t>.6</a:t>
            </a:r>
            <a:r>
              <a:rPr kumimoji="1" lang="zh-Hans" altLang="en-US" dirty="0"/>
              <a:t> </a:t>
            </a:r>
            <a:r>
              <a:rPr kumimoji="1" lang="en-US" altLang="zh-Hans" dirty="0"/>
              <a:t>GBDT</a:t>
            </a:r>
            <a:r>
              <a:rPr kumimoji="1" lang="zh-Hans" altLang="en-US" dirty="0"/>
              <a:t> </a:t>
            </a:r>
            <a:r>
              <a:rPr kumimoji="1" lang="zh-CN" altLang="en-US" dirty="0"/>
              <a:t>里用到的一些技巧</a:t>
            </a:r>
            <a:endParaRPr kumimoji="1" lang="en-US" altLang="zh-CN" dirty="0"/>
          </a:p>
          <a:p>
            <a:endParaRPr kumimoji="1" lang="en-US" altLang="zh-CN" dirty="0"/>
          </a:p>
          <a:p>
            <a:endParaRPr kumimoji="1" lang="en-US" altLang="zh-CN" dirty="0"/>
          </a:p>
          <a:p>
            <a:endParaRPr kumimoji="1" lang="en-US" altLang="zh-CN" dirty="0"/>
          </a:p>
        </p:txBody>
      </p:sp>
      <p:sp>
        <p:nvSpPr>
          <p:cNvPr id="3" name="文本框 2">
            <a:extLst>
              <a:ext uri="{FF2B5EF4-FFF2-40B4-BE49-F238E27FC236}">
                <a16:creationId xmlns:a16="http://schemas.microsoft.com/office/drawing/2014/main" id="{8AB11D6F-EA53-FF41-911B-7E3B88ED5FF0}"/>
              </a:ext>
            </a:extLst>
          </p:cNvPr>
          <p:cNvSpPr txBox="1"/>
          <p:nvPr/>
        </p:nvSpPr>
        <p:spPr>
          <a:xfrm>
            <a:off x="378102" y="1368565"/>
            <a:ext cx="8802410" cy="1569660"/>
          </a:xfrm>
          <a:prstGeom prst="rect">
            <a:avLst/>
          </a:prstGeom>
          <a:noFill/>
        </p:spPr>
        <p:txBody>
          <a:bodyPr wrap="none" rtlCol="0">
            <a:spAutoFit/>
          </a:bodyPr>
          <a:lstStyle/>
          <a:p>
            <a:pPr marL="342900" indent="-342900">
              <a:buAutoNum type="arabicPeriod"/>
            </a:pPr>
            <a:r>
              <a:rPr kumimoji="1" lang="en-US" altLang="zh-Hans" dirty="0"/>
              <a:t>Shrinkage</a:t>
            </a:r>
            <a:r>
              <a:rPr kumimoji="1" lang="zh-Hans" altLang="en-US" dirty="0"/>
              <a:t> </a:t>
            </a:r>
            <a:r>
              <a:rPr kumimoji="1" lang="zh-CN" altLang="en-US" dirty="0"/>
              <a:t>收缩</a:t>
            </a:r>
            <a:endParaRPr kumimoji="1" lang="en-US" altLang="zh-CN" dirty="0"/>
          </a:p>
          <a:p>
            <a:pPr marL="342900" indent="-342900">
              <a:buAutoNum type="arabicPeriod"/>
            </a:pPr>
            <a:endParaRPr kumimoji="1" lang="en-US" altLang="zh-CN" dirty="0"/>
          </a:p>
          <a:p>
            <a:r>
              <a:rPr kumimoji="1" lang="zh-Hans" altLang="en-US" sz="1400" dirty="0"/>
              <a:t>      </a:t>
            </a:r>
            <a:r>
              <a:rPr kumimoji="1" lang="en-US" altLang="zh-Hans" sz="1400" dirty="0"/>
              <a:t>Shrinkage</a:t>
            </a:r>
            <a:r>
              <a:rPr kumimoji="1" lang="zh-CN" altLang="en-US" sz="1400" dirty="0"/>
              <a:t>的思想认为，每次走一小步逐渐逼近结果的效果，要比每次迈一大步很快逼近结果的方式更容易</a:t>
            </a:r>
            <a:endParaRPr kumimoji="1" lang="en-US" altLang="zh-CN" sz="1400" dirty="0"/>
          </a:p>
          <a:p>
            <a:r>
              <a:rPr kumimoji="1" lang="zh-CN" altLang="en-US" sz="1400" dirty="0"/>
              <a:t>得到精确值，即它不完全信任每一棵残差树，认为每棵树只学到了真理的一部分累加的时候只累加了一小部分</a:t>
            </a:r>
            <a:endParaRPr kumimoji="1" lang="en-US" altLang="zh-CN" sz="1400" dirty="0"/>
          </a:p>
          <a:p>
            <a:r>
              <a:rPr kumimoji="1" lang="zh-CN" altLang="en-US" sz="1400" dirty="0"/>
              <a:t>多学几棵树来弥补不足。</a:t>
            </a:r>
            <a:r>
              <a:rPr kumimoji="1" lang="zh-Hans" altLang="en-US" sz="1400" dirty="0"/>
              <a:t> </a:t>
            </a:r>
            <a:r>
              <a:rPr kumimoji="1" lang="zh-CN" altLang="en-US" sz="1400" dirty="0"/>
              <a:t>这个技巧类似于梯度下降里的学习率</a:t>
            </a:r>
            <a:endParaRPr kumimoji="1" lang="en-US" altLang="zh-CN" sz="1400" dirty="0"/>
          </a:p>
          <a:p>
            <a:r>
              <a:rPr kumimoji="1" lang="zh-CN" altLang="en-US" dirty="0"/>
              <a:t>    </a:t>
            </a:r>
          </a:p>
        </p:txBody>
      </p:sp>
      <p:sp>
        <p:nvSpPr>
          <p:cNvPr id="6" name="文本框 5">
            <a:extLst>
              <a:ext uri="{FF2B5EF4-FFF2-40B4-BE49-F238E27FC236}">
                <a16:creationId xmlns:a16="http://schemas.microsoft.com/office/drawing/2014/main" id="{193D04E3-AADF-BE41-A554-FEAA87ADD49B}"/>
              </a:ext>
            </a:extLst>
          </p:cNvPr>
          <p:cNvSpPr txBox="1"/>
          <p:nvPr/>
        </p:nvSpPr>
        <p:spPr>
          <a:xfrm>
            <a:off x="405132" y="2784336"/>
            <a:ext cx="1441420" cy="307777"/>
          </a:xfrm>
          <a:prstGeom prst="rect">
            <a:avLst/>
          </a:prstGeom>
          <a:noFill/>
        </p:spPr>
        <p:txBody>
          <a:bodyPr wrap="none" rtlCol="0">
            <a:spAutoFit/>
          </a:bodyPr>
          <a:lstStyle/>
          <a:p>
            <a:r>
              <a:rPr kumimoji="1" lang="zh-CN" altLang="en-US" sz="1400" dirty="0"/>
              <a:t>数学方程对比：</a:t>
            </a:r>
          </a:p>
        </p:txBody>
      </p:sp>
      <p:sp>
        <p:nvSpPr>
          <p:cNvPr id="10" name="文本框 9">
            <a:extLst>
              <a:ext uri="{FF2B5EF4-FFF2-40B4-BE49-F238E27FC236}">
                <a16:creationId xmlns:a16="http://schemas.microsoft.com/office/drawing/2014/main" id="{FF76934F-3B23-FB45-8779-66335FC2DC06}"/>
              </a:ext>
            </a:extLst>
          </p:cNvPr>
          <p:cNvSpPr txBox="1"/>
          <p:nvPr/>
        </p:nvSpPr>
        <p:spPr>
          <a:xfrm>
            <a:off x="2251600" y="2728539"/>
            <a:ext cx="877163" cy="369332"/>
          </a:xfrm>
          <a:prstGeom prst="rect">
            <a:avLst/>
          </a:prstGeom>
          <a:noFill/>
        </p:spPr>
        <p:txBody>
          <a:bodyPr wrap="none" rtlCol="0">
            <a:spAutoFit/>
          </a:bodyPr>
          <a:lstStyle/>
          <a:p>
            <a:r>
              <a:rPr kumimoji="1" lang="zh-CN" altLang="en-US" dirty="0"/>
              <a:t>之前：</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B31D40-81DE-1E47-A427-CB7E97C2661E}"/>
                  </a:ext>
                </a:extLst>
              </p:cNvPr>
              <p:cNvSpPr txBox="1"/>
              <p:nvPr/>
            </p:nvSpPr>
            <p:spPr>
              <a:xfrm>
                <a:off x="3129092" y="2728539"/>
                <a:ext cx="3996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Hans" i="1" smtClean="0">
                              <a:latin typeface="Cambria Math" panose="02040503050406030204" pitchFamily="18" charset="0"/>
                            </a:rPr>
                          </m:ctrlPr>
                        </m:sSub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i="1">
                          <a:latin typeface="Cambria Math" panose="02040503050406030204" pitchFamily="18" charset="0"/>
                        </a:rPr>
                        <m:t>+</m:t>
                      </m:r>
                      <m:sSub>
                        <m:sSubPr>
                          <m:ctrlPr>
                            <a:rPr kumimoji="1" lang="en-US" altLang="zh-Hans" i="1" smtClean="0">
                              <a:latin typeface="Cambria Math" panose="02040503050406030204" pitchFamily="18" charset="0"/>
                            </a:rPr>
                          </m:ctrlPr>
                        </m:sSubPr>
                        <m:e>
                          <m:r>
                            <a:rPr kumimoji="1" lang="en-US" altLang="zh-Hans" i="1" smtClean="0">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r>
                        <a:rPr kumimoji="1" lang="zh-Hans" altLang="en-US" b="0" i="1" smtClean="0">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b="0" i="1" smtClean="0">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m:oMathPara>
                </a14:m>
                <a:endParaRPr kumimoji="1" lang="zh-CN" altLang="en-US" dirty="0"/>
              </a:p>
            </p:txBody>
          </p:sp>
        </mc:Choice>
        <mc:Fallback xmlns="">
          <p:sp>
            <p:nvSpPr>
              <p:cNvPr id="11" name="文本框 10">
                <a:extLst>
                  <a:ext uri="{FF2B5EF4-FFF2-40B4-BE49-F238E27FC236}">
                    <a16:creationId xmlns:a16="http://schemas.microsoft.com/office/drawing/2014/main" id="{ECB31D40-81DE-1E47-A427-CB7E97C2661E}"/>
                  </a:ext>
                </a:extLst>
              </p:cNvPr>
              <p:cNvSpPr txBox="1">
                <a:spLocks noRot="1" noChangeAspect="1" noMove="1" noResize="1" noEditPoints="1" noAdjustHandles="1" noChangeArrowheads="1" noChangeShapeType="1" noTextEdit="1"/>
              </p:cNvSpPr>
              <p:nvPr/>
            </p:nvSpPr>
            <p:spPr>
              <a:xfrm>
                <a:off x="3129092" y="2728539"/>
                <a:ext cx="3996735"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8E33F59-F439-714B-A87B-2E6A74F6A4EE}"/>
                  </a:ext>
                </a:extLst>
              </p:cNvPr>
              <p:cNvSpPr txBox="1"/>
              <p:nvPr/>
            </p:nvSpPr>
            <p:spPr>
              <a:xfrm>
                <a:off x="2251600" y="3231481"/>
                <a:ext cx="5490862" cy="369332"/>
              </a:xfrm>
              <a:prstGeom prst="rect">
                <a:avLst/>
              </a:prstGeom>
              <a:noFill/>
            </p:spPr>
            <p:txBody>
              <a:bodyPr wrap="none" rtlCol="0">
                <a:spAutoFit/>
              </a:bodyPr>
              <a:lstStyle/>
              <a:p>
                <a:r>
                  <a:rPr kumimoji="1" lang="en-US" altLang="zh-CN" dirty="0"/>
                  <a:t>Shrinkage</a:t>
                </a:r>
                <a:r>
                  <a:rPr kumimoji="1" lang="zh-Hans" altLang="en-US" dirty="0"/>
                  <a:t>：</a:t>
                </a:r>
                <a:r>
                  <a:rPr kumimoji="1" lang="en-US" altLang="zh-Hans" dirty="0"/>
                  <a:t> </a:t>
                </a:r>
                <a14:m>
                  <m:oMath xmlns:m="http://schemas.openxmlformats.org/officeDocument/2006/math">
                    <m:sSub>
                      <m:sSubPr>
                        <m:ctrlPr>
                          <a:rPr kumimoji="1" lang="en-US" altLang="zh-Hans" i="1">
                            <a:latin typeface="Cambria Math" panose="02040503050406030204" pitchFamily="18" charset="0"/>
                          </a:rPr>
                        </m:ctrlPr>
                      </m:sSubPr>
                      <m:e>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sub>
                        </m:sSub>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en-US" altLang="zh-Hans" i="1">
                            <a:latin typeface="Cambria Math" panose="02040503050406030204" pitchFamily="18" charset="0"/>
                          </a:rPr>
                          <m:t>=</m:t>
                        </m:r>
                        <m:r>
                          <a:rPr kumimoji="1" lang="zh-Hans" altLang="en-US" i="1">
                            <a:latin typeface="Cambria Math" panose="02040503050406030204" pitchFamily="18" charset="0"/>
                          </a:rPr>
                          <m:t> </m:t>
                        </m:r>
                        <m:r>
                          <a:rPr kumimoji="1" lang="en-US" altLang="zh-Hans" i="1">
                            <a:latin typeface="Cambria Math" panose="02040503050406030204" pitchFamily="18" charset="0"/>
                          </a:rPr>
                          <m:t>𝐻</m:t>
                        </m:r>
                      </m:e>
                      <m:sub>
                        <m:r>
                          <a:rPr kumimoji="1" lang="en-US" altLang="zh-Hans" i="1">
                            <a:latin typeface="Cambria Math" panose="02040503050406030204" pitchFamily="18" charset="0"/>
                          </a:rPr>
                          <m:t>𝑚</m:t>
                        </m:r>
                        <m:r>
                          <a:rPr kumimoji="1" lang="en-US" altLang="zh-Hans" i="1">
                            <a:latin typeface="Cambria Math" panose="02040503050406030204" pitchFamily="18" charset="0"/>
                          </a:rPr>
                          <m:t>−1</m:t>
                        </m:r>
                      </m:sub>
                    </m:sSub>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smtClean="0">
                            <a:latin typeface="Cambria Math" panose="02040503050406030204" pitchFamily="18" charset="0"/>
                            <a:ea typeface="Cambria Math" panose="02040503050406030204" pitchFamily="18" charset="0"/>
                          </a:rPr>
                          <m:t>𝜌</m:t>
                        </m:r>
                        <m:r>
                          <a:rPr kumimoji="1" lang="zh-Hans" altLang="en-US" b="0" i="1" smtClean="0">
                            <a:latin typeface="Cambria Math" panose="02040503050406030204" pitchFamily="18" charset="0"/>
                            <a:ea typeface="Cambria Math" panose="02040503050406030204" pitchFamily="18" charset="0"/>
                          </a:rPr>
                          <m:t>∗</m:t>
                        </m:r>
                        <m:r>
                          <a:rPr kumimoji="1" lang="en-US" altLang="zh-Hans" i="1">
                            <a:latin typeface="Cambria Math" panose="02040503050406030204" pitchFamily="18" charset="0"/>
                            <a:ea typeface="Cambria Math" panose="02040503050406030204" pitchFamily="18" charset="0"/>
                          </a:rPr>
                          <m:t>𝛽</m:t>
                        </m:r>
                      </m:e>
                      <m:sub>
                        <m:r>
                          <m:rPr>
                            <m:sty m:val="p"/>
                          </m:rPr>
                          <a:rPr kumimoji="1" lang="en-US" altLang="zh-Hans" i="1">
                            <a:latin typeface="Cambria Math" panose="02040503050406030204" pitchFamily="18" charset="0"/>
                          </a:rPr>
                          <m:t>m</m:t>
                        </m:r>
                      </m:sub>
                    </m:sSub>
                    <m:r>
                      <a:rPr kumimoji="1" lang="zh-Hans" altLang="en-US" i="1">
                        <a:latin typeface="Cambria Math" panose="02040503050406030204" pitchFamily="18" charset="0"/>
                        <a:ea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oMath>
                </a14:m>
                <a:endParaRPr kumimoji="1" lang="zh-CN" altLang="en-US" dirty="0"/>
              </a:p>
            </p:txBody>
          </p:sp>
        </mc:Choice>
        <mc:Fallback xmlns="">
          <p:sp>
            <p:nvSpPr>
              <p:cNvPr id="12" name="文本框 11">
                <a:extLst>
                  <a:ext uri="{FF2B5EF4-FFF2-40B4-BE49-F238E27FC236}">
                    <a16:creationId xmlns:a16="http://schemas.microsoft.com/office/drawing/2014/main" id="{08E33F59-F439-714B-A87B-2E6A74F6A4EE}"/>
                  </a:ext>
                </a:extLst>
              </p:cNvPr>
              <p:cNvSpPr txBox="1">
                <a:spLocks noRot="1" noChangeAspect="1" noMove="1" noResize="1" noEditPoints="1" noAdjustHandles="1" noChangeArrowheads="1" noChangeShapeType="1" noTextEdit="1"/>
              </p:cNvSpPr>
              <p:nvPr/>
            </p:nvSpPr>
            <p:spPr>
              <a:xfrm>
                <a:off x="2251600" y="3231481"/>
                <a:ext cx="5490862" cy="369332"/>
              </a:xfrm>
              <a:prstGeom prst="rect">
                <a:avLst/>
              </a:prstGeom>
              <a:blipFill>
                <a:blip r:embed="rId4"/>
                <a:stretch>
                  <a:fillRect l="-691" t="-9677" b="-2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51F448E-649F-EA47-A6F8-89951397ECEB}"/>
                  </a:ext>
                </a:extLst>
              </p:cNvPr>
              <p:cNvSpPr txBox="1"/>
              <p:nvPr/>
            </p:nvSpPr>
            <p:spPr>
              <a:xfrm>
                <a:off x="378102" y="3769295"/>
                <a:ext cx="8671798" cy="738664"/>
              </a:xfrm>
              <a:prstGeom prst="rect">
                <a:avLst/>
              </a:prstGeom>
              <a:noFill/>
            </p:spPr>
            <p:txBody>
              <a:bodyPr wrap="none" rtlCol="0">
                <a:spAutoFit/>
              </a:bodyPr>
              <a:lstStyle/>
              <a:p>
                <a:r>
                  <a:rPr kumimoji="1" lang="zh-CN" altLang="en-US" sz="1400" dirty="0"/>
                  <a:t>学习率</a:t>
                </a:r>
                <a14:m>
                  <m:oMath xmlns:m="http://schemas.openxmlformats.org/officeDocument/2006/math">
                    <m:r>
                      <a:rPr kumimoji="1" lang="en-US" altLang="zh-Hans" sz="1400" i="1">
                        <a:latin typeface="Cambria Math" panose="02040503050406030204" pitchFamily="18" charset="0"/>
                        <a:ea typeface="Cambria Math" panose="02040503050406030204" pitchFamily="18" charset="0"/>
                      </a:rPr>
                      <m:t>𝜌</m:t>
                    </m:r>
                  </m:oMath>
                </a14:m>
                <a:r>
                  <a:rPr kumimoji="1" lang="zh-CN" altLang="en-US" sz="1400" dirty="0"/>
                  <a:t>一般取</a:t>
                </a:r>
                <a:r>
                  <a:rPr kumimoji="1" lang="en-US" altLang="zh-CN" sz="1400" dirty="0"/>
                  <a:t>0</a:t>
                </a:r>
                <a:r>
                  <a:rPr kumimoji="1" lang="en-US" altLang="zh-Hans" sz="1400" dirty="0"/>
                  <a:t>.001</a:t>
                </a:r>
                <a:r>
                  <a:rPr kumimoji="1" lang="zh-Hans" altLang="en-US" sz="1400" dirty="0"/>
                  <a:t>到</a:t>
                </a:r>
                <a:r>
                  <a:rPr kumimoji="1" lang="en-US" altLang="zh-Hans" sz="1400" dirty="0"/>
                  <a:t>0.01</a:t>
                </a:r>
                <a:r>
                  <a:rPr kumimoji="1" lang="zh-Hans" altLang="en-US" sz="1400" dirty="0"/>
                  <a:t>，设置的越小，需要训练的回归树越多。注意，这里</a:t>
                </a:r>
                <a14:m>
                  <m:oMath xmlns:m="http://schemas.openxmlformats.org/officeDocument/2006/math">
                    <m:sSub>
                      <m:sSubPr>
                        <m:ctrlPr>
                          <a:rPr kumimoji="1" lang="en-US" altLang="zh-Hans" sz="1400" i="1">
                            <a:latin typeface="Cambria Math" panose="02040503050406030204" pitchFamily="18" charset="0"/>
                          </a:rPr>
                        </m:ctrlPr>
                      </m:sSubPr>
                      <m:e>
                        <m:r>
                          <a:rPr kumimoji="1" lang="en-US" altLang="zh-Hans" sz="1400" i="1">
                            <a:latin typeface="Cambria Math" panose="02040503050406030204" pitchFamily="18" charset="0"/>
                          </a:rPr>
                          <m:t>h</m:t>
                        </m:r>
                      </m:e>
                      <m:sub>
                        <m:r>
                          <a:rPr kumimoji="1" lang="en-US" altLang="zh-Hans" sz="1400" i="1">
                            <a:latin typeface="Cambria Math" panose="02040503050406030204" pitchFamily="18" charset="0"/>
                          </a:rPr>
                          <m:t>𝑚</m:t>
                        </m:r>
                      </m:sub>
                    </m:sSub>
                  </m:oMath>
                </a14:m>
                <a:r>
                  <a:rPr kumimoji="1" lang="zh-CN" altLang="en-US" sz="1400" dirty="0"/>
                  <a:t>前面的两个参数的性质是</a:t>
                </a:r>
                <a:endParaRPr kumimoji="1" lang="en-US" altLang="zh-CN" sz="1400" dirty="0"/>
              </a:p>
              <a:p>
                <a:r>
                  <a:rPr kumimoji="1" lang="zh-CN" altLang="en-US" sz="1400" dirty="0"/>
                  <a:t>不一样的，</a:t>
                </a:r>
                <a:r>
                  <a:rPr kumimoji="1" lang="en-US" altLang="zh-Hans" sz="1400" dirty="0"/>
                  <a:t> </a:t>
                </a:r>
                <a14:m>
                  <m:oMath xmlns:m="http://schemas.openxmlformats.org/officeDocument/2006/math">
                    <m:sSub>
                      <m:sSubPr>
                        <m:ctrlPr>
                          <a:rPr kumimoji="1" lang="en-US" altLang="zh-Hans" sz="1400" i="1">
                            <a:latin typeface="Cambria Math" panose="02040503050406030204" pitchFamily="18" charset="0"/>
                          </a:rPr>
                        </m:ctrlPr>
                      </m:sSubPr>
                      <m:e>
                        <m:r>
                          <a:rPr kumimoji="1" lang="en-US" altLang="zh-Hans" sz="1400" i="1">
                            <a:latin typeface="Cambria Math" panose="02040503050406030204" pitchFamily="18" charset="0"/>
                            <a:ea typeface="Cambria Math" panose="02040503050406030204" pitchFamily="18" charset="0"/>
                          </a:rPr>
                          <m:t>𝛽</m:t>
                        </m:r>
                      </m:e>
                      <m:sub>
                        <m:r>
                          <m:rPr>
                            <m:sty m:val="p"/>
                          </m:rPr>
                          <a:rPr kumimoji="1" lang="en-US" altLang="zh-Hans" sz="1400" i="1">
                            <a:latin typeface="Cambria Math" panose="02040503050406030204" pitchFamily="18" charset="0"/>
                          </a:rPr>
                          <m:t>m</m:t>
                        </m:r>
                      </m:sub>
                    </m:sSub>
                    <m:r>
                      <a:rPr kumimoji="1" lang="zh-Hans" altLang="en-US" sz="1400" b="0" i="1" smtClean="0">
                        <a:latin typeface="Cambria Math" panose="02040503050406030204" pitchFamily="18" charset="0"/>
                      </a:rPr>
                      <m:t> </m:t>
                    </m:r>
                    <m:r>
                      <a:rPr kumimoji="1" lang="zh-Hans" altLang="en-US" sz="1400" i="1">
                        <a:latin typeface="Cambria Math" panose="02040503050406030204" pitchFamily="18" charset="0"/>
                      </a:rPr>
                      <m:t>是</m:t>
                    </m:r>
                    <m:r>
                      <a:rPr kumimoji="1" lang="zh-Hans" altLang="en-US" sz="1400" i="1" smtClean="0">
                        <a:latin typeface="Cambria Math" panose="02040503050406030204" pitchFamily="18" charset="0"/>
                      </a:rPr>
                      <m:t>计算</m:t>
                    </m:r>
                    <m:r>
                      <a:rPr kumimoji="1" lang="zh-Hans" altLang="en-US" sz="1400" i="1">
                        <a:latin typeface="Cambria Math" panose="02040503050406030204" pitchFamily="18" charset="0"/>
                      </a:rPr>
                      <m:t>得来</m:t>
                    </m:r>
                    <m:r>
                      <a:rPr kumimoji="1" lang="zh-Hans" altLang="en-US" sz="1400" i="1" smtClean="0">
                        <a:latin typeface="Cambria Math" panose="02040503050406030204" pitchFamily="18" charset="0"/>
                      </a:rPr>
                      <m:t>使</m:t>
                    </m:r>
                    <m:r>
                      <a:rPr kumimoji="1" lang="zh-Hans" altLang="en-US" sz="1400" i="1">
                        <a:latin typeface="Cambria Math" panose="02040503050406030204" pitchFamily="18" charset="0"/>
                      </a:rPr>
                      <m:t>模型损失</m:t>
                    </m:r>
                    <m:r>
                      <a:rPr kumimoji="1" lang="zh-Hans" altLang="en-US" sz="1400" i="1" smtClean="0">
                        <a:latin typeface="Cambria Math" panose="02040503050406030204" pitchFamily="18" charset="0"/>
                      </a:rPr>
                      <m:t>尽可能</m:t>
                    </m:r>
                    <m:r>
                      <a:rPr kumimoji="1" lang="zh-Hans" altLang="en-US" sz="1400" i="1">
                        <a:latin typeface="Cambria Math" panose="02040503050406030204" pitchFamily="18" charset="0"/>
                      </a:rPr>
                      <m:t>低</m:t>
                    </m:r>
                    <m:r>
                      <a:rPr kumimoji="1" lang="zh-Hans" altLang="en-US" sz="1400" i="1" smtClean="0">
                        <a:latin typeface="Cambria Math" panose="02040503050406030204" pitchFamily="18" charset="0"/>
                      </a:rPr>
                      <m:t>的</m:t>
                    </m:r>
                  </m:oMath>
                </a14:m>
                <a:r>
                  <a:rPr kumimoji="1" lang="zh-CN" altLang="en-US" sz="1400" dirty="0"/>
                  <a:t>优化值，而</a:t>
                </a:r>
                <a14:m>
                  <m:oMath xmlns:m="http://schemas.openxmlformats.org/officeDocument/2006/math">
                    <m:r>
                      <a:rPr kumimoji="1" lang="zh-CN" altLang="en-US" sz="1400" i="1" smtClean="0">
                        <a:latin typeface="Cambria Math" panose="02040503050406030204" pitchFamily="18" charset="0"/>
                      </a:rPr>
                      <m:t>𝜌</m:t>
                    </m:r>
                    <m:r>
                      <a:rPr kumimoji="1" lang="zh-CN" altLang="en-US" sz="1400" i="1">
                        <a:latin typeface="Cambria Math" panose="02040503050406030204" pitchFamily="18" charset="0"/>
                      </a:rPr>
                      <m:t>是</m:t>
                    </m:r>
                    <m:r>
                      <a:rPr kumimoji="1" lang="zh-CN" altLang="en-US" sz="1400" i="1" smtClean="0">
                        <a:latin typeface="Cambria Math" panose="02040503050406030204" pitchFamily="18" charset="0"/>
                      </a:rPr>
                      <m:t>一个</m:t>
                    </m:r>
                    <m:r>
                      <a:rPr kumimoji="1" lang="zh-CN" altLang="en-US" sz="1400" i="1">
                        <a:latin typeface="Cambria Math" panose="02040503050406030204" pitchFamily="18" charset="0"/>
                      </a:rPr>
                      <m:t>人为</m:t>
                    </m:r>
                    <m:r>
                      <a:rPr kumimoji="1" lang="zh-CN" altLang="en-US" sz="1400" i="1" smtClean="0">
                        <a:latin typeface="Cambria Math" panose="02040503050406030204" pitchFamily="18" charset="0"/>
                      </a:rPr>
                      <m:t>设置</m:t>
                    </m:r>
                    <m:r>
                      <a:rPr kumimoji="1" lang="zh-CN" altLang="en-US" sz="1400" i="1">
                        <a:latin typeface="Cambria Math" panose="02040503050406030204" pitchFamily="18" charset="0"/>
                      </a:rPr>
                      <m:t>的</m:t>
                    </m:r>
                    <m:r>
                      <a:rPr kumimoji="1" lang="zh-CN" altLang="en-US" sz="1400" i="1" smtClean="0">
                        <a:latin typeface="Cambria Math" panose="02040503050406030204" pitchFamily="18" charset="0"/>
                      </a:rPr>
                      <m:t>参数</m:t>
                    </m:r>
                  </m:oMath>
                </a14:m>
                <a:r>
                  <a:rPr kumimoji="1" lang="zh-CN" altLang="en-US" sz="1400" dirty="0"/>
                  <a:t>，用来调整学习的快慢</a:t>
                </a:r>
                <a:endParaRPr kumimoji="1" lang="en-US" altLang="zh-CN" sz="1400" dirty="0"/>
              </a:p>
              <a:p>
                <a:r>
                  <a:rPr kumimoji="1" lang="zh-CN" altLang="en-US" sz="1400" dirty="0"/>
                  <a:t>和精度</a:t>
                </a:r>
              </a:p>
            </p:txBody>
          </p:sp>
        </mc:Choice>
        <mc:Fallback xmlns="">
          <p:sp>
            <p:nvSpPr>
              <p:cNvPr id="13" name="文本框 12">
                <a:extLst>
                  <a:ext uri="{FF2B5EF4-FFF2-40B4-BE49-F238E27FC236}">
                    <a16:creationId xmlns:a16="http://schemas.microsoft.com/office/drawing/2014/main" id="{251F448E-649F-EA47-A6F8-89951397ECEB}"/>
                  </a:ext>
                </a:extLst>
              </p:cNvPr>
              <p:cNvSpPr txBox="1">
                <a:spLocks noRot="1" noChangeAspect="1" noMove="1" noResize="1" noEditPoints="1" noAdjustHandles="1" noChangeArrowheads="1" noChangeShapeType="1" noTextEdit="1"/>
              </p:cNvSpPr>
              <p:nvPr/>
            </p:nvSpPr>
            <p:spPr>
              <a:xfrm>
                <a:off x="378102" y="3769295"/>
                <a:ext cx="8671798" cy="738664"/>
              </a:xfrm>
              <a:prstGeom prst="rect">
                <a:avLst/>
              </a:prstGeom>
              <a:blipFill>
                <a:blip r:embed="rId5"/>
                <a:stretch>
                  <a:fillRect l="-146" t="-3390" b="-5085"/>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5C37CB3A-37F1-C443-BE81-8DBFF40C59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7704" y="4437111"/>
            <a:ext cx="1584176" cy="2016224"/>
          </a:xfrm>
          <a:prstGeom prst="rect">
            <a:avLst/>
          </a:prstGeom>
        </p:spPr>
      </p:pic>
      <p:pic>
        <p:nvPicPr>
          <p:cNvPr id="17" name="图片 16">
            <a:extLst>
              <a:ext uri="{FF2B5EF4-FFF2-40B4-BE49-F238E27FC236}">
                <a16:creationId xmlns:a16="http://schemas.microsoft.com/office/drawing/2014/main" id="{4454CC62-A7F3-8049-8B3F-91A4EB28C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97048" y="4437112"/>
            <a:ext cx="1512168" cy="2016224"/>
          </a:xfrm>
          <a:prstGeom prst="rect">
            <a:avLst/>
          </a:prstGeom>
        </p:spPr>
      </p:pic>
      <p:pic>
        <p:nvPicPr>
          <p:cNvPr id="19" name="图片 18">
            <a:extLst>
              <a:ext uri="{FF2B5EF4-FFF2-40B4-BE49-F238E27FC236}">
                <a16:creationId xmlns:a16="http://schemas.microsoft.com/office/drawing/2014/main" id="{5DCF7838-BD2C-C247-ACC7-FD30353238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4384" y="4437110"/>
            <a:ext cx="1464696" cy="2016225"/>
          </a:xfrm>
          <a:prstGeom prst="rect">
            <a:avLst/>
          </a:prstGeom>
        </p:spPr>
      </p:pic>
      <p:sp>
        <p:nvSpPr>
          <p:cNvPr id="20" name="文本框 19">
            <a:extLst>
              <a:ext uri="{FF2B5EF4-FFF2-40B4-BE49-F238E27FC236}">
                <a16:creationId xmlns:a16="http://schemas.microsoft.com/office/drawing/2014/main" id="{70F49E9F-3CC4-CF4C-9DFF-8CE413626225}"/>
              </a:ext>
            </a:extLst>
          </p:cNvPr>
          <p:cNvSpPr txBox="1"/>
          <p:nvPr/>
        </p:nvSpPr>
        <p:spPr>
          <a:xfrm>
            <a:off x="2730412" y="6453336"/>
            <a:ext cx="3416320" cy="307777"/>
          </a:xfrm>
          <a:prstGeom prst="rect">
            <a:avLst/>
          </a:prstGeom>
          <a:noFill/>
        </p:spPr>
        <p:txBody>
          <a:bodyPr wrap="none" rtlCol="0">
            <a:spAutoFit/>
          </a:bodyPr>
          <a:lstStyle/>
          <a:p>
            <a:r>
              <a:rPr kumimoji="1" lang="zh-CN" altLang="en-US" sz="1400" dirty="0"/>
              <a:t>梯度下降里的学习率，从左到右依次增大</a:t>
            </a:r>
          </a:p>
        </p:txBody>
      </p:sp>
    </p:spTree>
    <p:extLst>
      <p:ext uri="{BB962C8B-B14F-4D97-AF65-F5344CB8AC3E}">
        <p14:creationId xmlns:p14="http://schemas.microsoft.com/office/powerpoint/2010/main" val="211222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12" name="文本框 11">
            <a:extLst>
              <a:ext uri="{FF2B5EF4-FFF2-40B4-BE49-F238E27FC236}">
                <a16:creationId xmlns:a16="http://schemas.microsoft.com/office/drawing/2014/main" id="{3D979553-13CC-E84D-B13A-BD287CE125BA}"/>
              </a:ext>
            </a:extLst>
          </p:cNvPr>
          <p:cNvSpPr txBox="1"/>
          <p:nvPr/>
        </p:nvSpPr>
        <p:spPr>
          <a:xfrm>
            <a:off x="1403648" y="2492896"/>
            <a:ext cx="8018875" cy="3046988"/>
          </a:xfrm>
          <a:prstGeom prst="rect">
            <a:avLst/>
          </a:prstGeom>
          <a:noFill/>
        </p:spPr>
        <p:txBody>
          <a:bodyPr wrap="square" rtlCol="0">
            <a:spAutoFit/>
          </a:bodyPr>
          <a:lstStyle/>
          <a:p>
            <a:r>
              <a:rPr kumimoji="1" lang="zh-Hans" altLang="en-US" sz="2400" b="1" dirty="0"/>
              <a:t>一、</a:t>
            </a:r>
            <a:r>
              <a:rPr kumimoji="1" lang="en-US" altLang="zh-Hans" sz="2400" b="1" dirty="0"/>
              <a:t>GBDT</a:t>
            </a:r>
            <a:r>
              <a:rPr kumimoji="1" lang="zh-Hans" altLang="en-US" sz="2400" b="1" dirty="0"/>
              <a:t>简介</a:t>
            </a:r>
            <a:endParaRPr kumimoji="1" lang="en-US" altLang="zh-Hans" sz="2400" b="1" dirty="0"/>
          </a:p>
          <a:p>
            <a:endParaRPr kumimoji="1" lang="en-US" altLang="zh-Hans" sz="2400" b="1" dirty="0"/>
          </a:p>
          <a:p>
            <a:r>
              <a:rPr kumimoji="1" lang="zh-Hans" altLang="en-US" sz="2400" b="1" dirty="0"/>
              <a:t>二、</a:t>
            </a:r>
            <a:r>
              <a:rPr kumimoji="1" lang="en-US" altLang="zh-CN" sz="2400" b="1" dirty="0"/>
              <a:t>GBDT</a:t>
            </a:r>
            <a:r>
              <a:rPr kumimoji="1" lang="zh-CN" altLang="en-US" sz="2400" b="1" dirty="0"/>
              <a:t>的回归模型</a:t>
            </a:r>
            <a:endParaRPr kumimoji="1" lang="en-US" altLang="zh-CN" sz="2400" b="1" dirty="0"/>
          </a:p>
          <a:p>
            <a:endParaRPr lang="en-US" altLang="zh-CN" sz="2400" b="1" dirty="0">
              <a:latin typeface="Times New Roman" pitchFamily="18" charset="0"/>
              <a:ea typeface="楷体" pitchFamily="49" charset="-122"/>
              <a:cs typeface="Times New Roman" pitchFamily="18" charset="0"/>
            </a:endParaRPr>
          </a:p>
          <a:p>
            <a:r>
              <a:rPr lang="zh-CN" altLang="en-US" sz="2400" b="1" dirty="0">
                <a:latin typeface="Times New Roman" pitchFamily="18" charset="0"/>
                <a:ea typeface="楷体" pitchFamily="49" charset="-122"/>
                <a:cs typeface="Times New Roman" pitchFamily="18" charset="0"/>
              </a:rPr>
              <a:t>三</a:t>
            </a:r>
            <a:r>
              <a:rPr lang="zh-Hans" altLang="en-US" sz="2400" b="1" dirty="0">
                <a:latin typeface="Times New Roman" pitchFamily="18" charset="0"/>
                <a:ea typeface="楷体" pitchFamily="49" charset="-122"/>
                <a:cs typeface="Times New Roman" pitchFamily="18" charset="0"/>
              </a:rPr>
              <a:t>、</a:t>
            </a:r>
            <a:r>
              <a:rPr kumimoji="1" lang="en-US" altLang="zh-CN" sz="2400" b="1" dirty="0">
                <a:latin typeface="Times New Roman" pitchFamily="18" charset="0"/>
                <a:ea typeface="楷体" pitchFamily="49" charset="-122"/>
                <a:cs typeface="Times New Roman" pitchFamily="18" charset="0"/>
              </a:rPr>
              <a:t>GBDT</a:t>
            </a:r>
            <a:r>
              <a:rPr kumimoji="1" lang="zh-CN" altLang="en-US" sz="2400" b="1" dirty="0">
                <a:latin typeface="Times New Roman" pitchFamily="18" charset="0"/>
                <a:ea typeface="楷体" pitchFamily="49" charset="-122"/>
                <a:cs typeface="Times New Roman" pitchFamily="18" charset="0"/>
              </a:rPr>
              <a:t>的扩展实现</a:t>
            </a:r>
            <a:r>
              <a:rPr kumimoji="1" lang="zh-Hans" altLang="en-US" sz="2400" b="1" dirty="0">
                <a:latin typeface="Times New Roman" pitchFamily="18" charset="0"/>
                <a:ea typeface="楷体" pitchFamily="49" charset="-122"/>
                <a:cs typeface="Times New Roman" pitchFamily="18" charset="0"/>
              </a:rPr>
              <a:t>：</a:t>
            </a:r>
            <a:r>
              <a:rPr kumimoji="1" lang="en-US" altLang="zh-CN" sz="2400" b="1" dirty="0" err="1">
                <a:latin typeface="Times New Roman" pitchFamily="18" charset="0"/>
                <a:ea typeface="楷体" pitchFamily="49" charset="-122"/>
                <a:cs typeface="Times New Roman" pitchFamily="18" charset="0"/>
              </a:rPr>
              <a:t>XGBoost</a:t>
            </a:r>
            <a:r>
              <a:rPr kumimoji="1" lang="zh-Hans" altLang="en-US" sz="2400" b="1" dirty="0">
                <a:latin typeface="Times New Roman" pitchFamily="18" charset="0"/>
                <a:ea typeface="楷体" pitchFamily="49" charset="-122"/>
                <a:cs typeface="Times New Roman" pitchFamily="18" charset="0"/>
              </a:rPr>
              <a:t> </a:t>
            </a:r>
            <a:endParaRPr kumimoji="1" lang="en-US" altLang="zh-Hans" sz="2400" b="1" dirty="0">
              <a:latin typeface="Times New Roman" pitchFamily="18" charset="0"/>
              <a:ea typeface="楷体" pitchFamily="49" charset="-122"/>
              <a:cs typeface="Times New Roman" pitchFamily="18" charset="0"/>
            </a:endParaRPr>
          </a:p>
          <a:p>
            <a:endParaRPr kumimoji="1" lang="en-US" altLang="zh-CN" sz="2400" b="1" dirty="0">
              <a:latin typeface="Times New Roman" pitchFamily="18" charset="0"/>
              <a:ea typeface="楷体" pitchFamily="49" charset="-122"/>
              <a:cs typeface="Times New Roman" pitchFamily="18" charset="0"/>
            </a:endParaRPr>
          </a:p>
          <a:p>
            <a:r>
              <a:rPr kumimoji="1" lang="zh-CN" altLang="en-US" sz="2400" b="1" dirty="0">
                <a:latin typeface="Times New Roman" pitchFamily="18" charset="0"/>
                <a:ea typeface="楷体" pitchFamily="49" charset="-122"/>
                <a:cs typeface="Times New Roman" pitchFamily="18" charset="0"/>
              </a:rPr>
              <a:t>四、</a:t>
            </a:r>
            <a:r>
              <a:rPr kumimoji="1" lang="en-US" altLang="zh-CN" sz="2400" b="1" dirty="0" err="1">
                <a:latin typeface="Times New Roman" pitchFamily="18" charset="0"/>
                <a:ea typeface="楷体" pitchFamily="49" charset="-122"/>
                <a:cs typeface="Times New Roman" pitchFamily="18" charset="0"/>
              </a:rPr>
              <a:t>XGBoost</a:t>
            </a:r>
            <a:r>
              <a:rPr kumimoji="1" lang="zh-CN" altLang="en-US" sz="2400" b="1" dirty="0">
                <a:latin typeface="Times New Roman" pitchFamily="18" charset="0"/>
                <a:ea typeface="楷体" pitchFamily="49" charset="-122"/>
                <a:cs typeface="Times New Roman" pitchFamily="18" charset="0"/>
              </a:rPr>
              <a:t>参数讲解</a:t>
            </a:r>
            <a:endParaRPr kumimoji="1" lang="en-US" altLang="zh-CN" sz="2400" b="1" dirty="0">
              <a:latin typeface="Times New Roman" pitchFamily="18" charset="0"/>
              <a:ea typeface="楷体" pitchFamily="49" charset="-122"/>
              <a:cs typeface="Times New Roman" pitchFamily="18" charset="0"/>
            </a:endParaRPr>
          </a:p>
          <a:p>
            <a:endParaRPr kumimoji="1" lang="en-US" altLang="zh-CN" sz="2400" b="1" dirty="0">
              <a:latin typeface="Times New Roman" pitchFamily="18" charset="0"/>
              <a:ea typeface="楷体" pitchFamily="49" charset="-122"/>
              <a:cs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251520" y="56714"/>
            <a:ext cx="906017" cy="523220"/>
          </a:xfrm>
          <a:prstGeom prst="rect">
            <a:avLst/>
          </a:prstGeom>
          <a:noFill/>
        </p:spPr>
        <p:txBody>
          <a:bodyPr wrap="none" rtlCol="0">
            <a:spAutoFit/>
          </a:bodyPr>
          <a:lstStyle/>
          <a:p>
            <a:r>
              <a:rPr kumimoji="1" lang="zh-Hans" altLang="en-US" sz="2800" b="1" dirty="0"/>
              <a:t>目录</a:t>
            </a:r>
            <a:endParaRPr kumimoji="1" lang="zh-CN" altLang="en-US" sz="2800" b="1" dirty="0"/>
          </a:p>
        </p:txBody>
      </p:sp>
    </p:spTree>
    <p:extLst>
      <p:ext uri="{BB962C8B-B14F-4D97-AF65-F5344CB8AC3E}">
        <p14:creationId xmlns:p14="http://schemas.microsoft.com/office/powerpoint/2010/main" val="183724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4" name="文本框 3">
            <a:extLst>
              <a:ext uri="{FF2B5EF4-FFF2-40B4-BE49-F238E27FC236}">
                <a16:creationId xmlns:a16="http://schemas.microsoft.com/office/drawing/2014/main" id="{6F61AE2A-5B59-E345-9E64-4953FE9C9A65}"/>
              </a:ext>
            </a:extLst>
          </p:cNvPr>
          <p:cNvSpPr txBox="1"/>
          <p:nvPr/>
        </p:nvSpPr>
        <p:spPr>
          <a:xfrm>
            <a:off x="107504" y="1542707"/>
            <a:ext cx="3057888" cy="1200329"/>
          </a:xfrm>
          <a:prstGeom prst="rect">
            <a:avLst/>
          </a:prstGeom>
          <a:noFill/>
        </p:spPr>
        <p:txBody>
          <a:bodyPr wrap="none" rtlCol="0">
            <a:spAutoFit/>
          </a:bodyPr>
          <a:lstStyle/>
          <a:p>
            <a:r>
              <a:rPr kumimoji="1" lang="en-US" altLang="zh-CN" dirty="0"/>
              <a:t>2</a:t>
            </a:r>
            <a:r>
              <a:rPr kumimoji="1" lang="en-US" altLang="zh-Hans" dirty="0"/>
              <a:t>.6</a:t>
            </a:r>
            <a:r>
              <a:rPr kumimoji="1" lang="zh-Hans" altLang="en-US" dirty="0"/>
              <a:t> </a:t>
            </a:r>
            <a:r>
              <a:rPr kumimoji="1" lang="en-US" altLang="zh-Hans" dirty="0"/>
              <a:t>GBDT</a:t>
            </a:r>
            <a:r>
              <a:rPr kumimoji="1" lang="zh-Hans" altLang="en-US" dirty="0"/>
              <a:t> </a:t>
            </a:r>
            <a:r>
              <a:rPr kumimoji="1" lang="zh-CN" altLang="en-US" dirty="0"/>
              <a:t>里用到的一些技巧</a:t>
            </a:r>
            <a:endParaRPr kumimoji="1" lang="en-US" altLang="zh-CN" dirty="0"/>
          </a:p>
          <a:p>
            <a:endParaRPr kumimoji="1" lang="en-US" altLang="zh-CN" dirty="0"/>
          </a:p>
          <a:p>
            <a:endParaRPr kumimoji="1" lang="en-US" altLang="zh-CN" dirty="0"/>
          </a:p>
          <a:p>
            <a:endParaRPr kumimoji="1" lang="en-US" altLang="zh-CN" dirty="0"/>
          </a:p>
        </p:txBody>
      </p:sp>
      <p:sp>
        <p:nvSpPr>
          <p:cNvPr id="3" name="文本框 2">
            <a:extLst>
              <a:ext uri="{FF2B5EF4-FFF2-40B4-BE49-F238E27FC236}">
                <a16:creationId xmlns:a16="http://schemas.microsoft.com/office/drawing/2014/main" id="{8AB11D6F-EA53-FF41-911B-7E3B88ED5FF0}"/>
              </a:ext>
            </a:extLst>
          </p:cNvPr>
          <p:cNvSpPr txBox="1"/>
          <p:nvPr/>
        </p:nvSpPr>
        <p:spPr>
          <a:xfrm>
            <a:off x="271983" y="2636912"/>
            <a:ext cx="6618158" cy="646331"/>
          </a:xfrm>
          <a:prstGeom prst="rect">
            <a:avLst/>
          </a:prstGeom>
          <a:noFill/>
        </p:spPr>
        <p:txBody>
          <a:bodyPr wrap="none" rtlCol="0">
            <a:spAutoFit/>
          </a:bodyPr>
          <a:lstStyle/>
          <a:p>
            <a:r>
              <a:rPr kumimoji="1" lang="en-US" altLang="zh-CN" dirty="0"/>
              <a:t>2</a:t>
            </a:r>
            <a:r>
              <a:rPr kumimoji="1" lang="en-US" altLang="zh-Hans" dirty="0"/>
              <a:t>.</a:t>
            </a:r>
            <a:r>
              <a:rPr kumimoji="1" lang="zh-Hans" altLang="en-US" dirty="0"/>
              <a:t> </a:t>
            </a:r>
            <a:r>
              <a:rPr kumimoji="1" lang="zh-CN" altLang="en-US" dirty="0"/>
              <a:t>重复使用属性</a:t>
            </a:r>
            <a:endParaRPr kumimoji="1" lang="en-US" altLang="zh-CN" dirty="0"/>
          </a:p>
          <a:p>
            <a:r>
              <a:rPr kumimoji="1" lang="zh-CN" altLang="en-US" dirty="0"/>
              <a:t>  在</a:t>
            </a:r>
            <a:r>
              <a:rPr kumimoji="1" lang="en-US" altLang="zh-CN" dirty="0"/>
              <a:t>GBDT</a:t>
            </a:r>
            <a:r>
              <a:rPr kumimoji="1" lang="zh-CN" altLang="en-US" dirty="0"/>
              <a:t>的每一棵回归树中，一个属性可以在多个节点用用到</a:t>
            </a:r>
            <a:r>
              <a:rPr kumimoji="1" lang="zh-Hans" altLang="en-US" dirty="0"/>
              <a:t> </a:t>
            </a:r>
            <a:r>
              <a:rPr kumimoji="1" lang="zh-CN" altLang="en-US" dirty="0"/>
              <a:t>    </a:t>
            </a:r>
          </a:p>
        </p:txBody>
      </p:sp>
      <p:sp>
        <p:nvSpPr>
          <p:cNvPr id="5" name="文本框 4">
            <a:extLst>
              <a:ext uri="{FF2B5EF4-FFF2-40B4-BE49-F238E27FC236}">
                <a16:creationId xmlns:a16="http://schemas.microsoft.com/office/drawing/2014/main" id="{07C15FD0-C596-6748-B553-5C403D792634}"/>
              </a:ext>
            </a:extLst>
          </p:cNvPr>
          <p:cNvSpPr txBox="1"/>
          <p:nvPr/>
        </p:nvSpPr>
        <p:spPr>
          <a:xfrm>
            <a:off x="251520" y="4295999"/>
            <a:ext cx="8945719" cy="923330"/>
          </a:xfrm>
          <a:prstGeom prst="rect">
            <a:avLst/>
          </a:prstGeom>
          <a:noFill/>
        </p:spPr>
        <p:txBody>
          <a:bodyPr wrap="none" rtlCol="0">
            <a:spAutoFit/>
          </a:bodyPr>
          <a:lstStyle/>
          <a:p>
            <a:r>
              <a:rPr kumimoji="1" lang="en-US" altLang="zh-CN" dirty="0"/>
              <a:t>3</a:t>
            </a:r>
            <a:r>
              <a:rPr kumimoji="1" lang="en-US" altLang="zh-Hans" dirty="0"/>
              <a:t>.</a:t>
            </a:r>
            <a:r>
              <a:rPr kumimoji="1" lang="zh-Hans" altLang="en-US" dirty="0"/>
              <a:t> </a:t>
            </a:r>
            <a:r>
              <a:rPr kumimoji="1" lang="zh-CN" altLang="en-US" dirty="0"/>
              <a:t>样本采样</a:t>
            </a:r>
            <a:endParaRPr kumimoji="1" lang="en-US" altLang="zh-CN" dirty="0"/>
          </a:p>
          <a:p>
            <a:r>
              <a:rPr kumimoji="1" lang="zh-CN" altLang="en-US" dirty="0"/>
              <a:t>   </a:t>
            </a:r>
            <a:r>
              <a:rPr kumimoji="1" lang="en-US" altLang="zh-CN" dirty="0"/>
              <a:t>GBDT</a:t>
            </a:r>
            <a:r>
              <a:rPr kumimoji="1" lang="zh-CN" altLang="en-US" dirty="0"/>
              <a:t>学习了随机森林里的样本采样方法，每一棵树基于原始样本的一个子集进行训练</a:t>
            </a:r>
            <a:endParaRPr kumimoji="1" lang="en-US" altLang="zh-CN" dirty="0"/>
          </a:p>
          <a:p>
            <a:r>
              <a:rPr kumimoji="1" lang="zh-CN" altLang="en-US" dirty="0"/>
              <a:t>达到防止过拟合和提升训练速度的目的</a:t>
            </a:r>
          </a:p>
        </p:txBody>
      </p:sp>
    </p:spTree>
    <p:extLst>
      <p:ext uri="{BB962C8B-B14F-4D97-AF65-F5344CB8AC3E}">
        <p14:creationId xmlns:p14="http://schemas.microsoft.com/office/powerpoint/2010/main" val="3010536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矩形 5">
            <a:extLst>
              <a:ext uri="{FF2B5EF4-FFF2-40B4-BE49-F238E27FC236}">
                <a16:creationId xmlns:a16="http://schemas.microsoft.com/office/drawing/2014/main" id="{E1EC3743-A74E-CB45-9EBF-97A6E13CDA6E}"/>
              </a:ext>
            </a:extLst>
          </p:cNvPr>
          <p:cNvSpPr/>
          <p:nvPr/>
        </p:nvSpPr>
        <p:spPr>
          <a:xfrm>
            <a:off x="35496" y="208779"/>
            <a:ext cx="6784982" cy="369332"/>
          </a:xfrm>
          <a:prstGeom prst="rect">
            <a:avLst/>
          </a:prstGeom>
        </p:spPr>
        <p:txBody>
          <a:bodyPr wrap="square">
            <a:spAutoFit/>
          </a:bodyPr>
          <a:lstStyle/>
          <a:p>
            <a:r>
              <a:rPr lang="zh-CN" altLang="en-US" b="1" dirty="0">
                <a:latin typeface="Times New Roman" pitchFamily="18" charset="0"/>
                <a:ea typeface="楷体" pitchFamily="49" charset="-122"/>
                <a:cs typeface="Times New Roman" pitchFamily="18" charset="0"/>
              </a:rPr>
              <a:t>三</a:t>
            </a:r>
            <a:r>
              <a:rPr lang="zh-Hans" altLang="en-US" b="1" dirty="0">
                <a:latin typeface="Times New Roman" pitchFamily="18" charset="0"/>
                <a:ea typeface="楷体" pitchFamily="49" charset="-122"/>
                <a:cs typeface="Times New Roman" pitchFamily="18" charset="0"/>
              </a:rPr>
              <a:t>、</a:t>
            </a:r>
            <a:r>
              <a:rPr kumimoji="1" lang="en-US" altLang="zh-CN" b="1" dirty="0">
                <a:latin typeface="Times New Roman" pitchFamily="18" charset="0"/>
                <a:ea typeface="楷体" pitchFamily="49" charset="-122"/>
                <a:cs typeface="Times New Roman" pitchFamily="18" charset="0"/>
              </a:rPr>
              <a:t>GBDT</a:t>
            </a:r>
            <a:r>
              <a:rPr kumimoji="1" lang="zh-CN" altLang="en-US" b="1" dirty="0">
                <a:latin typeface="Times New Roman" pitchFamily="18" charset="0"/>
                <a:ea typeface="楷体" pitchFamily="49" charset="-122"/>
                <a:cs typeface="Times New Roman" pitchFamily="18" charset="0"/>
              </a:rPr>
              <a:t>的扩展实现</a:t>
            </a:r>
            <a:r>
              <a:rPr kumimoji="1" lang="zh-Hans" altLang="en-US" b="1" dirty="0">
                <a:latin typeface="Times New Roman" pitchFamily="18" charset="0"/>
                <a:ea typeface="楷体" pitchFamily="49" charset="-122"/>
                <a:cs typeface="Times New Roman" pitchFamily="18" charset="0"/>
              </a:rPr>
              <a:t>：</a:t>
            </a:r>
            <a:r>
              <a:rPr kumimoji="1" lang="en-US" altLang="zh-CN" b="1" dirty="0" err="1">
                <a:latin typeface="Times New Roman" pitchFamily="18" charset="0"/>
                <a:ea typeface="楷体" pitchFamily="49" charset="-122"/>
                <a:cs typeface="Times New Roman" pitchFamily="18" charset="0"/>
              </a:rPr>
              <a:t>XGBoost</a:t>
            </a:r>
            <a:r>
              <a:rPr kumimoji="1" lang="zh-Hans" altLang="en-US" b="1" dirty="0">
                <a:latin typeface="Times New Roman" pitchFamily="18" charset="0"/>
                <a:ea typeface="楷体" pitchFamily="49" charset="-122"/>
                <a:cs typeface="Times New Roman" pitchFamily="18" charset="0"/>
              </a:rPr>
              <a:t> </a:t>
            </a:r>
            <a:endParaRPr kumimoji="1" lang="en-US" altLang="zh-CN" b="1" dirty="0">
              <a:latin typeface="Times New Roman" pitchFamily="18" charset="0"/>
              <a:ea typeface="楷体" pitchFamily="49" charset="-122"/>
              <a:cs typeface="Times New Roman" pitchFamily="18" charset="0"/>
            </a:endParaRPr>
          </a:p>
        </p:txBody>
      </p:sp>
      <p:sp>
        <p:nvSpPr>
          <p:cNvPr id="10" name="文本框 9">
            <a:extLst>
              <a:ext uri="{FF2B5EF4-FFF2-40B4-BE49-F238E27FC236}">
                <a16:creationId xmlns:a16="http://schemas.microsoft.com/office/drawing/2014/main" id="{865F1E0D-0D92-A141-9480-77ABDCC61016}"/>
              </a:ext>
            </a:extLst>
          </p:cNvPr>
          <p:cNvSpPr txBox="1"/>
          <p:nvPr/>
        </p:nvSpPr>
        <p:spPr>
          <a:xfrm>
            <a:off x="251520" y="1124744"/>
            <a:ext cx="5820696" cy="369332"/>
          </a:xfrm>
          <a:prstGeom prst="rect">
            <a:avLst/>
          </a:prstGeom>
          <a:noFill/>
        </p:spPr>
        <p:txBody>
          <a:bodyPr wrap="none" rtlCol="0">
            <a:spAutoFit/>
          </a:bodyPr>
          <a:lstStyle/>
          <a:p>
            <a:r>
              <a:rPr kumimoji="1" lang="en-US" altLang="zh-Hans" dirty="0"/>
              <a:t>3.1</a:t>
            </a:r>
            <a:r>
              <a:rPr kumimoji="1" lang="zh-Hans" altLang="en-US" dirty="0"/>
              <a:t> </a:t>
            </a:r>
            <a:r>
              <a:rPr kumimoji="1" lang="en-US" altLang="zh-Hans" dirty="0"/>
              <a:t>GBDT</a:t>
            </a:r>
            <a:r>
              <a:rPr kumimoji="1" lang="zh-CN" altLang="en-US" dirty="0"/>
              <a:t>的最强实现</a:t>
            </a:r>
            <a:r>
              <a:rPr kumimoji="1" lang="zh-Hans" altLang="en-US" dirty="0"/>
              <a:t>  </a:t>
            </a:r>
            <a:r>
              <a:rPr kumimoji="1" lang="en-US" altLang="zh-Hans" dirty="0"/>
              <a:t>Extreme</a:t>
            </a:r>
            <a:r>
              <a:rPr kumimoji="1" lang="zh-Hans" altLang="en-US" dirty="0"/>
              <a:t> </a:t>
            </a:r>
            <a:r>
              <a:rPr kumimoji="1" lang="en-US" altLang="zh-Hans" dirty="0"/>
              <a:t>Gradient</a:t>
            </a:r>
            <a:r>
              <a:rPr kumimoji="1" lang="zh-Hans" altLang="en-US" dirty="0"/>
              <a:t> </a:t>
            </a:r>
            <a:r>
              <a:rPr kumimoji="1" lang="en-US" altLang="zh-Hans" dirty="0"/>
              <a:t>Boosting</a:t>
            </a:r>
            <a:r>
              <a:rPr kumimoji="1" lang="zh-Hans" altLang="en-US" dirty="0"/>
              <a:t> </a:t>
            </a:r>
            <a:r>
              <a:rPr kumimoji="1" lang="en-US" altLang="zh-Hans" dirty="0"/>
              <a:t>(</a:t>
            </a:r>
            <a:r>
              <a:rPr kumimoji="1" lang="en-US" altLang="zh-Hans" dirty="0" err="1"/>
              <a:t>XGBoost</a:t>
            </a:r>
            <a:r>
              <a:rPr kumimoji="1" lang="en-US" altLang="zh-Hans" dirty="0"/>
              <a:t>)</a:t>
            </a:r>
            <a:endParaRPr kumimoji="1" lang="zh-CN" altLang="en-US" dirty="0"/>
          </a:p>
        </p:txBody>
      </p:sp>
      <p:sp>
        <p:nvSpPr>
          <p:cNvPr id="11" name="文本框 10">
            <a:extLst>
              <a:ext uri="{FF2B5EF4-FFF2-40B4-BE49-F238E27FC236}">
                <a16:creationId xmlns:a16="http://schemas.microsoft.com/office/drawing/2014/main" id="{22688DBF-049B-B045-B1C5-912297451D57}"/>
              </a:ext>
            </a:extLst>
          </p:cNvPr>
          <p:cNvSpPr txBox="1"/>
          <p:nvPr/>
        </p:nvSpPr>
        <p:spPr>
          <a:xfrm>
            <a:off x="539552" y="1628800"/>
            <a:ext cx="7959295" cy="830997"/>
          </a:xfrm>
          <a:prstGeom prst="rect">
            <a:avLst/>
          </a:prstGeom>
          <a:noFill/>
        </p:spPr>
        <p:txBody>
          <a:bodyPr wrap="none" rtlCol="0">
            <a:spAutoFit/>
          </a:bodyPr>
          <a:lstStyle/>
          <a:p>
            <a:r>
              <a:rPr kumimoji="1" lang="en-US" altLang="zh-CN" sz="1600" dirty="0" err="1"/>
              <a:t>XGBoost</a:t>
            </a:r>
            <a:r>
              <a:rPr kumimoji="1" lang="zh-CN" altLang="en-US" sz="1600" dirty="0"/>
              <a:t>是华盛顿大学的陈天奇博士于</a:t>
            </a:r>
            <a:r>
              <a:rPr kumimoji="1" lang="en-US" altLang="zh-Hans" sz="1600" dirty="0"/>
              <a:t>2014</a:t>
            </a:r>
            <a:r>
              <a:rPr kumimoji="1" lang="zh-CN" altLang="en-US" sz="1600" dirty="0"/>
              <a:t>年开源的一个</a:t>
            </a:r>
            <a:r>
              <a:rPr kumimoji="1" lang="en-US" altLang="zh-CN" sz="1600" dirty="0"/>
              <a:t>GBDT</a:t>
            </a:r>
            <a:r>
              <a:rPr kumimoji="1" lang="zh-CN" altLang="en-US" sz="1600" dirty="0"/>
              <a:t>库，论文发于</a:t>
            </a:r>
            <a:r>
              <a:rPr kumimoji="1" lang="en-US" altLang="zh-CN" sz="1600" dirty="0"/>
              <a:t>2</a:t>
            </a:r>
            <a:r>
              <a:rPr kumimoji="1" lang="en-US" altLang="zh-Hans" sz="1600" dirty="0"/>
              <a:t>016</a:t>
            </a:r>
            <a:r>
              <a:rPr kumimoji="1" lang="zh-CN" altLang="en-US" sz="1600" dirty="0"/>
              <a:t>年</a:t>
            </a:r>
            <a:r>
              <a:rPr kumimoji="1" lang="en-US" altLang="zh-CN" sz="1600" dirty="0"/>
              <a:t>[4]</a:t>
            </a:r>
            <a:r>
              <a:rPr kumimoji="1" lang="zh-CN" altLang="en-US" sz="1600" dirty="0"/>
              <a:t>，</a:t>
            </a:r>
            <a:endParaRPr kumimoji="1" lang="en-US" altLang="zh-CN" sz="1600" dirty="0"/>
          </a:p>
          <a:p>
            <a:r>
              <a:rPr kumimoji="1" lang="zh-CN" altLang="en-US" sz="1600" dirty="0"/>
              <a:t>它在算法层面和实现层面较以往的</a:t>
            </a:r>
            <a:r>
              <a:rPr kumimoji="1" lang="en-US" altLang="zh-CN" sz="1600" dirty="0"/>
              <a:t>GBDT</a:t>
            </a:r>
            <a:r>
              <a:rPr kumimoji="1" lang="zh-CN" altLang="en-US" sz="1600" dirty="0"/>
              <a:t>有很大改进，在实践中，精度有很大的提升</a:t>
            </a:r>
            <a:endParaRPr kumimoji="1" lang="en-US" altLang="zh-CN" sz="1600" dirty="0"/>
          </a:p>
          <a:p>
            <a:r>
              <a:rPr kumimoji="1" lang="zh-CN" altLang="en-US" sz="1600" dirty="0"/>
              <a:t>同时，计算速度较传统的</a:t>
            </a:r>
            <a:r>
              <a:rPr kumimoji="1" lang="en-US" altLang="zh-CN" sz="1600" dirty="0"/>
              <a:t>GBDT</a:t>
            </a:r>
            <a:r>
              <a:rPr kumimoji="1" lang="zh-CN" altLang="en-US" sz="1600" dirty="0"/>
              <a:t>实现也快了近</a:t>
            </a:r>
            <a:r>
              <a:rPr kumimoji="1" lang="en-US" altLang="zh-CN" sz="1600" dirty="0"/>
              <a:t>1</a:t>
            </a:r>
            <a:r>
              <a:rPr kumimoji="1" lang="en-US" altLang="zh-Hans" sz="1600" dirty="0"/>
              <a:t>0</a:t>
            </a:r>
            <a:r>
              <a:rPr kumimoji="1" lang="zh-CN" altLang="en-US" sz="1600" dirty="0"/>
              <a:t>倍量级</a:t>
            </a:r>
          </a:p>
        </p:txBody>
      </p:sp>
      <p:sp>
        <p:nvSpPr>
          <p:cNvPr id="12" name="文本框 11">
            <a:extLst>
              <a:ext uri="{FF2B5EF4-FFF2-40B4-BE49-F238E27FC236}">
                <a16:creationId xmlns:a16="http://schemas.microsoft.com/office/drawing/2014/main" id="{9CE5C603-4D5C-D340-82A9-D0F6EB8312BC}"/>
              </a:ext>
            </a:extLst>
          </p:cNvPr>
          <p:cNvSpPr txBox="1"/>
          <p:nvPr/>
        </p:nvSpPr>
        <p:spPr>
          <a:xfrm>
            <a:off x="539552" y="2594521"/>
            <a:ext cx="7416824" cy="1754326"/>
          </a:xfrm>
          <a:prstGeom prst="rect">
            <a:avLst/>
          </a:prstGeom>
          <a:noFill/>
        </p:spPr>
        <p:txBody>
          <a:bodyPr wrap="square" rtlCol="0">
            <a:spAutoFit/>
          </a:bodyPr>
          <a:lstStyle/>
          <a:p>
            <a:r>
              <a:rPr kumimoji="1" lang="en-US" altLang="zh-CN" dirty="0" err="1"/>
              <a:t>XGBoost</a:t>
            </a:r>
            <a:r>
              <a:rPr kumimoji="1" lang="zh-CN" altLang="en-US" dirty="0"/>
              <a:t>相比于</a:t>
            </a:r>
            <a:r>
              <a:rPr kumimoji="1" lang="en-US" altLang="zh-CN" dirty="0"/>
              <a:t>GBDT</a:t>
            </a:r>
            <a:r>
              <a:rPr kumimoji="1" lang="zh-CN" altLang="en-US" dirty="0"/>
              <a:t>做出的改进主要有以下几点：</a:t>
            </a:r>
            <a:endParaRPr kumimoji="1" lang="en-US" altLang="zh-CN" dirty="0"/>
          </a:p>
          <a:p>
            <a:endParaRPr kumimoji="1" lang="en-US" altLang="zh-CN" dirty="0"/>
          </a:p>
          <a:p>
            <a:r>
              <a:rPr kumimoji="1" lang="en-US" altLang="zh-CN" dirty="0"/>
              <a:t>1.</a:t>
            </a:r>
            <a:r>
              <a:rPr kumimoji="1" lang="zh-CN" altLang="en-US" dirty="0"/>
              <a:t>显式的将树模型的复杂度作为正则项加在优化目标里</a:t>
            </a:r>
            <a:endParaRPr kumimoji="1" lang="en-US" altLang="zh-CN" dirty="0"/>
          </a:p>
          <a:p>
            <a:endParaRPr kumimoji="1" lang="en-US" altLang="zh-CN" dirty="0"/>
          </a:p>
          <a:p>
            <a:endParaRPr kumimoji="1" lang="en-US" altLang="zh-CN" dirty="0"/>
          </a:p>
          <a:p>
            <a:endParaRPr kumimoji="1" lang="zh-CN" altLang="en-US" dirty="0"/>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840F4B-C8C0-B34C-9E57-381BA901B541}"/>
                  </a:ext>
                </a:extLst>
              </p:cNvPr>
              <p:cNvSpPr txBox="1"/>
              <p:nvPr/>
            </p:nvSpPr>
            <p:spPr>
              <a:xfrm>
                <a:off x="510739" y="3629924"/>
                <a:ext cx="5230086" cy="994824"/>
              </a:xfrm>
              <a:prstGeom prst="rect">
                <a:avLst/>
              </a:prstGeom>
              <a:noFill/>
            </p:spPr>
            <p:txBody>
              <a:bodyPr wrap="none" rtlCol="0">
                <a:spAutoFit/>
              </a:bodyPr>
              <a:lstStyle/>
              <a:p>
                <a:r>
                  <a:rPr kumimoji="1" lang="zh-CN" altLang="en-US" sz="1400" dirty="0"/>
                  <a:t>数学模型的修改：</a:t>
                </a:r>
                <a:endParaRPr kumimoji="1" lang="en-US" altLang="zh-CN" sz="1400" dirty="0"/>
              </a:p>
              <a:p>
                <a:endParaRPr kumimoji="1" lang="en-US" altLang="zh-CN" sz="1400" dirty="0"/>
              </a:p>
              <a:p>
                <a:r>
                  <a:rPr kumimoji="1" lang="en-US" altLang="zh-CN" sz="1400" dirty="0"/>
                  <a:t>                      GBDT</a:t>
                </a:r>
                <a:r>
                  <a:rPr kumimoji="1" lang="zh-Hans" altLang="en-US" sz="1400" dirty="0"/>
                  <a:t>：  </a:t>
                </a:r>
                <a:r>
                  <a:rPr kumimoji="1" lang="en-US" altLang="zh-Hans" sz="1400" dirty="0"/>
                  <a:t>        </a:t>
                </a:r>
                <a14:m>
                  <m:oMath xmlns:m="http://schemas.openxmlformats.org/officeDocument/2006/math">
                    <m:r>
                      <a:rPr kumimoji="1" lang="en-US" altLang="zh-Hans" sz="1400" b="0" i="1" smtClean="0">
                        <a:latin typeface="Cambria Math" panose="02040503050406030204" pitchFamily="18" charset="0"/>
                      </a:rPr>
                      <m:t>𝑂𝑏𝑗</m:t>
                    </m:r>
                    <m:r>
                      <a:rPr kumimoji="1" lang="en-US" altLang="zh-Hans" sz="1400" b="0" i="1" smtClean="0">
                        <a:latin typeface="Cambria Math" panose="02040503050406030204" pitchFamily="18" charset="0"/>
                      </a:rPr>
                      <m:t>= </m:t>
                    </m:r>
                    <m:nary>
                      <m:naryPr>
                        <m:chr m:val="∑"/>
                        <m:limLoc m:val="subSup"/>
                        <m:ctrlPr>
                          <a:rPr kumimoji="1" lang="en-US" altLang="zh-Hans" sz="1400" b="0" i="1" smtClean="0">
                            <a:latin typeface="Cambria Math" panose="02040503050406030204" pitchFamily="18" charset="0"/>
                          </a:rPr>
                        </m:ctrlPr>
                      </m:naryPr>
                      <m:sub>
                        <m:r>
                          <m:rPr>
                            <m:brk m:alnAt="25"/>
                          </m:rPr>
                          <a:rPr kumimoji="1" lang="en-US" altLang="zh-Hans" sz="1400" b="0" i="1" smtClean="0">
                            <a:latin typeface="Cambria Math" panose="02040503050406030204" pitchFamily="18" charset="0"/>
                          </a:rPr>
                          <m:t>𝑖</m:t>
                        </m:r>
                        <m:r>
                          <a:rPr kumimoji="1" lang="en-US" altLang="zh-Hans" sz="1400" b="0" i="1" smtClean="0">
                            <a:latin typeface="Cambria Math" panose="02040503050406030204" pitchFamily="18" charset="0"/>
                          </a:rPr>
                          <m:t>=1</m:t>
                        </m:r>
                      </m:sub>
                      <m:sup>
                        <m:r>
                          <a:rPr kumimoji="1" lang="en-US" altLang="zh-Hans" sz="1400" b="0" i="1" smtClean="0">
                            <a:latin typeface="Cambria Math" panose="02040503050406030204" pitchFamily="18" charset="0"/>
                          </a:rPr>
                          <m:t>𝑛</m:t>
                        </m:r>
                      </m:sup>
                      <m:e>
                        <m:r>
                          <a:rPr kumimoji="1" lang="en-US" altLang="zh-Hans" sz="1400" b="0" i="1" smtClean="0">
                            <a:latin typeface="Cambria Math" panose="02040503050406030204" pitchFamily="18" charset="0"/>
                          </a:rPr>
                          <m:t>𝐿</m:t>
                        </m:r>
                        <m:r>
                          <a:rPr kumimoji="1" lang="en-US" altLang="zh-Hans" sz="1400" b="0" i="1" smtClean="0">
                            <a:latin typeface="Cambria Math" panose="02040503050406030204" pitchFamily="18" charset="0"/>
                          </a:rPr>
                          <m:t>(</m:t>
                        </m:r>
                        <m:sSub>
                          <m:sSubPr>
                            <m:ctrlPr>
                              <a:rPr kumimoji="1" lang="en-US" altLang="zh-Hans" sz="1400" b="0" i="1" smtClean="0">
                                <a:latin typeface="Cambria Math" panose="02040503050406030204" pitchFamily="18" charset="0"/>
                              </a:rPr>
                            </m:ctrlPr>
                          </m:sSubPr>
                          <m:e>
                            <m:r>
                              <a:rPr kumimoji="1" lang="en-US" altLang="zh-Hans" sz="1400" b="0" i="1" smtClean="0">
                                <a:latin typeface="Cambria Math" panose="02040503050406030204" pitchFamily="18" charset="0"/>
                              </a:rPr>
                              <m:t>𝑦</m:t>
                            </m:r>
                          </m:e>
                          <m:sub>
                            <m:r>
                              <a:rPr kumimoji="1" lang="en-US" altLang="zh-Hans" sz="1400" b="0" i="1" smtClean="0">
                                <a:latin typeface="Cambria Math" panose="02040503050406030204" pitchFamily="18" charset="0"/>
                              </a:rPr>
                              <m:t>𝑖</m:t>
                            </m:r>
                          </m:sub>
                        </m:sSub>
                        <m:r>
                          <a:rPr kumimoji="1" lang="en-US" altLang="zh-Hans" sz="1400" b="0" i="1" smtClean="0">
                            <a:latin typeface="Cambria Math" panose="02040503050406030204" pitchFamily="18" charset="0"/>
                          </a:rPr>
                          <m:t>,</m:t>
                        </m:r>
                        <m:sSub>
                          <m:sSubPr>
                            <m:ctrlPr>
                              <a:rPr kumimoji="1" lang="en-US" altLang="zh-Hans" sz="1400" b="0" i="1" smtClean="0">
                                <a:latin typeface="Cambria Math" panose="02040503050406030204" pitchFamily="18" charset="0"/>
                              </a:rPr>
                            </m:ctrlPr>
                          </m:sSubPr>
                          <m:e>
                            <m:r>
                              <a:rPr kumimoji="1" lang="en-US" altLang="zh-Hans" sz="1400" b="0" i="1" smtClean="0">
                                <a:latin typeface="Cambria Math" panose="02040503050406030204" pitchFamily="18" charset="0"/>
                              </a:rPr>
                              <m:t>𝐻</m:t>
                            </m:r>
                          </m:e>
                          <m:sub>
                            <m:r>
                              <a:rPr kumimoji="1" lang="en-US" altLang="zh-Hans" sz="1400" b="0" i="1" smtClean="0">
                                <a:latin typeface="Cambria Math" panose="02040503050406030204" pitchFamily="18" charset="0"/>
                              </a:rPr>
                              <m:t>𝑀</m:t>
                            </m:r>
                          </m:sub>
                        </m:sSub>
                        <m:r>
                          <a:rPr kumimoji="1" lang="en-US" altLang="zh-Hans" sz="1400" b="0" i="1" smtClean="0">
                            <a:latin typeface="Cambria Math" panose="02040503050406030204" pitchFamily="18" charset="0"/>
                          </a:rPr>
                          <m:t>(</m:t>
                        </m:r>
                        <m:sSub>
                          <m:sSubPr>
                            <m:ctrlPr>
                              <a:rPr kumimoji="1" lang="en-US" altLang="zh-Hans" sz="1400" b="0" i="1" smtClean="0">
                                <a:latin typeface="Cambria Math" panose="02040503050406030204" pitchFamily="18" charset="0"/>
                              </a:rPr>
                            </m:ctrlPr>
                          </m:sSubPr>
                          <m:e>
                            <m:r>
                              <a:rPr kumimoji="1" lang="en-US" altLang="zh-Hans" sz="1400" b="0" i="1" smtClean="0">
                                <a:latin typeface="Cambria Math" panose="02040503050406030204" pitchFamily="18" charset="0"/>
                              </a:rPr>
                              <m:t>𝑥</m:t>
                            </m:r>
                          </m:e>
                          <m:sub>
                            <m:r>
                              <a:rPr kumimoji="1" lang="en-US" altLang="zh-Hans" sz="1400" b="0" i="1" smtClean="0">
                                <a:latin typeface="Cambria Math" panose="02040503050406030204" pitchFamily="18" charset="0"/>
                              </a:rPr>
                              <m:t>𝑖</m:t>
                            </m:r>
                          </m:sub>
                        </m:sSub>
                        <m:r>
                          <a:rPr kumimoji="1" lang="en-US" altLang="zh-Hans" sz="1400" b="0" i="1" smtClean="0">
                            <a:latin typeface="Cambria Math" panose="02040503050406030204" pitchFamily="18" charset="0"/>
                          </a:rPr>
                          <m:t>))</m:t>
                        </m:r>
                      </m:e>
                    </m:nary>
                    <m:r>
                      <a:rPr kumimoji="1" lang="en-US" altLang="zh-Hans" sz="1400" b="0" i="1" smtClean="0">
                        <a:latin typeface="Cambria Math" panose="02040503050406030204" pitchFamily="18" charset="0"/>
                      </a:rPr>
                      <m:t> </m:t>
                    </m:r>
                  </m:oMath>
                </a14:m>
                <a:endParaRPr kumimoji="1" lang="en-US" altLang="zh-Hans" sz="1400" b="0" dirty="0"/>
              </a:p>
              <a:p>
                <a:r>
                  <a:rPr kumimoji="1" lang="en-US" altLang="zh-CN" sz="1400" dirty="0"/>
                  <a:t>                      </a:t>
                </a:r>
                <a:r>
                  <a:rPr kumimoji="1" lang="en-US" altLang="zh-CN" sz="1400" dirty="0" err="1"/>
                  <a:t>XGBoost</a:t>
                </a:r>
                <a:r>
                  <a:rPr kumimoji="1" lang="en-US" altLang="zh-CN" sz="1400" dirty="0"/>
                  <a:t>:        </a:t>
                </a:r>
                <a14:m>
                  <m:oMath xmlns:m="http://schemas.openxmlformats.org/officeDocument/2006/math">
                    <m:r>
                      <a:rPr kumimoji="1" lang="en-US" altLang="zh-CN" sz="1400" b="0" i="1" smtClean="0">
                        <a:latin typeface="Cambria Math" panose="02040503050406030204" pitchFamily="18" charset="0"/>
                      </a:rPr>
                      <m:t>𝑂𝑏𝑗</m:t>
                    </m:r>
                    <m:r>
                      <a:rPr kumimoji="1" lang="en-US" altLang="zh-CN" sz="1400" b="0" i="1" smtClean="0">
                        <a:latin typeface="Cambria Math" panose="02040503050406030204" pitchFamily="18" charset="0"/>
                      </a:rPr>
                      <m:t>= </m:t>
                    </m:r>
                    <m:nary>
                      <m:naryPr>
                        <m:chr m:val="∑"/>
                        <m:limLoc m:val="subSup"/>
                        <m:ctrlPr>
                          <a:rPr kumimoji="1" lang="en-US" altLang="zh-CN" sz="1400" b="0" i="1" smtClean="0">
                            <a:latin typeface="Cambria Math" panose="02040503050406030204" pitchFamily="18" charset="0"/>
                          </a:rPr>
                        </m:ctrlPr>
                      </m:naryPr>
                      <m:sub>
                        <m:r>
                          <m:rPr>
                            <m:brk m:alnAt="25"/>
                          </m:rPr>
                          <a:rPr kumimoji="1" lang="en-US" altLang="zh-CN" sz="1400" b="0" i="1" smtClean="0">
                            <a:latin typeface="Cambria Math" panose="02040503050406030204" pitchFamily="18" charset="0"/>
                          </a:rPr>
                          <m:t>𝑖</m:t>
                        </m:r>
                        <m:r>
                          <a:rPr kumimoji="1" lang="en-US" altLang="zh-CN" sz="1400" b="0" i="1" smtClean="0">
                            <a:latin typeface="Cambria Math" panose="02040503050406030204" pitchFamily="18" charset="0"/>
                          </a:rPr>
                          <m:t>=1</m:t>
                        </m:r>
                      </m:sub>
                      <m:sup>
                        <m:r>
                          <a:rPr kumimoji="1" lang="en-US" altLang="zh-CN" sz="1400" b="0" i="1" smtClean="0">
                            <a:latin typeface="Cambria Math" panose="02040503050406030204" pitchFamily="18" charset="0"/>
                          </a:rPr>
                          <m:t>𝑛</m:t>
                        </m:r>
                      </m:sup>
                      <m:e>
                        <m:r>
                          <a:rPr kumimoji="1" lang="en-US" altLang="zh-CN" sz="1400" b="0" i="1" smtClean="0">
                            <a:latin typeface="Cambria Math" panose="02040503050406030204" pitchFamily="18" charset="0"/>
                          </a:rPr>
                          <m:t>𝐿</m:t>
                        </m:r>
                        <m:d>
                          <m:dPr>
                            <m:ctrlPr>
                              <a:rPr kumimoji="1" lang="en-US" altLang="zh-CN" sz="1400" b="0" i="1" smtClean="0">
                                <a:latin typeface="Cambria Math" panose="02040503050406030204" pitchFamily="18" charset="0"/>
                              </a:rPr>
                            </m:ctrlPr>
                          </m:dPr>
                          <m:e>
                            <m:sSub>
                              <m:sSubPr>
                                <m:ctrlPr>
                                  <a:rPr kumimoji="1" lang="en-US" altLang="zh-Hans" sz="1400" i="1">
                                    <a:latin typeface="Cambria Math" panose="02040503050406030204" pitchFamily="18" charset="0"/>
                                  </a:rPr>
                                </m:ctrlPr>
                              </m:sSubPr>
                              <m:e>
                                <m:r>
                                  <a:rPr kumimoji="1" lang="en-US" altLang="zh-Hans" sz="1400" i="1">
                                    <a:latin typeface="Cambria Math" panose="02040503050406030204" pitchFamily="18" charset="0"/>
                                  </a:rPr>
                                  <m:t>𝑦</m:t>
                                </m:r>
                              </m:e>
                              <m:sub>
                                <m:r>
                                  <a:rPr kumimoji="1" lang="en-US" altLang="zh-Hans" sz="1400" i="1">
                                    <a:latin typeface="Cambria Math" panose="02040503050406030204" pitchFamily="18" charset="0"/>
                                  </a:rPr>
                                  <m:t>𝑖</m:t>
                                </m:r>
                              </m:sub>
                            </m:sSub>
                            <m:r>
                              <a:rPr kumimoji="1" lang="en-US" altLang="zh-Hans" sz="1400" i="1">
                                <a:latin typeface="Cambria Math" panose="02040503050406030204" pitchFamily="18" charset="0"/>
                              </a:rPr>
                              <m:t>,</m:t>
                            </m:r>
                            <m:sSub>
                              <m:sSubPr>
                                <m:ctrlPr>
                                  <a:rPr kumimoji="1" lang="en-US" altLang="zh-Hans" sz="1400" i="1">
                                    <a:latin typeface="Cambria Math" panose="02040503050406030204" pitchFamily="18" charset="0"/>
                                  </a:rPr>
                                </m:ctrlPr>
                              </m:sSubPr>
                              <m:e>
                                <m:r>
                                  <a:rPr kumimoji="1" lang="en-US" altLang="zh-Hans" sz="1400" i="1">
                                    <a:latin typeface="Cambria Math" panose="02040503050406030204" pitchFamily="18" charset="0"/>
                                  </a:rPr>
                                  <m:t>𝐻</m:t>
                                </m:r>
                              </m:e>
                              <m:sub>
                                <m:r>
                                  <a:rPr kumimoji="1" lang="en-US" altLang="zh-Hans" sz="1400" b="0" i="1" smtClean="0">
                                    <a:latin typeface="Cambria Math" panose="02040503050406030204" pitchFamily="18" charset="0"/>
                                  </a:rPr>
                                  <m:t>𝑀</m:t>
                                </m:r>
                              </m:sub>
                            </m:sSub>
                            <m:d>
                              <m:dPr>
                                <m:ctrlPr>
                                  <a:rPr kumimoji="1" lang="en-US" altLang="zh-Hans" sz="1400" i="1">
                                    <a:latin typeface="Cambria Math" panose="02040503050406030204" pitchFamily="18" charset="0"/>
                                  </a:rPr>
                                </m:ctrlPr>
                              </m:dPr>
                              <m:e>
                                <m:sSub>
                                  <m:sSubPr>
                                    <m:ctrlPr>
                                      <a:rPr kumimoji="1" lang="en-US" altLang="zh-Hans" sz="1400" i="1">
                                        <a:latin typeface="Cambria Math" panose="02040503050406030204" pitchFamily="18" charset="0"/>
                                      </a:rPr>
                                    </m:ctrlPr>
                                  </m:sSubPr>
                                  <m:e>
                                    <m:r>
                                      <a:rPr kumimoji="1" lang="en-US" altLang="zh-Hans" sz="1400" i="1">
                                        <a:latin typeface="Cambria Math" panose="02040503050406030204" pitchFamily="18" charset="0"/>
                                      </a:rPr>
                                      <m:t>𝑥</m:t>
                                    </m:r>
                                  </m:e>
                                  <m:sub>
                                    <m:r>
                                      <a:rPr kumimoji="1" lang="en-US" altLang="zh-Hans" sz="1400" i="1">
                                        <a:latin typeface="Cambria Math" panose="02040503050406030204" pitchFamily="18" charset="0"/>
                                      </a:rPr>
                                      <m:t>𝑖</m:t>
                                    </m:r>
                                  </m:sub>
                                </m:sSub>
                              </m:e>
                            </m:d>
                          </m:e>
                        </m:d>
                        <m:r>
                          <a:rPr kumimoji="1" lang="en-US" altLang="zh-Hans" sz="1400" b="0" i="1" smtClean="0">
                            <a:latin typeface="Cambria Math" panose="02040503050406030204" pitchFamily="18" charset="0"/>
                          </a:rPr>
                          <m:t>+ </m:t>
                        </m:r>
                        <m:nary>
                          <m:naryPr>
                            <m:chr m:val="∑"/>
                            <m:ctrlPr>
                              <a:rPr kumimoji="1" lang="en-US" altLang="zh-Hans" sz="1400" b="0" i="1" smtClean="0">
                                <a:latin typeface="Cambria Math" panose="02040503050406030204" pitchFamily="18" charset="0"/>
                              </a:rPr>
                            </m:ctrlPr>
                          </m:naryPr>
                          <m:sub>
                            <m:r>
                              <m:rPr>
                                <m:brk m:alnAt="23"/>
                              </m:rPr>
                              <a:rPr kumimoji="1" lang="en-US" altLang="zh-Hans" sz="1400" b="0" i="1" smtClean="0">
                                <a:latin typeface="Cambria Math" panose="02040503050406030204" pitchFamily="18" charset="0"/>
                              </a:rPr>
                              <m:t>𝑚</m:t>
                            </m:r>
                            <m:r>
                              <a:rPr kumimoji="1" lang="en-US" altLang="zh-Hans" sz="1400" b="0" i="1" smtClean="0">
                                <a:latin typeface="Cambria Math" panose="02040503050406030204" pitchFamily="18" charset="0"/>
                              </a:rPr>
                              <m:t>=1</m:t>
                            </m:r>
                          </m:sub>
                          <m:sup>
                            <m:r>
                              <a:rPr kumimoji="1" lang="en-US" altLang="zh-Hans" sz="1400" b="0" i="1" smtClean="0">
                                <a:latin typeface="Cambria Math" panose="02040503050406030204" pitchFamily="18" charset="0"/>
                              </a:rPr>
                              <m:t>𝑀</m:t>
                            </m:r>
                          </m:sup>
                          <m:e>
                            <m:r>
                              <m:rPr>
                                <m:sty m:val="p"/>
                              </m:rPr>
                              <a:rPr kumimoji="1" lang="el-GR" altLang="zh-Hans" sz="1400" b="0" i="1" smtClean="0">
                                <a:latin typeface="Cambria Math" panose="02040503050406030204" pitchFamily="18" charset="0"/>
                                <a:ea typeface="Cambria Math" panose="02040503050406030204" pitchFamily="18" charset="0"/>
                              </a:rPr>
                              <m:t>Ω</m:t>
                            </m:r>
                            <m:r>
                              <a:rPr kumimoji="1" lang="en-US" altLang="zh-Hans" sz="1400" b="0" i="1" smtClean="0">
                                <a:latin typeface="Cambria Math" panose="02040503050406030204" pitchFamily="18" charset="0"/>
                                <a:ea typeface="Cambria Math" panose="02040503050406030204" pitchFamily="18" charset="0"/>
                              </a:rPr>
                              <m:t>(</m:t>
                            </m:r>
                            <m:sSub>
                              <m:sSubPr>
                                <m:ctrlPr>
                                  <a:rPr kumimoji="1" lang="en-US" altLang="zh-Hans" sz="1400" b="0" i="1" smtClean="0">
                                    <a:latin typeface="Cambria Math" panose="02040503050406030204" pitchFamily="18" charset="0"/>
                                    <a:ea typeface="Cambria Math" panose="02040503050406030204" pitchFamily="18" charset="0"/>
                                  </a:rPr>
                                </m:ctrlPr>
                              </m:sSubPr>
                              <m:e>
                                <m:r>
                                  <a:rPr kumimoji="1" lang="en-US" altLang="zh-Hans" sz="1400" b="0" i="1" smtClean="0">
                                    <a:latin typeface="Cambria Math" panose="02040503050406030204" pitchFamily="18" charset="0"/>
                                    <a:ea typeface="Cambria Math" panose="02040503050406030204" pitchFamily="18" charset="0"/>
                                  </a:rPr>
                                  <m:t>h</m:t>
                                </m:r>
                              </m:e>
                              <m:sub>
                                <m:r>
                                  <m:rPr>
                                    <m:sty m:val="p"/>
                                  </m:rPr>
                                  <a:rPr kumimoji="1" lang="en-US" altLang="zh-Hans" sz="1400" i="1">
                                    <a:latin typeface="Cambria Math" panose="02040503050406030204" pitchFamily="18" charset="0"/>
                                    <a:ea typeface="Cambria Math" panose="02040503050406030204" pitchFamily="18" charset="0"/>
                                  </a:rPr>
                                  <m:t>m</m:t>
                                </m:r>
                              </m:sub>
                            </m:sSub>
                            <m:r>
                              <a:rPr kumimoji="1" lang="en-US" altLang="zh-Hans" sz="1400" b="0" i="1" smtClean="0">
                                <a:latin typeface="Cambria Math" panose="02040503050406030204" pitchFamily="18" charset="0"/>
                                <a:ea typeface="Cambria Math" panose="02040503050406030204" pitchFamily="18" charset="0"/>
                              </a:rPr>
                              <m:t>)</m:t>
                            </m:r>
                          </m:e>
                        </m:nary>
                      </m:e>
                    </m:nary>
                  </m:oMath>
                </a14:m>
                <a:endParaRPr kumimoji="1" lang="zh-CN" altLang="en-US" sz="1400" dirty="0"/>
              </a:p>
            </p:txBody>
          </p:sp>
        </mc:Choice>
        <mc:Fallback xmlns="">
          <p:sp>
            <p:nvSpPr>
              <p:cNvPr id="2" name="文本框 1">
                <a:extLst>
                  <a:ext uri="{FF2B5EF4-FFF2-40B4-BE49-F238E27FC236}">
                    <a16:creationId xmlns:a16="http://schemas.microsoft.com/office/drawing/2014/main" id="{C7840F4B-C8C0-B34C-9E57-381BA901B541}"/>
                  </a:ext>
                </a:extLst>
              </p:cNvPr>
              <p:cNvSpPr txBox="1">
                <a:spLocks noRot="1" noChangeAspect="1" noMove="1" noResize="1" noEditPoints="1" noAdjustHandles="1" noChangeArrowheads="1" noChangeShapeType="1" noTextEdit="1"/>
              </p:cNvSpPr>
              <p:nvPr/>
            </p:nvSpPr>
            <p:spPr>
              <a:xfrm>
                <a:off x="510739" y="3629924"/>
                <a:ext cx="5230086" cy="994824"/>
              </a:xfrm>
              <a:prstGeom prst="rect">
                <a:avLst/>
              </a:prstGeom>
              <a:blipFill>
                <a:blip r:embed="rId3"/>
                <a:stretch>
                  <a:fillRect l="-242" t="-1266" b="-493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B87C9CE-3FA4-744C-A4C6-45EB92F05430}"/>
                  </a:ext>
                </a:extLst>
              </p:cNvPr>
              <p:cNvSpPr txBox="1"/>
              <p:nvPr/>
            </p:nvSpPr>
            <p:spPr>
              <a:xfrm>
                <a:off x="539552" y="4866098"/>
                <a:ext cx="6815905" cy="369332"/>
              </a:xfrm>
              <a:prstGeom prst="rect">
                <a:avLst/>
              </a:prstGeom>
              <a:noFill/>
            </p:spPr>
            <p:txBody>
              <a:bodyPr wrap="none" rtlCol="0">
                <a:spAutoFit/>
              </a:bodyPr>
              <a:lstStyle/>
              <a:p>
                <a:r>
                  <a:rPr kumimoji="1" lang="zh-CN" altLang="en-US" dirty="0"/>
                  <a:t>上式中</a:t>
                </a:r>
                <a:r>
                  <a:rPr kumimoji="1" lang="zh-Hans" altLang="en-US" dirty="0"/>
                  <a:t> </a:t>
                </a:r>
                <a:r>
                  <a:rPr kumimoji="1" lang="en-US" altLang="zh-Hans" dirty="0"/>
                  <a:t>M</a:t>
                </a:r>
                <a:r>
                  <a:rPr kumimoji="1" lang="zh-CN" altLang="en-US" dirty="0"/>
                  <a:t>代表基分类器的个数，</a:t>
                </a:r>
                <a14:m>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Ω</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h</m:t>
                        </m:r>
                      </m:e>
                      <m:sub>
                        <m:r>
                          <a:rPr kumimoji="1" lang="en-US" altLang="zh-CN" b="0" i="1" smtClean="0">
                            <a:latin typeface="Cambria Math" panose="02040503050406030204" pitchFamily="18" charset="0"/>
                            <a:ea typeface="Cambria Math" panose="02040503050406030204" pitchFamily="18" charset="0"/>
                          </a:rPr>
                          <m:t>𝑚</m:t>
                        </m:r>
                      </m:sub>
                    </m:sSub>
                    <m:r>
                      <a:rPr kumimoji="1" lang="en-US" altLang="zh-CN" b="0" i="1" smtClean="0">
                        <a:latin typeface="Cambria Math" panose="02040503050406030204" pitchFamily="18" charset="0"/>
                        <a:ea typeface="Cambria Math" panose="02040503050406030204" pitchFamily="18" charset="0"/>
                      </a:rPr>
                      <m:t>)</m:t>
                    </m:r>
                    <m:r>
                      <a:rPr kumimoji="1" lang="zh-CN" altLang="en-US" i="1">
                        <a:latin typeface="Cambria Math" panose="02040503050406030204" pitchFamily="18" charset="0"/>
                        <a:ea typeface="Cambria Math" panose="02040503050406030204" pitchFamily="18" charset="0"/>
                      </a:rPr>
                      <m:t>代表</m:t>
                    </m:r>
                    <m:r>
                      <a:rPr kumimoji="1" lang="zh-CN" altLang="en-US" i="1" smtClean="0">
                        <a:latin typeface="Cambria Math" panose="02040503050406030204" pitchFamily="18" charset="0"/>
                        <a:ea typeface="Cambria Math" panose="02040503050406030204" pitchFamily="18" charset="0"/>
                      </a:rPr>
                      <m:t>第</m:t>
                    </m:r>
                    <m:r>
                      <a:rPr kumimoji="1" lang="en-US" altLang="zh-CN" b="0" i="1" smtClean="0">
                        <a:latin typeface="Cambria Math" panose="02040503050406030204" pitchFamily="18" charset="0"/>
                        <a:ea typeface="Cambria Math" panose="02040503050406030204" pitchFamily="18" charset="0"/>
                      </a:rPr>
                      <m:t>𝑚</m:t>
                    </m:r>
                    <m:r>
                      <a:rPr kumimoji="1" lang="zh-CN" altLang="en-US" i="1" smtClean="0">
                        <a:latin typeface="Cambria Math" panose="02040503050406030204" pitchFamily="18" charset="0"/>
                        <a:ea typeface="Cambria Math" panose="02040503050406030204" pitchFamily="18" charset="0"/>
                      </a:rPr>
                      <m:t>棵</m:t>
                    </m:r>
                    <m:r>
                      <a:rPr kumimoji="1" lang="zh-CN" altLang="en-US" i="1">
                        <a:latin typeface="Cambria Math" panose="02040503050406030204" pitchFamily="18" charset="0"/>
                        <a:ea typeface="Cambria Math" panose="02040503050406030204" pitchFamily="18" charset="0"/>
                      </a:rPr>
                      <m:t>树</m:t>
                    </m:r>
                    <m:r>
                      <a:rPr kumimoji="1" lang="zh-CN" altLang="en-US" i="1" smtClean="0">
                        <a:latin typeface="Cambria Math" panose="02040503050406030204" pitchFamily="18" charset="0"/>
                        <a:ea typeface="Cambria Math" panose="02040503050406030204" pitchFamily="18" charset="0"/>
                      </a:rPr>
                      <m:t>模型</m:t>
                    </m:r>
                    <m:r>
                      <a:rPr kumimoji="1" lang="zh-CN" altLang="en-US" i="1">
                        <a:latin typeface="Cambria Math" panose="02040503050406030204" pitchFamily="18" charset="0"/>
                        <a:ea typeface="Cambria Math" panose="02040503050406030204" pitchFamily="18" charset="0"/>
                      </a:rPr>
                      <m:t>的</m:t>
                    </m:r>
                    <m:r>
                      <a:rPr kumimoji="1" lang="zh-CN" altLang="en-US" i="1" smtClean="0">
                        <a:latin typeface="Cambria Math" panose="02040503050406030204" pitchFamily="18" charset="0"/>
                        <a:ea typeface="Cambria Math" panose="02040503050406030204" pitchFamily="18" charset="0"/>
                      </a:rPr>
                      <m:t>复杂</m:t>
                    </m:r>
                    <m:r>
                      <a:rPr kumimoji="1" lang="zh-CN" altLang="en-US" i="1">
                        <a:latin typeface="Cambria Math" panose="02040503050406030204" pitchFamily="18" charset="0"/>
                        <a:ea typeface="Cambria Math" panose="02040503050406030204" pitchFamily="18" charset="0"/>
                      </a:rPr>
                      <m:t>度</m:t>
                    </m:r>
                  </m:oMath>
                </a14:m>
                <a:endParaRPr kumimoji="1" lang="zh-CN" altLang="en-US" dirty="0"/>
              </a:p>
            </p:txBody>
          </p:sp>
        </mc:Choice>
        <mc:Fallback xmlns="">
          <p:sp>
            <p:nvSpPr>
              <p:cNvPr id="3" name="文本框 2">
                <a:extLst>
                  <a:ext uri="{FF2B5EF4-FFF2-40B4-BE49-F238E27FC236}">
                    <a16:creationId xmlns:a16="http://schemas.microsoft.com/office/drawing/2014/main" id="{BB87C9CE-3FA4-744C-A4C6-45EB92F05430}"/>
                  </a:ext>
                </a:extLst>
              </p:cNvPr>
              <p:cNvSpPr txBox="1">
                <a:spLocks noRot="1" noChangeAspect="1" noMove="1" noResize="1" noEditPoints="1" noAdjustHandles="1" noChangeArrowheads="1" noChangeShapeType="1" noTextEdit="1"/>
              </p:cNvSpPr>
              <p:nvPr/>
            </p:nvSpPr>
            <p:spPr>
              <a:xfrm>
                <a:off x="539552" y="4866098"/>
                <a:ext cx="6815905" cy="369332"/>
              </a:xfrm>
              <a:prstGeom prst="rect">
                <a:avLst/>
              </a:prstGeom>
              <a:blipFill>
                <a:blip r:embed="rId4"/>
                <a:stretch>
                  <a:fillRect l="-558" t="-10000" b="-26667"/>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29A61B1A-679F-9E45-B458-F489179D2030}"/>
              </a:ext>
            </a:extLst>
          </p:cNvPr>
          <p:cNvSpPr txBox="1"/>
          <p:nvPr/>
        </p:nvSpPr>
        <p:spPr>
          <a:xfrm>
            <a:off x="510739" y="5518974"/>
            <a:ext cx="6285439" cy="369332"/>
          </a:xfrm>
          <a:prstGeom prst="rect">
            <a:avLst/>
          </a:prstGeom>
          <a:noFill/>
        </p:spPr>
        <p:txBody>
          <a:bodyPr wrap="none" rtlCol="0">
            <a:spAutoFit/>
          </a:bodyPr>
          <a:lstStyle/>
          <a:p>
            <a:r>
              <a:rPr kumimoji="1" lang="zh-CN" altLang="en-US" dirty="0"/>
              <a:t>那么，</a:t>
            </a:r>
            <a:r>
              <a:rPr kumimoji="1" lang="en-US" altLang="zh-CN" dirty="0" err="1"/>
              <a:t>XGBoost</a:t>
            </a:r>
            <a:r>
              <a:rPr kumimoji="1" lang="zh-CN" altLang="en-US" dirty="0"/>
              <a:t>是具体以怎样方式来描述树模型的复杂度的？</a:t>
            </a:r>
          </a:p>
        </p:txBody>
      </p:sp>
    </p:spTree>
    <p:extLst>
      <p:ext uri="{BB962C8B-B14F-4D97-AF65-F5344CB8AC3E}">
        <p14:creationId xmlns:p14="http://schemas.microsoft.com/office/powerpoint/2010/main" val="3877720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矩形 5">
            <a:extLst>
              <a:ext uri="{FF2B5EF4-FFF2-40B4-BE49-F238E27FC236}">
                <a16:creationId xmlns:a16="http://schemas.microsoft.com/office/drawing/2014/main" id="{E1EC3743-A74E-CB45-9EBF-97A6E13CDA6E}"/>
              </a:ext>
            </a:extLst>
          </p:cNvPr>
          <p:cNvSpPr/>
          <p:nvPr/>
        </p:nvSpPr>
        <p:spPr>
          <a:xfrm>
            <a:off x="35496" y="208779"/>
            <a:ext cx="6784982" cy="369332"/>
          </a:xfrm>
          <a:prstGeom prst="rect">
            <a:avLst/>
          </a:prstGeom>
        </p:spPr>
        <p:txBody>
          <a:bodyPr wrap="square">
            <a:spAutoFit/>
          </a:bodyPr>
          <a:lstStyle/>
          <a:p>
            <a:r>
              <a:rPr lang="zh-CN" altLang="en-US" b="1" dirty="0">
                <a:latin typeface="Times New Roman" pitchFamily="18" charset="0"/>
                <a:ea typeface="楷体" pitchFamily="49" charset="-122"/>
                <a:cs typeface="Times New Roman" pitchFamily="18" charset="0"/>
              </a:rPr>
              <a:t>三</a:t>
            </a:r>
            <a:r>
              <a:rPr lang="zh-Hans" altLang="en-US" b="1" dirty="0">
                <a:latin typeface="Times New Roman" pitchFamily="18" charset="0"/>
                <a:ea typeface="楷体" pitchFamily="49" charset="-122"/>
                <a:cs typeface="Times New Roman" pitchFamily="18" charset="0"/>
              </a:rPr>
              <a:t>、</a:t>
            </a:r>
            <a:r>
              <a:rPr kumimoji="1" lang="en-US" altLang="zh-CN" b="1" dirty="0">
                <a:latin typeface="Times New Roman" pitchFamily="18" charset="0"/>
                <a:ea typeface="楷体" pitchFamily="49" charset="-122"/>
                <a:cs typeface="Times New Roman" pitchFamily="18" charset="0"/>
              </a:rPr>
              <a:t>GBDT</a:t>
            </a:r>
            <a:r>
              <a:rPr kumimoji="1" lang="zh-CN" altLang="en-US" b="1" dirty="0">
                <a:latin typeface="Times New Roman" pitchFamily="18" charset="0"/>
                <a:ea typeface="楷体" pitchFamily="49" charset="-122"/>
                <a:cs typeface="Times New Roman" pitchFamily="18" charset="0"/>
              </a:rPr>
              <a:t>的扩展实现</a:t>
            </a:r>
            <a:r>
              <a:rPr kumimoji="1" lang="zh-Hans" altLang="en-US" b="1" dirty="0">
                <a:latin typeface="Times New Roman" pitchFamily="18" charset="0"/>
                <a:ea typeface="楷体" pitchFamily="49" charset="-122"/>
                <a:cs typeface="Times New Roman" pitchFamily="18" charset="0"/>
              </a:rPr>
              <a:t>：</a:t>
            </a:r>
            <a:r>
              <a:rPr kumimoji="1" lang="en-US" altLang="zh-CN" b="1" dirty="0" err="1">
                <a:latin typeface="Times New Roman" pitchFamily="18" charset="0"/>
                <a:ea typeface="楷体" pitchFamily="49" charset="-122"/>
                <a:cs typeface="Times New Roman" pitchFamily="18" charset="0"/>
              </a:rPr>
              <a:t>XGBoost</a:t>
            </a:r>
            <a:r>
              <a:rPr kumimoji="1" lang="zh-Hans" altLang="en-US" b="1" dirty="0">
                <a:latin typeface="Times New Roman" pitchFamily="18" charset="0"/>
                <a:ea typeface="楷体" pitchFamily="49" charset="-122"/>
                <a:cs typeface="Times New Roman" pitchFamily="18" charset="0"/>
              </a:rPr>
              <a:t> </a:t>
            </a:r>
            <a:endParaRPr kumimoji="1" lang="en-US" altLang="zh-CN" b="1" dirty="0">
              <a:latin typeface="Times New Roman" pitchFamily="18" charset="0"/>
              <a:ea typeface="楷体" pitchFamily="49" charset="-122"/>
              <a:cs typeface="Times New Roman" pitchFamily="18" charset="0"/>
            </a:endParaRPr>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55202F-503C-454F-B59F-842ACC4A4F77}"/>
                  </a:ext>
                </a:extLst>
              </p:cNvPr>
              <p:cNvSpPr txBox="1"/>
              <p:nvPr/>
            </p:nvSpPr>
            <p:spPr>
              <a:xfrm>
                <a:off x="569342" y="1285336"/>
                <a:ext cx="8251129" cy="1594860"/>
              </a:xfrm>
              <a:prstGeom prst="rect">
                <a:avLst/>
              </a:prstGeom>
              <a:noFill/>
            </p:spPr>
            <p:txBody>
              <a:bodyPr wrap="square" rtlCol="0">
                <a:spAutoFit/>
              </a:bodyPr>
              <a:lstStyle/>
              <a:p>
                <a:r>
                  <a:rPr kumimoji="1" lang="zh-CN" altLang="en-US" sz="1400" dirty="0"/>
                  <a:t>首先，我们将一棵回归树的定义做一下细化</a:t>
                </a:r>
                <a:r>
                  <a:rPr kumimoji="1" lang="en-US" altLang="zh-CN" sz="1400" dirty="0"/>
                  <a:t>,</a:t>
                </a:r>
                <a:r>
                  <a:rPr kumimoji="1" lang="zh-CN" altLang="en-US" sz="1400" dirty="0"/>
                  <a:t>将一棵树拆分为结构部分</a:t>
                </a:r>
                <a:r>
                  <a:rPr kumimoji="1" lang="en-US" altLang="zh-CN" sz="1400" dirty="0"/>
                  <a:t>q</a:t>
                </a:r>
                <a:r>
                  <a:rPr kumimoji="1" lang="zh-CN" altLang="en-US" sz="1400" dirty="0"/>
                  <a:t>和叶子权重部分</a:t>
                </a:r>
                <a:r>
                  <a:rPr kumimoji="1" lang="en-US" altLang="zh-CN" sz="1400" dirty="0"/>
                  <a:t>w</a:t>
                </a:r>
                <a:r>
                  <a:rPr kumimoji="1" lang="zh-CN" altLang="en-US" sz="1400" dirty="0"/>
                  <a:t>：</a:t>
                </a:r>
                <a:endParaRPr kumimoji="1" lang="en-US" altLang="zh-CN" sz="1400" dirty="0"/>
              </a:p>
              <a:p>
                <a:endParaRPr kumimoji="1" lang="en-US" altLang="zh-CN" dirty="0"/>
              </a:p>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𝑚</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𝑥</m:t>
                          </m:r>
                        </m:e>
                      </m:d>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𝑞</m:t>
                          </m:r>
                        </m:sub>
                      </m:sSub>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𝑥</m:t>
                      </m:r>
                      <m:r>
                        <a:rPr kumimoji="1" lang="en-US" altLang="zh-CN" b="0" i="1" smtClean="0">
                          <a:latin typeface="Cambria Math" panose="02040503050406030204" pitchFamily="18" charset="0"/>
                        </a:rPr>
                        <m:t>)</m:t>
                      </m:r>
                    </m:oMath>
                  </m:oMathPara>
                </a14:m>
                <a:endParaRPr kumimoji="1" lang="en-US" altLang="zh-CN" dirty="0"/>
              </a:p>
              <a:p>
                <a:endParaRPr kumimoji="1" lang="en-US" altLang="zh-CN" dirty="0"/>
              </a:p>
              <a:p>
                <a:r>
                  <a:rPr kumimoji="1" lang="zh-CN" altLang="en-US" sz="1400" dirty="0"/>
                  <a:t>上式中</a:t>
                </a:r>
                <a:r>
                  <a:rPr kumimoji="1" lang="en-US" altLang="zh-CN" sz="1400" dirty="0"/>
                  <a:t>q</a:t>
                </a:r>
                <a:r>
                  <a:rPr kumimoji="1" lang="zh-CN" altLang="en-US" sz="1400" dirty="0"/>
                  <a:t>代表从输入到输出的映射结构，</a:t>
                </a:r>
                <a:r>
                  <a:rPr kumimoji="1" lang="en-US" altLang="zh-CN" sz="1400" dirty="0"/>
                  <a:t>w</a:t>
                </a:r>
                <a:r>
                  <a:rPr kumimoji="1" lang="zh-CN" altLang="en-US" sz="1400" dirty="0"/>
                  <a:t>是一个向量，向量的元素是每个叶子节点的值</a:t>
                </a:r>
                <a:endParaRPr kumimoji="1" lang="en-US" altLang="zh-CN" sz="1400" dirty="0"/>
              </a:p>
              <a:p>
                <a:r>
                  <a:rPr kumimoji="1" lang="zh-CN" altLang="en-US" sz="1400" dirty="0"/>
                  <a:t>（</a:t>
                </a:r>
                <a14:m>
                  <m:oMath xmlns:m="http://schemas.openxmlformats.org/officeDocument/2006/math">
                    <m:r>
                      <a:rPr kumimoji="1" lang="en-US" altLang="zh-CN" sz="1400" b="0" i="1" smtClean="0">
                        <a:latin typeface="Cambria Math" panose="02040503050406030204" pitchFamily="18" charset="0"/>
                      </a:rPr>
                      <m:t>𝑥</m:t>
                    </m:r>
                    <m:r>
                      <a:rPr kumimoji="1" lang="en-US" altLang="zh-CN" sz="1400" b="0" i="1" smtClean="0">
                        <a:latin typeface="Cambria Math" panose="02040503050406030204" pitchFamily="18" charset="0"/>
                        <a:ea typeface="Cambria Math" panose="02040503050406030204" pitchFamily="18" charset="0"/>
                      </a:rPr>
                      <m:t>∈</m:t>
                    </m:r>
                    <m:sSup>
                      <m:sSupPr>
                        <m:ctrlPr>
                          <a:rPr kumimoji="1" lang="en-US" altLang="zh-CN" sz="1400" b="0" i="1" smtClean="0">
                            <a:latin typeface="Cambria Math" panose="02040503050406030204" pitchFamily="18" charset="0"/>
                            <a:ea typeface="Cambria Math" panose="02040503050406030204" pitchFamily="18" charset="0"/>
                          </a:rPr>
                        </m:ctrlPr>
                      </m:sSupPr>
                      <m:e>
                        <m:r>
                          <a:rPr kumimoji="1" lang="en-US" altLang="zh-CN" sz="1400" b="0" i="1" smtClean="0">
                            <a:latin typeface="Cambria Math" panose="02040503050406030204" pitchFamily="18" charset="0"/>
                            <a:ea typeface="Cambria Math" panose="02040503050406030204" pitchFamily="18" charset="0"/>
                          </a:rPr>
                          <m:t>𝑅</m:t>
                        </m:r>
                      </m:e>
                      <m:sup>
                        <m:r>
                          <a:rPr kumimoji="1" lang="en-US" altLang="zh-CN" sz="1400" b="0" i="1" smtClean="0">
                            <a:latin typeface="Cambria Math" panose="02040503050406030204" pitchFamily="18" charset="0"/>
                            <a:ea typeface="Cambria Math" panose="02040503050406030204" pitchFamily="18" charset="0"/>
                          </a:rPr>
                          <m:t>𝑙</m:t>
                        </m:r>
                      </m:sup>
                    </m:sSup>
                    <m:r>
                      <a:rPr kumimoji="1" lang="en-US" altLang="zh-CN" sz="1400" b="0" i="1" smtClean="0">
                        <a:latin typeface="Cambria Math" panose="02040503050406030204" pitchFamily="18" charset="0"/>
                        <a:ea typeface="Cambria Math" panose="02040503050406030204" pitchFamily="18" charset="0"/>
                      </a:rPr>
                      <m:t>,  </m:t>
                    </m:r>
                    <m:r>
                      <a:rPr kumimoji="1" lang="en-US" altLang="zh-CN" sz="1400" b="0" i="1" smtClean="0">
                        <a:latin typeface="Cambria Math" panose="02040503050406030204" pitchFamily="18" charset="0"/>
                        <a:ea typeface="Cambria Math" panose="02040503050406030204" pitchFamily="18" charset="0"/>
                      </a:rPr>
                      <m:t>𝑞</m:t>
                    </m:r>
                    <m:r>
                      <a:rPr kumimoji="1" lang="en-US" altLang="zh-CN" sz="1400" b="0" i="1" smtClean="0">
                        <a:latin typeface="Cambria Math" panose="02040503050406030204" pitchFamily="18" charset="0"/>
                        <a:ea typeface="Cambria Math" panose="02040503050406030204" pitchFamily="18" charset="0"/>
                      </a:rPr>
                      <m:t>: </m:t>
                    </m:r>
                    <m:sSup>
                      <m:sSupPr>
                        <m:ctrlPr>
                          <a:rPr kumimoji="1" lang="en-US" altLang="zh-CN" sz="1400" b="0" i="1" smtClean="0">
                            <a:latin typeface="Cambria Math" panose="02040503050406030204" pitchFamily="18" charset="0"/>
                            <a:ea typeface="Cambria Math" panose="02040503050406030204" pitchFamily="18" charset="0"/>
                          </a:rPr>
                        </m:ctrlPr>
                      </m:sSupPr>
                      <m:e>
                        <m:r>
                          <a:rPr kumimoji="1" lang="en-US" altLang="zh-CN" sz="1400" b="0" i="1" smtClean="0">
                            <a:latin typeface="Cambria Math" panose="02040503050406030204" pitchFamily="18" charset="0"/>
                            <a:ea typeface="Cambria Math" panose="02040503050406030204" pitchFamily="18" charset="0"/>
                          </a:rPr>
                          <m:t>𝑅</m:t>
                        </m:r>
                      </m:e>
                      <m:sup>
                        <m:r>
                          <a:rPr kumimoji="1" lang="en-US" altLang="zh-CN" sz="1400" b="0" i="1" smtClean="0">
                            <a:latin typeface="Cambria Math" panose="02040503050406030204" pitchFamily="18" charset="0"/>
                            <a:ea typeface="Cambria Math" panose="02040503050406030204" pitchFamily="18" charset="0"/>
                          </a:rPr>
                          <m:t>𝑙</m:t>
                        </m:r>
                      </m:sup>
                    </m:sSup>
                    <m:r>
                      <a:rPr kumimoji="1" lang="en-US" altLang="zh-CN" sz="1400" b="0" i="1" smtClean="0">
                        <a:latin typeface="Cambria Math" panose="02040503050406030204" pitchFamily="18" charset="0"/>
                        <a:ea typeface="Cambria Math" panose="02040503050406030204" pitchFamily="18" charset="0"/>
                      </a:rPr>
                      <m:t>→</m:t>
                    </m:r>
                    <m:r>
                      <a:rPr kumimoji="1" lang="en-US" altLang="zh-CN" sz="1400" b="0" i="1" smtClean="0">
                        <a:latin typeface="Cambria Math" panose="02040503050406030204" pitchFamily="18" charset="0"/>
                        <a:ea typeface="Cambria Math" panose="02040503050406030204" pitchFamily="18" charset="0"/>
                      </a:rPr>
                      <m:t>𝑇</m:t>
                    </m:r>
                    <m:r>
                      <a:rPr kumimoji="1" lang="en-US" altLang="zh-CN" sz="1400" b="0" i="1" smtClean="0">
                        <a:latin typeface="Cambria Math" panose="02040503050406030204" pitchFamily="18" charset="0"/>
                        <a:ea typeface="Cambria Math" panose="02040503050406030204" pitchFamily="18" charset="0"/>
                      </a:rPr>
                      <m:t> ,  </m:t>
                    </m:r>
                    <m:r>
                      <a:rPr kumimoji="1" lang="en-US" altLang="zh-CN" sz="1400" b="0" i="1" smtClean="0">
                        <a:latin typeface="Cambria Math" panose="02040503050406030204" pitchFamily="18" charset="0"/>
                        <a:ea typeface="Cambria Math" panose="02040503050406030204" pitchFamily="18" charset="0"/>
                      </a:rPr>
                      <m:t>𝜔𝜖</m:t>
                    </m:r>
                    <m:sSup>
                      <m:sSupPr>
                        <m:ctrlPr>
                          <a:rPr kumimoji="1" lang="en-US" altLang="zh-CN" sz="1400" b="0" i="1" smtClean="0">
                            <a:latin typeface="Cambria Math" panose="02040503050406030204" pitchFamily="18" charset="0"/>
                            <a:ea typeface="Cambria Math" panose="02040503050406030204" pitchFamily="18" charset="0"/>
                          </a:rPr>
                        </m:ctrlPr>
                      </m:sSupPr>
                      <m:e>
                        <m:r>
                          <a:rPr kumimoji="1" lang="en-US" altLang="zh-CN" sz="1400" b="0" i="1" smtClean="0">
                            <a:latin typeface="Cambria Math" panose="02040503050406030204" pitchFamily="18" charset="0"/>
                            <a:ea typeface="Cambria Math" panose="02040503050406030204" pitchFamily="18" charset="0"/>
                          </a:rPr>
                          <m:t>𝑅</m:t>
                        </m:r>
                      </m:e>
                      <m:sup>
                        <m:r>
                          <a:rPr kumimoji="1" lang="en-US" altLang="zh-CN" sz="1400" b="0" i="1" smtClean="0">
                            <a:latin typeface="Cambria Math" panose="02040503050406030204" pitchFamily="18" charset="0"/>
                            <a:ea typeface="Cambria Math" panose="02040503050406030204" pitchFamily="18" charset="0"/>
                          </a:rPr>
                          <m:t>𝑇</m:t>
                        </m:r>
                      </m:sup>
                    </m:sSup>
                  </m:oMath>
                </a14:m>
                <a:r>
                  <a:rPr kumimoji="1" lang="en-US" altLang="zh-CN" sz="1400" dirty="0"/>
                  <a:t> ,</a:t>
                </a:r>
                <a:r>
                  <a:rPr kumimoji="1" lang="zh-CN" altLang="en-US" sz="1400" dirty="0"/>
                  <a:t>这里的</a:t>
                </a:r>
                <a:r>
                  <a:rPr kumimoji="1" lang="en-US" altLang="zh-CN" sz="1400" dirty="0"/>
                  <a:t>T</a:t>
                </a:r>
                <a:r>
                  <a:rPr kumimoji="1" lang="zh-CN" altLang="en-US" sz="1400" dirty="0"/>
                  <a:t>代表叶子节点的数量）</a:t>
                </a:r>
              </a:p>
            </p:txBody>
          </p:sp>
        </mc:Choice>
        <mc:Fallback xmlns="">
          <p:sp>
            <p:nvSpPr>
              <p:cNvPr id="5" name="文本框 4">
                <a:extLst>
                  <a:ext uri="{FF2B5EF4-FFF2-40B4-BE49-F238E27FC236}">
                    <a16:creationId xmlns:a16="http://schemas.microsoft.com/office/drawing/2014/main" id="{0A55202F-503C-454F-B59F-842ACC4A4F77}"/>
                  </a:ext>
                </a:extLst>
              </p:cNvPr>
              <p:cNvSpPr txBox="1">
                <a:spLocks noRot="1" noChangeAspect="1" noMove="1" noResize="1" noEditPoints="1" noAdjustHandles="1" noChangeArrowheads="1" noChangeShapeType="1" noTextEdit="1"/>
              </p:cNvSpPr>
              <p:nvPr/>
            </p:nvSpPr>
            <p:spPr>
              <a:xfrm>
                <a:off x="569342" y="1285336"/>
                <a:ext cx="8251129" cy="1594860"/>
              </a:xfrm>
              <a:prstGeom prst="rect">
                <a:avLst/>
              </a:prstGeom>
              <a:blipFill>
                <a:blip r:embed="rId3"/>
                <a:stretch>
                  <a:fillRect l="-154" t="-787" b="-31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C97E3CD-4ACE-A347-945A-9758A1F5A865}"/>
                  </a:ext>
                </a:extLst>
              </p:cNvPr>
              <p:cNvSpPr txBox="1"/>
              <p:nvPr/>
            </p:nvSpPr>
            <p:spPr>
              <a:xfrm>
                <a:off x="3571734" y="3255170"/>
                <a:ext cx="7819082" cy="975908"/>
              </a:xfrm>
              <a:prstGeom prst="rect">
                <a:avLst/>
              </a:prstGeom>
              <a:noFill/>
            </p:spPr>
            <p:txBody>
              <a:bodyPr wrap="square" rtlCol="0">
                <a:spAutoFit/>
              </a:bodyPr>
              <a:lstStyle/>
              <a:p>
                <a:r>
                  <a:rPr kumimoji="1" lang="zh-CN" altLang="en-US" sz="1400" dirty="0"/>
                  <a:t>每一棵树的正则项</a:t>
                </a:r>
                <a14:m>
                  <m:oMath xmlns:m="http://schemas.openxmlformats.org/officeDocument/2006/math">
                    <m:r>
                      <m:rPr>
                        <m:sty m:val="p"/>
                      </m:rPr>
                      <a:rPr kumimoji="1" lang="el-GR" altLang="zh-CN" sz="1400" i="1">
                        <a:latin typeface="Cambria Math" panose="02040503050406030204" pitchFamily="18" charset="0"/>
                        <a:ea typeface="Cambria Math" panose="02040503050406030204" pitchFamily="18" charset="0"/>
                      </a:rPr>
                      <m:t>Ω</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smtClean="0">
                            <a:latin typeface="Cambria Math" panose="02040503050406030204" pitchFamily="18" charset="0"/>
                            <a:ea typeface="Cambria Math" panose="02040503050406030204" pitchFamily="18" charset="0"/>
                          </a:rPr>
                        </m:ctrlPr>
                      </m:sSubPr>
                      <m:e>
                        <m:r>
                          <a:rPr kumimoji="1" lang="en-US" altLang="zh-CN" sz="1400" b="0" i="1" smtClean="0">
                            <a:latin typeface="Cambria Math" panose="02040503050406030204" pitchFamily="18" charset="0"/>
                            <a:ea typeface="Cambria Math" panose="02040503050406030204" pitchFamily="18" charset="0"/>
                          </a:rPr>
                          <m:t>h</m:t>
                        </m:r>
                      </m:e>
                      <m:sub>
                        <m:r>
                          <a:rPr kumimoji="1" lang="en-US" altLang="zh-CN" sz="1400" b="0" i="1" smtClean="0">
                            <a:latin typeface="Cambria Math" panose="02040503050406030204" pitchFamily="18" charset="0"/>
                            <a:ea typeface="Cambria Math" panose="02040503050406030204" pitchFamily="18" charset="0"/>
                          </a:rPr>
                          <m:t>𝑚</m:t>
                        </m:r>
                      </m:sub>
                    </m:sSub>
                    <m:r>
                      <a:rPr kumimoji="1" lang="en-US" altLang="zh-CN" sz="1400" i="1">
                        <a:latin typeface="Cambria Math" panose="02040503050406030204" pitchFamily="18" charset="0"/>
                        <a:ea typeface="Cambria Math" panose="02040503050406030204" pitchFamily="18" charset="0"/>
                      </a:rPr>
                      <m:t>)</m:t>
                    </m:r>
                  </m:oMath>
                </a14:m>
                <a:r>
                  <a:rPr kumimoji="1" lang="zh-CN" altLang="en-US" sz="1400" dirty="0"/>
                  <a:t>由两部分组成：</a:t>
                </a:r>
                <a:endParaRPr kumimoji="1" lang="en-US" altLang="zh-CN" sz="1400" dirty="0"/>
              </a:p>
              <a:p>
                <a:endParaRPr kumimoji="1" lang="en-US" altLang="zh-CN" dirty="0"/>
              </a:p>
              <a:p>
                <a:r>
                  <a:rPr kumimoji="1" lang="zh-CN" altLang="en-US" dirty="0"/>
                  <a:t> </a:t>
                </a:r>
                <a:r>
                  <a:rPr kumimoji="1" lang="zh-Hans" altLang="en-US" dirty="0"/>
                  <a:t>                             </a:t>
                </a:r>
                <a:r>
                  <a:rPr kumimoji="1" lang="en-US" altLang="zh-Hans" dirty="0"/>
                  <a:t>  </a:t>
                </a:r>
                <a:r>
                  <a:rPr kumimoji="1" lang="zh-Hans" altLang="en-US" dirty="0"/>
                  <a:t> </a:t>
                </a:r>
                <a14:m>
                  <m:oMath xmlns:m="http://schemas.openxmlformats.org/officeDocument/2006/math">
                    <m:r>
                      <m:rPr>
                        <m:sty m:val="p"/>
                      </m:rPr>
                      <a:rPr kumimoji="1" lang="el-GR" altLang="zh-CN" i="1">
                        <a:latin typeface="Cambria Math" panose="02040503050406030204" pitchFamily="18" charset="0"/>
                        <a:ea typeface="Cambria Math" panose="02040503050406030204" pitchFamily="18" charset="0"/>
                      </a:rPr>
                      <m:t>Ω</m:t>
                    </m:r>
                    <m:r>
                      <a:rPr kumimoji="1" lang="en-US" altLang="zh-CN" i="1">
                        <a:latin typeface="Cambria Math" panose="02040503050406030204" pitchFamily="18" charset="0"/>
                        <a:ea typeface="Cambria Math" panose="02040503050406030204" pitchFamily="18" charset="0"/>
                      </a:rPr>
                      <m:t>(</m:t>
                    </m:r>
                    <m:sSub>
                      <m:sSubPr>
                        <m:ctrlPr>
                          <a:rPr kumimoji="1" lang="en-US" altLang="zh-CN" i="1">
                            <a:latin typeface="Cambria Math" panose="02040503050406030204" pitchFamily="18" charset="0"/>
                            <a:ea typeface="Cambria Math" panose="02040503050406030204" pitchFamily="18" charset="0"/>
                          </a:rPr>
                        </m:ctrlPr>
                      </m:sSubPr>
                      <m:e>
                        <m:r>
                          <m:rPr>
                            <m:sty m:val="p"/>
                          </m:rPr>
                          <a:rPr kumimoji="1" lang="en-US" altLang="zh-CN" i="1">
                            <a:latin typeface="Cambria Math" panose="02040503050406030204" pitchFamily="18" charset="0"/>
                            <a:ea typeface="Cambria Math" panose="02040503050406030204" pitchFamily="18" charset="0"/>
                          </a:rPr>
                          <m:t>h</m:t>
                        </m:r>
                      </m:e>
                      <m:sub>
                        <m:r>
                          <m:rPr>
                            <m:sty m:val="p"/>
                          </m:rPr>
                          <a:rPr kumimoji="1" lang="en-US" altLang="zh-CN" i="1">
                            <a:latin typeface="Cambria Math" panose="02040503050406030204" pitchFamily="18" charset="0"/>
                            <a:ea typeface="Cambria Math" panose="02040503050406030204" pitchFamily="18" charset="0"/>
                          </a:rPr>
                          <m:t>m</m:t>
                        </m:r>
                      </m:sub>
                    </m:sSub>
                    <m:r>
                      <a:rPr kumimoji="1" lang="en-US" altLang="zh-CN" i="1">
                        <a:latin typeface="Cambria Math" panose="02040503050406030204" pitchFamily="18" charset="0"/>
                        <a:ea typeface="Cambria Math" panose="02040503050406030204" pitchFamily="18" charset="0"/>
                      </a:rPr>
                      <m:t>)</m:t>
                    </m:r>
                  </m:oMath>
                </a14:m>
                <a:r>
                  <a:rPr kumimoji="1" lang="zh-Hans" altLang="en-US" dirty="0"/>
                  <a:t> </a:t>
                </a:r>
                <a:r>
                  <a:rPr kumimoji="1" lang="en-US" altLang="zh-Hans" dirty="0"/>
                  <a:t>=</a:t>
                </a:r>
                <a:r>
                  <a:rPr kumimoji="1" lang="zh-Hans" altLang="en-US" dirty="0"/>
                  <a:t> </a:t>
                </a:r>
                <a14:m>
                  <m:oMath xmlns:m="http://schemas.openxmlformats.org/officeDocument/2006/math">
                    <m:r>
                      <a:rPr kumimoji="1" lang="zh-Hans" altLang="en-US" i="1" smtClean="0">
                        <a:latin typeface="Cambria Math" panose="02040503050406030204" pitchFamily="18" charset="0"/>
                      </a:rPr>
                      <m:t>𝛾</m:t>
                    </m:r>
                    <m:r>
                      <m:rPr>
                        <m:sty m:val="p"/>
                      </m:rPr>
                      <a:rPr kumimoji="1" lang="en-US" altLang="zh-Hans" i="1">
                        <a:latin typeface="Cambria Math" panose="02040503050406030204" pitchFamily="18" charset="0"/>
                      </a:rPr>
                      <m:t>T</m:t>
                    </m:r>
                    <m:r>
                      <a:rPr kumimoji="1" lang="en-US" altLang="zh-Hans" b="0" i="1" smtClean="0">
                        <a:latin typeface="Cambria Math" panose="02040503050406030204" pitchFamily="18" charset="0"/>
                      </a:rPr>
                      <m:t>+</m:t>
                    </m:r>
                    <m:f>
                      <m:fPr>
                        <m:ctrlPr>
                          <a:rPr kumimoji="1" lang="en-US" altLang="zh-Hans" b="0" i="1" smtClean="0">
                            <a:latin typeface="Cambria Math" panose="02040503050406030204" pitchFamily="18" charset="0"/>
                          </a:rPr>
                        </m:ctrlPr>
                      </m:fPr>
                      <m:num>
                        <m:r>
                          <a:rPr kumimoji="1" lang="en-US" altLang="zh-Hans" b="0" i="1" smtClean="0">
                            <a:latin typeface="Cambria Math" panose="02040503050406030204" pitchFamily="18" charset="0"/>
                          </a:rPr>
                          <m:t>1</m:t>
                        </m:r>
                      </m:num>
                      <m:den>
                        <m:r>
                          <a:rPr kumimoji="1" lang="en-US" altLang="zh-Hans" b="0" i="1" smtClean="0">
                            <a:latin typeface="Cambria Math" panose="02040503050406030204" pitchFamily="18" charset="0"/>
                          </a:rPr>
                          <m:t>2</m:t>
                        </m:r>
                      </m:den>
                    </m:f>
                    <m:r>
                      <a:rPr kumimoji="1" lang="en-US" altLang="zh-Hans" b="0" i="1" smtClean="0">
                        <a:latin typeface="Cambria Math" panose="02040503050406030204" pitchFamily="18" charset="0"/>
                        <a:ea typeface="Cambria Math" panose="02040503050406030204" pitchFamily="18" charset="0"/>
                      </a:rPr>
                      <m:t>𝜆</m:t>
                    </m:r>
                    <m:nary>
                      <m:naryPr>
                        <m:chr m:val="∑"/>
                        <m:ctrlPr>
                          <a:rPr kumimoji="1" lang="en-US" altLang="zh-Hans" b="0" i="1" smtClean="0">
                            <a:latin typeface="Cambria Math" panose="02040503050406030204" pitchFamily="18" charset="0"/>
                            <a:ea typeface="Cambria Math" panose="02040503050406030204" pitchFamily="18" charset="0"/>
                          </a:rPr>
                        </m:ctrlPr>
                      </m:naryPr>
                      <m:sub>
                        <m:r>
                          <m:rPr>
                            <m:brk m:alnAt="23"/>
                          </m:rPr>
                          <a:rPr kumimoji="1" lang="en-US" altLang="zh-Hans" b="0" i="1" smtClean="0">
                            <a:latin typeface="Cambria Math" panose="02040503050406030204" pitchFamily="18" charset="0"/>
                            <a:ea typeface="Cambria Math" panose="02040503050406030204" pitchFamily="18" charset="0"/>
                          </a:rPr>
                          <m:t>𝑖</m:t>
                        </m:r>
                        <m:r>
                          <a:rPr kumimoji="1" lang="en-US" altLang="zh-Hans" b="0" i="1" smtClean="0">
                            <a:latin typeface="Cambria Math" panose="02040503050406030204" pitchFamily="18" charset="0"/>
                            <a:ea typeface="Cambria Math" panose="02040503050406030204" pitchFamily="18" charset="0"/>
                          </a:rPr>
                          <m:t>=1</m:t>
                        </m:r>
                      </m:sub>
                      <m:sup>
                        <m:r>
                          <a:rPr kumimoji="1" lang="en-US" altLang="zh-Hans" b="0" i="1" smtClean="0">
                            <a:latin typeface="Cambria Math" panose="02040503050406030204" pitchFamily="18" charset="0"/>
                            <a:ea typeface="Cambria Math" panose="02040503050406030204" pitchFamily="18" charset="0"/>
                          </a:rPr>
                          <m:t>𝑇</m:t>
                        </m:r>
                      </m:sup>
                      <m:e>
                        <m:sSubSup>
                          <m:sSubSupPr>
                            <m:ctrlPr>
                              <a:rPr kumimoji="1" lang="en-US" altLang="zh-Hans" b="0" i="1" smtClean="0">
                                <a:latin typeface="Cambria Math" panose="02040503050406030204" pitchFamily="18" charset="0"/>
                                <a:ea typeface="Cambria Math" panose="02040503050406030204" pitchFamily="18" charset="0"/>
                              </a:rPr>
                            </m:ctrlPr>
                          </m:sSubSupPr>
                          <m:e>
                            <m:r>
                              <a:rPr kumimoji="1" lang="en-US" altLang="zh-Hans" b="0" i="1" smtClean="0">
                                <a:latin typeface="Cambria Math" panose="02040503050406030204" pitchFamily="18" charset="0"/>
                                <a:ea typeface="Cambria Math" panose="02040503050406030204" pitchFamily="18" charset="0"/>
                              </a:rPr>
                              <m:t>𝑤</m:t>
                            </m:r>
                          </m:e>
                          <m:sub>
                            <m:r>
                              <a:rPr kumimoji="1" lang="en-US" altLang="zh-Hans" b="0" i="1" smtClean="0">
                                <a:latin typeface="Cambria Math" panose="02040503050406030204" pitchFamily="18" charset="0"/>
                                <a:ea typeface="Cambria Math" panose="02040503050406030204" pitchFamily="18" charset="0"/>
                              </a:rPr>
                              <m:t>𝑖</m:t>
                            </m:r>
                          </m:sub>
                          <m:sup>
                            <m:r>
                              <a:rPr kumimoji="1" lang="en-US" altLang="zh-Hans" b="0" i="1" smtClean="0">
                                <a:latin typeface="Cambria Math" panose="02040503050406030204" pitchFamily="18" charset="0"/>
                                <a:ea typeface="Cambria Math" panose="02040503050406030204" pitchFamily="18" charset="0"/>
                              </a:rPr>
                              <m:t>2</m:t>
                            </m:r>
                          </m:sup>
                        </m:sSubSup>
                      </m:e>
                    </m:nary>
                  </m:oMath>
                </a14:m>
                <a:endParaRPr kumimoji="1" lang="en-US" altLang="zh-Hans" b="0" dirty="0">
                  <a:ea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5C97E3CD-4ACE-A347-945A-9758A1F5A865}"/>
                  </a:ext>
                </a:extLst>
              </p:cNvPr>
              <p:cNvSpPr txBox="1">
                <a:spLocks noRot="1" noChangeAspect="1" noMove="1" noResize="1" noEditPoints="1" noAdjustHandles="1" noChangeArrowheads="1" noChangeShapeType="1" noTextEdit="1"/>
              </p:cNvSpPr>
              <p:nvPr/>
            </p:nvSpPr>
            <p:spPr>
              <a:xfrm>
                <a:off x="3571734" y="3255170"/>
                <a:ext cx="7819082" cy="975908"/>
              </a:xfrm>
              <a:prstGeom prst="rect">
                <a:avLst/>
              </a:prstGeom>
              <a:blipFill>
                <a:blip r:embed="rId4"/>
                <a:stretch>
                  <a:fillRect l="-162" t="-1282" b="-57692"/>
                </a:stretch>
              </a:blipFill>
            </p:spPr>
            <p:txBody>
              <a:bodyPr/>
              <a:lstStyle/>
              <a:p>
                <a:r>
                  <a:rPr lang="zh-CN" altLang="en-US">
                    <a:noFill/>
                  </a:rPr>
                  <a:t> </a:t>
                </a:r>
              </a:p>
            </p:txBody>
          </p:sp>
        </mc:Fallback>
      </mc:AlternateContent>
      <p:sp>
        <p:nvSpPr>
          <p:cNvPr id="16" name="椭圆 15">
            <a:extLst>
              <a:ext uri="{FF2B5EF4-FFF2-40B4-BE49-F238E27FC236}">
                <a16:creationId xmlns:a16="http://schemas.microsoft.com/office/drawing/2014/main" id="{692FF093-5CFF-234C-8622-09A5E692772C}"/>
              </a:ext>
            </a:extLst>
          </p:cNvPr>
          <p:cNvSpPr/>
          <p:nvPr/>
        </p:nvSpPr>
        <p:spPr>
          <a:xfrm>
            <a:off x="2120269" y="3104963"/>
            <a:ext cx="432048" cy="3600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 name="直线箭头连接符 16">
            <a:extLst>
              <a:ext uri="{FF2B5EF4-FFF2-40B4-BE49-F238E27FC236}">
                <a16:creationId xmlns:a16="http://schemas.microsoft.com/office/drawing/2014/main" id="{2BD809F8-52F0-0C4E-82E0-CBB7579584F7}"/>
              </a:ext>
            </a:extLst>
          </p:cNvPr>
          <p:cNvCxnSpPr>
            <a:stCxn id="16" idx="3"/>
          </p:cNvCxnSpPr>
          <p:nvPr/>
        </p:nvCxnSpPr>
        <p:spPr>
          <a:xfrm flipH="1">
            <a:off x="1832237" y="3412276"/>
            <a:ext cx="351304" cy="77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03A9CBEA-9566-3A4A-83AB-DECABBFA274B}"/>
              </a:ext>
            </a:extLst>
          </p:cNvPr>
          <p:cNvCxnSpPr>
            <a:stCxn id="16" idx="5"/>
          </p:cNvCxnSpPr>
          <p:nvPr/>
        </p:nvCxnSpPr>
        <p:spPr>
          <a:xfrm>
            <a:off x="2489045" y="3412276"/>
            <a:ext cx="351304" cy="77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1BE9C4B2-4E9E-E94F-A63A-D714026985BC}"/>
              </a:ext>
            </a:extLst>
          </p:cNvPr>
          <p:cNvSpPr/>
          <p:nvPr/>
        </p:nvSpPr>
        <p:spPr>
          <a:xfrm>
            <a:off x="1528478" y="4185083"/>
            <a:ext cx="50405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60C6B4E9-7213-0442-9DD7-A9D4C1FDCC08}"/>
              </a:ext>
            </a:extLst>
          </p:cNvPr>
          <p:cNvSpPr/>
          <p:nvPr/>
        </p:nvSpPr>
        <p:spPr>
          <a:xfrm>
            <a:off x="2672262" y="4189550"/>
            <a:ext cx="449520" cy="43411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cxnSp>
        <p:nvCxnSpPr>
          <p:cNvPr id="21" name="直线箭头连接符 20">
            <a:extLst>
              <a:ext uri="{FF2B5EF4-FFF2-40B4-BE49-F238E27FC236}">
                <a16:creationId xmlns:a16="http://schemas.microsoft.com/office/drawing/2014/main" id="{B73121F6-BC86-A64E-9019-7685E8B48264}"/>
              </a:ext>
            </a:extLst>
          </p:cNvPr>
          <p:cNvCxnSpPr>
            <a:stCxn id="19" idx="3"/>
          </p:cNvCxnSpPr>
          <p:nvPr/>
        </p:nvCxnSpPr>
        <p:spPr>
          <a:xfrm flipH="1">
            <a:off x="1328181" y="4553859"/>
            <a:ext cx="274114" cy="63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C4D0BF10-4387-A940-8D9D-98C0F1D00777}"/>
              </a:ext>
            </a:extLst>
          </p:cNvPr>
          <p:cNvCxnSpPr>
            <a:stCxn id="19" idx="5"/>
          </p:cNvCxnSpPr>
          <p:nvPr/>
        </p:nvCxnSpPr>
        <p:spPr>
          <a:xfrm>
            <a:off x="1958717" y="4553859"/>
            <a:ext cx="256624" cy="711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12C37BE0-9AFF-4B4B-AA63-55F1537C527D}"/>
              </a:ext>
            </a:extLst>
          </p:cNvPr>
          <p:cNvSpPr/>
          <p:nvPr/>
        </p:nvSpPr>
        <p:spPr>
          <a:xfrm>
            <a:off x="1072217" y="5196459"/>
            <a:ext cx="511928" cy="4943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56C4C821-7D22-4F49-AF4D-29B26B99F9C7}"/>
              </a:ext>
            </a:extLst>
          </p:cNvPr>
          <p:cNvSpPr/>
          <p:nvPr/>
        </p:nvSpPr>
        <p:spPr>
          <a:xfrm>
            <a:off x="1997075" y="5263000"/>
            <a:ext cx="511928" cy="49437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A8CA05DC-02C1-A24F-B105-171360EB34D6}"/>
              </a:ext>
            </a:extLst>
          </p:cNvPr>
          <p:cNvSpPr txBox="1"/>
          <p:nvPr/>
        </p:nvSpPr>
        <p:spPr>
          <a:xfrm>
            <a:off x="2790912" y="4643492"/>
            <a:ext cx="301686" cy="369332"/>
          </a:xfrm>
          <a:prstGeom prst="rect">
            <a:avLst/>
          </a:prstGeom>
          <a:noFill/>
        </p:spPr>
        <p:txBody>
          <a:bodyPr wrap="none" rtlCol="0">
            <a:spAutoFit/>
          </a:bodyPr>
          <a:lstStyle/>
          <a:p>
            <a:r>
              <a:rPr kumimoji="1" lang="en-US" altLang="zh-CN" dirty="0"/>
              <a:t>3</a:t>
            </a:r>
            <a:endParaRPr kumimoji="1" lang="zh-CN" altLang="en-US" dirty="0"/>
          </a:p>
        </p:txBody>
      </p:sp>
      <p:sp>
        <p:nvSpPr>
          <p:cNvPr id="26" name="文本框 25">
            <a:extLst>
              <a:ext uri="{FF2B5EF4-FFF2-40B4-BE49-F238E27FC236}">
                <a16:creationId xmlns:a16="http://schemas.microsoft.com/office/drawing/2014/main" id="{532CFAD8-D0D9-B84D-8998-24D05F22A0AC}"/>
              </a:ext>
            </a:extLst>
          </p:cNvPr>
          <p:cNvSpPr txBox="1"/>
          <p:nvPr/>
        </p:nvSpPr>
        <p:spPr>
          <a:xfrm>
            <a:off x="3568550" y="2901106"/>
            <a:ext cx="1790875" cy="307777"/>
          </a:xfrm>
          <a:prstGeom prst="rect">
            <a:avLst/>
          </a:prstGeom>
          <a:noFill/>
        </p:spPr>
        <p:txBody>
          <a:bodyPr wrap="none" rtlCol="0">
            <a:spAutoFit/>
          </a:bodyPr>
          <a:lstStyle/>
          <a:p>
            <a:r>
              <a:rPr kumimoji="1" lang="zh-CN" altLang="en-US" sz="1400" dirty="0"/>
              <a:t>叶子节点个数：</a:t>
            </a:r>
            <a:r>
              <a:rPr kumimoji="1" lang="en-US" altLang="zh-CN" sz="1400" dirty="0"/>
              <a:t>T</a:t>
            </a:r>
            <a:r>
              <a:rPr kumimoji="1" lang="zh-Hans" altLang="en-US" sz="1400" dirty="0"/>
              <a:t> </a:t>
            </a:r>
            <a:r>
              <a:rPr kumimoji="1" lang="en-US" altLang="zh-Hans" sz="1400" dirty="0"/>
              <a:t>=</a:t>
            </a:r>
            <a:r>
              <a:rPr kumimoji="1" lang="zh-Hans" altLang="en-US" sz="1400" dirty="0"/>
              <a:t> </a:t>
            </a:r>
            <a:r>
              <a:rPr kumimoji="1" lang="en-US" altLang="zh-Hans" sz="1400" dirty="0"/>
              <a:t>3</a:t>
            </a:r>
            <a:endParaRPr kumimoji="1" lang="zh-CN" altLang="en-US" sz="1400" dirty="0"/>
          </a:p>
        </p:txBody>
      </p:sp>
      <p:sp>
        <p:nvSpPr>
          <p:cNvPr id="27" name="文本框 26">
            <a:extLst>
              <a:ext uri="{FF2B5EF4-FFF2-40B4-BE49-F238E27FC236}">
                <a16:creationId xmlns:a16="http://schemas.microsoft.com/office/drawing/2014/main" id="{D1578AB1-841C-DE48-A4C6-3CDD59D7A6C8}"/>
              </a:ext>
            </a:extLst>
          </p:cNvPr>
          <p:cNvSpPr txBox="1"/>
          <p:nvPr/>
        </p:nvSpPr>
        <p:spPr>
          <a:xfrm>
            <a:off x="1629663" y="3501760"/>
            <a:ext cx="415498" cy="369332"/>
          </a:xfrm>
          <a:prstGeom prst="rect">
            <a:avLst/>
          </a:prstGeom>
          <a:noFill/>
        </p:spPr>
        <p:txBody>
          <a:bodyPr wrap="none" rtlCol="0">
            <a:spAutoFit/>
          </a:bodyPr>
          <a:lstStyle/>
          <a:p>
            <a:r>
              <a:rPr kumimoji="1" lang="zh-CN" altLang="en-US" dirty="0"/>
              <a:t>一</a:t>
            </a:r>
          </a:p>
        </p:txBody>
      </p:sp>
      <p:sp>
        <p:nvSpPr>
          <p:cNvPr id="28" name="文本框 27">
            <a:extLst>
              <a:ext uri="{FF2B5EF4-FFF2-40B4-BE49-F238E27FC236}">
                <a16:creationId xmlns:a16="http://schemas.microsoft.com/office/drawing/2014/main" id="{4C46C4FE-55D6-F04B-A7C3-D1E9F0531102}"/>
              </a:ext>
            </a:extLst>
          </p:cNvPr>
          <p:cNvSpPr txBox="1"/>
          <p:nvPr/>
        </p:nvSpPr>
        <p:spPr>
          <a:xfrm>
            <a:off x="1095544" y="4627525"/>
            <a:ext cx="415498" cy="369332"/>
          </a:xfrm>
          <a:prstGeom prst="rect">
            <a:avLst/>
          </a:prstGeom>
          <a:noFill/>
        </p:spPr>
        <p:txBody>
          <a:bodyPr wrap="none" rtlCol="0">
            <a:spAutoFit/>
          </a:bodyPr>
          <a:lstStyle/>
          <a:p>
            <a:r>
              <a:rPr kumimoji="1" lang="zh-CN" altLang="en-US" dirty="0"/>
              <a:t>二</a:t>
            </a: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83ABBD9-BB6C-AF4F-952C-3C39FF62D3D1}"/>
                  </a:ext>
                </a:extLst>
              </p:cNvPr>
              <p:cNvSpPr txBox="1"/>
              <p:nvPr/>
            </p:nvSpPr>
            <p:spPr>
              <a:xfrm>
                <a:off x="-33776" y="5597655"/>
                <a:ext cx="9314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𝑤</m:t>
                          </m:r>
                        </m:e>
                        <m:sub>
                          <m:r>
                            <a:rPr kumimoji="1" lang="en-US" altLang="zh-Hans" b="0" i="1" smtClean="0">
                              <a:latin typeface="Cambria Math" panose="02040503050406030204" pitchFamily="18" charset="0"/>
                            </a:rPr>
                            <m:t>1</m:t>
                          </m:r>
                        </m:sub>
                      </m:sSub>
                      <m:r>
                        <a:rPr kumimoji="1" lang="en-US" altLang="zh-Hans" b="0" i="1" smtClean="0">
                          <a:latin typeface="Cambria Math" panose="02040503050406030204" pitchFamily="18" charset="0"/>
                        </a:rPr>
                        <m:t>=2</m:t>
                      </m:r>
                    </m:oMath>
                  </m:oMathPara>
                </a14:m>
                <a:endParaRPr kumimoji="1" lang="zh-CN" altLang="en-US" dirty="0"/>
              </a:p>
            </p:txBody>
          </p:sp>
        </mc:Choice>
        <mc:Fallback xmlns="">
          <p:sp>
            <p:nvSpPr>
              <p:cNvPr id="29" name="文本框 28">
                <a:extLst>
                  <a:ext uri="{FF2B5EF4-FFF2-40B4-BE49-F238E27FC236}">
                    <a16:creationId xmlns:a16="http://schemas.microsoft.com/office/drawing/2014/main" id="{383ABBD9-BB6C-AF4F-952C-3C39FF62D3D1}"/>
                  </a:ext>
                </a:extLst>
              </p:cNvPr>
              <p:cNvSpPr txBox="1">
                <a:spLocks noRot="1" noChangeAspect="1" noMove="1" noResize="1" noEditPoints="1" noAdjustHandles="1" noChangeArrowheads="1" noChangeShapeType="1" noTextEdit="1"/>
              </p:cNvSpPr>
              <p:nvPr/>
            </p:nvSpPr>
            <p:spPr>
              <a:xfrm>
                <a:off x="-33776" y="5597655"/>
                <a:ext cx="931409"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A7AA742-2533-284B-9DC8-565C4B096CFE}"/>
                  </a:ext>
                </a:extLst>
              </p:cNvPr>
              <p:cNvSpPr txBox="1"/>
              <p:nvPr/>
            </p:nvSpPr>
            <p:spPr>
              <a:xfrm>
                <a:off x="2473565" y="5651956"/>
                <a:ext cx="11130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𝑤</m:t>
                          </m:r>
                        </m:e>
                        <m:sub>
                          <m:r>
                            <a:rPr kumimoji="1" lang="en-US" altLang="zh-Hans" b="0" i="1" smtClean="0">
                              <a:latin typeface="Cambria Math" panose="02040503050406030204" pitchFamily="18" charset="0"/>
                            </a:rPr>
                            <m:t>2</m:t>
                          </m:r>
                        </m:sub>
                      </m:sSub>
                      <m:r>
                        <a:rPr kumimoji="1" lang="en-US" altLang="zh-Hans" b="0" i="1" smtClean="0">
                          <a:latin typeface="Cambria Math" panose="02040503050406030204" pitchFamily="18" charset="0"/>
                        </a:rPr>
                        <m:t>=0.1</m:t>
                      </m:r>
                    </m:oMath>
                  </m:oMathPara>
                </a14:m>
                <a:endParaRPr kumimoji="1" lang="zh-CN" altLang="en-US" dirty="0"/>
              </a:p>
            </p:txBody>
          </p:sp>
        </mc:Choice>
        <mc:Fallback xmlns="">
          <p:sp>
            <p:nvSpPr>
              <p:cNvPr id="30" name="文本框 29">
                <a:extLst>
                  <a:ext uri="{FF2B5EF4-FFF2-40B4-BE49-F238E27FC236}">
                    <a16:creationId xmlns:a16="http://schemas.microsoft.com/office/drawing/2014/main" id="{9A7AA742-2533-284B-9DC8-565C4B096CFE}"/>
                  </a:ext>
                </a:extLst>
              </p:cNvPr>
              <p:cNvSpPr txBox="1">
                <a:spLocks noRot="1" noChangeAspect="1" noMove="1" noResize="1" noEditPoints="1" noAdjustHandles="1" noChangeArrowheads="1" noChangeShapeType="1" noTextEdit="1"/>
              </p:cNvSpPr>
              <p:nvPr/>
            </p:nvSpPr>
            <p:spPr>
              <a:xfrm>
                <a:off x="2473565" y="5651956"/>
                <a:ext cx="111306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FD2EE8F-05D2-B542-A7F5-A0585E96BF09}"/>
                  </a:ext>
                </a:extLst>
              </p:cNvPr>
              <p:cNvSpPr txBox="1"/>
              <p:nvPr/>
            </p:nvSpPr>
            <p:spPr>
              <a:xfrm>
                <a:off x="3030096" y="4846160"/>
                <a:ext cx="11098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𝑤</m:t>
                          </m:r>
                        </m:e>
                        <m:sub>
                          <m:r>
                            <a:rPr kumimoji="1" lang="en-US" altLang="zh-Hans" b="0" i="1" smtClean="0">
                              <a:latin typeface="Cambria Math" panose="02040503050406030204" pitchFamily="18" charset="0"/>
                            </a:rPr>
                            <m:t>3</m:t>
                          </m:r>
                        </m:sub>
                      </m:sSub>
                      <m:r>
                        <a:rPr kumimoji="1" lang="en-US" altLang="zh-Hans" b="0" i="1" smtClean="0">
                          <a:latin typeface="Cambria Math" panose="02040503050406030204" pitchFamily="18" charset="0"/>
                        </a:rPr>
                        <m:t>=−1</m:t>
                      </m:r>
                    </m:oMath>
                  </m:oMathPara>
                </a14:m>
                <a:endParaRPr kumimoji="1" lang="zh-CN" altLang="en-US" dirty="0"/>
              </a:p>
            </p:txBody>
          </p:sp>
        </mc:Choice>
        <mc:Fallback xmlns="">
          <p:sp>
            <p:nvSpPr>
              <p:cNvPr id="31" name="文本框 30">
                <a:extLst>
                  <a:ext uri="{FF2B5EF4-FFF2-40B4-BE49-F238E27FC236}">
                    <a16:creationId xmlns:a16="http://schemas.microsoft.com/office/drawing/2014/main" id="{1FD2EE8F-05D2-B542-A7F5-A0585E96BF09}"/>
                  </a:ext>
                </a:extLst>
              </p:cNvPr>
              <p:cNvSpPr txBox="1">
                <a:spLocks noRot="1" noChangeAspect="1" noMove="1" noResize="1" noEditPoints="1" noAdjustHandles="1" noChangeArrowheads="1" noChangeShapeType="1" noTextEdit="1"/>
              </p:cNvSpPr>
              <p:nvPr/>
            </p:nvSpPr>
            <p:spPr>
              <a:xfrm>
                <a:off x="3030096" y="4846160"/>
                <a:ext cx="1109856" cy="369332"/>
              </a:xfrm>
              <a:prstGeom prst="rect">
                <a:avLst/>
              </a:prstGeom>
              <a:blipFill>
                <a:blip r:embed="rId7"/>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D688D364-CB6A-944D-B24D-34E7BAD37F0B}"/>
              </a:ext>
            </a:extLst>
          </p:cNvPr>
          <p:cNvSpPr txBox="1"/>
          <p:nvPr/>
        </p:nvSpPr>
        <p:spPr>
          <a:xfrm>
            <a:off x="4954707" y="4466859"/>
            <a:ext cx="3113194" cy="523220"/>
          </a:xfrm>
          <a:prstGeom prst="rect">
            <a:avLst/>
          </a:prstGeom>
          <a:noFill/>
        </p:spPr>
        <p:txBody>
          <a:bodyPr wrap="square" rtlCol="0">
            <a:spAutoFit/>
          </a:bodyPr>
          <a:lstStyle/>
          <a:p>
            <a:r>
              <a:rPr kumimoji="1" lang="zh-CN" altLang="en-US" sz="1400" dirty="0"/>
              <a:t>对树模型复杂度的定义不是固定的，</a:t>
            </a:r>
            <a:endParaRPr kumimoji="1" lang="en-US" altLang="zh-CN" sz="1400" dirty="0"/>
          </a:p>
          <a:p>
            <a:r>
              <a:rPr kumimoji="1" lang="zh-CN" altLang="en-US" sz="1400" dirty="0"/>
              <a:t>但这一种在实际使用时效果会比较好</a:t>
            </a:r>
          </a:p>
        </p:txBody>
      </p:sp>
    </p:spTree>
    <p:extLst>
      <p:ext uri="{BB962C8B-B14F-4D97-AF65-F5344CB8AC3E}">
        <p14:creationId xmlns:p14="http://schemas.microsoft.com/office/powerpoint/2010/main" val="180456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矩形 5">
            <a:extLst>
              <a:ext uri="{FF2B5EF4-FFF2-40B4-BE49-F238E27FC236}">
                <a16:creationId xmlns:a16="http://schemas.microsoft.com/office/drawing/2014/main" id="{E1EC3743-A74E-CB45-9EBF-97A6E13CDA6E}"/>
              </a:ext>
            </a:extLst>
          </p:cNvPr>
          <p:cNvSpPr/>
          <p:nvPr/>
        </p:nvSpPr>
        <p:spPr>
          <a:xfrm>
            <a:off x="35496" y="208779"/>
            <a:ext cx="6784982" cy="369332"/>
          </a:xfrm>
          <a:prstGeom prst="rect">
            <a:avLst/>
          </a:prstGeom>
        </p:spPr>
        <p:txBody>
          <a:bodyPr wrap="square">
            <a:spAutoFit/>
          </a:bodyPr>
          <a:lstStyle/>
          <a:p>
            <a:r>
              <a:rPr lang="zh-CN" altLang="en-US" b="1" dirty="0">
                <a:latin typeface="Times New Roman" pitchFamily="18" charset="0"/>
                <a:ea typeface="楷体" pitchFamily="49" charset="-122"/>
                <a:cs typeface="Times New Roman" pitchFamily="18" charset="0"/>
              </a:rPr>
              <a:t>三</a:t>
            </a:r>
            <a:r>
              <a:rPr lang="zh-Hans" altLang="en-US" b="1" dirty="0">
                <a:latin typeface="Times New Roman" pitchFamily="18" charset="0"/>
                <a:ea typeface="楷体" pitchFamily="49" charset="-122"/>
                <a:cs typeface="Times New Roman" pitchFamily="18" charset="0"/>
              </a:rPr>
              <a:t>、</a:t>
            </a:r>
            <a:r>
              <a:rPr kumimoji="1" lang="en-US" altLang="zh-CN" b="1" dirty="0">
                <a:latin typeface="Times New Roman" pitchFamily="18" charset="0"/>
                <a:ea typeface="楷体" pitchFamily="49" charset="-122"/>
                <a:cs typeface="Times New Roman" pitchFamily="18" charset="0"/>
              </a:rPr>
              <a:t>GBDT</a:t>
            </a:r>
            <a:r>
              <a:rPr kumimoji="1" lang="zh-CN" altLang="en-US" b="1" dirty="0">
                <a:latin typeface="Times New Roman" pitchFamily="18" charset="0"/>
                <a:ea typeface="楷体" pitchFamily="49" charset="-122"/>
                <a:cs typeface="Times New Roman" pitchFamily="18" charset="0"/>
              </a:rPr>
              <a:t>的扩展实现</a:t>
            </a:r>
            <a:r>
              <a:rPr kumimoji="1" lang="zh-Hans" altLang="en-US" b="1" dirty="0">
                <a:latin typeface="Times New Roman" pitchFamily="18" charset="0"/>
                <a:ea typeface="楷体" pitchFamily="49" charset="-122"/>
                <a:cs typeface="Times New Roman" pitchFamily="18" charset="0"/>
              </a:rPr>
              <a:t>：</a:t>
            </a:r>
            <a:r>
              <a:rPr kumimoji="1" lang="en-US" altLang="zh-CN" b="1" dirty="0" err="1">
                <a:latin typeface="Times New Roman" pitchFamily="18" charset="0"/>
                <a:ea typeface="楷体" pitchFamily="49" charset="-122"/>
                <a:cs typeface="Times New Roman" pitchFamily="18" charset="0"/>
              </a:rPr>
              <a:t>XGBoost</a:t>
            </a:r>
            <a:r>
              <a:rPr kumimoji="1" lang="zh-Hans" altLang="en-US" b="1" dirty="0">
                <a:latin typeface="Times New Roman" pitchFamily="18" charset="0"/>
                <a:ea typeface="楷体" pitchFamily="49" charset="-122"/>
                <a:cs typeface="Times New Roman" pitchFamily="18" charset="0"/>
              </a:rPr>
              <a:t> </a:t>
            </a:r>
            <a:endParaRPr kumimoji="1" lang="en-US" altLang="zh-CN" b="1" dirty="0">
              <a:latin typeface="Times New Roman" pitchFamily="18" charset="0"/>
              <a:ea typeface="楷体" pitchFamily="49" charset="-122"/>
              <a:cs typeface="Times New Roman" pitchFamily="18" charset="0"/>
            </a:endParaRPr>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p:sp>
        <p:nvSpPr>
          <p:cNvPr id="2" name="文本框 1">
            <a:extLst>
              <a:ext uri="{FF2B5EF4-FFF2-40B4-BE49-F238E27FC236}">
                <a16:creationId xmlns:a16="http://schemas.microsoft.com/office/drawing/2014/main" id="{C43E6592-C847-7C49-A3CB-510BA3593213}"/>
              </a:ext>
            </a:extLst>
          </p:cNvPr>
          <p:cNvSpPr txBox="1"/>
          <p:nvPr/>
        </p:nvSpPr>
        <p:spPr>
          <a:xfrm>
            <a:off x="539552" y="1268760"/>
            <a:ext cx="7231852" cy="369332"/>
          </a:xfrm>
          <a:prstGeom prst="rect">
            <a:avLst/>
          </a:prstGeom>
          <a:noFill/>
        </p:spPr>
        <p:txBody>
          <a:bodyPr wrap="none" rtlCol="0">
            <a:spAutoFit/>
          </a:bodyPr>
          <a:lstStyle/>
          <a:p>
            <a:r>
              <a:rPr kumimoji="1" lang="en-US" altLang="zh-CN" dirty="0"/>
              <a:t>2</a:t>
            </a:r>
            <a:r>
              <a:rPr kumimoji="1" lang="en-US" altLang="zh-Hans" dirty="0"/>
              <a:t>.</a:t>
            </a:r>
            <a:r>
              <a:rPr kumimoji="1" lang="zh-Hans" altLang="en-US" dirty="0"/>
              <a:t> </a:t>
            </a:r>
            <a:r>
              <a:rPr kumimoji="1" lang="en-US" altLang="zh-Hans" dirty="0"/>
              <a:t>GBDT</a:t>
            </a:r>
            <a:r>
              <a:rPr kumimoji="1" lang="zh-CN" altLang="en-US" dirty="0"/>
              <a:t>用了泰勒展开的一阶导数信息，</a:t>
            </a:r>
            <a:r>
              <a:rPr kumimoji="1" lang="en-US" altLang="zh-CN" dirty="0" err="1"/>
              <a:t>XGBoost</a:t>
            </a:r>
            <a:r>
              <a:rPr kumimoji="1" lang="zh-CN" altLang="en-US" dirty="0"/>
              <a:t>将它扩展到了二阶信息</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F026BC5-98BD-A745-B1C8-A64F541EB5F3}"/>
                  </a:ext>
                </a:extLst>
              </p:cNvPr>
              <p:cNvSpPr txBox="1"/>
              <p:nvPr/>
            </p:nvSpPr>
            <p:spPr>
              <a:xfrm>
                <a:off x="704093" y="1650668"/>
                <a:ext cx="8336000" cy="1058816"/>
              </a:xfrm>
              <a:prstGeom prst="rect">
                <a:avLst/>
              </a:prstGeom>
              <a:noFill/>
            </p:spPr>
            <p:txBody>
              <a:bodyPr wrap="none" rtlCol="0">
                <a:spAutoFit/>
              </a:bodyPr>
              <a:lstStyle/>
              <a:p>
                <a:r>
                  <a:rPr kumimoji="1" lang="en-US" altLang="zh-CN" dirty="0"/>
                  <a:t>XGBoost</a:t>
                </a:r>
                <a:r>
                  <a:rPr kumimoji="1" lang="zh-CN" altLang="en-US" dirty="0"/>
                  <a:t>的损失函数</a:t>
                </a:r>
                <a:r>
                  <a:rPr kumimoji="1" lang="en-US" altLang="zh-CN" dirty="0"/>
                  <a:t>:</a:t>
                </a:r>
              </a:p>
              <a:p>
                <a:r>
                  <a:rPr kumimoji="1" lang="en-US" altLang="zh-CN" dirty="0"/>
                  <a:t>                    </a:t>
                </a:r>
                <a14:m>
                  <m:oMath xmlns:m="http://schemas.openxmlformats.org/officeDocument/2006/math">
                    <m:r>
                      <a:rPr kumimoji="1" lang="en-US" altLang="zh-CN" i="1" dirty="0">
                        <a:latin typeface="Cambria Math" panose="02040503050406030204" pitchFamily="18" charset="0"/>
                      </a:rPr>
                      <m:t>𝑂𝑏𝑗</m:t>
                    </m:r>
                    <m:r>
                      <a:rPr kumimoji="1" lang="en-US" altLang="zh-Hans" b="0" i="1" dirty="0" smtClean="0">
                        <a:latin typeface="Cambria Math" panose="02040503050406030204" pitchFamily="18" charset="0"/>
                      </a:rPr>
                      <m:t>=</m:t>
                    </m:r>
                    <m:r>
                      <a:rPr kumimoji="1" lang="zh-Hans" altLang="en-US" b="0" i="1" dirty="0" smtClean="0">
                        <a:latin typeface="Cambria Math" panose="02040503050406030204" pitchFamily="18" charset="0"/>
                      </a:rPr>
                      <m:t> </m:t>
                    </m:r>
                    <m:nary>
                      <m:naryPr>
                        <m:chr m:val="∑"/>
                        <m:limLoc m:val="subSup"/>
                        <m:ctrlPr>
                          <a:rPr kumimoji="1" lang="zh-Hans" altLang="en-US" b="0" i="1" dirty="0" smtClean="0">
                            <a:latin typeface="Cambria Math" panose="02040503050406030204" pitchFamily="18" charset="0"/>
                          </a:rPr>
                        </m:ctrlPr>
                      </m:naryPr>
                      <m:sub>
                        <m:r>
                          <m:rPr>
                            <m:sty m:val="p"/>
                            <m:brk m:alnAt="25"/>
                          </m:rPr>
                          <a:rPr kumimoji="1" lang="en-US" altLang="zh-Hans" i="1" dirty="0">
                            <a:latin typeface="Cambria Math" panose="02040503050406030204" pitchFamily="18" charset="0"/>
                          </a:rPr>
                          <m:t>i</m:t>
                        </m:r>
                        <m:r>
                          <a:rPr kumimoji="1" lang="en-US" altLang="zh-Hans" b="0" i="1" dirty="0" smtClean="0">
                            <a:latin typeface="Cambria Math" panose="02040503050406030204" pitchFamily="18" charset="0"/>
                          </a:rPr>
                          <m:t>=1</m:t>
                        </m:r>
                      </m:sub>
                      <m:sup>
                        <m:r>
                          <m:rPr>
                            <m:sty m:val="p"/>
                          </m:rPr>
                          <a:rPr kumimoji="1" lang="en-US" altLang="zh-Hans" i="1" dirty="0">
                            <a:latin typeface="Cambria Math" panose="02040503050406030204" pitchFamily="18" charset="0"/>
                          </a:rPr>
                          <m:t>n</m:t>
                        </m:r>
                      </m:sup>
                      <m:e>
                        <m:r>
                          <a:rPr kumimoji="1" lang="en-US" altLang="zh-Hans" b="0" i="1" dirty="0" smtClean="0">
                            <a:latin typeface="Cambria Math" panose="02040503050406030204" pitchFamily="18" charset="0"/>
                          </a:rPr>
                          <m:t>𝐿</m:t>
                        </m:r>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𝑦</m:t>
                            </m:r>
                          </m:e>
                          <m:sub>
                            <m:r>
                              <a:rPr kumimoji="1" lang="en-US" altLang="zh-Hans" b="0" i="1" dirty="0" smtClean="0">
                                <a:latin typeface="Cambria Math" panose="02040503050406030204" pitchFamily="18" charset="0"/>
                              </a:rPr>
                              <m:t>𝑖</m:t>
                            </m:r>
                          </m:sub>
                        </m:sSub>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𝐻</m:t>
                            </m:r>
                          </m:e>
                          <m:sub>
                            <m:r>
                              <a:rPr kumimoji="1" lang="en-US" altLang="zh-Hans" b="0" i="1" dirty="0" smtClean="0">
                                <a:latin typeface="Cambria Math" panose="02040503050406030204" pitchFamily="18" charset="0"/>
                              </a:rPr>
                              <m:t>𝑚</m:t>
                            </m:r>
                            <m:r>
                              <a:rPr kumimoji="1" lang="en-US" altLang="zh-Hans" b="0" i="1" dirty="0" smtClean="0">
                                <a:latin typeface="Cambria Math" panose="02040503050406030204" pitchFamily="18" charset="0"/>
                              </a:rPr>
                              <m:t>−1</m:t>
                            </m:r>
                          </m:sub>
                        </m:sSub>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𝑥</m:t>
                            </m:r>
                          </m:e>
                          <m:sub>
                            <m:r>
                              <a:rPr kumimoji="1" lang="en-US" altLang="zh-Hans" b="0" i="1" dirty="0" smtClean="0">
                                <a:latin typeface="Cambria Math" panose="02040503050406030204" pitchFamily="18" charset="0"/>
                              </a:rPr>
                              <m:t>𝑖</m:t>
                            </m:r>
                          </m:sub>
                        </m:sSub>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h</m:t>
                            </m:r>
                          </m:e>
                          <m:sub>
                            <m:r>
                              <a:rPr kumimoji="1" lang="en-US" altLang="zh-Hans" b="0" i="1" dirty="0" smtClean="0">
                                <a:latin typeface="Cambria Math" panose="02040503050406030204" pitchFamily="18" charset="0"/>
                              </a:rPr>
                              <m:t>𝑚</m:t>
                            </m:r>
                          </m:sub>
                        </m:sSub>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𝑥</m:t>
                            </m:r>
                          </m:e>
                          <m:sub>
                            <m:r>
                              <a:rPr kumimoji="1" lang="en-US" altLang="zh-Hans" b="0" i="1" dirty="0" smtClean="0">
                                <a:latin typeface="Cambria Math" panose="02040503050406030204" pitchFamily="18" charset="0"/>
                              </a:rPr>
                              <m:t>𝑖</m:t>
                            </m:r>
                          </m:sub>
                        </m:sSub>
                        <m:r>
                          <a:rPr kumimoji="1" lang="en-US" altLang="zh-Hans" b="0" i="1" dirty="0" smtClean="0">
                            <a:latin typeface="Cambria Math" panose="02040503050406030204" pitchFamily="18" charset="0"/>
                          </a:rPr>
                          <m:t>))</m:t>
                        </m:r>
                      </m:e>
                    </m:nary>
                    <m:r>
                      <a:rPr kumimoji="1" lang="en-US" altLang="zh-Hans" b="0" i="1" dirty="0" smtClean="0">
                        <a:latin typeface="Cambria Math" panose="02040503050406030204" pitchFamily="18" charset="0"/>
                      </a:rPr>
                      <m:t>+</m:t>
                    </m:r>
                    <m:r>
                      <m:rPr>
                        <m:sty m:val="p"/>
                      </m:rPr>
                      <a:rPr kumimoji="1" lang="el-GR" altLang="zh-Hans" b="0" i="1" dirty="0" smtClean="0">
                        <a:latin typeface="Cambria Math" panose="02040503050406030204" pitchFamily="18" charset="0"/>
                        <a:ea typeface="Cambria Math" panose="02040503050406030204" pitchFamily="18" charset="0"/>
                      </a:rPr>
                      <m:t>Ω</m:t>
                    </m:r>
                    <m:d>
                      <m:dPr>
                        <m:ctrlPr>
                          <a:rPr kumimoji="1" lang="en-US" altLang="zh-Hans" b="0" i="1" dirty="0" smtClean="0">
                            <a:latin typeface="Cambria Math" panose="02040503050406030204" pitchFamily="18" charset="0"/>
                            <a:ea typeface="Cambria Math" panose="02040503050406030204" pitchFamily="18" charset="0"/>
                          </a:rPr>
                        </m:ctrlPr>
                      </m:dPr>
                      <m:e>
                        <m:sSub>
                          <m:sSubPr>
                            <m:ctrlPr>
                              <a:rPr kumimoji="1" lang="en-US" altLang="zh-Hans" b="0" i="1" dirty="0" smtClean="0">
                                <a:latin typeface="Cambria Math" panose="02040503050406030204" pitchFamily="18" charset="0"/>
                                <a:ea typeface="Cambria Math" panose="02040503050406030204" pitchFamily="18" charset="0"/>
                              </a:rPr>
                            </m:ctrlPr>
                          </m:sSubPr>
                          <m:e>
                            <m:r>
                              <a:rPr kumimoji="1" lang="en-US" altLang="zh-Hans" b="0" i="1" dirty="0" smtClean="0">
                                <a:latin typeface="Cambria Math" panose="02040503050406030204" pitchFamily="18" charset="0"/>
                                <a:ea typeface="Cambria Math" panose="02040503050406030204" pitchFamily="18" charset="0"/>
                              </a:rPr>
                              <m:t>h</m:t>
                            </m:r>
                          </m:e>
                          <m:sub>
                            <m:r>
                              <a:rPr kumimoji="1" lang="en-US" altLang="zh-Hans" b="0" i="1" dirty="0" smtClean="0">
                                <a:latin typeface="Cambria Math" panose="02040503050406030204" pitchFamily="18" charset="0"/>
                                <a:ea typeface="Cambria Math" panose="02040503050406030204" pitchFamily="18" charset="0"/>
                              </a:rPr>
                              <m:t>𝑚</m:t>
                            </m:r>
                          </m:sub>
                        </m:sSub>
                      </m:e>
                    </m:d>
                  </m:oMath>
                </a14:m>
                <a:endParaRPr kumimoji="1" lang="en-US" altLang="zh-Hans" b="0" i="1" dirty="0">
                  <a:latin typeface="Cambria Math" panose="02040503050406030204" pitchFamily="18" charset="0"/>
                  <a:ea typeface="Cambria Math" panose="02040503050406030204" pitchFamily="18" charset="0"/>
                </a:endParaRPr>
              </a:p>
              <a:p>
                <a:r>
                  <a:rPr kumimoji="1" lang="en-US" altLang="zh-CN" b="0" dirty="0"/>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 </m:t>
                    </m:r>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𝑛</m:t>
                        </m:r>
                      </m:sup>
                      <m:e>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𝐿</m:t>
                            </m:r>
                            <m:d>
                              <m:dPr>
                                <m:ctrlPr>
                                  <a:rPr kumimoji="1" lang="en-US" altLang="zh-CN" b="0" i="1" smtClean="0">
                                    <a:latin typeface="Cambria Math" panose="02040503050406030204" pitchFamily="18" charset="0"/>
                                  </a:rPr>
                                </m:ctrlPr>
                              </m:dPr>
                              <m:e>
                                <m:sSub>
                                  <m:sSubPr>
                                    <m:ctrlPr>
                                      <a:rPr kumimoji="1" lang="en-US" altLang="zh-Hans" i="1" dirty="0">
                                        <a:latin typeface="Cambria Math" panose="02040503050406030204" pitchFamily="18" charset="0"/>
                                      </a:rPr>
                                    </m:ctrlPr>
                                  </m:sSubPr>
                                  <m:e>
                                    <m:r>
                                      <a:rPr kumimoji="1" lang="en-US" altLang="zh-Hans" i="1" dirty="0">
                                        <a:latin typeface="Cambria Math" panose="02040503050406030204" pitchFamily="18" charset="0"/>
                                      </a:rPr>
                                      <m:t>𝑦</m:t>
                                    </m:r>
                                  </m:e>
                                  <m:sub>
                                    <m:r>
                                      <a:rPr kumimoji="1" lang="en-US" altLang="zh-Hans" i="1" dirty="0">
                                        <a:latin typeface="Cambria Math" panose="02040503050406030204" pitchFamily="18" charset="0"/>
                                      </a:rPr>
                                      <m:t>𝑖</m:t>
                                    </m:r>
                                  </m:sub>
                                </m:sSub>
                                <m:r>
                                  <a:rPr kumimoji="1" lang="en-US" altLang="zh-Hans" i="1" dirty="0">
                                    <a:latin typeface="Cambria Math" panose="02040503050406030204" pitchFamily="18" charset="0"/>
                                  </a:rPr>
                                  <m:t>,</m:t>
                                </m:r>
                                <m:sSub>
                                  <m:sSubPr>
                                    <m:ctrlPr>
                                      <a:rPr kumimoji="1" lang="en-US" altLang="zh-Hans" i="1" dirty="0">
                                        <a:latin typeface="Cambria Math" panose="02040503050406030204" pitchFamily="18" charset="0"/>
                                      </a:rPr>
                                    </m:ctrlPr>
                                  </m:sSubPr>
                                  <m:e>
                                    <m:r>
                                      <a:rPr kumimoji="1" lang="en-US" altLang="zh-Hans" i="1" dirty="0">
                                        <a:latin typeface="Cambria Math" panose="02040503050406030204" pitchFamily="18" charset="0"/>
                                      </a:rPr>
                                      <m:t>𝐻</m:t>
                                    </m:r>
                                  </m:e>
                                  <m:sub>
                                    <m:r>
                                      <a:rPr kumimoji="1" lang="en-US" altLang="zh-Hans" i="1" dirty="0">
                                        <a:latin typeface="Cambria Math" panose="02040503050406030204" pitchFamily="18" charset="0"/>
                                      </a:rPr>
                                      <m:t>𝑚</m:t>
                                    </m:r>
                                    <m:r>
                                      <a:rPr kumimoji="1" lang="en-US" altLang="zh-Hans" i="1" dirty="0">
                                        <a:latin typeface="Cambria Math" panose="02040503050406030204" pitchFamily="18" charset="0"/>
                                      </a:rPr>
                                      <m:t>−1</m:t>
                                    </m:r>
                                  </m:sub>
                                </m:sSub>
                                <m:d>
                                  <m:dPr>
                                    <m:ctrlPr>
                                      <a:rPr kumimoji="1" lang="en-US" altLang="zh-Hans" i="1" dirty="0">
                                        <a:latin typeface="Cambria Math" panose="02040503050406030204" pitchFamily="18" charset="0"/>
                                      </a:rPr>
                                    </m:ctrlPr>
                                  </m:dPr>
                                  <m:e>
                                    <m:sSub>
                                      <m:sSubPr>
                                        <m:ctrlPr>
                                          <a:rPr kumimoji="1" lang="en-US" altLang="zh-Hans" i="1" dirty="0">
                                            <a:latin typeface="Cambria Math" panose="02040503050406030204" pitchFamily="18" charset="0"/>
                                          </a:rPr>
                                        </m:ctrlPr>
                                      </m:sSubPr>
                                      <m:e>
                                        <m:r>
                                          <a:rPr kumimoji="1" lang="en-US" altLang="zh-Hans" i="1" dirty="0">
                                            <a:latin typeface="Cambria Math" panose="02040503050406030204" pitchFamily="18" charset="0"/>
                                          </a:rPr>
                                          <m:t>𝑥</m:t>
                                        </m:r>
                                      </m:e>
                                      <m:sub>
                                        <m:r>
                                          <a:rPr kumimoji="1" lang="en-US" altLang="zh-Hans" i="1" dirty="0">
                                            <a:latin typeface="Cambria Math" panose="02040503050406030204" pitchFamily="18" charset="0"/>
                                          </a:rPr>
                                          <m:t>𝑖</m:t>
                                        </m:r>
                                      </m:sub>
                                    </m:sSub>
                                  </m:e>
                                </m:d>
                              </m:e>
                            </m:d>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𝑚</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m:t>
                                </m:r>
                              </m:sup>
                            </m:sSubSup>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𝑚</m:t>
                                </m:r>
                              </m:sub>
                            </m:sSub>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𝑚</m:t>
                                </m:r>
                                <m:r>
                                  <a:rPr kumimoji="1" lang="en-US" altLang="zh-CN" i="1">
                                    <a:latin typeface="Cambria Math" panose="02040503050406030204" pitchFamily="18" charset="0"/>
                                  </a:rPr>
                                  <m:t>−1</m:t>
                                </m:r>
                              </m:sub>
                              <m:sup>
                                <m:r>
                                  <a:rPr kumimoji="1" lang="en-US" altLang="zh-CN" i="1">
                                    <a:latin typeface="Cambria Math" panose="02040503050406030204" pitchFamily="18" charset="0"/>
                                  </a:rPr>
                                  <m:t>′</m:t>
                                </m:r>
                                <m:r>
                                  <a:rPr kumimoji="1" lang="en-US" altLang="zh-CN" b="0" i="1" smtClean="0">
                                    <a:latin typeface="Cambria Math" panose="02040503050406030204" pitchFamily="18" charset="0"/>
                                  </a:rPr>
                                  <m:t>′</m:t>
                                </m:r>
                              </m:sup>
                            </m:sSubSup>
                            <m:sSubSup>
                              <m:sSubSupPr>
                                <m:ctrlPr>
                                  <a:rPr kumimoji="1" lang="en-US" altLang="zh-CN" i="1" smtClean="0">
                                    <a:latin typeface="Cambria Math" panose="02040503050406030204" pitchFamily="18" charset="0"/>
                                  </a:rPr>
                                </m:ctrlPr>
                              </m:sSubSupPr>
                              <m:e>
                                <m:r>
                                  <a:rPr kumimoji="1" lang="en-US" altLang="zh-CN" b="0" i="1" smtClean="0">
                                    <a:latin typeface="Cambria Math" panose="02040503050406030204" pitchFamily="18" charset="0"/>
                                  </a:rPr>
                                  <m:t>h</m:t>
                                </m:r>
                              </m:e>
                              <m:sub>
                                <m:r>
                                  <a:rPr kumimoji="1" lang="en-US" altLang="zh-CN" b="0" i="1" smtClean="0">
                                    <a:latin typeface="Cambria Math" panose="02040503050406030204" pitchFamily="18" charset="0"/>
                                  </a:rPr>
                                  <m:t>𝑚</m:t>
                                </m:r>
                              </m:sub>
                              <m:sup>
                                <m:r>
                                  <a:rPr kumimoji="1" lang="en-US" altLang="zh-CN" b="0" i="1" smtClean="0">
                                    <a:latin typeface="Cambria Math" panose="02040503050406030204" pitchFamily="18" charset="0"/>
                                  </a:rPr>
                                  <m:t>2</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d>
                        <m:r>
                          <a:rPr kumimoji="1" lang="en-US" altLang="zh-Hans" i="1" dirty="0">
                            <a:latin typeface="Cambria Math" panose="02040503050406030204" pitchFamily="18" charset="0"/>
                          </a:rPr>
                          <m:t>+</m:t>
                        </m:r>
                        <m:r>
                          <m:rPr>
                            <m:sty m:val="p"/>
                          </m:rPr>
                          <a:rPr kumimoji="1" lang="el-GR" altLang="zh-Hans" i="1" dirty="0">
                            <a:latin typeface="Cambria Math" panose="02040503050406030204" pitchFamily="18" charset="0"/>
                            <a:ea typeface="Cambria Math" panose="02040503050406030204" pitchFamily="18" charset="0"/>
                          </a:rPr>
                          <m:t>Ω</m:t>
                        </m:r>
                        <m:d>
                          <m:dPr>
                            <m:ctrlPr>
                              <a:rPr kumimoji="1" lang="en-US" altLang="zh-Hans" i="1" dirty="0">
                                <a:latin typeface="Cambria Math" panose="02040503050406030204" pitchFamily="18" charset="0"/>
                                <a:ea typeface="Cambria Math" panose="02040503050406030204" pitchFamily="18" charset="0"/>
                              </a:rPr>
                            </m:ctrlPr>
                          </m:dPr>
                          <m:e>
                            <m:sSub>
                              <m:sSubPr>
                                <m:ctrlPr>
                                  <a:rPr kumimoji="1" lang="en-US" altLang="zh-Hans" i="1" dirty="0">
                                    <a:latin typeface="Cambria Math" panose="02040503050406030204" pitchFamily="18" charset="0"/>
                                    <a:ea typeface="Cambria Math" panose="02040503050406030204" pitchFamily="18" charset="0"/>
                                  </a:rPr>
                                </m:ctrlPr>
                              </m:sSubPr>
                              <m:e>
                                <m:r>
                                  <a:rPr kumimoji="1" lang="en-US" altLang="zh-Hans" i="1" dirty="0">
                                    <a:latin typeface="Cambria Math" panose="02040503050406030204" pitchFamily="18" charset="0"/>
                                    <a:ea typeface="Cambria Math" panose="02040503050406030204" pitchFamily="18" charset="0"/>
                                  </a:rPr>
                                  <m:t>h</m:t>
                                </m:r>
                              </m:e>
                              <m:sub>
                                <m:r>
                                  <a:rPr kumimoji="1" lang="en-US" altLang="zh-Hans" i="1" dirty="0">
                                    <a:latin typeface="Cambria Math" panose="02040503050406030204" pitchFamily="18" charset="0"/>
                                    <a:ea typeface="Cambria Math" panose="02040503050406030204" pitchFamily="18" charset="0"/>
                                  </a:rPr>
                                  <m:t>𝑚</m:t>
                                </m:r>
                              </m:sub>
                            </m:sSub>
                          </m:e>
                        </m:d>
                      </m:e>
                    </m:nary>
                  </m:oMath>
                </a14:m>
                <a:endParaRPr kumimoji="1" lang="zh-CN" altLang="en-US" dirty="0"/>
              </a:p>
            </p:txBody>
          </p:sp>
        </mc:Choice>
        <mc:Fallback xmlns="">
          <p:sp>
            <p:nvSpPr>
              <p:cNvPr id="3" name="文本框 2">
                <a:extLst>
                  <a:ext uri="{FF2B5EF4-FFF2-40B4-BE49-F238E27FC236}">
                    <a16:creationId xmlns:a16="http://schemas.microsoft.com/office/drawing/2014/main" id="{DF026BC5-98BD-A745-B1C8-A64F541EB5F3}"/>
                  </a:ext>
                </a:extLst>
              </p:cNvPr>
              <p:cNvSpPr txBox="1">
                <a:spLocks noRot="1" noChangeAspect="1" noMove="1" noResize="1" noEditPoints="1" noAdjustHandles="1" noChangeArrowheads="1" noChangeShapeType="1" noTextEdit="1"/>
              </p:cNvSpPr>
              <p:nvPr/>
            </p:nvSpPr>
            <p:spPr>
              <a:xfrm>
                <a:off x="704093" y="1650668"/>
                <a:ext cx="8336000" cy="1058816"/>
              </a:xfrm>
              <a:prstGeom prst="rect">
                <a:avLst/>
              </a:prstGeom>
              <a:blipFill>
                <a:blip r:embed="rId3"/>
                <a:stretch>
                  <a:fillRect l="-456" t="-14286" b="-535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BE8100-E6DF-5F4F-B888-193B6946230E}"/>
                  </a:ext>
                </a:extLst>
              </p:cNvPr>
              <p:cNvSpPr txBox="1"/>
              <p:nvPr/>
            </p:nvSpPr>
            <p:spPr>
              <a:xfrm>
                <a:off x="704093" y="2991830"/>
                <a:ext cx="7606698" cy="1194301"/>
              </a:xfrm>
              <a:prstGeom prst="rect">
                <a:avLst/>
              </a:prstGeom>
              <a:noFill/>
            </p:spPr>
            <p:txBody>
              <a:bodyPr wrap="none" rtlCol="0">
                <a:spAutoFit/>
              </a:bodyPr>
              <a:lstStyle/>
              <a:p>
                <a:r>
                  <a:rPr kumimoji="1" lang="zh-CN" altLang="en-US" dirty="0"/>
                  <a:t>在第</a:t>
                </a:r>
                <a:r>
                  <a:rPr kumimoji="1" lang="en-US" altLang="zh-CN" dirty="0"/>
                  <a:t>m</a:t>
                </a:r>
                <a:r>
                  <a:rPr kumimoji="1" lang="zh-CN" altLang="en-US" dirty="0"/>
                  <a:t>轮优化的目标就是</a:t>
                </a:r>
                <a:endParaRPr kumimoji="1" lang="en-US" altLang="zh-CN" dirty="0"/>
              </a:p>
              <a:p>
                <a:r>
                  <a:rPr kumimoji="1" lang="en-US" altLang="zh-CN"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𝑂𝑏𝑗</m:t>
                        </m:r>
                      </m:e>
                      <m:sub>
                        <m:r>
                          <m:rPr>
                            <m:sty m:val="p"/>
                          </m:rPr>
                          <a:rPr kumimoji="1" lang="en-US" altLang="zh-CN" i="1">
                            <a:latin typeface="Cambria Math" panose="02040503050406030204" pitchFamily="18" charset="0"/>
                          </a:rPr>
                          <m:t>m</m:t>
                        </m:r>
                      </m:sub>
                    </m:sSub>
                    <m:r>
                      <a:rPr kumimoji="1" lang="en-US" altLang="zh-CN" b="0" i="1" smtClean="0">
                        <a:latin typeface="Cambria Math" panose="02040503050406030204" pitchFamily="18" charset="0"/>
                      </a:rPr>
                      <m:t>=</m:t>
                    </m:r>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d>
                          <m:dPr>
                            <m:begChr m:val="["/>
                            <m:endChr m:val="]"/>
                            <m:ctrlPr>
                              <a:rPr kumimoji="1" lang="en-US" altLang="zh-CN" i="1">
                                <a:latin typeface="Cambria Math" panose="02040503050406030204" pitchFamily="18" charset="0"/>
                              </a:rPr>
                            </m:ctrlPr>
                          </m:dPr>
                          <m:e>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𝑚</m:t>
                                </m:r>
                                <m:r>
                                  <a:rPr kumimoji="1" lang="en-US" altLang="zh-CN" i="1">
                                    <a:latin typeface="Cambria Math" panose="02040503050406030204" pitchFamily="18" charset="0"/>
                                  </a:rPr>
                                  <m:t>−1</m:t>
                                </m:r>
                              </m:sub>
                              <m:sup>
                                <m:r>
                                  <a:rPr kumimoji="1" lang="en-US" altLang="zh-CN" i="1">
                                    <a:latin typeface="Cambria Math" panose="02040503050406030204" pitchFamily="18" charset="0"/>
                                  </a:rPr>
                                  <m:t>′</m:t>
                                </m:r>
                              </m:sup>
                            </m:sSub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𝑚</m:t>
                                </m:r>
                              </m:sub>
                            </m:sSub>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2</m:t>
                                </m:r>
                              </m:den>
                            </m:f>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𝑚</m:t>
                                </m:r>
                                <m:r>
                                  <a:rPr kumimoji="1" lang="en-US" altLang="zh-CN" i="1">
                                    <a:latin typeface="Cambria Math" panose="02040503050406030204" pitchFamily="18" charset="0"/>
                                  </a:rPr>
                                  <m:t>−1</m:t>
                                </m:r>
                              </m:sub>
                              <m:sup>
                                <m:r>
                                  <a:rPr kumimoji="1" lang="en-US" altLang="zh-CN" i="1">
                                    <a:latin typeface="Cambria Math" panose="02040503050406030204" pitchFamily="18" charset="0"/>
                                  </a:rPr>
                                  <m:t>′′</m:t>
                                </m:r>
                              </m:sup>
                            </m:sSubSup>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h</m:t>
                                </m:r>
                              </m:e>
                              <m:sub>
                                <m:r>
                                  <a:rPr kumimoji="1" lang="en-US" altLang="zh-CN" i="1">
                                    <a:latin typeface="Cambria Math" panose="02040503050406030204" pitchFamily="18" charset="0"/>
                                  </a:rPr>
                                  <m:t>𝑚</m:t>
                                </m:r>
                              </m:sub>
                              <m:sup>
                                <m:r>
                                  <a:rPr kumimoji="1" lang="en-US" altLang="zh-CN" i="1">
                                    <a:latin typeface="Cambria Math" panose="02040503050406030204" pitchFamily="18" charset="0"/>
                                  </a:rPr>
                                  <m:t>2</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d>
                        <m:r>
                          <a:rPr kumimoji="1" lang="en-US" altLang="zh-Hans" i="1" dirty="0">
                            <a:latin typeface="Cambria Math" panose="02040503050406030204" pitchFamily="18" charset="0"/>
                          </a:rPr>
                          <m:t>+</m:t>
                        </m:r>
                        <m:r>
                          <m:rPr>
                            <m:sty m:val="p"/>
                          </m:rPr>
                          <a:rPr kumimoji="1" lang="el-GR" altLang="zh-Hans" i="1" dirty="0">
                            <a:latin typeface="Cambria Math" panose="02040503050406030204" pitchFamily="18" charset="0"/>
                            <a:ea typeface="Cambria Math" panose="02040503050406030204" pitchFamily="18" charset="0"/>
                          </a:rPr>
                          <m:t>Ω</m:t>
                        </m:r>
                        <m:d>
                          <m:dPr>
                            <m:ctrlPr>
                              <a:rPr kumimoji="1" lang="en-US" altLang="zh-Hans" i="1" dirty="0">
                                <a:latin typeface="Cambria Math" panose="02040503050406030204" pitchFamily="18" charset="0"/>
                                <a:ea typeface="Cambria Math" panose="02040503050406030204" pitchFamily="18" charset="0"/>
                              </a:rPr>
                            </m:ctrlPr>
                          </m:dPr>
                          <m:e>
                            <m:sSub>
                              <m:sSubPr>
                                <m:ctrlPr>
                                  <a:rPr kumimoji="1" lang="en-US" altLang="zh-Hans" i="1" dirty="0">
                                    <a:latin typeface="Cambria Math" panose="02040503050406030204" pitchFamily="18" charset="0"/>
                                    <a:ea typeface="Cambria Math" panose="02040503050406030204" pitchFamily="18" charset="0"/>
                                  </a:rPr>
                                </m:ctrlPr>
                              </m:sSubPr>
                              <m:e>
                                <m:r>
                                  <a:rPr kumimoji="1" lang="en-US" altLang="zh-Hans" i="1" dirty="0">
                                    <a:latin typeface="Cambria Math" panose="02040503050406030204" pitchFamily="18" charset="0"/>
                                    <a:ea typeface="Cambria Math" panose="02040503050406030204" pitchFamily="18" charset="0"/>
                                  </a:rPr>
                                  <m:t>h</m:t>
                                </m:r>
                              </m:e>
                              <m:sub>
                                <m:r>
                                  <a:rPr kumimoji="1" lang="en-US" altLang="zh-Hans" i="1" dirty="0">
                                    <a:latin typeface="Cambria Math" panose="02040503050406030204" pitchFamily="18" charset="0"/>
                                    <a:ea typeface="Cambria Math" panose="02040503050406030204" pitchFamily="18" charset="0"/>
                                  </a:rPr>
                                  <m:t>𝑚</m:t>
                                </m:r>
                              </m:sub>
                            </m:sSub>
                          </m:e>
                        </m:d>
                      </m:e>
                    </m:nary>
                  </m:oMath>
                </a14:m>
                <a:endParaRPr kumimoji="1" lang="en-US" altLang="zh-Hans" dirty="0">
                  <a:ea typeface="Cambria Math" panose="02040503050406030204" pitchFamily="18" charset="0"/>
                </a:endParaRPr>
              </a:p>
              <a:p>
                <a14:m>
                  <m:oMath xmlns:m="http://schemas.openxmlformats.org/officeDocument/2006/math">
                    <m:r>
                      <a:rPr kumimoji="1" lang="zh-Hans" altLang="en-US" b="0" i="1" smtClean="0">
                        <a:latin typeface="Cambria Math" panose="02040503050406030204" pitchFamily="18" charset="0"/>
                      </a:rPr>
                      <m:t>                               </m:t>
                    </m:r>
                    <m:r>
                      <a:rPr kumimoji="1" lang="en-US" altLang="zh-Hans" b="0" i="1" smtClean="0">
                        <a:latin typeface="Cambria Math" panose="02040503050406030204" pitchFamily="18" charset="0"/>
                      </a:rPr>
                      <m:t> =</m:t>
                    </m:r>
                  </m:oMath>
                </a14:m>
                <a:r>
                  <a:rPr kumimoji="1" lang="en-US" altLang="zh-CN" dirty="0"/>
                  <a:t> </a:t>
                </a:r>
                <a14:m>
                  <m:oMath xmlns:m="http://schemas.openxmlformats.org/officeDocument/2006/math">
                    <m:nary>
                      <m:naryPr>
                        <m:chr m:val="∑"/>
                        <m:limLoc m:val="subSup"/>
                        <m:ctrlPr>
                          <a:rPr kumimoji="1" lang="en-US" altLang="zh-CN" i="1">
                            <a:latin typeface="Cambria Math" panose="02040503050406030204" pitchFamily="18" charset="0"/>
                          </a:rPr>
                        </m:ctrlPr>
                      </m:naryPr>
                      <m:sub>
                        <m:r>
                          <m:rPr>
                            <m:brk m:alnAt="25"/>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𝑛</m:t>
                        </m:r>
                      </m:sup>
                      <m:e>
                        <m:d>
                          <m:dPr>
                            <m:begChr m:val="["/>
                            <m:endChr m:val="]"/>
                            <m:ctrlPr>
                              <a:rPr kumimoji="1" lang="en-US" altLang="zh-CN" i="1">
                                <a:latin typeface="Cambria Math" panose="02040503050406030204" pitchFamily="18" charset="0"/>
                              </a:rPr>
                            </m:ctrlPr>
                          </m:dPr>
                          <m:e>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𝑚</m:t>
                                </m:r>
                                <m:r>
                                  <a:rPr kumimoji="1" lang="en-US" altLang="zh-CN" i="1">
                                    <a:latin typeface="Cambria Math" panose="02040503050406030204" pitchFamily="18" charset="0"/>
                                  </a:rPr>
                                  <m:t>−1</m:t>
                                </m:r>
                              </m:sub>
                              <m:sup>
                                <m:r>
                                  <a:rPr kumimoji="1" lang="en-US" altLang="zh-CN" i="1">
                                    <a:latin typeface="Cambria Math" panose="02040503050406030204" pitchFamily="18" charset="0"/>
                                  </a:rPr>
                                  <m:t>′</m:t>
                                </m:r>
                              </m:sup>
                            </m:sSubSup>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h</m:t>
                                </m:r>
                              </m:e>
                              <m:sub>
                                <m:r>
                                  <a:rPr kumimoji="1" lang="en-US" altLang="zh-CN" i="1">
                                    <a:latin typeface="Cambria Math" panose="02040503050406030204" pitchFamily="18" charset="0"/>
                                  </a:rPr>
                                  <m:t>𝑚</m:t>
                                </m:r>
                              </m:sub>
                            </m:sSub>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r>
                              <a:rPr kumimoji="1" lang="en-US" altLang="zh-CN" i="1">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i="1">
                                    <a:latin typeface="Cambria Math" panose="02040503050406030204" pitchFamily="18" charset="0"/>
                                  </a:rPr>
                                  <m:t>1</m:t>
                                </m:r>
                              </m:num>
                              <m:den>
                                <m:r>
                                  <a:rPr kumimoji="1" lang="en-US" altLang="zh-CN" i="1">
                                    <a:latin typeface="Cambria Math" panose="02040503050406030204" pitchFamily="18" charset="0"/>
                                  </a:rPr>
                                  <m:t>2</m:t>
                                </m:r>
                              </m:den>
                            </m:f>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𝐿</m:t>
                                </m:r>
                              </m:e>
                              <m:sub>
                                <m:r>
                                  <a:rPr kumimoji="1" lang="en-US" altLang="zh-CN" i="1">
                                    <a:latin typeface="Cambria Math" panose="02040503050406030204" pitchFamily="18" charset="0"/>
                                  </a:rPr>
                                  <m:t>𝑚</m:t>
                                </m:r>
                                <m:r>
                                  <a:rPr kumimoji="1" lang="en-US" altLang="zh-CN" i="1">
                                    <a:latin typeface="Cambria Math" panose="02040503050406030204" pitchFamily="18" charset="0"/>
                                  </a:rPr>
                                  <m:t>−1</m:t>
                                </m:r>
                              </m:sub>
                              <m:sup>
                                <m:r>
                                  <a:rPr kumimoji="1" lang="en-US" altLang="zh-CN" i="1">
                                    <a:latin typeface="Cambria Math" panose="02040503050406030204" pitchFamily="18" charset="0"/>
                                  </a:rPr>
                                  <m:t>′′</m:t>
                                </m:r>
                              </m:sup>
                            </m:sSubSup>
                            <m:sSubSup>
                              <m:sSubSupPr>
                                <m:ctrlPr>
                                  <a:rPr kumimoji="1" lang="en-US" altLang="zh-CN" i="1">
                                    <a:latin typeface="Cambria Math" panose="02040503050406030204" pitchFamily="18" charset="0"/>
                                  </a:rPr>
                                </m:ctrlPr>
                              </m:sSubSupPr>
                              <m:e>
                                <m:r>
                                  <a:rPr kumimoji="1" lang="en-US" altLang="zh-CN" i="1">
                                    <a:latin typeface="Cambria Math" panose="02040503050406030204" pitchFamily="18" charset="0"/>
                                  </a:rPr>
                                  <m:t>h</m:t>
                                </m:r>
                              </m:e>
                              <m:sub>
                                <m:r>
                                  <a:rPr kumimoji="1" lang="en-US" altLang="zh-CN" i="1">
                                    <a:latin typeface="Cambria Math" panose="02040503050406030204" pitchFamily="18" charset="0"/>
                                  </a:rPr>
                                  <m:t>𝑚</m:t>
                                </m:r>
                              </m:sub>
                              <m:sup>
                                <m:r>
                                  <a:rPr kumimoji="1" lang="en-US" altLang="zh-CN" i="1">
                                    <a:latin typeface="Cambria Math" panose="02040503050406030204" pitchFamily="18" charset="0"/>
                                  </a:rPr>
                                  <m:t>2</m:t>
                                </m:r>
                              </m:sup>
                            </m:sSubSup>
                            <m:d>
                              <m:dPr>
                                <m:ctrlPr>
                                  <a:rPr kumimoji="1" lang="en-US" altLang="zh-CN" i="1">
                                    <a:latin typeface="Cambria Math" panose="02040503050406030204" pitchFamily="18" charset="0"/>
                                  </a:rPr>
                                </m:ctrlPr>
                              </m:dPr>
                              <m:e>
                                <m:sSub>
                                  <m:sSubPr>
                                    <m:ctrlPr>
                                      <a:rPr kumimoji="1" lang="en-US" altLang="zh-CN" i="1">
                                        <a:latin typeface="Cambria Math" panose="02040503050406030204" pitchFamily="18" charset="0"/>
                                      </a:rPr>
                                    </m:ctrlPr>
                                  </m:sSubPr>
                                  <m:e>
                                    <m:r>
                                      <a:rPr kumimoji="1" lang="en-US" altLang="zh-CN" i="1">
                                        <a:latin typeface="Cambria Math" panose="02040503050406030204" pitchFamily="18" charset="0"/>
                                      </a:rPr>
                                      <m:t>𝑥</m:t>
                                    </m:r>
                                  </m:e>
                                  <m:sub>
                                    <m:r>
                                      <a:rPr kumimoji="1" lang="en-US" altLang="zh-CN" i="1">
                                        <a:latin typeface="Cambria Math" panose="02040503050406030204" pitchFamily="18" charset="0"/>
                                      </a:rPr>
                                      <m:t>𝑖</m:t>
                                    </m:r>
                                  </m:sub>
                                </m:sSub>
                              </m:e>
                            </m:d>
                          </m:e>
                        </m:d>
                        <m:r>
                          <a:rPr kumimoji="1" lang="en-US" altLang="zh-Hans" i="1" dirty="0">
                            <a:latin typeface="Cambria Math" panose="02040503050406030204" pitchFamily="18" charset="0"/>
                          </a:rPr>
                          <m:t>+</m:t>
                        </m:r>
                        <m:r>
                          <a:rPr kumimoji="1" lang="zh-Hans" altLang="en-US" i="1">
                            <a:latin typeface="Cambria Math" panose="02040503050406030204" pitchFamily="18" charset="0"/>
                          </a:rPr>
                          <m:t>𝛾</m:t>
                        </m:r>
                        <m:r>
                          <m:rPr>
                            <m:sty m:val="p"/>
                          </m:rPr>
                          <a:rPr kumimoji="1" lang="en-US" altLang="zh-Hans" i="1">
                            <a:latin typeface="Cambria Math" panose="02040503050406030204" pitchFamily="18" charset="0"/>
                          </a:rPr>
                          <m:t>T</m:t>
                        </m:r>
                        <m:r>
                          <a:rPr kumimoji="1" lang="en-US" altLang="zh-Hans" i="1">
                            <a:latin typeface="Cambria Math" panose="02040503050406030204" pitchFamily="18" charset="0"/>
                          </a:rPr>
                          <m:t>+</m:t>
                        </m:r>
                        <m:f>
                          <m:fPr>
                            <m:ctrlPr>
                              <a:rPr kumimoji="1" lang="en-US" altLang="zh-Hans" i="1">
                                <a:latin typeface="Cambria Math" panose="02040503050406030204" pitchFamily="18" charset="0"/>
                              </a:rPr>
                            </m:ctrlPr>
                          </m:fPr>
                          <m:num>
                            <m:r>
                              <a:rPr kumimoji="1" lang="en-US" altLang="zh-Hans" i="1">
                                <a:latin typeface="Cambria Math" panose="02040503050406030204" pitchFamily="18" charset="0"/>
                              </a:rPr>
                              <m:t>1</m:t>
                            </m:r>
                          </m:num>
                          <m:den>
                            <m:r>
                              <a:rPr kumimoji="1" lang="en-US" altLang="zh-Hans" i="1">
                                <a:latin typeface="Cambria Math" panose="02040503050406030204" pitchFamily="18" charset="0"/>
                              </a:rPr>
                              <m:t>2</m:t>
                            </m:r>
                          </m:den>
                        </m:f>
                        <m:r>
                          <a:rPr kumimoji="1" lang="en-US" altLang="zh-Hans" i="1">
                            <a:latin typeface="Cambria Math" panose="02040503050406030204" pitchFamily="18" charset="0"/>
                            <a:ea typeface="Cambria Math" panose="02040503050406030204" pitchFamily="18" charset="0"/>
                          </a:rPr>
                          <m:t>𝜆</m:t>
                        </m:r>
                        <m:nary>
                          <m:naryPr>
                            <m:chr m:val="∑"/>
                            <m:ctrlPr>
                              <a:rPr kumimoji="1" lang="en-US" altLang="zh-Hans" i="1">
                                <a:latin typeface="Cambria Math" panose="02040503050406030204" pitchFamily="18" charset="0"/>
                                <a:ea typeface="Cambria Math" panose="02040503050406030204" pitchFamily="18" charset="0"/>
                              </a:rPr>
                            </m:ctrlPr>
                          </m:naryPr>
                          <m:sub>
                            <m:r>
                              <m:rPr>
                                <m:brk m:alnAt="23"/>
                              </m:rPr>
                              <a:rPr kumimoji="1" lang="en-US" altLang="zh-Hans" i="1">
                                <a:latin typeface="Cambria Math" panose="02040503050406030204" pitchFamily="18" charset="0"/>
                                <a:ea typeface="Cambria Math" panose="02040503050406030204" pitchFamily="18" charset="0"/>
                              </a:rPr>
                              <m:t>𝑖</m:t>
                            </m:r>
                            <m:r>
                              <a:rPr kumimoji="1" lang="en-US" altLang="zh-Hans" i="1">
                                <a:latin typeface="Cambria Math" panose="02040503050406030204" pitchFamily="18" charset="0"/>
                                <a:ea typeface="Cambria Math" panose="02040503050406030204" pitchFamily="18" charset="0"/>
                              </a:rPr>
                              <m:t>=1</m:t>
                            </m:r>
                          </m:sub>
                          <m:sup>
                            <m:r>
                              <a:rPr kumimoji="1" lang="en-US" altLang="zh-Hans" i="1">
                                <a:latin typeface="Cambria Math" panose="02040503050406030204" pitchFamily="18" charset="0"/>
                                <a:ea typeface="Cambria Math" panose="02040503050406030204" pitchFamily="18" charset="0"/>
                              </a:rPr>
                              <m:t>𝑇</m:t>
                            </m:r>
                          </m:sup>
                          <m:e>
                            <m:sSubSup>
                              <m:sSubSupPr>
                                <m:ctrlPr>
                                  <a:rPr kumimoji="1" lang="en-US" altLang="zh-Hans" i="1">
                                    <a:latin typeface="Cambria Math" panose="02040503050406030204" pitchFamily="18" charset="0"/>
                                    <a:ea typeface="Cambria Math" panose="02040503050406030204" pitchFamily="18" charset="0"/>
                                  </a:rPr>
                                </m:ctrlPr>
                              </m:sSubSupPr>
                              <m:e>
                                <m:r>
                                  <a:rPr kumimoji="1" lang="en-US" altLang="zh-Hans" i="1">
                                    <a:latin typeface="Cambria Math" panose="02040503050406030204" pitchFamily="18" charset="0"/>
                                    <a:ea typeface="Cambria Math" panose="02040503050406030204" pitchFamily="18" charset="0"/>
                                  </a:rPr>
                                  <m:t>𝑤</m:t>
                                </m:r>
                              </m:e>
                              <m:sub>
                                <m:r>
                                  <a:rPr kumimoji="1" lang="en-US" altLang="zh-Hans" i="1">
                                    <a:latin typeface="Cambria Math" panose="02040503050406030204" pitchFamily="18" charset="0"/>
                                    <a:ea typeface="Cambria Math" panose="02040503050406030204" pitchFamily="18" charset="0"/>
                                  </a:rPr>
                                  <m:t>𝑖</m:t>
                                </m:r>
                              </m:sub>
                              <m:sup>
                                <m:r>
                                  <a:rPr kumimoji="1" lang="en-US" altLang="zh-Hans" i="1">
                                    <a:latin typeface="Cambria Math" panose="02040503050406030204" pitchFamily="18" charset="0"/>
                                    <a:ea typeface="Cambria Math" panose="02040503050406030204" pitchFamily="18" charset="0"/>
                                  </a:rPr>
                                  <m:t>2</m:t>
                                </m:r>
                              </m:sup>
                            </m:sSubSup>
                          </m:e>
                        </m:nary>
                      </m:e>
                    </m:nary>
                  </m:oMath>
                </a14:m>
                <a:endParaRPr kumimoji="1" lang="zh-CN" altLang="en-US" dirty="0"/>
              </a:p>
            </p:txBody>
          </p:sp>
        </mc:Choice>
        <mc:Fallback xmlns="">
          <p:sp>
            <p:nvSpPr>
              <p:cNvPr id="4" name="文本框 3">
                <a:extLst>
                  <a:ext uri="{FF2B5EF4-FFF2-40B4-BE49-F238E27FC236}">
                    <a16:creationId xmlns:a16="http://schemas.microsoft.com/office/drawing/2014/main" id="{9DBE8100-E6DF-5F4F-B888-193B6946230E}"/>
                  </a:ext>
                </a:extLst>
              </p:cNvPr>
              <p:cNvSpPr txBox="1">
                <a:spLocks noRot="1" noChangeAspect="1" noMove="1" noResize="1" noEditPoints="1" noAdjustHandles="1" noChangeArrowheads="1" noChangeShapeType="1" noTextEdit="1"/>
              </p:cNvSpPr>
              <p:nvPr/>
            </p:nvSpPr>
            <p:spPr>
              <a:xfrm>
                <a:off x="704093" y="2991830"/>
                <a:ext cx="7606698" cy="1194301"/>
              </a:xfrm>
              <a:prstGeom prst="rect">
                <a:avLst/>
              </a:prstGeom>
              <a:blipFill>
                <a:blip r:embed="rId4"/>
                <a:stretch>
                  <a:fillRect l="-500" t="-7368" b="-4526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F62A1C8-2BF2-FC49-AA30-28B9C014E3D6}"/>
              </a:ext>
            </a:extLst>
          </p:cNvPr>
          <p:cNvSpPr txBox="1"/>
          <p:nvPr/>
        </p:nvSpPr>
        <p:spPr>
          <a:xfrm>
            <a:off x="539552" y="4434473"/>
            <a:ext cx="6290055" cy="369332"/>
          </a:xfrm>
          <a:prstGeom prst="rect">
            <a:avLst/>
          </a:prstGeom>
          <a:noFill/>
        </p:spPr>
        <p:txBody>
          <a:bodyPr wrap="none" rtlCol="0">
            <a:spAutoFit/>
          </a:bodyPr>
          <a:lstStyle/>
          <a:p>
            <a:r>
              <a:rPr kumimoji="1" lang="zh-CN" altLang="en-US" dirty="0"/>
              <a:t>将每棵树拆分成叶子节点，即将</a:t>
            </a:r>
            <a:r>
              <a:rPr kumimoji="1" lang="en-US" altLang="zh-CN" dirty="0"/>
              <a:t>h</a:t>
            </a:r>
            <a:r>
              <a:rPr kumimoji="1" lang="zh-CN" altLang="en-US" dirty="0"/>
              <a:t>用</a:t>
            </a:r>
            <a:r>
              <a:rPr kumimoji="1" lang="en-US" altLang="zh-CN" dirty="0"/>
              <a:t>w</a:t>
            </a:r>
            <a:r>
              <a:rPr kumimoji="1" lang="zh-CN" altLang="en-US" dirty="0"/>
              <a:t>表示，可将上式重写为</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4406415-9454-FC4C-A236-2E1F0E2155B0}"/>
                  </a:ext>
                </a:extLst>
              </p:cNvPr>
              <p:cNvSpPr/>
              <p:nvPr/>
            </p:nvSpPr>
            <p:spPr>
              <a:xfrm>
                <a:off x="1704388" y="5183187"/>
                <a:ext cx="5735224" cy="509307"/>
              </a:xfrm>
              <a:prstGeom prst="rect">
                <a:avLst/>
              </a:prstGeom>
            </p:spPr>
            <p:txBody>
              <a:bodyPr wrap="none">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𝑂𝑏𝑗</m:t>
                        </m:r>
                      </m:e>
                      <m:sub>
                        <m:r>
                          <m:rPr>
                            <m:sty m:val="p"/>
                          </m:rPr>
                          <a:rPr kumimoji="1" lang="en-US" altLang="zh-CN" i="1">
                            <a:latin typeface="Cambria Math" panose="02040503050406030204" pitchFamily="18" charset="0"/>
                          </a:rPr>
                          <m:t>m</m:t>
                        </m:r>
                      </m:sub>
                    </m:sSub>
                    <m:r>
                      <a:rPr kumimoji="1" lang="en-US" altLang="zh-CN" b="0" i="1" smtClean="0">
                        <a:latin typeface="Cambria Math" panose="02040503050406030204" pitchFamily="18" charset="0"/>
                      </a:rPr>
                      <m:t>=</m:t>
                    </m:r>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𝑇</m:t>
                        </m:r>
                      </m:sup>
                      <m:e>
                        <m:d>
                          <m:dPr>
                            <m:begChr m:val="["/>
                            <m:endChr m:val="]"/>
                            <m:ctrlPr>
                              <a:rPr kumimoji="1" lang="en-US" altLang="zh-CN" b="0" i="1" smtClean="0">
                                <a:latin typeface="Cambria Math" panose="02040503050406030204" pitchFamily="18" charset="0"/>
                              </a:rPr>
                            </m:ctrlPr>
                          </m:dPr>
                          <m:e>
                            <m:d>
                              <m:dPr>
                                <m:ctrlPr>
                                  <a:rPr kumimoji="1" lang="en-US" altLang="zh-CN" b="0" i="1" smtClean="0">
                                    <a:latin typeface="Cambria Math" panose="02040503050406030204" pitchFamily="18" charset="0"/>
                                  </a:rPr>
                                </m:ctrlPr>
                              </m:dPr>
                              <m:e>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e>
                                </m:nary>
                              </m:e>
                            </m:d>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d>
                              <m:dPr>
                                <m:ctrlPr>
                                  <a:rPr kumimoji="1" lang="en-US" altLang="zh-CN" b="0" i="1" smtClean="0">
                                    <a:latin typeface="Cambria Math" panose="02040503050406030204" pitchFamily="18" charset="0"/>
                                  </a:rPr>
                                </m:ctrlPr>
                              </m:dPr>
                              <m:e>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e>
                                </m:nary>
                              </m:e>
                            </m:d>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𝑗</m:t>
                                </m:r>
                              </m:sub>
                              <m:sup>
                                <m:r>
                                  <a:rPr kumimoji="1" lang="en-US" altLang="zh-CN" b="0" i="1" smtClean="0">
                                    <a:latin typeface="Cambria Math" panose="02040503050406030204" pitchFamily="18" charset="0"/>
                                  </a:rPr>
                                  <m:t>2</m:t>
                                </m:r>
                              </m:sup>
                            </m:sSubSup>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𝛾</m:t>
                        </m:r>
                        <m:r>
                          <a:rPr kumimoji="1" lang="en-US" altLang="zh-CN" b="0" i="1" smtClean="0">
                            <a:latin typeface="Cambria Math" panose="02040503050406030204" pitchFamily="18" charset="0"/>
                            <a:ea typeface="Cambria Math" panose="02040503050406030204" pitchFamily="18" charset="0"/>
                          </a:rPr>
                          <m:t>𝑇</m:t>
                        </m:r>
                      </m:e>
                    </m:nary>
                  </m:oMath>
                </a14:m>
                <a:r>
                  <a:rPr lang="en-US" altLang="zh-CN" dirty="0"/>
                  <a:t> </a:t>
                </a:r>
                <a:endParaRPr lang="zh-CN" altLang="en-US" dirty="0"/>
              </a:p>
            </p:txBody>
          </p:sp>
        </mc:Choice>
        <mc:Fallback xmlns="">
          <p:sp>
            <p:nvSpPr>
              <p:cNvPr id="11" name="矩形 10">
                <a:extLst>
                  <a:ext uri="{FF2B5EF4-FFF2-40B4-BE49-F238E27FC236}">
                    <a16:creationId xmlns:a16="http://schemas.microsoft.com/office/drawing/2014/main" id="{24406415-9454-FC4C-A236-2E1F0E2155B0}"/>
                  </a:ext>
                </a:extLst>
              </p:cNvPr>
              <p:cNvSpPr>
                <a:spLocks noRot="1" noChangeAspect="1" noMove="1" noResize="1" noEditPoints="1" noAdjustHandles="1" noChangeArrowheads="1" noChangeShapeType="1" noTextEdit="1"/>
              </p:cNvSpPr>
              <p:nvPr/>
            </p:nvSpPr>
            <p:spPr>
              <a:xfrm>
                <a:off x="1704388" y="5183187"/>
                <a:ext cx="5735224" cy="509307"/>
              </a:xfrm>
              <a:prstGeom prst="rect">
                <a:avLst/>
              </a:prstGeom>
              <a:blipFill>
                <a:blip r:embed="rId5"/>
                <a:stretch>
                  <a:fillRect l="-221" t="-70000" b="-1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5561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矩形 5">
            <a:extLst>
              <a:ext uri="{FF2B5EF4-FFF2-40B4-BE49-F238E27FC236}">
                <a16:creationId xmlns:a16="http://schemas.microsoft.com/office/drawing/2014/main" id="{E1EC3743-A74E-CB45-9EBF-97A6E13CDA6E}"/>
              </a:ext>
            </a:extLst>
          </p:cNvPr>
          <p:cNvSpPr/>
          <p:nvPr/>
        </p:nvSpPr>
        <p:spPr>
          <a:xfrm>
            <a:off x="35496" y="208779"/>
            <a:ext cx="6784982" cy="369332"/>
          </a:xfrm>
          <a:prstGeom prst="rect">
            <a:avLst/>
          </a:prstGeom>
        </p:spPr>
        <p:txBody>
          <a:bodyPr wrap="square">
            <a:spAutoFit/>
          </a:bodyPr>
          <a:lstStyle/>
          <a:p>
            <a:r>
              <a:rPr lang="zh-CN" altLang="en-US" b="1" dirty="0">
                <a:latin typeface="Times New Roman" pitchFamily="18" charset="0"/>
                <a:ea typeface="楷体" pitchFamily="49" charset="-122"/>
                <a:cs typeface="Times New Roman" pitchFamily="18" charset="0"/>
              </a:rPr>
              <a:t>三</a:t>
            </a:r>
            <a:r>
              <a:rPr lang="zh-Hans" altLang="en-US" b="1" dirty="0">
                <a:latin typeface="Times New Roman" pitchFamily="18" charset="0"/>
                <a:ea typeface="楷体" pitchFamily="49" charset="-122"/>
                <a:cs typeface="Times New Roman" pitchFamily="18" charset="0"/>
              </a:rPr>
              <a:t>、</a:t>
            </a:r>
            <a:r>
              <a:rPr kumimoji="1" lang="en-US" altLang="zh-CN" b="1" dirty="0">
                <a:latin typeface="Times New Roman" pitchFamily="18" charset="0"/>
                <a:ea typeface="楷体" pitchFamily="49" charset="-122"/>
                <a:cs typeface="Times New Roman" pitchFamily="18" charset="0"/>
              </a:rPr>
              <a:t>GBDT</a:t>
            </a:r>
            <a:r>
              <a:rPr kumimoji="1" lang="zh-CN" altLang="en-US" b="1" dirty="0">
                <a:latin typeface="Times New Roman" pitchFamily="18" charset="0"/>
                <a:ea typeface="楷体" pitchFamily="49" charset="-122"/>
                <a:cs typeface="Times New Roman" pitchFamily="18" charset="0"/>
              </a:rPr>
              <a:t>的扩展实现</a:t>
            </a:r>
            <a:r>
              <a:rPr kumimoji="1" lang="zh-Hans" altLang="en-US" b="1" dirty="0">
                <a:latin typeface="Times New Roman" pitchFamily="18" charset="0"/>
                <a:ea typeface="楷体" pitchFamily="49" charset="-122"/>
                <a:cs typeface="Times New Roman" pitchFamily="18" charset="0"/>
              </a:rPr>
              <a:t>：</a:t>
            </a:r>
            <a:r>
              <a:rPr kumimoji="1" lang="en-US" altLang="zh-CN" b="1" dirty="0" err="1">
                <a:latin typeface="Times New Roman" pitchFamily="18" charset="0"/>
                <a:ea typeface="楷体" pitchFamily="49" charset="-122"/>
                <a:cs typeface="Times New Roman" pitchFamily="18" charset="0"/>
              </a:rPr>
              <a:t>XGBoost</a:t>
            </a:r>
            <a:r>
              <a:rPr kumimoji="1" lang="zh-Hans" altLang="en-US" b="1" dirty="0">
                <a:latin typeface="Times New Roman" pitchFamily="18" charset="0"/>
                <a:ea typeface="楷体" pitchFamily="49" charset="-122"/>
                <a:cs typeface="Times New Roman" pitchFamily="18" charset="0"/>
              </a:rPr>
              <a:t> </a:t>
            </a:r>
            <a:endParaRPr kumimoji="1" lang="en-US" altLang="zh-CN" b="1" dirty="0">
              <a:latin typeface="Times New Roman" pitchFamily="18" charset="0"/>
              <a:ea typeface="楷体" pitchFamily="49" charset="-122"/>
              <a:cs typeface="Times New Roman" pitchFamily="18" charset="0"/>
            </a:endParaRPr>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68103DF-D520-6644-AF43-C00930A53B74}"/>
                  </a:ext>
                </a:extLst>
              </p:cNvPr>
              <p:cNvSpPr txBox="1"/>
              <p:nvPr/>
            </p:nvSpPr>
            <p:spPr>
              <a:xfrm>
                <a:off x="537922" y="1788780"/>
                <a:ext cx="8354558" cy="1977914"/>
              </a:xfrm>
              <a:prstGeom prst="rect">
                <a:avLst/>
              </a:prstGeom>
              <a:noFill/>
            </p:spPr>
            <p:txBody>
              <a:bodyPr wrap="square" rtlCol="0">
                <a:spAutoFit/>
              </a:bodyPr>
              <a:lstStyle/>
              <a:p>
                <a:r>
                  <a:rPr kumimoji="1" lang="zh-CN" altLang="en-US" sz="1400" dirty="0"/>
                  <a:t>当树的结构</a:t>
                </a:r>
                <a:r>
                  <a:rPr kumimoji="1" lang="en-US" altLang="zh-CN" sz="1400" dirty="0"/>
                  <a:t>q</a:t>
                </a:r>
                <a:r>
                  <a:rPr kumimoji="1" lang="zh-CN" altLang="en-US" sz="1400" dirty="0"/>
                  <a:t>确定时，我们可以通过调整</a:t>
                </a:r>
                <a14:m>
                  <m:oMath xmlns:m="http://schemas.openxmlformats.org/officeDocument/2006/math">
                    <m:sSub>
                      <m:sSubPr>
                        <m:ctrlPr>
                          <a:rPr kumimoji="1" lang="en-US" altLang="zh-CN" sz="1400" i="1">
                            <a:latin typeface="Cambria Math" panose="02040503050406030204" pitchFamily="18" charset="0"/>
                          </a:rPr>
                        </m:ctrlPr>
                      </m:sSubPr>
                      <m:e>
                        <m:r>
                          <a:rPr kumimoji="1" lang="en-US" altLang="zh-CN" sz="1400" i="1">
                            <a:latin typeface="Cambria Math" panose="02040503050406030204" pitchFamily="18" charset="0"/>
                          </a:rPr>
                          <m:t>𝑤</m:t>
                        </m:r>
                      </m:e>
                      <m:sub>
                        <m:r>
                          <a:rPr kumimoji="1" lang="en-US" altLang="zh-CN" sz="1400" i="1">
                            <a:latin typeface="Cambria Math" panose="02040503050406030204" pitchFamily="18" charset="0"/>
                          </a:rPr>
                          <m:t>𝑗</m:t>
                        </m:r>
                      </m:sub>
                    </m:sSub>
                  </m:oMath>
                </a14:m>
                <a:r>
                  <a:rPr kumimoji="1" lang="zh-Hans" altLang="en-US" sz="1400" dirty="0"/>
                  <a:t> 即叶子节点的输出降低损失，对上式</a:t>
                </a:r>
                <a:r>
                  <a:rPr kumimoji="1" lang="zh-CN" altLang="en-US" sz="1400" dirty="0"/>
                  <a:t>求导取</a:t>
                </a:r>
                <a:r>
                  <a:rPr kumimoji="1" lang="en-US" altLang="zh-CN" sz="1400" dirty="0"/>
                  <a:t>0</a:t>
                </a:r>
                <a:r>
                  <a:rPr kumimoji="1" lang="zh-Hans" altLang="en-US" sz="1400" dirty="0"/>
                  <a:t>，</a:t>
                </a:r>
                <a:r>
                  <a:rPr kumimoji="1" lang="zh-CN" altLang="en-US" sz="1400" dirty="0"/>
                  <a:t>可以得到优化值</a:t>
                </a:r>
                <a:r>
                  <a:rPr kumimoji="1" lang="zh-CN" altLang="en-US" dirty="0"/>
                  <a:t>：</a:t>
                </a:r>
                <a:endParaRPr kumimoji="1" lang="en-US" altLang="zh-Hans" dirty="0"/>
              </a:p>
              <a:p>
                <a:pPr/>
                <a14:m>
                  <m:oMathPara xmlns:m="http://schemas.openxmlformats.org/officeDocument/2006/math">
                    <m:oMathParaPr>
                      <m:jc m:val="centerGroup"/>
                    </m:oMathParaPr>
                    <m:oMath xmlns:m="http://schemas.openxmlformats.org/officeDocument/2006/math">
                      <m:sSub>
                        <m:sSubPr>
                          <m:ctrlPr>
                            <a:rPr kumimoji="1" lang="en-US" altLang="zh-Hans" i="1" smtClean="0">
                              <a:latin typeface="Cambria Math" panose="02040503050406030204" pitchFamily="18" charset="0"/>
                            </a:rPr>
                          </m:ctrlPr>
                        </m:sSubPr>
                        <m:e>
                          <m:r>
                            <a:rPr kumimoji="1" lang="en-US" altLang="zh-Hans" b="0" i="1" smtClean="0">
                              <a:latin typeface="Cambria Math" panose="02040503050406030204" pitchFamily="18" charset="0"/>
                            </a:rPr>
                            <m:t>𝑤</m:t>
                          </m:r>
                        </m:e>
                        <m:sub>
                          <m:r>
                            <a:rPr kumimoji="1" lang="en-US" altLang="zh-Hans" b="0" i="1" smtClean="0">
                              <a:latin typeface="Cambria Math" panose="02040503050406030204" pitchFamily="18" charset="0"/>
                            </a:rPr>
                            <m:t>𝑗</m:t>
                          </m:r>
                        </m:sub>
                      </m:sSub>
                      <m:r>
                        <a:rPr kumimoji="1" lang="en-US" altLang="zh-Hans" b="0" i="1" smtClean="0">
                          <a:latin typeface="Cambria Math" panose="02040503050406030204" pitchFamily="18" charset="0"/>
                        </a:rPr>
                        <m:t>=−</m:t>
                      </m:r>
                      <m:f>
                        <m:fPr>
                          <m:ctrlPr>
                            <a:rPr kumimoji="1" lang="en-US" altLang="zh-Hans" b="0" i="1" smtClean="0">
                              <a:latin typeface="Cambria Math" panose="02040503050406030204" pitchFamily="18" charset="0"/>
                            </a:rPr>
                          </m:ctrlPr>
                        </m:fPr>
                        <m:num>
                          <m:nary>
                            <m:naryPr>
                              <m:chr m:val="∑"/>
                              <m:supHide m:val="on"/>
                              <m:ctrlPr>
                                <a:rPr kumimoji="1" lang="en-US" altLang="zh-Hans" b="0" i="1" smtClean="0">
                                  <a:latin typeface="Cambria Math" panose="02040503050406030204" pitchFamily="18" charset="0"/>
                                </a:rPr>
                              </m:ctrlPr>
                            </m:naryPr>
                            <m:sub>
                              <m:r>
                                <m:rPr>
                                  <m:brk m:alnAt="7"/>
                                </m:rPr>
                                <a:rPr kumimoji="1" lang="en-US" altLang="zh-Hans" b="0" i="1" smtClean="0">
                                  <a:latin typeface="Cambria Math" panose="02040503050406030204" pitchFamily="18" charset="0"/>
                                </a:rPr>
                                <m:t>𝑖</m:t>
                              </m:r>
                              <m:r>
                                <a:rPr kumimoji="1" lang="en-US" altLang="zh-Hans" b="0" i="1" smtClean="0">
                                  <a:latin typeface="Cambria Math" panose="02040503050406030204" pitchFamily="18" charset="0"/>
                                  <a:ea typeface="Cambria Math" panose="02040503050406030204" pitchFamily="18" charset="0"/>
                                </a:rPr>
                                <m:t>∈</m:t>
                              </m:r>
                              <m:sSub>
                                <m:sSubPr>
                                  <m:ctrlPr>
                                    <a:rPr kumimoji="1" lang="en-US" altLang="zh-Hans" b="0" i="1" smtClean="0">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𝐼</m:t>
                                  </m:r>
                                </m:e>
                                <m:sub>
                                  <m:r>
                                    <a:rPr kumimoji="1" lang="en-US" altLang="zh-Hans" b="0" i="1" smtClean="0">
                                      <a:latin typeface="Cambria Math" panose="02040503050406030204" pitchFamily="18" charset="0"/>
                                      <a:ea typeface="Cambria Math" panose="02040503050406030204" pitchFamily="18" charset="0"/>
                                    </a:rPr>
                                    <m:t>𝑗</m:t>
                                  </m:r>
                                </m:sub>
                              </m:sSub>
                            </m:sub>
                            <m:sup/>
                            <m:e>
                              <m:sSubSup>
                                <m:sSubSupPr>
                                  <m:ctrlPr>
                                    <a:rPr kumimoji="1" lang="en-US" altLang="zh-Hans" b="0" i="1" smtClean="0">
                                      <a:latin typeface="Cambria Math" panose="02040503050406030204" pitchFamily="18" charset="0"/>
                                    </a:rPr>
                                  </m:ctrlPr>
                                </m:sSubSupPr>
                                <m:e>
                                  <m:r>
                                    <a:rPr kumimoji="1" lang="en-US" altLang="zh-Hans" b="0" i="1" smtClean="0">
                                      <a:latin typeface="Cambria Math" panose="02040503050406030204" pitchFamily="18" charset="0"/>
                                    </a:rPr>
                                    <m:t>𝐿</m:t>
                                  </m:r>
                                </m:e>
                                <m:sub>
                                  <m:r>
                                    <a:rPr kumimoji="1" lang="en-US" altLang="zh-Hans" b="0" i="1" smtClean="0">
                                      <a:latin typeface="Cambria Math" panose="02040503050406030204" pitchFamily="18" charset="0"/>
                                    </a:rPr>
                                    <m:t>𝑖</m:t>
                                  </m:r>
                                </m:sub>
                                <m:sup>
                                  <m:r>
                                    <a:rPr kumimoji="1" lang="en-US" altLang="zh-Hans" b="0" i="1" smtClean="0">
                                      <a:latin typeface="Cambria Math" panose="02040503050406030204" pitchFamily="18" charset="0"/>
                                    </a:rPr>
                                    <m:t>′</m:t>
                                  </m:r>
                                </m:sup>
                              </m:sSubSup>
                            </m:e>
                          </m:nary>
                        </m:num>
                        <m:den>
                          <m:nary>
                            <m:naryPr>
                              <m:chr m:val="∑"/>
                              <m:supHide m:val="on"/>
                              <m:ctrlPr>
                                <a:rPr kumimoji="1" lang="en-US" altLang="zh-Hans" b="0" i="1" smtClean="0">
                                  <a:latin typeface="Cambria Math" panose="02040503050406030204" pitchFamily="18" charset="0"/>
                                </a:rPr>
                              </m:ctrlPr>
                            </m:naryPr>
                            <m:sub>
                              <m:r>
                                <m:rPr>
                                  <m:brk m:alnAt="7"/>
                                </m:rPr>
                                <a:rPr kumimoji="1" lang="en-US" altLang="zh-Hans" b="0" i="1" smtClean="0">
                                  <a:latin typeface="Cambria Math" panose="02040503050406030204" pitchFamily="18" charset="0"/>
                                </a:rPr>
                                <m:t>𝑖</m:t>
                              </m:r>
                              <m:r>
                                <a:rPr kumimoji="1" lang="en-US" altLang="zh-Hans" b="0" i="1" smtClean="0">
                                  <a:latin typeface="Cambria Math" panose="02040503050406030204" pitchFamily="18" charset="0"/>
                                  <a:ea typeface="Cambria Math" panose="02040503050406030204" pitchFamily="18" charset="0"/>
                                </a:rPr>
                                <m:t>∈</m:t>
                              </m:r>
                              <m:sSub>
                                <m:sSubPr>
                                  <m:ctrlPr>
                                    <a:rPr kumimoji="1" lang="en-US" altLang="zh-Hans" b="0" i="1" smtClean="0">
                                      <a:latin typeface="Cambria Math" panose="02040503050406030204" pitchFamily="18" charset="0"/>
                                      <a:ea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𝐼</m:t>
                                  </m:r>
                                </m:e>
                                <m:sub>
                                  <m:r>
                                    <a:rPr kumimoji="1" lang="en-US" altLang="zh-Hans" b="0" i="1" smtClean="0">
                                      <a:latin typeface="Cambria Math" panose="02040503050406030204" pitchFamily="18" charset="0"/>
                                      <a:ea typeface="Cambria Math" panose="02040503050406030204" pitchFamily="18" charset="0"/>
                                    </a:rPr>
                                    <m:t>𝑗</m:t>
                                  </m:r>
                                </m:sub>
                              </m:sSub>
                            </m:sub>
                            <m:sup/>
                            <m:e>
                              <m:sSubSup>
                                <m:sSubSupPr>
                                  <m:ctrlPr>
                                    <a:rPr kumimoji="1" lang="en-US" altLang="zh-Hans" b="0" i="1" smtClean="0">
                                      <a:latin typeface="Cambria Math" panose="02040503050406030204" pitchFamily="18" charset="0"/>
                                    </a:rPr>
                                  </m:ctrlPr>
                                </m:sSubSupPr>
                                <m:e>
                                  <m:r>
                                    <a:rPr kumimoji="1" lang="en-US" altLang="zh-Hans" b="0" i="1" smtClean="0">
                                      <a:latin typeface="Cambria Math" panose="02040503050406030204" pitchFamily="18" charset="0"/>
                                    </a:rPr>
                                    <m:t>𝐿</m:t>
                                  </m:r>
                                </m:e>
                                <m:sub>
                                  <m:r>
                                    <a:rPr kumimoji="1" lang="en-US" altLang="zh-Hans" b="0" i="1" smtClean="0">
                                      <a:latin typeface="Cambria Math" panose="02040503050406030204" pitchFamily="18" charset="0"/>
                                    </a:rPr>
                                    <m:t>𝑖</m:t>
                                  </m:r>
                                </m:sub>
                                <m:sup>
                                  <m:r>
                                    <a:rPr kumimoji="1" lang="en-US" altLang="zh-Hans" b="0" i="1" smtClean="0">
                                      <a:latin typeface="Cambria Math" panose="02040503050406030204" pitchFamily="18" charset="0"/>
                                    </a:rPr>
                                    <m:t>′′</m:t>
                                  </m:r>
                                </m:sup>
                              </m:sSubSup>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ea typeface="Cambria Math" panose="02040503050406030204" pitchFamily="18" charset="0"/>
                                </a:rPr>
                                <m:t>𝜆</m:t>
                              </m:r>
                            </m:e>
                          </m:nary>
                        </m:den>
                      </m:f>
                    </m:oMath>
                  </m:oMathPara>
                </a14:m>
                <a:endParaRPr kumimoji="1" lang="en-US" altLang="zh-Hans" b="0" dirty="0"/>
              </a:p>
              <a:p>
                <a:pPr algn="ctr"/>
                <a:r>
                  <a:rPr kumimoji="1" lang="en-US" altLang="zh-Hans" dirty="0"/>
                  <a:t>  </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i="1">
                            <a:latin typeface="Cambria Math" panose="02040503050406030204" pitchFamily="18" charset="0"/>
                          </a:rPr>
                          <m:t>𝑂𝑏𝑗</m:t>
                        </m:r>
                      </m:e>
                      <m:sub>
                        <m:r>
                          <m:rPr>
                            <m:sty m:val="p"/>
                          </m:rPr>
                          <a:rPr kumimoji="1" lang="en-US" altLang="zh-CN" i="1">
                            <a:latin typeface="Cambria Math" panose="02040503050406030204" pitchFamily="18" charset="0"/>
                          </a:rPr>
                          <m:t>m</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𝑞</m:t>
                        </m:r>
                      </m:e>
                    </m:d>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𝑇</m:t>
                        </m:r>
                      </m:sup>
                      <m:e>
                        <m:f>
                          <m:fPr>
                            <m:ctrlPr>
                              <a:rPr kumimoji="1" lang="en-US" altLang="zh-CN" b="0" i="1" smtClean="0">
                                <a:latin typeface="Cambria Math" panose="02040503050406030204" pitchFamily="18" charset="0"/>
                              </a:rPr>
                            </m:ctrlPr>
                          </m:fPr>
                          <m:num>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e>
                                </m:nary>
                                <m:r>
                                  <a:rPr kumimoji="1" lang="en-US" altLang="zh-CN" b="0" i="1" smtClean="0">
                                    <a:latin typeface="Cambria Math" panose="02040503050406030204" pitchFamily="18" charset="0"/>
                                  </a:rPr>
                                  <m:t>)</m:t>
                                </m:r>
                              </m:e>
                              <m:sup>
                                <m:r>
                                  <a:rPr kumimoji="1" lang="en-US" altLang="zh-CN" b="0" i="1" smtClean="0">
                                    <a:latin typeface="Cambria Math" panose="02040503050406030204" pitchFamily="18" charset="0"/>
                                  </a:rPr>
                                  <m:t>2</m:t>
                                </m:r>
                              </m:sup>
                            </m:sSup>
                          </m:num>
                          <m:den>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e>
                            </m:nary>
                          </m:den>
                        </m:f>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𝛾</m:t>
                        </m:r>
                        <m:r>
                          <a:rPr kumimoji="1" lang="en-US" altLang="zh-CN" b="0" i="1" smtClean="0">
                            <a:latin typeface="Cambria Math" panose="02040503050406030204" pitchFamily="18" charset="0"/>
                            <a:ea typeface="Cambria Math" panose="02040503050406030204" pitchFamily="18" charset="0"/>
                          </a:rPr>
                          <m:t>𝑇</m:t>
                        </m:r>
                      </m:e>
                    </m:nary>
                  </m:oMath>
                </a14:m>
                <a:endParaRPr kumimoji="1" lang="en-US" altLang="zh-Hans" dirty="0"/>
              </a:p>
            </p:txBody>
          </p:sp>
        </mc:Choice>
        <mc:Fallback xmlns="">
          <p:sp>
            <p:nvSpPr>
              <p:cNvPr id="5" name="文本框 4">
                <a:extLst>
                  <a:ext uri="{FF2B5EF4-FFF2-40B4-BE49-F238E27FC236}">
                    <a16:creationId xmlns:a16="http://schemas.microsoft.com/office/drawing/2014/main" id="{368103DF-D520-6644-AF43-C00930A53B74}"/>
                  </a:ext>
                </a:extLst>
              </p:cNvPr>
              <p:cNvSpPr txBox="1">
                <a:spLocks noRot="1" noChangeAspect="1" noMove="1" noResize="1" noEditPoints="1" noAdjustHandles="1" noChangeArrowheads="1" noChangeShapeType="1" noTextEdit="1"/>
              </p:cNvSpPr>
              <p:nvPr/>
            </p:nvSpPr>
            <p:spPr>
              <a:xfrm>
                <a:off x="537922" y="1788780"/>
                <a:ext cx="8354558" cy="1977914"/>
              </a:xfrm>
              <a:prstGeom prst="rect">
                <a:avLst/>
              </a:prstGeom>
              <a:blipFill>
                <a:blip r:embed="rId3"/>
                <a:stretch>
                  <a:fillRect l="-152" b="-210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A22D9B4B-AE05-D549-995D-4ADF54050176}"/>
                  </a:ext>
                </a:extLst>
              </p:cNvPr>
              <p:cNvSpPr/>
              <p:nvPr/>
            </p:nvSpPr>
            <p:spPr>
              <a:xfrm>
                <a:off x="569343" y="1196752"/>
                <a:ext cx="5735224" cy="509307"/>
              </a:xfrm>
              <a:prstGeom prst="rect">
                <a:avLst/>
              </a:prstGeom>
            </p:spPr>
            <p:txBody>
              <a:bodyPr wrap="none">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i="1">
                            <a:latin typeface="Cambria Math" panose="02040503050406030204" pitchFamily="18" charset="0"/>
                          </a:rPr>
                          <m:t>𝑂𝑏𝑗</m:t>
                        </m:r>
                      </m:e>
                      <m:sub>
                        <m:r>
                          <m:rPr>
                            <m:sty m:val="p"/>
                          </m:rPr>
                          <a:rPr kumimoji="1" lang="en-US" altLang="zh-CN" i="1">
                            <a:latin typeface="Cambria Math" panose="02040503050406030204" pitchFamily="18" charset="0"/>
                          </a:rPr>
                          <m:t>m</m:t>
                        </m:r>
                      </m:sub>
                    </m:sSub>
                    <m:r>
                      <a:rPr kumimoji="1" lang="en-US" altLang="zh-CN" b="0" i="1" smtClean="0">
                        <a:latin typeface="Cambria Math" panose="02040503050406030204" pitchFamily="18" charset="0"/>
                      </a:rPr>
                      <m:t>=</m:t>
                    </m:r>
                    <m:nary>
                      <m:naryPr>
                        <m:chr m:val="∑"/>
                        <m:limLoc m:val="subSup"/>
                        <m:ctrlPr>
                          <a:rPr kumimoji="1" lang="en-US" altLang="zh-CN" b="0" i="1" smtClean="0">
                            <a:latin typeface="Cambria Math" panose="02040503050406030204" pitchFamily="18" charset="0"/>
                          </a:rPr>
                        </m:ctrlPr>
                      </m:naryPr>
                      <m:sub>
                        <m:r>
                          <m:rPr>
                            <m:brk m:alnAt="25"/>
                          </m:rP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𝑇</m:t>
                        </m:r>
                      </m:sup>
                      <m:e>
                        <m:d>
                          <m:dPr>
                            <m:begChr m:val="["/>
                            <m:endChr m:val="]"/>
                            <m:ctrlPr>
                              <a:rPr kumimoji="1" lang="en-US" altLang="zh-CN" b="0" i="1" smtClean="0">
                                <a:latin typeface="Cambria Math" panose="02040503050406030204" pitchFamily="18" charset="0"/>
                              </a:rPr>
                            </m:ctrlPr>
                          </m:dPr>
                          <m:e>
                            <m:d>
                              <m:dPr>
                                <m:ctrlPr>
                                  <a:rPr kumimoji="1" lang="en-US" altLang="zh-CN" b="0" i="1" smtClean="0">
                                    <a:latin typeface="Cambria Math" panose="02040503050406030204" pitchFamily="18" charset="0"/>
                                  </a:rPr>
                                </m:ctrlPr>
                              </m:dPr>
                              <m:e>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e>
                                </m:nary>
                              </m:e>
                            </m:d>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𝑗</m:t>
                                </m:r>
                              </m:sub>
                            </m:sSub>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d>
                              <m:dPr>
                                <m:ctrlPr>
                                  <a:rPr kumimoji="1" lang="en-US" altLang="zh-CN" b="0" i="1" smtClean="0">
                                    <a:latin typeface="Cambria Math" panose="02040503050406030204" pitchFamily="18" charset="0"/>
                                  </a:rPr>
                                </m:ctrlPr>
                              </m:dPr>
                              <m:e>
                                <m:nary>
                                  <m:naryPr>
                                    <m:chr m:val="∑"/>
                                    <m:supHide m:val="on"/>
                                    <m:ctrlPr>
                                      <a:rPr kumimoji="1" lang="en-US" altLang="zh-CN" b="0"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ea typeface="Cambria Math" panose="02040503050406030204" pitchFamily="18" charset="0"/>
                                      </a:rPr>
                                      <m:t>∈</m:t>
                                    </m:r>
                                    <m:sSub>
                                      <m:sSubPr>
                                        <m:ctrlPr>
                                          <a:rPr kumimoji="1" lang="en-US" altLang="zh-CN" b="0" i="1" smtClean="0">
                                            <a:latin typeface="Cambria Math" panose="02040503050406030204" pitchFamily="18" charset="0"/>
                                            <a:ea typeface="Cambria Math" panose="02040503050406030204" pitchFamily="18" charset="0"/>
                                          </a:rPr>
                                        </m:ctrlPr>
                                      </m:sSubPr>
                                      <m:e>
                                        <m:r>
                                          <a:rPr kumimoji="1" lang="en-US" altLang="zh-CN" b="0" i="1" smtClean="0">
                                            <a:latin typeface="Cambria Math" panose="02040503050406030204" pitchFamily="18" charset="0"/>
                                            <a:ea typeface="Cambria Math" panose="02040503050406030204" pitchFamily="18" charset="0"/>
                                          </a:rPr>
                                          <m:t>𝐼</m:t>
                                        </m:r>
                                      </m:e>
                                      <m:sub>
                                        <m:r>
                                          <a:rPr kumimoji="1" lang="en-US" altLang="zh-CN" b="0" i="1" smtClean="0">
                                            <a:latin typeface="Cambria Math" panose="02040503050406030204" pitchFamily="18" charset="0"/>
                                            <a:ea typeface="Cambria Math" panose="02040503050406030204" pitchFamily="18" charset="0"/>
                                          </a:rPr>
                                          <m:t>𝑗</m:t>
                                        </m:r>
                                      </m:sub>
                                    </m:sSub>
                                  </m:sub>
                                  <m:sup/>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𝐿</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𝜆</m:t>
                                    </m:r>
                                  </m:e>
                                </m:nary>
                              </m:e>
                            </m:d>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𝑤</m:t>
                                </m:r>
                              </m:e>
                              <m:sub>
                                <m:r>
                                  <a:rPr kumimoji="1" lang="en-US" altLang="zh-CN" b="0" i="1" smtClean="0">
                                    <a:latin typeface="Cambria Math" panose="02040503050406030204" pitchFamily="18" charset="0"/>
                                  </a:rPr>
                                  <m:t>𝑗</m:t>
                                </m:r>
                              </m:sub>
                              <m:sup>
                                <m:r>
                                  <a:rPr kumimoji="1" lang="en-US" altLang="zh-CN" b="0" i="1" smtClean="0">
                                    <a:latin typeface="Cambria Math" panose="02040503050406030204" pitchFamily="18" charset="0"/>
                                  </a:rPr>
                                  <m:t>2</m:t>
                                </m:r>
                              </m:sup>
                            </m:sSubSup>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𝛾</m:t>
                        </m:r>
                        <m:r>
                          <a:rPr kumimoji="1" lang="en-US" altLang="zh-CN" b="0" i="1" smtClean="0">
                            <a:latin typeface="Cambria Math" panose="02040503050406030204" pitchFamily="18" charset="0"/>
                            <a:ea typeface="Cambria Math" panose="02040503050406030204" pitchFamily="18" charset="0"/>
                          </a:rPr>
                          <m:t>𝑇</m:t>
                        </m:r>
                      </m:e>
                    </m:nary>
                  </m:oMath>
                </a14:m>
                <a:r>
                  <a:rPr lang="en-US" altLang="zh-CN" dirty="0"/>
                  <a:t> </a:t>
                </a:r>
                <a:endParaRPr lang="zh-CN" altLang="en-US" dirty="0"/>
              </a:p>
            </p:txBody>
          </p:sp>
        </mc:Choice>
        <mc:Fallback xmlns="">
          <p:sp>
            <p:nvSpPr>
              <p:cNvPr id="15" name="矩形 14">
                <a:extLst>
                  <a:ext uri="{FF2B5EF4-FFF2-40B4-BE49-F238E27FC236}">
                    <a16:creationId xmlns:a16="http://schemas.microsoft.com/office/drawing/2014/main" id="{A22D9B4B-AE05-D549-995D-4ADF54050176}"/>
                  </a:ext>
                </a:extLst>
              </p:cNvPr>
              <p:cNvSpPr>
                <a:spLocks noRot="1" noChangeAspect="1" noMove="1" noResize="1" noEditPoints="1" noAdjustHandles="1" noChangeArrowheads="1" noChangeShapeType="1" noTextEdit="1"/>
              </p:cNvSpPr>
              <p:nvPr/>
            </p:nvSpPr>
            <p:spPr>
              <a:xfrm>
                <a:off x="569343" y="1196752"/>
                <a:ext cx="5735224" cy="509307"/>
              </a:xfrm>
              <a:prstGeom prst="rect">
                <a:avLst/>
              </a:prstGeom>
              <a:blipFill>
                <a:blip r:embed="rId4"/>
                <a:stretch>
                  <a:fillRect l="-221" t="-65854" b="-1097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8622FEB-A31E-CB4F-A25C-5458613125C3}"/>
                  </a:ext>
                </a:extLst>
              </p:cNvPr>
              <p:cNvSpPr txBox="1"/>
              <p:nvPr/>
            </p:nvSpPr>
            <p:spPr>
              <a:xfrm>
                <a:off x="537922" y="3737306"/>
                <a:ext cx="8632491" cy="2069734"/>
              </a:xfrm>
              <a:prstGeom prst="rect">
                <a:avLst/>
              </a:prstGeom>
              <a:noFill/>
            </p:spPr>
            <p:txBody>
              <a:bodyPr wrap="none" rtlCol="0">
                <a:spAutoFit/>
              </a:bodyPr>
              <a:lstStyle/>
              <a:p>
                <a:r>
                  <a:rPr kumimoji="1" lang="zh-CN" altLang="en-US" sz="1400" dirty="0"/>
                  <a:t>上面这个式子可以理解为对树的结构</a:t>
                </a:r>
                <a:r>
                  <a:rPr kumimoji="1" lang="en-US" altLang="zh-CN" sz="1400" dirty="0"/>
                  <a:t>q</a:t>
                </a:r>
                <a:r>
                  <a:rPr kumimoji="1" lang="zh-CN" altLang="en-US" sz="1400" dirty="0"/>
                  <a:t>的一个打分函数，损失越小，结构</a:t>
                </a:r>
                <a:r>
                  <a:rPr kumimoji="1" lang="en-US" altLang="zh-CN" sz="1400" dirty="0"/>
                  <a:t>q</a:t>
                </a:r>
                <a:r>
                  <a:rPr kumimoji="1" lang="zh-CN" altLang="en-US" sz="1400" dirty="0"/>
                  <a:t>越好，不过我们不太可能在计算时</a:t>
                </a:r>
                <a:endParaRPr kumimoji="1" lang="en-US" altLang="zh-CN" sz="1400" dirty="0"/>
              </a:p>
              <a:p>
                <a:r>
                  <a:rPr kumimoji="1" lang="zh-CN" altLang="en-US" sz="1400" dirty="0"/>
                  <a:t>枚举所有的树结构，一般采用的是贪心算法。即每一次尝试去对已有的叶子加入一个分割。对于一个具体的</a:t>
                </a:r>
                <a:endParaRPr kumimoji="1" lang="en-US" altLang="zh-CN" sz="1400" dirty="0"/>
              </a:p>
              <a:p>
                <a:r>
                  <a:rPr kumimoji="1" lang="zh-CN" altLang="en-US" sz="1400" dirty="0"/>
                  <a:t>分割方案，我们获得的增益可由下式计算</a:t>
                </a:r>
                <a:endParaRPr kumimoji="1" lang="en-US" altLang="zh-CN" sz="1400" dirty="0"/>
              </a:p>
              <a:p>
                <a:endParaRPr kumimoji="1" lang="en-US" altLang="zh-CN" sz="1400" dirty="0"/>
              </a:p>
              <a:p>
                <a:pPr/>
                <a14:m>
                  <m:oMathPara xmlns:m="http://schemas.openxmlformats.org/officeDocument/2006/math">
                    <m:oMathParaPr>
                      <m:jc m:val="centerGroup"/>
                    </m:oMathParaPr>
                    <m:oMath xmlns:m="http://schemas.openxmlformats.org/officeDocument/2006/math">
                      <m:r>
                        <a:rPr kumimoji="1" lang="en-US" altLang="zh-CN" sz="1400" b="0" i="1" dirty="0" smtClean="0">
                          <a:latin typeface="Cambria Math" panose="02040503050406030204" pitchFamily="18" charset="0"/>
                        </a:rPr>
                        <m:t>𝐺𝑎𝑖𝑛</m:t>
                      </m:r>
                      <m:r>
                        <a:rPr kumimoji="1" lang="en-US" altLang="zh-CN" sz="1400" b="0" i="1" dirty="0" smtClean="0">
                          <a:latin typeface="Cambria Math" panose="02040503050406030204" pitchFamily="18" charset="0"/>
                        </a:rPr>
                        <m:t>= </m:t>
                      </m:r>
                      <m:f>
                        <m:fPr>
                          <m:ctrlPr>
                            <a:rPr kumimoji="1" lang="en-US" altLang="zh-CN" sz="1400" b="0" i="1" dirty="0" smtClean="0">
                              <a:latin typeface="Cambria Math" panose="02040503050406030204" pitchFamily="18" charset="0"/>
                            </a:rPr>
                          </m:ctrlPr>
                        </m:fPr>
                        <m:num>
                          <m:r>
                            <a:rPr kumimoji="1" lang="en-US" altLang="zh-CN" sz="1400" b="0" i="1" dirty="0" smtClean="0">
                              <a:latin typeface="Cambria Math" panose="02040503050406030204" pitchFamily="18" charset="0"/>
                            </a:rPr>
                            <m:t>1</m:t>
                          </m:r>
                        </m:num>
                        <m:den>
                          <m:r>
                            <a:rPr kumimoji="1" lang="en-US" altLang="zh-CN" sz="1400" b="0" i="1" dirty="0" smtClean="0">
                              <a:latin typeface="Cambria Math" panose="02040503050406030204" pitchFamily="18" charset="0"/>
                            </a:rPr>
                            <m:t>2</m:t>
                          </m:r>
                        </m:den>
                      </m:f>
                      <m:d>
                        <m:dPr>
                          <m:begChr m:val="["/>
                          <m:endChr m:val="]"/>
                          <m:ctrlPr>
                            <a:rPr kumimoji="1" lang="en-US" altLang="zh-CN" sz="1400" b="0" i="1" dirty="0" smtClean="0">
                              <a:latin typeface="Cambria Math" panose="02040503050406030204" pitchFamily="18" charset="0"/>
                            </a:rPr>
                          </m:ctrlPr>
                        </m:dPr>
                        <m:e>
                          <m:f>
                            <m:fPr>
                              <m:ctrlPr>
                                <a:rPr kumimoji="1" lang="en-US" altLang="zh-CN" sz="1400" i="1">
                                  <a:latin typeface="Cambria Math" panose="02040503050406030204" pitchFamily="18" charset="0"/>
                                </a:rPr>
                              </m:ctrlPr>
                            </m:fPr>
                            <m:num>
                              <m:sSup>
                                <m:sSupPr>
                                  <m:ctrlPr>
                                    <a:rPr kumimoji="1" lang="en-US" altLang="zh-CN" sz="1400" i="1">
                                      <a:latin typeface="Cambria Math" panose="02040503050406030204" pitchFamily="18" charset="0"/>
                                    </a:rPr>
                                  </m:ctrlPr>
                                </m:sSupPr>
                                <m:e>
                                  <m:d>
                                    <m:dPr>
                                      <m:ctrlPr>
                                        <a:rPr kumimoji="1" lang="en-US" altLang="zh-CN" sz="1400" i="1">
                                          <a:latin typeface="Cambria Math" panose="02040503050406030204" pitchFamily="18" charset="0"/>
                                        </a:rPr>
                                      </m:ctrlPr>
                                    </m:dPr>
                                    <m:e>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smtClean="0">
                                                  <a:latin typeface="Cambria Math" panose="02040503050406030204" pitchFamily="18" charset="0"/>
                                                  <a:ea typeface="Cambria Math" panose="02040503050406030204" pitchFamily="18" charset="0"/>
                                                </a:rPr>
                                              </m:ctrlPr>
                                            </m:sSubPr>
                                            <m:e>
                                              <m:r>
                                                <a:rPr kumimoji="1" lang="en-US" altLang="zh-CN" sz="1400" b="0" i="1" smtClean="0">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𝑎</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e>
                                      </m:nary>
                                    </m:e>
                                  </m:d>
                                </m:e>
                                <m:sup>
                                  <m:r>
                                    <a:rPr kumimoji="1" lang="en-US" altLang="zh-CN" sz="1400" i="1">
                                      <a:latin typeface="Cambria Math" panose="02040503050406030204" pitchFamily="18" charset="0"/>
                                    </a:rPr>
                                    <m:t>2</m:t>
                                  </m:r>
                                </m:sup>
                              </m:sSup>
                            </m:num>
                            <m:den>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a:latin typeface="Cambria Math" panose="02040503050406030204" pitchFamily="18" charset="0"/>
                                          <a:ea typeface="Cambria Math" panose="02040503050406030204" pitchFamily="18" charset="0"/>
                                        </a:rPr>
                                      </m:ctrlPr>
                                    </m:sSubPr>
                                    <m:e>
                                      <m:r>
                                        <a:rPr kumimoji="1" lang="en-US" altLang="zh-CN" sz="1400" i="1">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𝑎</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r>
                                    <a:rPr kumimoji="1" lang="en-US" altLang="zh-CN" sz="1400" i="1">
                                      <a:latin typeface="Cambria Math" panose="02040503050406030204" pitchFamily="18" charset="0"/>
                                    </a:rPr>
                                    <m:t>+</m:t>
                                  </m:r>
                                  <m:r>
                                    <a:rPr kumimoji="1" lang="en-US" altLang="zh-CN" sz="1400" i="1">
                                      <a:latin typeface="Cambria Math" panose="02040503050406030204" pitchFamily="18" charset="0"/>
                                      <a:ea typeface="Cambria Math" panose="02040503050406030204" pitchFamily="18" charset="0"/>
                                    </a:rPr>
                                    <m:t>𝜆</m:t>
                                  </m:r>
                                </m:e>
                              </m:nary>
                            </m:den>
                          </m:f>
                          <m:r>
                            <a:rPr kumimoji="1" lang="en-US" altLang="zh-CN" sz="1400" b="0" i="1" smtClean="0">
                              <a:latin typeface="Cambria Math" panose="02040503050406030204" pitchFamily="18" charset="0"/>
                              <a:ea typeface="Cambria Math" panose="02040503050406030204" pitchFamily="18" charset="0"/>
                            </a:rPr>
                            <m:t>+</m:t>
                          </m:r>
                          <m:f>
                            <m:fPr>
                              <m:ctrlPr>
                                <a:rPr kumimoji="1" lang="en-US" altLang="zh-CN" sz="1400" i="1">
                                  <a:latin typeface="Cambria Math" panose="02040503050406030204" pitchFamily="18" charset="0"/>
                                </a:rPr>
                              </m:ctrlPr>
                            </m:fPr>
                            <m:num>
                              <m:sSup>
                                <m:sSupPr>
                                  <m:ctrlPr>
                                    <a:rPr kumimoji="1" lang="en-US" altLang="zh-CN" sz="1400" i="1">
                                      <a:latin typeface="Cambria Math" panose="02040503050406030204" pitchFamily="18" charset="0"/>
                                    </a:rPr>
                                  </m:ctrlPr>
                                </m:sSupPr>
                                <m:e>
                                  <m:d>
                                    <m:dPr>
                                      <m:ctrlPr>
                                        <a:rPr kumimoji="1" lang="en-US" altLang="zh-CN" sz="1400" i="1">
                                          <a:latin typeface="Cambria Math" panose="02040503050406030204" pitchFamily="18" charset="0"/>
                                        </a:rPr>
                                      </m:ctrlPr>
                                    </m:dPr>
                                    <m:e>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a:latin typeface="Cambria Math" panose="02040503050406030204" pitchFamily="18" charset="0"/>
                                                  <a:ea typeface="Cambria Math" panose="02040503050406030204" pitchFamily="18" charset="0"/>
                                                </a:rPr>
                                              </m:ctrlPr>
                                            </m:sSubPr>
                                            <m:e>
                                              <m:r>
                                                <a:rPr kumimoji="1" lang="en-US" altLang="zh-CN" sz="1400" i="1">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𝑏</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e>
                                      </m:nary>
                                    </m:e>
                                  </m:d>
                                </m:e>
                                <m:sup>
                                  <m:r>
                                    <a:rPr kumimoji="1" lang="en-US" altLang="zh-CN" sz="1400" i="1">
                                      <a:latin typeface="Cambria Math" panose="02040503050406030204" pitchFamily="18" charset="0"/>
                                    </a:rPr>
                                    <m:t>2</m:t>
                                  </m:r>
                                </m:sup>
                              </m:sSup>
                            </m:num>
                            <m:den>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a:latin typeface="Cambria Math" panose="02040503050406030204" pitchFamily="18" charset="0"/>
                                          <a:ea typeface="Cambria Math" panose="02040503050406030204" pitchFamily="18" charset="0"/>
                                        </a:rPr>
                                      </m:ctrlPr>
                                    </m:sSubPr>
                                    <m:e>
                                      <m:r>
                                        <a:rPr kumimoji="1" lang="en-US" altLang="zh-CN" sz="1400" i="1">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𝑏</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r>
                                    <a:rPr kumimoji="1" lang="en-US" altLang="zh-CN" sz="1400" i="1">
                                      <a:latin typeface="Cambria Math" panose="02040503050406030204" pitchFamily="18" charset="0"/>
                                    </a:rPr>
                                    <m:t>+</m:t>
                                  </m:r>
                                  <m:r>
                                    <a:rPr kumimoji="1" lang="en-US" altLang="zh-CN" sz="1400" i="1">
                                      <a:latin typeface="Cambria Math" panose="02040503050406030204" pitchFamily="18" charset="0"/>
                                      <a:ea typeface="Cambria Math" panose="02040503050406030204" pitchFamily="18" charset="0"/>
                                    </a:rPr>
                                    <m:t>𝜆</m:t>
                                  </m:r>
                                </m:e>
                              </m:nary>
                            </m:den>
                          </m:f>
                          <m:r>
                            <a:rPr kumimoji="1" lang="en-US" altLang="zh-CN" sz="1400" b="0" i="1" smtClean="0">
                              <a:latin typeface="Cambria Math" panose="02040503050406030204" pitchFamily="18" charset="0"/>
                              <a:ea typeface="Cambria Math" panose="02040503050406030204" pitchFamily="18" charset="0"/>
                            </a:rPr>
                            <m:t>−</m:t>
                          </m:r>
                          <m:f>
                            <m:fPr>
                              <m:ctrlPr>
                                <a:rPr kumimoji="1" lang="en-US" altLang="zh-CN" sz="1400" i="1">
                                  <a:latin typeface="Cambria Math" panose="02040503050406030204" pitchFamily="18" charset="0"/>
                                </a:rPr>
                              </m:ctrlPr>
                            </m:fPr>
                            <m:num>
                              <m:sSup>
                                <m:sSupPr>
                                  <m:ctrlPr>
                                    <a:rPr kumimoji="1" lang="en-US" altLang="zh-CN" sz="1400" i="1">
                                      <a:latin typeface="Cambria Math" panose="02040503050406030204" pitchFamily="18" charset="0"/>
                                    </a:rPr>
                                  </m:ctrlPr>
                                </m:sSupPr>
                                <m:e>
                                  <m:d>
                                    <m:dPr>
                                      <m:ctrlPr>
                                        <a:rPr kumimoji="1" lang="en-US" altLang="zh-CN" sz="1400" i="1">
                                          <a:latin typeface="Cambria Math" panose="02040503050406030204" pitchFamily="18" charset="0"/>
                                        </a:rPr>
                                      </m:ctrlPr>
                                    </m:dPr>
                                    <m:e>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a:latin typeface="Cambria Math" panose="02040503050406030204" pitchFamily="18" charset="0"/>
                                                  <a:ea typeface="Cambria Math" panose="02040503050406030204" pitchFamily="18" charset="0"/>
                                                </a:rPr>
                                              </m:ctrlPr>
                                            </m:sSubPr>
                                            <m:e>
                                              <m:r>
                                                <a:rPr kumimoji="1" lang="en-US" altLang="zh-CN" sz="1400" i="1">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𝑗</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e>
                                      </m:nary>
                                    </m:e>
                                  </m:d>
                                </m:e>
                                <m:sup>
                                  <m:r>
                                    <a:rPr kumimoji="1" lang="en-US" altLang="zh-CN" sz="1400" i="1">
                                      <a:latin typeface="Cambria Math" panose="02040503050406030204" pitchFamily="18" charset="0"/>
                                    </a:rPr>
                                    <m:t>2</m:t>
                                  </m:r>
                                </m:sup>
                              </m:sSup>
                            </m:num>
                            <m:den>
                              <m:nary>
                                <m:naryPr>
                                  <m:chr m:val="∑"/>
                                  <m:supHide m:val="on"/>
                                  <m:ctrlPr>
                                    <a:rPr kumimoji="1" lang="en-US" altLang="zh-CN" sz="1400" i="1">
                                      <a:latin typeface="Cambria Math" panose="02040503050406030204" pitchFamily="18" charset="0"/>
                                    </a:rPr>
                                  </m:ctrlPr>
                                </m:naryPr>
                                <m:sub>
                                  <m:r>
                                    <m:rPr>
                                      <m:brk m:alnAt="7"/>
                                    </m:rPr>
                                    <a:rPr kumimoji="1" lang="en-US" altLang="zh-CN" sz="1400" i="1">
                                      <a:latin typeface="Cambria Math" panose="02040503050406030204" pitchFamily="18" charset="0"/>
                                    </a:rPr>
                                    <m:t>𝑖</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a:latin typeface="Cambria Math" panose="02040503050406030204" pitchFamily="18" charset="0"/>
                                          <a:ea typeface="Cambria Math" panose="02040503050406030204" pitchFamily="18" charset="0"/>
                                        </a:rPr>
                                      </m:ctrlPr>
                                    </m:sSubPr>
                                    <m:e>
                                      <m:r>
                                        <a:rPr kumimoji="1" lang="en-US" altLang="zh-CN" sz="1400" i="1">
                                          <a:latin typeface="Cambria Math" panose="02040503050406030204" pitchFamily="18" charset="0"/>
                                          <a:ea typeface="Cambria Math" panose="02040503050406030204" pitchFamily="18" charset="0"/>
                                        </a:rPr>
                                        <m:t>𝐼</m:t>
                                      </m:r>
                                    </m:e>
                                    <m:sub>
                                      <m:r>
                                        <a:rPr kumimoji="1" lang="en-US" altLang="zh-CN" sz="1400" b="0" i="1" smtClean="0">
                                          <a:latin typeface="Cambria Math" panose="02040503050406030204" pitchFamily="18" charset="0"/>
                                          <a:ea typeface="Cambria Math" panose="02040503050406030204" pitchFamily="18" charset="0"/>
                                        </a:rPr>
                                        <m:t>𝑗</m:t>
                                      </m:r>
                                    </m:sub>
                                  </m:sSub>
                                </m:sub>
                                <m:sup/>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𝐿</m:t>
                                      </m:r>
                                    </m:e>
                                    <m:sub>
                                      <m:r>
                                        <a:rPr kumimoji="1" lang="en-US" altLang="zh-CN" sz="1400" i="1">
                                          <a:latin typeface="Cambria Math" panose="02040503050406030204" pitchFamily="18" charset="0"/>
                                        </a:rPr>
                                        <m:t>𝑖</m:t>
                                      </m:r>
                                    </m:sub>
                                    <m:sup>
                                      <m:r>
                                        <a:rPr kumimoji="1" lang="en-US" altLang="zh-CN" sz="1400" i="1">
                                          <a:latin typeface="Cambria Math" panose="02040503050406030204" pitchFamily="18" charset="0"/>
                                        </a:rPr>
                                        <m:t>′′</m:t>
                                      </m:r>
                                    </m:sup>
                                  </m:sSubSup>
                                  <m:r>
                                    <a:rPr kumimoji="1" lang="en-US" altLang="zh-CN" sz="1400" i="1">
                                      <a:latin typeface="Cambria Math" panose="02040503050406030204" pitchFamily="18" charset="0"/>
                                    </a:rPr>
                                    <m:t>+</m:t>
                                  </m:r>
                                  <m:r>
                                    <a:rPr kumimoji="1" lang="en-US" altLang="zh-CN" sz="1400" i="1">
                                      <a:latin typeface="Cambria Math" panose="02040503050406030204" pitchFamily="18" charset="0"/>
                                      <a:ea typeface="Cambria Math" panose="02040503050406030204" pitchFamily="18" charset="0"/>
                                    </a:rPr>
                                    <m:t>𝜆</m:t>
                                  </m:r>
                                </m:e>
                              </m:nary>
                            </m:den>
                          </m:f>
                        </m:e>
                      </m:d>
                      <m:r>
                        <a:rPr kumimoji="1" lang="en-US" altLang="zh-CN" sz="1400" b="0" i="1" dirty="0" smtClean="0">
                          <a:latin typeface="Cambria Math" panose="02040503050406030204" pitchFamily="18" charset="0"/>
                        </a:rPr>
                        <m:t>−</m:t>
                      </m:r>
                      <m:r>
                        <a:rPr kumimoji="1" lang="en-US" altLang="zh-CN" sz="1400" b="0" i="1" dirty="0" smtClean="0">
                          <a:latin typeface="Cambria Math" panose="02040503050406030204" pitchFamily="18" charset="0"/>
                          <a:ea typeface="Cambria Math" panose="02040503050406030204" pitchFamily="18" charset="0"/>
                        </a:rPr>
                        <m:t>𝛾</m:t>
                      </m:r>
                    </m:oMath>
                  </m:oMathPara>
                </a14:m>
                <a:endParaRPr kumimoji="1" lang="en-US" altLang="zh-CN" sz="1400" dirty="0"/>
              </a:p>
              <a:p>
                <a:endParaRPr kumimoji="1" lang="en-US" altLang="zh-CN" sz="1400" dirty="0"/>
              </a:p>
              <a:p>
                <a:endParaRPr kumimoji="1" lang="zh-CN" altLang="en-US" sz="1400" dirty="0"/>
              </a:p>
            </p:txBody>
          </p:sp>
        </mc:Choice>
        <mc:Fallback xmlns="">
          <p:sp>
            <p:nvSpPr>
              <p:cNvPr id="12" name="文本框 11">
                <a:extLst>
                  <a:ext uri="{FF2B5EF4-FFF2-40B4-BE49-F238E27FC236}">
                    <a16:creationId xmlns:a16="http://schemas.microsoft.com/office/drawing/2014/main" id="{08622FEB-A31E-CB4F-A25C-5458613125C3}"/>
                  </a:ext>
                </a:extLst>
              </p:cNvPr>
              <p:cNvSpPr txBox="1">
                <a:spLocks noRot="1" noChangeAspect="1" noMove="1" noResize="1" noEditPoints="1" noAdjustHandles="1" noChangeArrowheads="1" noChangeShapeType="1" noTextEdit="1"/>
              </p:cNvSpPr>
              <p:nvPr/>
            </p:nvSpPr>
            <p:spPr>
              <a:xfrm>
                <a:off x="537922" y="3737306"/>
                <a:ext cx="8632491" cy="2069734"/>
              </a:xfrm>
              <a:prstGeom prst="rect">
                <a:avLst/>
              </a:prstGeom>
              <a:blipFill>
                <a:blip r:embed="rId5"/>
                <a:stretch>
                  <a:fillRect l="-147" t="-610" b="-61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D3D4B19-3888-1541-A004-902CE4352534}"/>
              </a:ext>
            </a:extLst>
          </p:cNvPr>
          <p:cNvSpPr txBox="1"/>
          <p:nvPr/>
        </p:nvSpPr>
        <p:spPr>
          <a:xfrm>
            <a:off x="569343" y="5658378"/>
            <a:ext cx="8308685" cy="523220"/>
          </a:xfrm>
          <a:prstGeom prst="rect">
            <a:avLst/>
          </a:prstGeom>
          <a:noFill/>
        </p:spPr>
        <p:txBody>
          <a:bodyPr wrap="none" rtlCol="0">
            <a:spAutoFit/>
          </a:bodyPr>
          <a:lstStyle/>
          <a:p>
            <a:r>
              <a:rPr kumimoji="1" lang="zh-CN" altLang="en-US" sz="1400" dirty="0"/>
              <a:t>上式中</a:t>
            </a:r>
            <a:r>
              <a:rPr kumimoji="1" lang="en-US" altLang="zh-CN" sz="1400" dirty="0"/>
              <a:t>a</a:t>
            </a:r>
            <a:r>
              <a:rPr kumimoji="1" lang="zh-Hans" altLang="en-US" sz="1400" dirty="0"/>
              <a:t>，</a:t>
            </a:r>
            <a:r>
              <a:rPr kumimoji="1" lang="en-US" altLang="zh-Hans" sz="1400" dirty="0"/>
              <a:t>b</a:t>
            </a:r>
            <a:r>
              <a:rPr kumimoji="1" lang="zh-CN" altLang="en-US" sz="1400" dirty="0"/>
              <a:t>代表新分裂的子节点，</a:t>
            </a:r>
            <a:r>
              <a:rPr kumimoji="1" lang="en-US" altLang="zh-CN" sz="1400" dirty="0"/>
              <a:t>j</a:t>
            </a:r>
            <a:r>
              <a:rPr kumimoji="1" lang="zh-CN" altLang="en-US" sz="1400" dirty="0"/>
              <a:t>代表母节点，上式代表产生的两个新的子节点损失之和与原先一个母</a:t>
            </a:r>
            <a:endParaRPr kumimoji="1" lang="en-US" altLang="zh-CN" sz="1400" dirty="0"/>
          </a:p>
          <a:p>
            <a:r>
              <a:rPr kumimoji="1" lang="zh-CN" altLang="en-US" sz="1400" dirty="0"/>
              <a:t>节点的损失的差值的负值，该值越大，增益越大。</a:t>
            </a:r>
            <a:endParaRPr kumimoji="1" lang="en-US" altLang="zh-CN" sz="1400" dirty="0"/>
          </a:p>
        </p:txBody>
      </p:sp>
    </p:spTree>
    <p:extLst>
      <p:ext uri="{BB962C8B-B14F-4D97-AF65-F5344CB8AC3E}">
        <p14:creationId xmlns:p14="http://schemas.microsoft.com/office/powerpoint/2010/main" val="74767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矩形 5">
            <a:extLst>
              <a:ext uri="{FF2B5EF4-FFF2-40B4-BE49-F238E27FC236}">
                <a16:creationId xmlns:a16="http://schemas.microsoft.com/office/drawing/2014/main" id="{E1EC3743-A74E-CB45-9EBF-97A6E13CDA6E}"/>
              </a:ext>
            </a:extLst>
          </p:cNvPr>
          <p:cNvSpPr/>
          <p:nvPr/>
        </p:nvSpPr>
        <p:spPr>
          <a:xfrm>
            <a:off x="35496" y="208779"/>
            <a:ext cx="6784982" cy="369332"/>
          </a:xfrm>
          <a:prstGeom prst="rect">
            <a:avLst/>
          </a:prstGeom>
        </p:spPr>
        <p:txBody>
          <a:bodyPr wrap="square">
            <a:spAutoFit/>
          </a:bodyPr>
          <a:lstStyle/>
          <a:p>
            <a:r>
              <a:rPr lang="zh-CN" altLang="en-US" b="1" dirty="0">
                <a:latin typeface="Times New Roman" pitchFamily="18" charset="0"/>
                <a:ea typeface="楷体" pitchFamily="49" charset="-122"/>
                <a:cs typeface="Times New Roman" pitchFamily="18" charset="0"/>
              </a:rPr>
              <a:t>三</a:t>
            </a:r>
            <a:r>
              <a:rPr lang="zh-Hans" altLang="en-US" b="1" dirty="0">
                <a:latin typeface="Times New Roman" pitchFamily="18" charset="0"/>
                <a:ea typeface="楷体" pitchFamily="49" charset="-122"/>
                <a:cs typeface="Times New Roman" pitchFamily="18" charset="0"/>
              </a:rPr>
              <a:t>、</a:t>
            </a:r>
            <a:r>
              <a:rPr kumimoji="1" lang="en-US" altLang="zh-CN" b="1" dirty="0">
                <a:latin typeface="Times New Roman" pitchFamily="18" charset="0"/>
                <a:ea typeface="楷体" pitchFamily="49" charset="-122"/>
                <a:cs typeface="Times New Roman" pitchFamily="18" charset="0"/>
              </a:rPr>
              <a:t>GBDT</a:t>
            </a:r>
            <a:r>
              <a:rPr kumimoji="1" lang="zh-CN" altLang="en-US" b="1" dirty="0">
                <a:latin typeface="Times New Roman" pitchFamily="18" charset="0"/>
                <a:ea typeface="楷体" pitchFamily="49" charset="-122"/>
                <a:cs typeface="Times New Roman" pitchFamily="18" charset="0"/>
              </a:rPr>
              <a:t>的扩展实现</a:t>
            </a:r>
            <a:r>
              <a:rPr kumimoji="1" lang="zh-Hans" altLang="en-US" b="1" dirty="0">
                <a:latin typeface="Times New Roman" pitchFamily="18" charset="0"/>
                <a:ea typeface="楷体" pitchFamily="49" charset="-122"/>
                <a:cs typeface="Times New Roman" pitchFamily="18" charset="0"/>
              </a:rPr>
              <a:t>：</a:t>
            </a:r>
            <a:r>
              <a:rPr kumimoji="1" lang="en-US" altLang="zh-CN" b="1" dirty="0" err="1">
                <a:latin typeface="Times New Roman" pitchFamily="18" charset="0"/>
                <a:ea typeface="楷体" pitchFamily="49" charset="-122"/>
                <a:cs typeface="Times New Roman" pitchFamily="18" charset="0"/>
              </a:rPr>
              <a:t>XGBoost</a:t>
            </a:r>
            <a:r>
              <a:rPr kumimoji="1" lang="zh-Hans" altLang="en-US" b="1" dirty="0">
                <a:latin typeface="Times New Roman" pitchFamily="18" charset="0"/>
                <a:ea typeface="楷体" pitchFamily="49" charset="-122"/>
                <a:cs typeface="Times New Roman" pitchFamily="18" charset="0"/>
              </a:rPr>
              <a:t> </a:t>
            </a:r>
            <a:endParaRPr kumimoji="1" lang="en-US" altLang="zh-CN" b="1" dirty="0">
              <a:latin typeface="Times New Roman" pitchFamily="18" charset="0"/>
              <a:ea typeface="楷体" pitchFamily="49" charset="-122"/>
              <a:cs typeface="Times New Roman" pitchFamily="18" charset="0"/>
            </a:endParaRPr>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p:sp>
        <p:nvSpPr>
          <p:cNvPr id="3" name="文本框 2">
            <a:extLst>
              <a:ext uri="{FF2B5EF4-FFF2-40B4-BE49-F238E27FC236}">
                <a16:creationId xmlns:a16="http://schemas.microsoft.com/office/drawing/2014/main" id="{6776B143-D865-BD45-9C19-6474BA34D2BB}"/>
              </a:ext>
            </a:extLst>
          </p:cNvPr>
          <p:cNvSpPr txBox="1"/>
          <p:nvPr/>
        </p:nvSpPr>
        <p:spPr>
          <a:xfrm>
            <a:off x="683568" y="1554917"/>
            <a:ext cx="6926191" cy="369332"/>
          </a:xfrm>
          <a:prstGeom prst="rect">
            <a:avLst/>
          </a:prstGeom>
          <a:noFill/>
        </p:spPr>
        <p:txBody>
          <a:bodyPr wrap="none" rtlCol="0">
            <a:spAutoFit/>
          </a:bodyPr>
          <a:lstStyle/>
          <a:p>
            <a:r>
              <a:rPr kumimoji="1" lang="en-US" altLang="zh-CN" dirty="0"/>
              <a:t>3</a:t>
            </a:r>
            <a:r>
              <a:rPr kumimoji="1" lang="en-US" altLang="zh-Hans" dirty="0"/>
              <a:t>.GBDT</a:t>
            </a:r>
            <a:r>
              <a:rPr kumimoji="1" lang="zh-CN" altLang="en-US" dirty="0"/>
              <a:t>在</a:t>
            </a:r>
            <a:r>
              <a:rPr kumimoji="1" lang="en-US" altLang="zh-CN" dirty="0" err="1"/>
              <a:t>XGBoost</a:t>
            </a:r>
            <a:r>
              <a:rPr kumimoji="1" lang="zh-CN" altLang="en-US" dirty="0"/>
              <a:t>样本采样的基础上，增加了属性采样防止过拟合</a:t>
            </a:r>
          </a:p>
        </p:txBody>
      </p:sp>
      <p:sp>
        <p:nvSpPr>
          <p:cNvPr id="4" name="文本框 3">
            <a:extLst>
              <a:ext uri="{FF2B5EF4-FFF2-40B4-BE49-F238E27FC236}">
                <a16:creationId xmlns:a16="http://schemas.microsoft.com/office/drawing/2014/main" id="{340C1B80-0F22-DE4F-B71D-87632B45D6CF}"/>
              </a:ext>
            </a:extLst>
          </p:cNvPr>
          <p:cNvSpPr txBox="1"/>
          <p:nvPr/>
        </p:nvSpPr>
        <p:spPr>
          <a:xfrm>
            <a:off x="683568" y="3341132"/>
            <a:ext cx="7731988" cy="646331"/>
          </a:xfrm>
          <a:prstGeom prst="rect">
            <a:avLst/>
          </a:prstGeom>
          <a:noFill/>
        </p:spPr>
        <p:txBody>
          <a:bodyPr wrap="none" rtlCol="0">
            <a:spAutoFit/>
          </a:bodyPr>
          <a:lstStyle/>
          <a:p>
            <a:r>
              <a:rPr kumimoji="1" lang="zh-CN" altLang="en-US" dirty="0"/>
              <a:t>除了上述几点算法层面的改进，</a:t>
            </a:r>
            <a:r>
              <a:rPr kumimoji="1" lang="en-US" altLang="zh-CN" dirty="0" err="1"/>
              <a:t>XGBoost</a:t>
            </a:r>
            <a:r>
              <a:rPr kumimoji="1" lang="zh-CN" altLang="en-US" dirty="0"/>
              <a:t>相比于</a:t>
            </a:r>
            <a:r>
              <a:rPr kumimoji="1" lang="en-US" altLang="zh-CN" dirty="0"/>
              <a:t>GBDT</a:t>
            </a:r>
            <a:r>
              <a:rPr kumimoji="1" lang="zh-CN" altLang="en-US" dirty="0"/>
              <a:t>在具体实现上还有一些</a:t>
            </a:r>
            <a:endParaRPr kumimoji="1" lang="en-US" altLang="zh-CN" dirty="0"/>
          </a:p>
          <a:p>
            <a:r>
              <a:rPr kumimoji="1" lang="zh-CN" altLang="en-US" dirty="0"/>
              <a:t>其他的设计用以加速运行</a:t>
            </a:r>
          </a:p>
        </p:txBody>
      </p:sp>
      <p:sp>
        <p:nvSpPr>
          <p:cNvPr id="10" name="文本框 9">
            <a:extLst>
              <a:ext uri="{FF2B5EF4-FFF2-40B4-BE49-F238E27FC236}">
                <a16:creationId xmlns:a16="http://schemas.microsoft.com/office/drawing/2014/main" id="{1F1B23B2-EE6E-424B-9121-34F817C9BF5D}"/>
              </a:ext>
            </a:extLst>
          </p:cNvPr>
          <p:cNvSpPr txBox="1"/>
          <p:nvPr/>
        </p:nvSpPr>
        <p:spPr>
          <a:xfrm>
            <a:off x="683568" y="2362627"/>
            <a:ext cx="3973908" cy="369332"/>
          </a:xfrm>
          <a:prstGeom prst="rect">
            <a:avLst/>
          </a:prstGeom>
          <a:noFill/>
        </p:spPr>
        <p:txBody>
          <a:bodyPr wrap="none" rtlCol="0">
            <a:spAutoFit/>
          </a:bodyPr>
          <a:lstStyle/>
          <a:p>
            <a:r>
              <a:rPr kumimoji="1" lang="en-US" altLang="zh-CN" dirty="0"/>
              <a:t>4</a:t>
            </a:r>
            <a:r>
              <a:rPr kumimoji="1" lang="en-US" altLang="zh-Hans" dirty="0"/>
              <a:t>.</a:t>
            </a:r>
            <a:r>
              <a:rPr kumimoji="1" lang="zh-Hans" altLang="en-US" dirty="0"/>
              <a:t> </a:t>
            </a:r>
            <a:r>
              <a:rPr kumimoji="1" lang="en-US" altLang="zh-Hans" dirty="0" err="1"/>
              <a:t>XGBoost</a:t>
            </a:r>
            <a:r>
              <a:rPr kumimoji="1" lang="zh-CN" altLang="en-US" dirty="0"/>
              <a:t>支持逻辑回归线性基分类器</a:t>
            </a:r>
          </a:p>
        </p:txBody>
      </p:sp>
    </p:spTree>
    <p:extLst>
      <p:ext uri="{BB962C8B-B14F-4D97-AF65-F5344CB8AC3E}">
        <p14:creationId xmlns:p14="http://schemas.microsoft.com/office/powerpoint/2010/main" val="86333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cxnSp>
        <p:nvCxnSpPr>
          <p:cNvPr id="13" name="直线连接符 12">
            <a:extLst>
              <a:ext uri="{FF2B5EF4-FFF2-40B4-BE49-F238E27FC236}">
                <a16:creationId xmlns:a16="http://schemas.microsoft.com/office/drawing/2014/main" id="{15231CA3-ED29-4140-904E-09F6381FE780}"/>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A70DCE6A-5B24-6D40-8F6F-44AE1ED75B6B}"/>
              </a:ext>
            </a:extLst>
          </p:cNvPr>
          <p:cNvSpPr txBox="1"/>
          <p:nvPr/>
        </p:nvSpPr>
        <p:spPr>
          <a:xfrm>
            <a:off x="323528" y="6453336"/>
            <a:ext cx="4895892" cy="246221"/>
          </a:xfrm>
          <a:prstGeom prst="rect">
            <a:avLst/>
          </a:prstGeom>
          <a:noFill/>
        </p:spPr>
        <p:txBody>
          <a:bodyPr wrap="none" rtlCol="0">
            <a:spAutoFit/>
          </a:bodyPr>
          <a:lstStyle/>
          <a:p>
            <a:r>
              <a:rPr kumimoji="1" lang="en-US" altLang="zh-CN" sz="1000" dirty="0"/>
              <a:t>[4]</a:t>
            </a:r>
            <a:r>
              <a:rPr lang="en" altLang="zh-CN" sz="1000" dirty="0"/>
              <a:t> Chen T, </a:t>
            </a:r>
            <a:r>
              <a:rPr lang="en" altLang="zh-CN" sz="1000" dirty="0" err="1"/>
              <a:t>Guestrin</a:t>
            </a:r>
            <a:r>
              <a:rPr lang="en" altLang="zh-CN" sz="1000" dirty="0"/>
              <a:t> C. </a:t>
            </a:r>
            <a:r>
              <a:rPr lang="en" altLang="zh-CN" sz="1000" dirty="0" err="1"/>
              <a:t>XGBoost:A</a:t>
            </a:r>
            <a:r>
              <a:rPr lang="en" altLang="zh-CN" sz="1000" dirty="0"/>
              <a:t> Scalable Tree Boosting System[C]// ACM, 2016:785-794.</a:t>
            </a:r>
            <a:endParaRPr kumimoji="1" lang="zh-CN" altLang="en-US" sz="1000" dirty="0"/>
          </a:p>
        </p:txBody>
      </p:sp>
      <p:sp>
        <p:nvSpPr>
          <p:cNvPr id="2" name="矩形 1">
            <a:extLst>
              <a:ext uri="{FF2B5EF4-FFF2-40B4-BE49-F238E27FC236}">
                <a16:creationId xmlns:a16="http://schemas.microsoft.com/office/drawing/2014/main" id="{C51D55B0-455B-A844-8F7B-5FD905BA9F01}"/>
              </a:ext>
            </a:extLst>
          </p:cNvPr>
          <p:cNvSpPr/>
          <p:nvPr/>
        </p:nvSpPr>
        <p:spPr>
          <a:xfrm>
            <a:off x="107504" y="148910"/>
            <a:ext cx="2476960" cy="369332"/>
          </a:xfrm>
          <a:prstGeom prst="rect">
            <a:avLst/>
          </a:prstGeom>
        </p:spPr>
        <p:txBody>
          <a:bodyPr wrap="none">
            <a:spAutoFit/>
          </a:bodyPr>
          <a:lstStyle/>
          <a:p>
            <a:r>
              <a:rPr kumimoji="1" lang="zh-CN" altLang="en-US" b="1" dirty="0">
                <a:latin typeface="Times New Roman" pitchFamily="18" charset="0"/>
                <a:ea typeface="楷体" pitchFamily="49" charset="-122"/>
                <a:cs typeface="Times New Roman" pitchFamily="18" charset="0"/>
              </a:rPr>
              <a:t>四、</a:t>
            </a:r>
            <a:r>
              <a:rPr kumimoji="1" lang="en-US" altLang="zh-CN" b="1" dirty="0" err="1">
                <a:latin typeface="Times New Roman" pitchFamily="18" charset="0"/>
                <a:ea typeface="楷体" pitchFamily="49" charset="-122"/>
                <a:cs typeface="Times New Roman" pitchFamily="18" charset="0"/>
              </a:rPr>
              <a:t>XGBoost</a:t>
            </a:r>
            <a:r>
              <a:rPr kumimoji="1" lang="zh-CN" altLang="en-US" b="1" dirty="0">
                <a:latin typeface="Times New Roman" pitchFamily="18" charset="0"/>
                <a:ea typeface="楷体" pitchFamily="49" charset="-122"/>
                <a:cs typeface="Times New Roman" pitchFamily="18" charset="0"/>
              </a:rPr>
              <a:t>参数讲解</a:t>
            </a:r>
            <a:endParaRPr kumimoji="1" lang="en-US" altLang="zh-CN" b="1" dirty="0">
              <a:latin typeface="Times New Roman" pitchFamily="18" charset="0"/>
              <a:ea typeface="楷体" pitchFamily="49" charset="-122"/>
              <a:cs typeface="Times New Roman" pitchFamily="18" charset="0"/>
            </a:endParaRPr>
          </a:p>
        </p:txBody>
      </p:sp>
      <p:sp>
        <p:nvSpPr>
          <p:cNvPr id="5" name="文本框 4">
            <a:extLst>
              <a:ext uri="{FF2B5EF4-FFF2-40B4-BE49-F238E27FC236}">
                <a16:creationId xmlns:a16="http://schemas.microsoft.com/office/drawing/2014/main" id="{17A2F68D-683F-324D-BEE1-52340163956A}"/>
              </a:ext>
            </a:extLst>
          </p:cNvPr>
          <p:cNvSpPr txBox="1"/>
          <p:nvPr/>
        </p:nvSpPr>
        <p:spPr>
          <a:xfrm>
            <a:off x="467544" y="1124744"/>
            <a:ext cx="8532148" cy="523220"/>
          </a:xfrm>
          <a:prstGeom prst="rect">
            <a:avLst/>
          </a:prstGeom>
          <a:noFill/>
        </p:spPr>
        <p:txBody>
          <a:bodyPr wrap="square" rtlCol="0">
            <a:spAutoFit/>
          </a:bodyPr>
          <a:lstStyle/>
          <a:p>
            <a:r>
              <a:rPr kumimoji="1" lang="en-US" altLang="zh-CN" sz="1400" dirty="0" err="1"/>
              <a:t>XGBoost</a:t>
            </a:r>
            <a:r>
              <a:rPr kumimoji="1" lang="zh-CN" altLang="en-US" sz="1400" dirty="0"/>
              <a:t>作为一个集成的分类器，有着大约</a:t>
            </a:r>
            <a:r>
              <a:rPr kumimoji="1" lang="en-US" altLang="zh-CN" sz="1400" dirty="0"/>
              <a:t>2</a:t>
            </a:r>
            <a:r>
              <a:rPr kumimoji="1" lang="en-US" altLang="zh-Hans" sz="1400" dirty="0"/>
              <a:t>0</a:t>
            </a:r>
            <a:r>
              <a:rPr kumimoji="1" lang="zh-CN" altLang="en-US" sz="1400" dirty="0"/>
              <a:t>个可调参数，理解这些参数的意义可以更好的帮助我们理解和使用它</a:t>
            </a:r>
            <a:endParaRPr kumimoji="1" lang="en-US" altLang="zh-CN" sz="1400" dirty="0"/>
          </a:p>
        </p:txBody>
      </p:sp>
      <p:sp>
        <p:nvSpPr>
          <p:cNvPr id="10" name="矩形 9">
            <a:extLst>
              <a:ext uri="{FF2B5EF4-FFF2-40B4-BE49-F238E27FC236}">
                <a16:creationId xmlns:a16="http://schemas.microsoft.com/office/drawing/2014/main" id="{8DDB66A2-647C-8B41-8452-EC72E2A6858A}"/>
              </a:ext>
            </a:extLst>
          </p:cNvPr>
          <p:cNvSpPr/>
          <p:nvPr/>
        </p:nvSpPr>
        <p:spPr>
          <a:xfrm>
            <a:off x="1547664" y="2047224"/>
            <a:ext cx="4572000" cy="3785652"/>
          </a:xfrm>
          <a:prstGeom prst="rect">
            <a:avLst/>
          </a:prstGeom>
        </p:spPr>
        <p:txBody>
          <a:bodyPr>
            <a:spAutoFit/>
          </a:bodyPr>
          <a:lstStyle/>
          <a:p>
            <a:r>
              <a:rPr lang="zh-CN" altLang="en-US" sz="1200" dirty="0"/>
              <a:t>class XGBRegressor(XGBModel, sklearn.base.RegressorMixin)</a:t>
            </a:r>
          </a:p>
          <a:p>
            <a:r>
              <a:rPr lang="zh-CN" altLang="en-US" sz="1200" dirty="0"/>
              <a:t> |  Implementation of the scikit-learn API for XGBoost regression.</a:t>
            </a:r>
          </a:p>
          <a:p>
            <a:r>
              <a:rPr lang="zh-CN" altLang="en-US" sz="1200" dirty="0"/>
              <a:t> |      Parameters</a:t>
            </a:r>
          </a:p>
          <a:p>
            <a:r>
              <a:rPr lang="zh-CN" altLang="en-US" sz="1200" dirty="0"/>
              <a:t> |  ----------</a:t>
            </a:r>
          </a:p>
          <a:p>
            <a:r>
              <a:rPr lang="zh-CN" altLang="en-US" sz="1200" dirty="0"/>
              <a:t> | </a:t>
            </a:r>
            <a:r>
              <a:rPr lang="zh-CN" altLang="en-US" sz="1200" b="1" i="1" dirty="0">
                <a:solidFill>
                  <a:srgbClr val="FF0000"/>
                </a:solidFill>
              </a:rPr>
              <a:t> max_depth </a:t>
            </a:r>
            <a:r>
              <a:rPr lang="zh-CN" altLang="en-US" sz="1200" dirty="0"/>
              <a:t>: int</a:t>
            </a:r>
          </a:p>
          <a:p>
            <a:r>
              <a:rPr lang="zh-CN" altLang="en-US" sz="1200" dirty="0"/>
              <a:t> |      Maximum tree depth for base learners.</a:t>
            </a:r>
          </a:p>
          <a:p>
            <a:r>
              <a:rPr lang="zh-CN" altLang="en-US" sz="1200" dirty="0"/>
              <a:t> |  l</a:t>
            </a:r>
            <a:r>
              <a:rPr lang="zh-CN" altLang="en-US" sz="1200" b="1" i="1" dirty="0">
                <a:solidFill>
                  <a:srgbClr val="FF0000"/>
                </a:solidFill>
              </a:rPr>
              <a:t>earning_rate</a:t>
            </a:r>
            <a:r>
              <a:rPr lang="zh-CN" altLang="en-US" sz="1200" dirty="0"/>
              <a:t> : float</a:t>
            </a:r>
          </a:p>
          <a:p>
            <a:r>
              <a:rPr lang="zh-CN" altLang="en-US" sz="1200" dirty="0"/>
              <a:t> |      Boosting learning rate (xgb's "eta")</a:t>
            </a:r>
          </a:p>
          <a:p>
            <a:r>
              <a:rPr lang="zh-CN" altLang="en-US" sz="1200" dirty="0"/>
              <a:t> | </a:t>
            </a:r>
            <a:r>
              <a:rPr lang="zh-CN" altLang="en-US" sz="1200" b="1" i="1" dirty="0">
                <a:solidFill>
                  <a:srgbClr val="FF0000"/>
                </a:solidFill>
              </a:rPr>
              <a:t> n_estimators </a:t>
            </a:r>
            <a:r>
              <a:rPr lang="zh-CN" altLang="en-US" sz="1200" dirty="0"/>
              <a:t>: int</a:t>
            </a:r>
          </a:p>
          <a:p>
            <a:r>
              <a:rPr lang="zh-CN" altLang="en-US" sz="1200" dirty="0"/>
              <a:t> |      Number of boosted trees to fit.</a:t>
            </a:r>
          </a:p>
          <a:p>
            <a:r>
              <a:rPr lang="zh-CN" altLang="en-US" sz="1200" dirty="0"/>
              <a:t>|  </a:t>
            </a:r>
            <a:r>
              <a:rPr lang="zh-CN" altLang="en-US" sz="1200" b="1" i="1" dirty="0">
                <a:solidFill>
                  <a:srgbClr val="FF0000"/>
                </a:solidFill>
              </a:rPr>
              <a:t>min_child_weight </a:t>
            </a:r>
            <a:r>
              <a:rPr lang="zh-CN" altLang="en-US" sz="1200" dirty="0"/>
              <a:t>: int</a:t>
            </a:r>
          </a:p>
          <a:p>
            <a:r>
              <a:rPr lang="zh-CN" altLang="en-US" sz="1200" dirty="0"/>
              <a:t> |      Minimum sum of instance weight(hessian) needed in a child.</a:t>
            </a:r>
          </a:p>
          <a:p>
            <a:r>
              <a:rPr lang="zh-CN" altLang="en-US" sz="1200" dirty="0"/>
              <a:t>|  </a:t>
            </a:r>
            <a:r>
              <a:rPr lang="zh-CN" altLang="en-US" sz="1200" b="1" i="1" dirty="0">
                <a:solidFill>
                  <a:srgbClr val="FF0000"/>
                </a:solidFill>
              </a:rPr>
              <a:t>subsample</a:t>
            </a:r>
            <a:r>
              <a:rPr lang="zh-CN" altLang="en-US" sz="1200" dirty="0"/>
              <a:t> : float</a:t>
            </a:r>
          </a:p>
          <a:p>
            <a:r>
              <a:rPr lang="zh-CN" altLang="en-US" sz="1200" dirty="0"/>
              <a:t> |      Subsample ratio of the training instance.</a:t>
            </a:r>
          </a:p>
          <a:p>
            <a:r>
              <a:rPr lang="zh-CN" altLang="en-US" sz="1200" dirty="0"/>
              <a:t> |  </a:t>
            </a:r>
            <a:r>
              <a:rPr lang="zh-CN" altLang="en-US" sz="1200" b="1" i="1" dirty="0">
                <a:solidFill>
                  <a:srgbClr val="FF0000"/>
                </a:solidFill>
              </a:rPr>
              <a:t>colsample_bytree</a:t>
            </a:r>
            <a:r>
              <a:rPr lang="zh-CN" altLang="en-US" sz="1200" dirty="0"/>
              <a:t> : float</a:t>
            </a:r>
          </a:p>
          <a:p>
            <a:r>
              <a:rPr lang="zh-CN" altLang="en-US" sz="1200" dirty="0"/>
              <a:t> |      Subsample ratio of columns when constructing each tree.</a:t>
            </a:r>
          </a:p>
          <a:p>
            <a:r>
              <a:rPr lang="zh-CN" altLang="en-US" sz="1200" dirty="0"/>
              <a:t>| </a:t>
            </a:r>
            <a:r>
              <a:rPr lang="zh-CN" altLang="en-US" sz="1200" b="1" i="1" dirty="0">
                <a:solidFill>
                  <a:srgbClr val="FF0000"/>
                </a:solidFill>
              </a:rPr>
              <a:t> reg_alpha </a:t>
            </a:r>
            <a:r>
              <a:rPr lang="zh-CN" altLang="en-US" sz="1200" dirty="0"/>
              <a:t>: float (xgb's alpha)</a:t>
            </a:r>
          </a:p>
          <a:p>
            <a:r>
              <a:rPr lang="zh-CN" altLang="en-US" sz="1200" dirty="0"/>
              <a:t> |      L1 regularization term on weights</a:t>
            </a:r>
          </a:p>
          <a:p>
            <a:r>
              <a:rPr lang="zh-CN" altLang="en-US" sz="1200" dirty="0"/>
              <a:t> |  </a:t>
            </a:r>
            <a:r>
              <a:rPr lang="zh-CN" altLang="en-US" sz="1200" b="1" i="1" dirty="0">
                <a:solidFill>
                  <a:srgbClr val="FF0000"/>
                </a:solidFill>
              </a:rPr>
              <a:t>reg_lambda</a:t>
            </a:r>
            <a:r>
              <a:rPr lang="zh-CN" altLang="en-US" sz="1200" dirty="0"/>
              <a:t> : float (xgb's lambda)</a:t>
            </a:r>
          </a:p>
          <a:p>
            <a:r>
              <a:rPr lang="zh-CN" altLang="en-US" sz="1200" dirty="0"/>
              <a:t> |      L2 regularization term on weights</a:t>
            </a:r>
          </a:p>
        </p:txBody>
      </p:sp>
    </p:spTree>
    <p:extLst>
      <p:ext uri="{BB962C8B-B14F-4D97-AF65-F5344CB8AC3E}">
        <p14:creationId xmlns:p14="http://schemas.microsoft.com/office/powerpoint/2010/main" val="1538677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余万科\Desktop\xibia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2" y="5388506"/>
            <a:ext cx="181459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e.zju.edu.cn/template/images/shanshui.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673" y="5388505"/>
            <a:ext cx="3467100"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580" y="5747642"/>
            <a:ext cx="4268572"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323528" y="2276872"/>
            <a:ext cx="9080158" cy="1107996"/>
          </a:xfrm>
          <a:prstGeom prst="rect">
            <a:avLst/>
          </a:prstGeom>
          <a:noFill/>
        </p:spPr>
        <p:txBody>
          <a:bodyPr wrap="square">
            <a:spAutoFit/>
          </a:bodyPr>
          <a:lstStyle/>
          <a:p>
            <a:pPr marR="269240" algn="ctr">
              <a:spcAft>
                <a:spcPts val="0"/>
              </a:spcAft>
              <a:tabLst>
                <a:tab pos="-694690" algn="l"/>
                <a:tab pos="-457200" algn="l"/>
                <a:tab pos="208280" algn="l"/>
                <a:tab pos="571500" algn="l"/>
                <a:tab pos="914400" algn="l"/>
                <a:tab pos="1371600" algn="l"/>
                <a:tab pos="1828800" algn="l"/>
                <a:tab pos="2286000" algn="l"/>
                <a:tab pos="2743200" algn="l"/>
                <a:tab pos="3200400" algn="l"/>
                <a:tab pos="3657600" algn="l"/>
                <a:tab pos="4114800" algn="l"/>
                <a:tab pos="4572000" algn="l"/>
                <a:tab pos="5029200" algn="l"/>
                <a:tab pos="5200650" algn="l"/>
              </a:tabLst>
            </a:pPr>
            <a:r>
              <a:rPr lang="en-US" altLang="zh-CN" sz="6600" b="1" i="1" dirty="0">
                <a:solidFill>
                  <a:srgbClr val="FF0000"/>
                </a:solidFill>
                <a:latin typeface="楷体" pitchFamily="49" charset="-122"/>
                <a:ea typeface="楷体" pitchFamily="49" charset="-122"/>
              </a:rPr>
              <a:t>Question</a:t>
            </a:r>
            <a:r>
              <a:rPr lang="zh-CN" altLang="en-US" sz="6600" b="1" i="1" dirty="0">
                <a:solidFill>
                  <a:srgbClr val="FF0000"/>
                </a:solidFill>
                <a:latin typeface="楷体" pitchFamily="49" charset="-122"/>
                <a:ea typeface="楷体" pitchFamily="49" charset="-122"/>
              </a:rPr>
              <a:t>？</a:t>
            </a:r>
            <a:endParaRPr lang="zh-CN" altLang="zh-CN" sz="6600" b="1" i="1" dirty="0">
              <a:solidFill>
                <a:srgbClr val="FF0000"/>
              </a:solidFill>
              <a:latin typeface="楷体" pitchFamily="49" charset="-122"/>
              <a:ea typeface="楷体" pitchFamily="49" charset="-122"/>
            </a:endParaRPr>
          </a:p>
        </p:txBody>
      </p:sp>
      <p:sp>
        <p:nvSpPr>
          <p:cNvPr id="2" name="灯片编号占位符 1"/>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189136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251520" y="56714"/>
            <a:ext cx="1736116" cy="523220"/>
          </a:xfrm>
          <a:prstGeom prst="rect">
            <a:avLst/>
          </a:prstGeom>
          <a:noFill/>
        </p:spPr>
        <p:txBody>
          <a:bodyPr wrap="none" rtlCol="0">
            <a:spAutoFit/>
          </a:bodyPr>
          <a:lstStyle/>
          <a:p>
            <a:r>
              <a:rPr kumimoji="1" lang="en-US" altLang="zh-Hans" sz="2800" b="1" dirty="0"/>
              <a:t>GBDT</a:t>
            </a:r>
            <a:r>
              <a:rPr kumimoji="1" lang="zh-CN" altLang="en-US" sz="2800" b="1" dirty="0"/>
              <a:t>简介</a:t>
            </a:r>
          </a:p>
        </p:txBody>
      </p:sp>
      <p:sp>
        <p:nvSpPr>
          <p:cNvPr id="2" name="矩形 1">
            <a:extLst>
              <a:ext uri="{FF2B5EF4-FFF2-40B4-BE49-F238E27FC236}">
                <a16:creationId xmlns:a16="http://schemas.microsoft.com/office/drawing/2014/main" id="{F733745D-DDE6-8547-A671-B962EF948960}"/>
              </a:ext>
            </a:extLst>
          </p:cNvPr>
          <p:cNvSpPr/>
          <p:nvPr/>
        </p:nvSpPr>
        <p:spPr>
          <a:xfrm>
            <a:off x="295506" y="922861"/>
            <a:ext cx="1648143" cy="369332"/>
          </a:xfrm>
          <a:prstGeom prst="rect">
            <a:avLst/>
          </a:prstGeom>
        </p:spPr>
        <p:txBody>
          <a:bodyPr wrap="none">
            <a:spAutoFit/>
          </a:bodyPr>
          <a:lstStyle/>
          <a:p>
            <a:r>
              <a:rPr kumimoji="1" lang="zh-Hans" altLang="en-US" b="1" dirty="0"/>
              <a:t>一、</a:t>
            </a:r>
            <a:r>
              <a:rPr kumimoji="1" lang="en-US" altLang="zh-Hans" b="1" dirty="0"/>
              <a:t>GBDT</a:t>
            </a:r>
            <a:r>
              <a:rPr kumimoji="1" lang="zh-Hans" altLang="en-US" b="1" dirty="0"/>
              <a:t>简介</a:t>
            </a:r>
            <a:endParaRPr kumimoji="1" lang="en-US" altLang="zh-Hans" b="1" dirty="0"/>
          </a:p>
        </p:txBody>
      </p:sp>
      <p:sp>
        <p:nvSpPr>
          <p:cNvPr id="3" name="文本框 2">
            <a:extLst>
              <a:ext uri="{FF2B5EF4-FFF2-40B4-BE49-F238E27FC236}">
                <a16:creationId xmlns:a16="http://schemas.microsoft.com/office/drawing/2014/main" id="{561552F1-178C-8D49-BE77-29FB429A2FF5}"/>
              </a:ext>
            </a:extLst>
          </p:cNvPr>
          <p:cNvSpPr txBox="1"/>
          <p:nvPr/>
        </p:nvSpPr>
        <p:spPr>
          <a:xfrm>
            <a:off x="395536" y="1769347"/>
            <a:ext cx="8593699" cy="3970318"/>
          </a:xfrm>
          <a:prstGeom prst="rect">
            <a:avLst/>
          </a:prstGeom>
          <a:noFill/>
        </p:spPr>
        <p:txBody>
          <a:bodyPr wrap="none" rtlCol="0">
            <a:spAutoFit/>
          </a:bodyPr>
          <a:lstStyle/>
          <a:p>
            <a:r>
              <a:rPr kumimoji="1" lang="en-US" altLang="zh-CN" dirty="0"/>
              <a:t>Gradient</a:t>
            </a:r>
            <a:r>
              <a:rPr kumimoji="1" lang="zh-Hans" altLang="en-US" dirty="0"/>
              <a:t> </a:t>
            </a:r>
            <a:r>
              <a:rPr kumimoji="1" lang="en-US" altLang="zh-Hans" dirty="0"/>
              <a:t>boosting</a:t>
            </a:r>
            <a:r>
              <a:rPr kumimoji="1" lang="zh-Hans" altLang="en-US" dirty="0"/>
              <a:t> </a:t>
            </a:r>
            <a:r>
              <a:rPr kumimoji="1" lang="zh-CN" altLang="en-US" dirty="0"/>
              <a:t>是一种广泛用于</a:t>
            </a:r>
            <a:r>
              <a:rPr kumimoji="1" lang="zh-CN" altLang="en-US" b="1" dirty="0">
                <a:solidFill>
                  <a:srgbClr val="C00000"/>
                </a:solidFill>
              </a:rPr>
              <a:t>回归</a:t>
            </a:r>
            <a:r>
              <a:rPr kumimoji="1" lang="zh-CN" altLang="en-US" dirty="0"/>
              <a:t>、</a:t>
            </a:r>
            <a:r>
              <a:rPr kumimoji="1" lang="zh-CN" altLang="en-US" b="1" dirty="0">
                <a:solidFill>
                  <a:srgbClr val="C00000"/>
                </a:solidFill>
              </a:rPr>
              <a:t>分类</a:t>
            </a:r>
            <a:r>
              <a:rPr kumimoji="1" lang="zh-CN" altLang="en-US" dirty="0"/>
              <a:t>和排序任务的集成方法，于</a:t>
            </a:r>
            <a:r>
              <a:rPr kumimoji="1" lang="en-US" altLang="zh-Hans" dirty="0"/>
              <a:t>2001</a:t>
            </a:r>
            <a:r>
              <a:rPr kumimoji="1" lang="zh-CN" altLang="en-US" dirty="0"/>
              <a:t>年</a:t>
            </a:r>
            <a:endParaRPr kumimoji="1" lang="en-US" altLang="zh-CN" dirty="0"/>
          </a:p>
          <a:p>
            <a:r>
              <a:rPr kumimoji="1" lang="zh-CN" altLang="en-US" dirty="0"/>
              <a:t>被</a:t>
            </a:r>
            <a:r>
              <a:rPr kumimoji="1" lang="en-US" altLang="zh-CN" dirty="0"/>
              <a:t>Friedman</a:t>
            </a:r>
            <a:r>
              <a:rPr kumimoji="1" lang="zh-CN" altLang="en-US" dirty="0"/>
              <a:t>提出。</a:t>
            </a:r>
            <a:r>
              <a:rPr kumimoji="1" lang="en-US" altLang="zh-Hans" dirty="0"/>
              <a:t>[1]</a:t>
            </a:r>
            <a:endParaRPr kumimoji="1" lang="en-US" altLang="zh-CN" dirty="0"/>
          </a:p>
          <a:p>
            <a:endParaRPr kumimoji="1" lang="en-US" altLang="zh-CN" dirty="0"/>
          </a:p>
          <a:p>
            <a:r>
              <a:rPr kumimoji="1" lang="zh-CN" altLang="en-US" dirty="0"/>
              <a:t>该类算法通过</a:t>
            </a:r>
            <a:r>
              <a:rPr kumimoji="1" lang="zh-CN" altLang="en-US" b="1" dirty="0">
                <a:solidFill>
                  <a:srgbClr val="C00000"/>
                </a:solidFill>
              </a:rPr>
              <a:t>以上一轮基学习器的误差的负梯度为训练目标</a:t>
            </a:r>
            <a:r>
              <a:rPr kumimoji="1" lang="zh-CN" altLang="en-US" dirty="0"/>
              <a:t>训练本轮的基学习器，</a:t>
            </a:r>
            <a:endParaRPr kumimoji="1" lang="en-US" altLang="zh-CN" dirty="0"/>
          </a:p>
          <a:p>
            <a:r>
              <a:rPr kumimoji="1" lang="zh-CN" altLang="en-US" dirty="0"/>
              <a:t>不断降低集成模型在训练集上的偏差实现高精度的集成</a:t>
            </a:r>
            <a:endParaRPr kumimoji="1" lang="en-US" altLang="zh-CN" dirty="0"/>
          </a:p>
          <a:p>
            <a:endParaRPr kumimoji="1" lang="en-US" altLang="zh-CN" dirty="0"/>
          </a:p>
          <a:p>
            <a:endParaRPr kumimoji="1" lang="en-US" altLang="zh-CN" dirty="0"/>
          </a:p>
          <a:p>
            <a:r>
              <a:rPr kumimoji="1" lang="zh-CN" altLang="en-US" dirty="0"/>
              <a:t>基于</a:t>
            </a:r>
            <a:r>
              <a:rPr kumimoji="1" lang="en-US" altLang="zh-CN" dirty="0"/>
              <a:t>Gradient</a:t>
            </a:r>
            <a:r>
              <a:rPr kumimoji="1" lang="zh-Hans" altLang="en-US" dirty="0"/>
              <a:t> </a:t>
            </a:r>
            <a:r>
              <a:rPr kumimoji="1" lang="en-US" altLang="zh-Hans" dirty="0"/>
              <a:t>Boosting</a:t>
            </a:r>
            <a:r>
              <a:rPr kumimoji="1" lang="zh-CN" altLang="en-US" dirty="0"/>
              <a:t>算法的学习器被称为</a:t>
            </a:r>
            <a:r>
              <a:rPr kumimoji="1" lang="en-US" altLang="zh-CN" dirty="0"/>
              <a:t>Gradient</a:t>
            </a:r>
            <a:r>
              <a:rPr kumimoji="1" lang="zh-Hans" altLang="en-US" dirty="0"/>
              <a:t> </a:t>
            </a:r>
            <a:r>
              <a:rPr kumimoji="1" lang="en-US" altLang="zh-Hans" dirty="0"/>
              <a:t>Boosting</a:t>
            </a:r>
            <a:r>
              <a:rPr kumimoji="1" lang="zh-Hans" altLang="en-US" dirty="0"/>
              <a:t> </a:t>
            </a:r>
            <a:r>
              <a:rPr kumimoji="1" lang="en-US" altLang="zh-Hans" dirty="0"/>
              <a:t>Machine</a:t>
            </a:r>
            <a:r>
              <a:rPr kumimoji="1" lang="zh-Hans" altLang="en-US" dirty="0"/>
              <a:t>（</a:t>
            </a:r>
            <a:r>
              <a:rPr kumimoji="1" lang="en-US" altLang="zh-Hans" dirty="0"/>
              <a:t>GBM</a:t>
            </a:r>
            <a:r>
              <a:rPr kumimoji="1" lang="zh-Hans" altLang="en-US" dirty="0"/>
              <a:t>），</a:t>
            </a:r>
            <a:r>
              <a:rPr kumimoji="1" lang="zh-CN" altLang="en-US" dirty="0"/>
              <a:t>该</a:t>
            </a:r>
            <a:endParaRPr kumimoji="1" lang="en-US" altLang="zh-CN" dirty="0"/>
          </a:p>
          <a:p>
            <a:r>
              <a:rPr kumimoji="1" lang="zh-CN" altLang="en-US" dirty="0"/>
              <a:t>类方法起初提出于回归问题，后来又推广到分类等领域，如果说</a:t>
            </a:r>
            <a:r>
              <a:rPr kumimoji="1" lang="en-US" altLang="zh-CN" dirty="0"/>
              <a:t>AdaBoost</a:t>
            </a:r>
            <a:r>
              <a:rPr kumimoji="1" lang="zh-CN" altLang="en-US" dirty="0"/>
              <a:t>是</a:t>
            </a:r>
            <a:r>
              <a:rPr kumimoji="1" lang="en-US" altLang="zh-CN" dirty="0"/>
              <a:t>Boosting</a:t>
            </a:r>
          </a:p>
          <a:p>
            <a:r>
              <a:rPr kumimoji="1" lang="zh-CN" altLang="en-US" dirty="0"/>
              <a:t>方法的开山之作，那么</a:t>
            </a:r>
            <a:r>
              <a:rPr kumimoji="1" lang="en-US" altLang="zh-CN" dirty="0"/>
              <a:t>GBM</a:t>
            </a:r>
            <a:r>
              <a:rPr kumimoji="1" lang="zh-CN" altLang="en-US" dirty="0"/>
              <a:t>就是</a:t>
            </a:r>
            <a:r>
              <a:rPr kumimoji="1" lang="en-US" altLang="zh-CN" dirty="0"/>
              <a:t>Boosting</a:t>
            </a:r>
            <a:r>
              <a:rPr kumimoji="1" lang="zh-CN" altLang="en-US" dirty="0"/>
              <a:t>方法的集大成者。</a:t>
            </a:r>
            <a:endParaRPr kumimoji="1" lang="en-US" altLang="zh-CN" dirty="0"/>
          </a:p>
          <a:p>
            <a:endParaRPr kumimoji="1" lang="en-US" altLang="zh-CN" dirty="0"/>
          </a:p>
          <a:p>
            <a:r>
              <a:rPr kumimoji="1" lang="en-US" altLang="zh-CN" dirty="0"/>
              <a:t>GBM</a:t>
            </a:r>
            <a:r>
              <a:rPr kumimoji="1" lang="zh-CN" altLang="en-US" dirty="0"/>
              <a:t>几乎刷新了各个领域众多数据集的精度记录，有人认为</a:t>
            </a:r>
            <a:r>
              <a:rPr kumimoji="1" lang="en-US" altLang="zh-CN" dirty="0"/>
              <a:t>GBM</a:t>
            </a:r>
            <a:r>
              <a:rPr kumimoji="1" lang="zh-CN" altLang="en-US" dirty="0"/>
              <a:t>是性能最好的</a:t>
            </a:r>
            <a:endParaRPr kumimoji="1" lang="en-US" altLang="zh-CN" dirty="0"/>
          </a:p>
          <a:p>
            <a:r>
              <a:rPr kumimoji="1" lang="zh-CN" altLang="en-US" dirty="0"/>
              <a:t>机器学习算法，这种说法有点激进，但通常各类数据竞赛的赢家们的策略里也</a:t>
            </a:r>
            <a:endParaRPr kumimoji="1" lang="en-US" altLang="zh-CN" dirty="0"/>
          </a:p>
          <a:p>
            <a:r>
              <a:rPr kumimoji="1" lang="zh-CN" altLang="en-US" dirty="0"/>
              <a:t>确实都会有这类算法的方法或思想</a:t>
            </a:r>
          </a:p>
        </p:txBody>
      </p:sp>
      <p:sp>
        <p:nvSpPr>
          <p:cNvPr id="5" name="文本框 4">
            <a:extLst>
              <a:ext uri="{FF2B5EF4-FFF2-40B4-BE49-F238E27FC236}">
                <a16:creationId xmlns:a16="http://schemas.microsoft.com/office/drawing/2014/main" id="{2EA7B4B4-2104-AD44-BC6E-2EABEF790321}"/>
              </a:ext>
            </a:extLst>
          </p:cNvPr>
          <p:cNvSpPr txBox="1"/>
          <p:nvPr/>
        </p:nvSpPr>
        <p:spPr>
          <a:xfrm>
            <a:off x="395536" y="6392361"/>
            <a:ext cx="8174610" cy="276999"/>
          </a:xfrm>
          <a:prstGeom prst="rect">
            <a:avLst/>
          </a:prstGeom>
          <a:noFill/>
        </p:spPr>
        <p:txBody>
          <a:bodyPr wrap="none" rtlCol="0">
            <a:spAutoFit/>
          </a:bodyPr>
          <a:lstStyle/>
          <a:p>
            <a:r>
              <a:rPr lang="en-US" altLang="zh-Hans" sz="1200" dirty="0"/>
              <a:t>[1]</a:t>
            </a:r>
            <a:r>
              <a:rPr lang="zh-Hans" altLang="en-US" sz="1200" dirty="0"/>
              <a:t>     </a:t>
            </a:r>
            <a:r>
              <a:rPr lang="en" altLang="zh-CN" sz="1200" dirty="0"/>
              <a:t>Friedman J H. Greedy Function Approximation: A Gradient Boosting Machine[J]. Annals of Statistics, 2001, 29(5):1189-1232.</a:t>
            </a:r>
            <a:endParaRPr kumimoji="1" lang="zh-CN" altLang="en-US" sz="1200" dirty="0"/>
          </a:p>
        </p:txBody>
      </p:sp>
      <p:cxnSp>
        <p:nvCxnSpPr>
          <p:cNvPr id="11" name="直线连接符 10">
            <a:extLst>
              <a:ext uri="{FF2B5EF4-FFF2-40B4-BE49-F238E27FC236}">
                <a16:creationId xmlns:a16="http://schemas.microsoft.com/office/drawing/2014/main" id="{4D1E18BF-CC82-7747-9F84-57309C00704A}"/>
              </a:ext>
            </a:extLst>
          </p:cNvPr>
          <p:cNvCxnSpPr>
            <a:cxnSpLocks/>
          </p:cNvCxnSpPr>
          <p:nvPr/>
        </p:nvCxnSpPr>
        <p:spPr>
          <a:xfrm>
            <a:off x="395536" y="6276033"/>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1C809F5-BAB3-4F42-B457-26F565D3B945}"/>
              </a:ext>
            </a:extLst>
          </p:cNvPr>
          <p:cNvSpPr txBox="1"/>
          <p:nvPr/>
        </p:nvSpPr>
        <p:spPr>
          <a:xfrm>
            <a:off x="395536" y="1381314"/>
            <a:ext cx="990977" cy="369332"/>
          </a:xfrm>
          <a:prstGeom prst="rect">
            <a:avLst/>
          </a:prstGeom>
          <a:noFill/>
        </p:spPr>
        <p:txBody>
          <a:bodyPr wrap="none" rtlCol="0">
            <a:spAutoFit/>
          </a:bodyPr>
          <a:lstStyle/>
          <a:p>
            <a:r>
              <a:rPr kumimoji="1" lang="en-US" altLang="zh-CN" dirty="0"/>
              <a:t>1</a:t>
            </a:r>
            <a:r>
              <a:rPr kumimoji="1" lang="en-US" altLang="zh-Hans" dirty="0"/>
              <a:t>.1</a:t>
            </a:r>
            <a:r>
              <a:rPr kumimoji="1" lang="zh-Hans" altLang="en-US" dirty="0"/>
              <a:t> </a:t>
            </a:r>
            <a:r>
              <a:rPr kumimoji="1" lang="zh-CN" altLang="en-US" dirty="0"/>
              <a:t>简介</a:t>
            </a:r>
          </a:p>
        </p:txBody>
      </p:sp>
    </p:spTree>
    <p:extLst>
      <p:ext uri="{BB962C8B-B14F-4D97-AF65-F5344CB8AC3E}">
        <p14:creationId xmlns:p14="http://schemas.microsoft.com/office/powerpoint/2010/main" val="32841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251520" y="56714"/>
            <a:ext cx="1736116" cy="523220"/>
          </a:xfrm>
          <a:prstGeom prst="rect">
            <a:avLst/>
          </a:prstGeom>
          <a:noFill/>
        </p:spPr>
        <p:txBody>
          <a:bodyPr wrap="none" rtlCol="0">
            <a:spAutoFit/>
          </a:bodyPr>
          <a:lstStyle/>
          <a:p>
            <a:r>
              <a:rPr kumimoji="1" lang="en-US" altLang="zh-Hans" sz="2800" b="1" dirty="0"/>
              <a:t>GBDT</a:t>
            </a:r>
            <a:r>
              <a:rPr kumimoji="1" lang="zh-CN" altLang="en-US" sz="2800" b="1" dirty="0"/>
              <a:t>简介</a:t>
            </a:r>
          </a:p>
        </p:txBody>
      </p:sp>
      <p:sp>
        <p:nvSpPr>
          <p:cNvPr id="4" name="文本框 3">
            <a:extLst>
              <a:ext uri="{FF2B5EF4-FFF2-40B4-BE49-F238E27FC236}">
                <a16:creationId xmlns:a16="http://schemas.microsoft.com/office/drawing/2014/main" id="{E4A6609B-58D9-1444-8728-8DEDCA2BE18C}"/>
              </a:ext>
            </a:extLst>
          </p:cNvPr>
          <p:cNvSpPr txBox="1"/>
          <p:nvPr/>
        </p:nvSpPr>
        <p:spPr>
          <a:xfrm>
            <a:off x="395536" y="1190383"/>
            <a:ext cx="2312493" cy="369332"/>
          </a:xfrm>
          <a:prstGeom prst="rect">
            <a:avLst/>
          </a:prstGeom>
          <a:noFill/>
        </p:spPr>
        <p:txBody>
          <a:bodyPr wrap="none" rtlCol="0">
            <a:spAutoFit/>
          </a:bodyPr>
          <a:lstStyle/>
          <a:p>
            <a:r>
              <a:rPr kumimoji="1" lang="zh-Hans" altLang="en-US" dirty="0"/>
              <a:t> </a:t>
            </a:r>
            <a:r>
              <a:rPr kumimoji="1" lang="en-US" altLang="zh-Hans" dirty="0"/>
              <a:t>1.2</a:t>
            </a:r>
            <a:r>
              <a:rPr kumimoji="1" lang="zh-Hans" altLang="en-US" dirty="0"/>
              <a:t> </a:t>
            </a:r>
            <a:r>
              <a:rPr kumimoji="1" lang="en-US" altLang="zh-Hans" dirty="0"/>
              <a:t>GBDT</a:t>
            </a:r>
            <a:r>
              <a:rPr kumimoji="1" lang="zh-Hans" altLang="en-US" dirty="0"/>
              <a:t> </a:t>
            </a:r>
            <a:r>
              <a:rPr kumimoji="1" lang="zh-CN" altLang="en-US" dirty="0"/>
              <a:t>的关键元素</a:t>
            </a:r>
            <a:endParaRPr kumimoji="1" lang="en-US" altLang="zh-CN" dirty="0"/>
          </a:p>
        </p:txBody>
      </p:sp>
      <p:cxnSp>
        <p:nvCxnSpPr>
          <p:cNvPr id="11" name="直线连接符 10">
            <a:extLst>
              <a:ext uri="{FF2B5EF4-FFF2-40B4-BE49-F238E27FC236}">
                <a16:creationId xmlns:a16="http://schemas.microsoft.com/office/drawing/2014/main" id="{4D1E18BF-CC82-7747-9F84-57309C00704A}"/>
              </a:ext>
            </a:extLst>
          </p:cNvPr>
          <p:cNvCxnSpPr>
            <a:cxnSpLocks/>
          </p:cNvCxnSpPr>
          <p:nvPr/>
        </p:nvCxnSpPr>
        <p:spPr>
          <a:xfrm>
            <a:off x="395536" y="6276033"/>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6AE1CB5B-646B-234E-A407-A42AF7954916}"/>
              </a:ext>
            </a:extLst>
          </p:cNvPr>
          <p:cNvSpPr txBox="1"/>
          <p:nvPr/>
        </p:nvSpPr>
        <p:spPr>
          <a:xfrm>
            <a:off x="2195736" y="3471707"/>
            <a:ext cx="3004349" cy="369332"/>
          </a:xfrm>
          <a:prstGeom prst="rect">
            <a:avLst/>
          </a:prstGeom>
          <a:noFill/>
        </p:spPr>
        <p:txBody>
          <a:bodyPr wrap="none" rtlCol="0">
            <a:spAutoFit/>
          </a:bodyPr>
          <a:lstStyle/>
          <a:p>
            <a:r>
              <a:rPr kumimoji="1" lang="en-US" altLang="zh-Hans" dirty="0"/>
              <a:t>3.</a:t>
            </a:r>
            <a:r>
              <a:rPr kumimoji="1" lang="zh-Hans" altLang="en-US" dirty="0"/>
              <a:t> </a:t>
            </a:r>
            <a:r>
              <a:rPr kumimoji="1" lang="zh-CN" altLang="en-US" dirty="0"/>
              <a:t>加性模型与前向分步算法</a:t>
            </a:r>
            <a:r>
              <a:rPr kumimoji="1" lang="zh-Hans" altLang="en-US" dirty="0"/>
              <a:t> </a:t>
            </a:r>
            <a:endParaRPr kumimoji="1" lang="zh-CN" altLang="en-US" dirty="0"/>
          </a:p>
        </p:txBody>
      </p:sp>
      <p:sp>
        <p:nvSpPr>
          <p:cNvPr id="12" name="文本框 11">
            <a:extLst>
              <a:ext uri="{FF2B5EF4-FFF2-40B4-BE49-F238E27FC236}">
                <a16:creationId xmlns:a16="http://schemas.microsoft.com/office/drawing/2014/main" id="{6FA4039B-A926-6E4B-99BE-6C64547619CD}"/>
              </a:ext>
            </a:extLst>
          </p:cNvPr>
          <p:cNvSpPr txBox="1"/>
          <p:nvPr/>
        </p:nvSpPr>
        <p:spPr>
          <a:xfrm>
            <a:off x="2195736" y="2769998"/>
            <a:ext cx="4400564" cy="369332"/>
          </a:xfrm>
          <a:prstGeom prst="rect">
            <a:avLst/>
          </a:prstGeom>
          <a:noFill/>
        </p:spPr>
        <p:txBody>
          <a:bodyPr wrap="none" rtlCol="0">
            <a:spAutoFit/>
          </a:bodyPr>
          <a:lstStyle/>
          <a:p>
            <a:r>
              <a:rPr kumimoji="1" lang="en-US" altLang="zh-Hans" dirty="0"/>
              <a:t>2.</a:t>
            </a:r>
            <a:r>
              <a:rPr kumimoji="1" lang="zh-Hans" altLang="en-US" dirty="0"/>
              <a:t> </a:t>
            </a:r>
            <a:r>
              <a:rPr kumimoji="1" lang="zh-CN" altLang="en-US" dirty="0"/>
              <a:t>一种</a:t>
            </a:r>
            <a:r>
              <a:rPr kumimoji="1" lang="en-US" altLang="zh-CN" dirty="0"/>
              <a:t>boosting</a:t>
            </a:r>
            <a:r>
              <a:rPr kumimoji="1" lang="zh-CN" altLang="en-US" dirty="0"/>
              <a:t>方法：</a:t>
            </a:r>
            <a:r>
              <a:rPr kumimoji="1" lang="en-US" altLang="zh-Hans" dirty="0"/>
              <a:t>Boosting</a:t>
            </a:r>
            <a:r>
              <a:rPr kumimoji="1" lang="zh-Hans" altLang="en-US" dirty="0"/>
              <a:t> </a:t>
            </a:r>
            <a:r>
              <a:rPr kumimoji="1" lang="en-US" altLang="zh-Hans" dirty="0"/>
              <a:t>Tree</a:t>
            </a:r>
            <a:r>
              <a:rPr kumimoji="1" lang="zh-Hans" altLang="en-US" dirty="0"/>
              <a:t> </a:t>
            </a:r>
            <a:r>
              <a:rPr kumimoji="1" lang="zh-CN" altLang="en-US" dirty="0"/>
              <a:t>提升树</a:t>
            </a:r>
          </a:p>
        </p:txBody>
      </p:sp>
      <p:sp>
        <p:nvSpPr>
          <p:cNvPr id="13" name="文本框 12">
            <a:extLst>
              <a:ext uri="{FF2B5EF4-FFF2-40B4-BE49-F238E27FC236}">
                <a16:creationId xmlns:a16="http://schemas.microsoft.com/office/drawing/2014/main" id="{71BAC855-4828-FA4E-B43F-9AA574569330}"/>
              </a:ext>
            </a:extLst>
          </p:cNvPr>
          <p:cNvSpPr txBox="1"/>
          <p:nvPr/>
        </p:nvSpPr>
        <p:spPr>
          <a:xfrm>
            <a:off x="2195736" y="4221385"/>
            <a:ext cx="3076676" cy="369332"/>
          </a:xfrm>
          <a:prstGeom prst="rect">
            <a:avLst/>
          </a:prstGeom>
          <a:noFill/>
        </p:spPr>
        <p:txBody>
          <a:bodyPr wrap="none" rtlCol="0">
            <a:spAutoFit/>
          </a:bodyPr>
          <a:lstStyle/>
          <a:p>
            <a:r>
              <a:rPr kumimoji="1" lang="en-US" altLang="zh-CN" dirty="0"/>
              <a:t>4</a:t>
            </a:r>
            <a:r>
              <a:rPr kumimoji="1" lang="en-US" altLang="zh-Hans" dirty="0"/>
              <a:t>.</a:t>
            </a:r>
            <a:r>
              <a:rPr kumimoji="1" lang="zh-Hans" altLang="en-US" dirty="0"/>
              <a:t> </a:t>
            </a:r>
            <a:r>
              <a:rPr kumimoji="1" lang="en-US" altLang="zh-Hans" dirty="0"/>
              <a:t>Gradient</a:t>
            </a:r>
            <a:r>
              <a:rPr kumimoji="1" lang="zh-Hans" altLang="en-US" dirty="0"/>
              <a:t> </a:t>
            </a:r>
            <a:r>
              <a:rPr kumimoji="1" lang="en-US" altLang="zh-CN" dirty="0"/>
              <a:t>Boosting</a:t>
            </a:r>
            <a:r>
              <a:rPr kumimoji="1" lang="zh-Hans" altLang="en-US" dirty="0"/>
              <a:t> </a:t>
            </a:r>
            <a:r>
              <a:rPr kumimoji="1" lang="zh-CN" altLang="en-US" dirty="0"/>
              <a:t>梯度提升</a:t>
            </a:r>
            <a:endParaRPr kumimoji="1" lang="en-US" altLang="zh-Hans" dirty="0"/>
          </a:p>
        </p:txBody>
      </p:sp>
      <p:sp>
        <p:nvSpPr>
          <p:cNvPr id="14" name="矩形 13">
            <a:extLst>
              <a:ext uri="{FF2B5EF4-FFF2-40B4-BE49-F238E27FC236}">
                <a16:creationId xmlns:a16="http://schemas.microsoft.com/office/drawing/2014/main" id="{CA2FAC59-D139-BF40-90AE-B89C10715B09}"/>
              </a:ext>
            </a:extLst>
          </p:cNvPr>
          <p:cNvSpPr/>
          <p:nvPr/>
        </p:nvSpPr>
        <p:spPr>
          <a:xfrm>
            <a:off x="2195736" y="2013512"/>
            <a:ext cx="4658648" cy="369332"/>
          </a:xfrm>
          <a:prstGeom prst="rect">
            <a:avLst/>
          </a:prstGeom>
        </p:spPr>
        <p:txBody>
          <a:bodyPr wrap="none">
            <a:spAutoFit/>
          </a:bodyPr>
          <a:lstStyle/>
          <a:p>
            <a:r>
              <a:rPr kumimoji="1" lang="en-US" altLang="zh-CN" dirty="0"/>
              <a:t>1</a:t>
            </a:r>
            <a:r>
              <a:rPr kumimoji="1" lang="en-US" altLang="zh-Hans" dirty="0"/>
              <a:t>.</a:t>
            </a:r>
            <a:r>
              <a:rPr kumimoji="1" lang="zh-Hans" altLang="en-US" dirty="0"/>
              <a:t> </a:t>
            </a:r>
            <a:r>
              <a:rPr kumimoji="1" lang="en-US" altLang="zh-Hans" dirty="0"/>
              <a:t>GBDT</a:t>
            </a:r>
            <a:r>
              <a:rPr kumimoji="1" lang="zh-CN" altLang="en-US" dirty="0"/>
              <a:t>的基分类器为</a:t>
            </a:r>
            <a:r>
              <a:rPr kumimoji="1" lang="en-US" altLang="zh-CN" dirty="0"/>
              <a:t>CART</a:t>
            </a:r>
            <a:r>
              <a:rPr kumimoji="1" lang="zh-CN" altLang="en-US" dirty="0"/>
              <a:t>树（分类回归树）</a:t>
            </a:r>
            <a:endParaRPr lang="zh-CN" altLang="en-US" dirty="0"/>
          </a:p>
        </p:txBody>
      </p:sp>
      <p:sp>
        <p:nvSpPr>
          <p:cNvPr id="17" name="文本框 16">
            <a:extLst>
              <a:ext uri="{FF2B5EF4-FFF2-40B4-BE49-F238E27FC236}">
                <a16:creationId xmlns:a16="http://schemas.microsoft.com/office/drawing/2014/main" id="{CDD8C97E-A141-0744-B209-B2E2BD6CA884}"/>
              </a:ext>
            </a:extLst>
          </p:cNvPr>
          <p:cNvSpPr txBox="1"/>
          <p:nvPr/>
        </p:nvSpPr>
        <p:spPr>
          <a:xfrm>
            <a:off x="2195736" y="4967675"/>
            <a:ext cx="2782172" cy="369332"/>
          </a:xfrm>
          <a:prstGeom prst="rect">
            <a:avLst/>
          </a:prstGeom>
          <a:noFill/>
        </p:spPr>
        <p:txBody>
          <a:bodyPr wrap="none" rtlCol="0">
            <a:spAutoFit/>
          </a:bodyPr>
          <a:lstStyle/>
          <a:p>
            <a:r>
              <a:rPr kumimoji="1" lang="en-US" altLang="zh-CN" dirty="0"/>
              <a:t>5</a:t>
            </a:r>
            <a:r>
              <a:rPr kumimoji="1" lang="en-US" altLang="zh-Hans" dirty="0"/>
              <a:t>.</a:t>
            </a:r>
            <a:r>
              <a:rPr kumimoji="1" lang="zh-Hans" altLang="en-US" dirty="0"/>
              <a:t> </a:t>
            </a:r>
            <a:r>
              <a:rPr kumimoji="1" lang="en-US" altLang="zh-Hans" dirty="0"/>
              <a:t>GBDT</a:t>
            </a:r>
            <a:r>
              <a:rPr kumimoji="1" lang="zh-CN" altLang="en-US" dirty="0"/>
              <a:t>采用的一些小技巧</a:t>
            </a:r>
          </a:p>
        </p:txBody>
      </p:sp>
    </p:spTree>
    <p:extLst>
      <p:ext uri="{BB962C8B-B14F-4D97-AF65-F5344CB8AC3E}">
        <p14:creationId xmlns:p14="http://schemas.microsoft.com/office/powerpoint/2010/main" val="253884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115895" y="27025"/>
            <a:ext cx="1736116" cy="523220"/>
          </a:xfrm>
          <a:prstGeom prst="rect">
            <a:avLst/>
          </a:prstGeom>
          <a:noFill/>
        </p:spPr>
        <p:txBody>
          <a:bodyPr wrap="none" rtlCol="0">
            <a:spAutoFit/>
          </a:bodyPr>
          <a:lstStyle/>
          <a:p>
            <a:r>
              <a:rPr kumimoji="1" lang="en-US" altLang="zh-Hans" sz="2800" b="1" dirty="0"/>
              <a:t>GBDT</a:t>
            </a:r>
            <a:r>
              <a:rPr kumimoji="1" lang="zh-CN" altLang="en-US" sz="2800" b="1" dirty="0"/>
              <a:t>简介</a:t>
            </a:r>
          </a:p>
        </p:txBody>
      </p:sp>
      <p:cxnSp>
        <p:nvCxnSpPr>
          <p:cNvPr id="11" name="直线连接符 10">
            <a:extLst>
              <a:ext uri="{FF2B5EF4-FFF2-40B4-BE49-F238E27FC236}">
                <a16:creationId xmlns:a16="http://schemas.microsoft.com/office/drawing/2014/main" id="{4D1E18BF-CC82-7747-9F84-57309C00704A}"/>
              </a:ext>
            </a:extLst>
          </p:cNvPr>
          <p:cNvCxnSpPr>
            <a:cxnSpLocks/>
          </p:cNvCxnSpPr>
          <p:nvPr/>
        </p:nvCxnSpPr>
        <p:spPr>
          <a:xfrm>
            <a:off x="395536" y="6276033"/>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391BF60-0393-0148-B76E-269154377B30}"/>
              </a:ext>
            </a:extLst>
          </p:cNvPr>
          <p:cNvSpPr txBox="1"/>
          <p:nvPr/>
        </p:nvSpPr>
        <p:spPr>
          <a:xfrm>
            <a:off x="295506" y="993465"/>
            <a:ext cx="4074513" cy="369332"/>
          </a:xfrm>
          <a:prstGeom prst="rect">
            <a:avLst/>
          </a:prstGeom>
          <a:noFill/>
        </p:spPr>
        <p:txBody>
          <a:bodyPr wrap="none" rtlCol="0">
            <a:spAutoFit/>
          </a:bodyPr>
          <a:lstStyle/>
          <a:p>
            <a:r>
              <a:rPr kumimoji="1" lang="en-US" altLang="zh-CN" dirty="0"/>
              <a:t>1</a:t>
            </a:r>
            <a:r>
              <a:rPr kumimoji="1" lang="en-US" altLang="zh-Hans" dirty="0"/>
              <a:t>.3</a:t>
            </a:r>
            <a:r>
              <a:rPr kumimoji="1" lang="zh-Hans" altLang="en-US" dirty="0"/>
              <a:t> </a:t>
            </a:r>
            <a:r>
              <a:rPr kumimoji="1" lang="zh-CN" altLang="en-US" dirty="0"/>
              <a:t>预备知识：</a:t>
            </a:r>
            <a:r>
              <a:rPr kumimoji="1" lang="zh-Hans" altLang="en-US" dirty="0"/>
              <a:t> </a:t>
            </a:r>
            <a:r>
              <a:rPr kumimoji="1" lang="en-US" altLang="zh-CN" dirty="0"/>
              <a:t>CART</a:t>
            </a:r>
            <a:r>
              <a:rPr kumimoji="1" lang="zh-CN" altLang="en-US" dirty="0"/>
              <a:t>树（分类回归树）</a:t>
            </a:r>
          </a:p>
        </p:txBody>
      </p:sp>
      <p:sp>
        <p:nvSpPr>
          <p:cNvPr id="15" name="文本框 14">
            <a:extLst>
              <a:ext uri="{FF2B5EF4-FFF2-40B4-BE49-F238E27FC236}">
                <a16:creationId xmlns:a16="http://schemas.microsoft.com/office/drawing/2014/main" id="{D28DC240-2E9D-304C-AD67-10253BC0C2BD}"/>
              </a:ext>
            </a:extLst>
          </p:cNvPr>
          <p:cNvSpPr txBox="1"/>
          <p:nvPr/>
        </p:nvSpPr>
        <p:spPr>
          <a:xfrm>
            <a:off x="736766" y="1775375"/>
            <a:ext cx="7967246" cy="923330"/>
          </a:xfrm>
          <a:prstGeom prst="rect">
            <a:avLst/>
          </a:prstGeom>
          <a:noFill/>
        </p:spPr>
        <p:txBody>
          <a:bodyPr wrap="none" rtlCol="0">
            <a:spAutoFit/>
          </a:bodyPr>
          <a:lstStyle/>
          <a:p>
            <a:r>
              <a:rPr kumimoji="1" lang="en-US" altLang="zh-CN" dirty="0"/>
              <a:t>Cart</a:t>
            </a:r>
            <a:r>
              <a:rPr kumimoji="1" lang="zh-CN" altLang="en-US" dirty="0"/>
              <a:t>树全称是分类回归树，这是一种</a:t>
            </a:r>
            <a:r>
              <a:rPr kumimoji="1" lang="zh-CN" altLang="en-US" b="1" dirty="0">
                <a:solidFill>
                  <a:srgbClr val="FF0000"/>
                </a:solidFill>
              </a:rPr>
              <a:t>二叉树</a:t>
            </a:r>
            <a:r>
              <a:rPr kumimoji="1" lang="zh-CN" altLang="en-US" dirty="0"/>
              <a:t>，可以处理分类与回归两种问题，</a:t>
            </a:r>
            <a:endParaRPr kumimoji="1" lang="en-US" altLang="zh-CN" dirty="0"/>
          </a:p>
          <a:p>
            <a:r>
              <a:rPr kumimoji="1" lang="zh-CN" altLang="en-US" dirty="0"/>
              <a:t>处理两类问题的策略不同，但是框架大体一致。</a:t>
            </a:r>
            <a:r>
              <a:rPr kumimoji="1" lang="en-US" altLang="zh-Hans" dirty="0"/>
              <a:t>[2]</a:t>
            </a:r>
            <a:endParaRPr kumimoji="1" lang="en-US" altLang="zh-CN" dirty="0"/>
          </a:p>
          <a:p>
            <a:endParaRPr kumimoji="1" lang="en-US" altLang="zh-CN" dirty="0"/>
          </a:p>
        </p:txBody>
      </p:sp>
      <p:sp>
        <p:nvSpPr>
          <p:cNvPr id="16" name="文本框 15">
            <a:extLst>
              <a:ext uri="{FF2B5EF4-FFF2-40B4-BE49-F238E27FC236}">
                <a16:creationId xmlns:a16="http://schemas.microsoft.com/office/drawing/2014/main" id="{DF9D826E-4459-E540-88A1-EFEF5D158ED3}"/>
              </a:ext>
            </a:extLst>
          </p:cNvPr>
          <p:cNvSpPr txBox="1"/>
          <p:nvPr/>
        </p:nvSpPr>
        <p:spPr>
          <a:xfrm>
            <a:off x="295506" y="6381328"/>
            <a:ext cx="8616013" cy="276999"/>
          </a:xfrm>
          <a:prstGeom prst="rect">
            <a:avLst/>
          </a:prstGeom>
          <a:noFill/>
        </p:spPr>
        <p:txBody>
          <a:bodyPr wrap="none" rtlCol="0">
            <a:spAutoFit/>
          </a:bodyPr>
          <a:lstStyle/>
          <a:p>
            <a:r>
              <a:rPr kumimoji="1" lang="en-US" altLang="zh-CN" sz="1200" dirty="0"/>
              <a:t>[</a:t>
            </a:r>
            <a:r>
              <a:rPr kumimoji="1" lang="en-US" altLang="zh-Hans" sz="1200" dirty="0"/>
              <a:t>2]</a:t>
            </a:r>
            <a:r>
              <a:rPr kumimoji="1" lang="zh-Hans" altLang="en-US" sz="1200" dirty="0"/>
              <a:t> </a:t>
            </a:r>
            <a:r>
              <a:rPr kumimoji="1" lang="en-US" altLang="zh-Hans" sz="1200" dirty="0" err="1"/>
              <a:t>Breiman</a:t>
            </a:r>
            <a:r>
              <a:rPr kumimoji="1" lang="en-US" altLang="zh-Hans" sz="1200" dirty="0"/>
              <a:t>,</a:t>
            </a:r>
            <a:r>
              <a:rPr kumimoji="1" lang="zh-Hans" altLang="en-US" sz="1200" dirty="0"/>
              <a:t> </a:t>
            </a:r>
            <a:r>
              <a:rPr kumimoji="1" lang="en-US" altLang="zh-Hans" sz="1200" dirty="0"/>
              <a:t>L.,</a:t>
            </a:r>
            <a:r>
              <a:rPr kumimoji="1" lang="en-US" altLang="zh-Hans" sz="1200" dirty="0" err="1"/>
              <a:t>J.Friedman</a:t>
            </a:r>
            <a:r>
              <a:rPr kumimoji="1" lang="en-US" altLang="zh-Hans" sz="1200" dirty="0"/>
              <a:t>,</a:t>
            </a:r>
            <a:r>
              <a:rPr kumimoji="1" lang="zh-Hans" altLang="en-US" sz="1200" dirty="0"/>
              <a:t> </a:t>
            </a:r>
            <a:r>
              <a:rPr kumimoji="1" lang="en-US" altLang="zh-Hans" sz="1200" dirty="0" err="1"/>
              <a:t>C.J.Stone</a:t>
            </a:r>
            <a:r>
              <a:rPr kumimoji="1" lang="en-US" altLang="zh-Hans" sz="1200" dirty="0"/>
              <a:t>,</a:t>
            </a:r>
            <a:r>
              <a:rPr kumimoji="1" lang="zh-Hans" altLang="en-US" sz="1200" dirty="0"/>
              <a:t> </a:t>
            </a:r>
            <a:r>
              <a:rPr kumimoji="1" lang="en-US" altLang="zh-Hans" sz="1200" dirty="0"/>
              <a:t>and</a:t>
            </a:r>
            <a:r>
              <a:rPr kumimoji="1" lang="zh-Hans" altLang="en-US" sz="1200" dirty="0"/>
              <a:t> </a:t>
            </a:r>
            <a:r>
              <a:rPr kumimoji="1" lang="en-US" altLang="zh-Hans" sz="1200" dirty="0"/>
              <a:t>R.</a:t>
            </a:r>
            <a:r>
              <a:rPr kumimoji="1" lang="zh-Hans" altLang="en-US" sz="1200" dirty="0"/>
              <a:t> </a:t>
            </a:r>
            <a:r>
              <a:rPr kumimoji="1" lang="en-US" altLang="zh-Hans" sz="1200" dirty="0"/>
              <a:t>A.</a:t>
            </a:r>
            <a:r>
              <a:rPr kumimoji="1" lang="zh-Hans" altLang="en-US" sz="1200" dirty="0"/>
              <a:t> </a:t>
            </a:r>
            <a:r>
              <a:rPr kumimoji="1" lang="en-US" altLang="zh-Hans" sz="1200" dirty="0" err="1"/>
              <a:t>Olshen</a:t>
            </a:r>
            <a:r>
              <a:rPr kumimoji="1" lang="zh-Hans" altLang="en-US" sz="1200" dirty="0"/>
              <a:t> </a:t>
            </a:r>
            <a:r>
              <a:rPr kumimoji="1" lang="en-US" altLang="zh-Hans" sz="1200" dirty="0"/>
              <a:t>(1984).</a:t>
            </a:r>
            <a:r>
              <a:rPr kumimoji="1" lang="zh-Hans" altLang="en-US" sz="1200" dirty="0"/>
              <a:t> </a:t>
            </a:r>
            <a:r>
              <a:rPr kumimoji="1" lang="en-US" altLang="zh-Hans" sz="1200" dirty="0"/>
              <a:t>Classification</a:t>
            </a:r>
            <a:r>
              <a:rPr kumimoji="1" lang="zh-Hans" altLang="en-US" sz="1200" dirty="0"/>
              <a:t> </a:t>
            </a:r>
            <a:r>
              <a:rPr kumimoji="1" lang="en-US" altLang="zh-Hans" sz="1200" dirty="0"/>
              <a:t>and</a:t>
            </a:r>
            <a:r>
              <a:rPr kumimoji="1" lang="zh-Hans" altLang="en-US" sz="1200" dirty="0"/>
              <a:t> </a:t>
            </a:r>
            <a:r>
              <a:rPr kumimoji="1" lang="en-US" altLang="zh-Hans" sz="1200" dirty="0"/>
              <a:t>regression</a:t>
            </a:r>
            <a:r>
              <a:rPr kumimoji="1" lang="zh-Hans" altLang="en-US" sz="1200" dirty="0"/>
              <a:t> </a:t>
            </a:r>
            <a:r>
              <a:rPr kumimoji="1" lang="en-US" altLang="zh-Hans" sz="1200" dirty="0"/>
              <a:t>Trees.</a:t>
            </a:r>
            <a:r>
              <a:rPr kumimoji="1" lang="zh-Hans" altLang="en-US" sz="1200" dirty="0"/>
              <a:t> </a:t>
            </a:r>
            <a:r>
              <a:rPr kumimoji="1" lang="en-US" altLang="zh-Hans" sz="1200" dirty="0"/>
              <a:t>Chapman</a:t>
            </a:r>
            <a:r>
              <a:rPr kumimoji="1" lang="zh-Hans" altLang="en-US" sz="1200" dirty="0"/>
              <a:t> </a:t>
            </a:r>
            <a:r>
              <a:rPr kumimoji="1" lang="en-US" altLang="zh-Hans" sz="1200" dirty="0"/>
              <a:t>&amp;</a:t>
            </a:r>
            <a:r>
              <a:rPr kumimoji="1" lang="zh-Hans" altLang="en-US" sz="1200" dirty="0"/>
              <a:t> </a:t>
            </a:r>
            <a:r>
              <a:rPr kumimoji="1" lang="en-US" altLang="zh-Hans" sz="1200" dirty="0"/>
              <a:t>Hall/CRC,</a:t>
            </a:r>
            <a:r>
              <a:rPr kumimoji="1" lang="zh-Hans" altLang="en-US" sz="1200" dirty="0"/>
              <a:t> </a:t>
            </a:r>
            <a:r>
              <a:rPr kumimoji="1" lang="en-US" altLang="zh-Hans" sz="1200" dirty="0"/>
              <a:t>Boca</a:t>
            </a:r>
            <a:r>
              <a:rPr kumimoji="1" lang="zh-Hans" altLang="en-US" sz="1200" dirty="0"/>
              <a:t> </a:t>
            </a:r>
            <a:r>
              <a:rPr kumimoji="1" lang="en-US" altLang="zh-Hans" sz="1200" dirty="0"/>
              <a:t>Raton,</a:t>
            </a:r>
            <a:r>
              <a:rPr kumimoji="1" lang="zh-Hans" altLang="en-US" sz="1200" dirty="0"/>
              <a:t> </a:t>
            </a:r>
            <a:r>
              <a:rPr kumimoji="1" lang="en-US" altLang="zh-Hans" sz="1200" dirty="0"/>
              <a:t>FL.</a:t>
            </a:r>
            <a:endParaRPr kumimoji="1" lang="zh-CN" altLang="en-US" sz="1200" dirty="0"/>
          </a:p>
        </p:txBody>
      </p:sp>
      <p:sp>
        <p:nvSpPr>
          <p:cNvPr id="19" name="文本框 18">
            <a:extLst>
              <a:ext uri="{FF2B5EF4-FFF2-40B4-BE49-F238E27FC236}">
                <a16:creationId xmlns:a16="http://schemas.microsoft.com/office/drawing/2014/main" id="{61E54ACC-2E58-7842-966A-8CC4A0C00418}"/>
              </a:ext>
            </a:extLst>
          </p:cNvPr>
          <p:cNvSpPr txBox="1"/>
          <p:nvPr/>
        </p:nvSpPr>
        <p:spPr>
          <a:xfrm>
            <a:off x="740565" y="3837016"/>
            <a:ext cx="7673896" cy="1200329"/>
          </a:xfrm>
          <a:prstGeom prst="rect">
            <a:avLst/>
          </a:prstGeom>
          <a:noFill/>
        </p:spPr>
        <p:txBody>
          <a:bodyPr wrap="none" rtlCol="0">
            <a:spAutoFit/>
          </a:bodyPr>
          <a:lstStyle/>
          <a:p>
            <a:endParaRPr kumimoji="1" lang="en-US" altLang="zh-CN" dirty="0"/>
          </a:p>
          <a:p>
            <a:r>
              <a:rPr kumimoji="1" lang="zh-CN" altLang="en-US" dirty="0"/>
              <a:t>分类树采用的选择标准是</a:t>
            </a:r>
            <a:r>
              <a:rPr kumimoji="1" lang="en-US" altLang="zh-CN" dirty="0"/>
              <a:t>Gini</a:t>
            </a:r>
            <a:r>
              <a:rPr kumimoji="1" lang="zh-CN" altLang="en-US" dirty="0"/>
              <a:t>系数，认为</a:t>
            </a:r>
            <a:r>
              <a:rPr kumimoji="1" lang="en-US" altLang="zh-CN" dirty="0"/>
              <a:t>Gini</a:t>
            </a:r>
            <a:r>
              <a:rPr kumimoji="1" lang="zh-CN" altLang="en-US" dirty="0"/>
              <a:t>系数小的属性比较好</a:t>
            </a:r>
            <a:endParaRPr kumimoji="1" lang="en-US" altLang="zh-CN" dirty="0"/>
          </a:p>
          <a:p>
            <a:endParaRPr kumimoji="1" lang="en-US" altLang="zh-CN" dirty="0"/>
          </a:p>
          <a:p>
            <a:r>
              <a:rPr kumimoji="1" lang="zh-CN" altLang="en-US" dirty="0"/>
              <a:t>回归树采用最小二乘计算每个属性的划分误差，划分误差小的属性比较好</a:t>
            </a:r>
          </a:p>
        </p:txBody>
      </p:sp>
      <p:sp>
        <p:nvSpPr>
          <p:cNvPr id="20" name="矩形 19">
            <a:extLst>
              <a:ext uri="{FF2B5EF4-FFF2-40B4-BE49-F238E27FC236}">
                <a16:creationId xmlns:a16="http://schemas.microsoft.com/office/drawing/2014/main" id="{C90E5ABB-2E4B-5849-AB80-FBCBAB1BCFA0}"/>
              </a:ext>
            </a:extLst>
          </p:cNvPr>
          <p:cNvSpPr/>
          <p:nvPr/>
        </p:nvSpPr>
        <p:spPr>
          <a:xfrm>
            <a:off x="736766" y="2913810"/>
            <a:ext cx="7795674" cy="646331"/>
          </a:xfrm>
          <a:prstGeom prst="rect">
            <a:avLst/>
          </a:prstGeom>
        </p:spPr>
        <p:txBody>
          <a:bodyPr wrap="square">
            <a:spAutoFit/>
          </a:bodyPr>
          <a:lstStyle/>
          <a:p>
            <a:r>
              <a:rPr kumimoji="1" lang="zh-Hans" altLang="en-US" dirty="0"/>
              <a:t> </a:t>
            </a:r>
            <a:r>
              <a:rPr kumimoji="1" lang="zh-CN" altLang="en-US" dirty="0"/>
              <a:t>回归树与决策树的生成框架是相同的，唯一不同的地方在于</a:t>
            </a:r>
            <a:r>
              <a:rPr kumimoji="1" lang="zh-CN" altLang="en-US" b="1" dirty="0">
                <a:solidFill>
                  <a:srgbClr val="FF0000"/>
                </a:solidFill>
              </a:rPr>
              <a:t>节点的属性选择标准</a:t>
            </a:r>
            <a:r>
              <a:rPr kumimoji="1" lang="zh-CN" altLang="en-US" dirty="0"/>
              <a:t>。</a:t>
            </a:r>
            <a:endParaRPr lang="zh-CN" altLang="en-US" dirty="0"/>
          </a:p>
        </p:txBody>
      </p:sp>
    </p:spTree>
    <p:extLst>
      <p:ext uri="{BB962C8B-B14F-4D97-AF65-F5344CB8AC3E}">
        <p14:creationId xmlns:p14="http://schemas.microsoft.com/office/powerpoint/2010/main" val="158946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115895" y="27025"/>
            <a:ext cx="1736116" cy="523220"/>
          </a:xfrm>
          <a:prstGeom prst="rect">
            <a:avLst/>
          </a:prstGeom>
          <a:noFill/>
        </p:spPr>
        <p:txBody>
          <a:bodyPr wrap="none" rtlCol="0">
            <a:spAutoFit/>
          </a:bodyPr>
          <a:lstStyle/>
          <a:p>
            <a:r>
              <a:rPr kumimoji="1" lang="en-US" altLang="zh-Hans" sz="2800" b="1" dirty="0"/>
              <a:t>GBDT</a:t>
            </a:r>
            <a:r>
              <a:rPr kumimoji="1" lang="zh-CN" altLang="en-US" sz="2800" b="1" dirty="0"/>
              <a:t>简介</a:t>
            </a:r>
          </a:p>
        </p:txBody>
      </p:sp>
      <p:cxnSp>
        <p:nvCxnSpPr>
          <p:cNvPr id="11" name="直线连接符 10">
            <a:extLst>
              <a:ext uri="{FF2B5EF4-FFF2-40B4-BE49-F238E27FC236}">
                <a16:creationId xmlns:a16="http://schemas.microsoft.com/office/drawing/2014/main" id="{4D1E18BF-CC82-7747-9F84-57309C00704A}"/>
              </a:ext>
            </a:extLst>
          </p:cNvPr>
          <p:cNvCxnSpPr>
            <a:cxnSpLocks/>
          </p:cNvCxnSpPr>
          <p:nvPr/>
        </p:nvCxnSpPr>
        <p:spPr>
          <a:xfrm>
            <a:off x="395536" y="6453336"/>
            <a:ext cx="828092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F9D826E-4459-E540-88A1-EFEF5D158ED3}"/>
              </a:ext>
            </a:extLst>
          </p:cNvPr>
          <p:cNvSpPr txBox="1"/>
          <p:nvPr/>
        </p:nvSpPr>
        <p:spPr>
          <a:xfrm>
            <a:off x="251520" y="6528060"/>
            <a:ext cx="8616013" cy="276999"/>
          </a:xfrm>
          <a:prstGeom prst="rect">
            <a:avLst/>
          </a:prstGeom>
          <a:noFill/>
        </p:spPr>
        <p:txBody>
          <a:bodyPr wrap="none" rtlCol="0">
            <a:spAutoFit/>
          </a:bodyPr>
          <a:lstStyle/>
          <a:p>
            <a:r>
              <a:rPr kumimoji="1" lang="en-US" altLang="zh-CN" sz="1200" dirty="0"/>
              <a:t>[</a:t>
            </a:r>
            <a:r>
              <a:rPr kumimoji="1" lang="en-US" altLang="zh-Hans" sz="1200" dirty="0"/>
              <a:t>2]</a:t>
            </a:r>
            <a:r>
              <a:rPr kumimoji="1" lang="zh-Hans" altLang="en-US" sz="1200" dirty="0"/>
              <a:t> </a:t>
            </a:r>
            <a:r>
              <a:rPr kumimoji="1" lang="en-US" altLang="zh-Hans" sz="1200" dirty="0" err="1"/>
              <a:t>Breiman</a:t>
            </a:r>
            <a:r>
              <a:rPr kumimoji="1" lang="en-US" altLang="zh-Hans" sz="1200" dirty="0"/>
              <a:t>,</a:t>
            </a:r>
            <a:r>
              <a:rPr kumimoji="1" lang="zh-Hans" altLang="en-US" sz="1200" dirty="0"/>
              <a:t> </a:t>
            </a:r>
            <a:r>
              <a:rPr kumimoji="1" lang="en-US" altLang="zh-Hans" sz="1200" dirty="0"/>
              <a:t>L.,</a:t>
            </a:r>
            <a:r>
              <a:rPr kumimoji="1" lang="en-US" altLang="zh-Hans" sz="1200" dirty="0" err="1"/>
              <a:t>J.Friedman</a:t>
            </a:r>
            <a:r>
              <a:rPr kumimoji="1" lang="en-US" altLang="zh-Hans" sz="1200" dirty="0"/>
              <a:t>,</a:t>
            </a:r>
            <a:r>
              <a:rPr kumimoji="1" lang="zh-Hans" altLang="en-US" sz="1200" dirty="0"/>
              <a:t> </a:t>
            </a:r>
            <a:r>
              <a:rPr kumimoji="1" lang="en-US" altLang="zh-Hans" sz="1200" dirty="0" err="1"/>
              <a:t>C.J.Stone</a:t>
            </a:r>
            <a:r>
              <a:rPr kumimoji="1" lang="en-US" altLang="zh-Hans" sz="1200" dirty="0"/>
              <a:t>,</a:t>
            </a:r>
            <a:r>
              <a:rPr kumimoji="1" lang="zh-Hans" altLang="en-US" sz="1200" dirty="0"/>
              <a:t> </a:t>
            </a:r>
            <a:r>
              <a:rPr kumimoji="1" lang="en-US" altLang="zh-Hans" sz="1200" dirty="0"/>
              <a:t>and</a:t>
            </a:r>
            <a:r>
              <a:rPr kumimoji="1" lang="zh-Hans" altLang="en-US" sz="1200" dirty="0"/>
              <a:t> </a:t>
            </a:r>
            <a:r>
              <a:rPr kumimoji="1" lang="en-US" altLang="zh-Hans" sz="1200" dirty="0"/>
              <a:t>R.</a:t>
            </a:r>
            <a:r>
              <a:rPr kumimoji="1" lang="zh-Hans" altLang="en-US" sz="1200" dirty="0"/>
              <a:t> </a:t>
            </a:r>
            <a:r>
              <a:rPr kumimoji="1" lang="en-US" altLang="zh-Hans" sz="1200" dirty="0"/>
              <a:t>A.</a:t>
            </a:r>
            <a:r>
              <a:rPr kumimoji="1" lang="zh-Hans" altLang="en-US" sz="1200" dirty="0"/>
              <a:t> </a:t>
            </a:r>
            <a:r>
              <a:rPr kumimoji="1" lang="en-US" altLang="zh-Hans" sz="1200" dirty="0" err="1"/>
              <a:t>Olshen</a:t>
            </a:r>
            <a:r>
              <a:rPr kumimoji="1" lang="zh-Hans" altLang="en-US" sz="1200" dirty="0"/>
              <a:t> </a:t>
            </a:r>
            <a:r>
              <a:rPr kumimoji="1" lang="en-US" altLang="zh-Hans" sz="1200" dirty="0"/>
              <a:t>(1984).</a:t>
            </a:r>
            <a:r>
              <a:rPr kumimoji="1" lang="zh-Hans" altLang="en-US" sz="1200" dirty="0"/>
              <a:t> </a:t>
            </a:r>
            <a:r>
              <a:rPr kumimoji="1" lang="en-US" altLang="zh-Hans" sz="1200" dirty="0"/>
              <a:t>Classification</a:t>
            </a:r>
            <a:r>
              <a:rPr kumimoji="1" lang="zh-Hans" altLang="en-US" sz="1200" dirty="0"/>
              <a:t> </a:t>
            </a:r>
            <a:r>
              <a:rPr kumimoji="1" lang="en-US" altLang="zh-Hans" sz="1200" dirty="0"/>
              <a:t>and</a:t>
            </a:r>
            <a:r>
              <a:rPr kumimoji="1" lang="zh-Hans" altLang="en-US" sz="1200" dirty="0"/>
              <a:t> </a:t>
            </a:r>
            <a:r>
              <a:rPr kumimoji="1" lang="en-US" altLang="zh-Hans" sz="1200" dirty="0"/>
              <a:t>regression</a:t>
            </a:r>
            <a:r>
              <a:rPr kumimoji="1" lang="zh-Hans" altLang="en-US" sz="1200" dirty="0"/>
              <a:t> </a:t>
            </a:r>
            <a:r>
              <a:rPr kumimoji="1" lang="en-US" altLang="zh-Hans" sz="1200" dirty="0"/>
              <a:t>Trees.</a:t>
            </a:r>
            <a:r>
              <a:rPr kumimoji="1" lang="zh-Hans" altLang="en-US" sz="1200" dirty="0"/>
              <a:t> </a:t>
            </a:r>
            <a:r>
              <a:rPr kumimoji="1" lang="en-US" altLang="zh-Hans" sz="1200" dirty="0"/>
              <a:t>Chapman</a:t>
            </a:r>
            <a:r>
              <a:rPr kumimoji="1" lang="zh-Hans" altLang="en-US" sz="1200" dirty="0"/>
              <a:t> </a:t>
            </a:r>
            <a:r>
              <a:rPr kumimoji="1" lang="en-US" altLang="zh-Hans" sz="1200" dirty="0"/>
              <a:t>&amp;</a:t>
            </a:r>
            <a:r>
              <a:rPr kumimoji="1" lang="zh-Hans" altLang="en-US" sz="1200" dirty="0"/>
              <a:t> </a:t>
            </a:r>
            <a:r>
              <a:rPr kumimoji="1" lang="en-US" altLang="zh-Hans" sz="1200" dirty="0"/>
              <a:t>Hall/CRC,</a:t>
            </a:r>
            <a:r>
              <a:rPr kumimoji="1" lang="zh-Hans" altLang="en-US" sz="1200" dirty="0"/>
              <a:t> </a:t>
            </a:r>
            <a:r>
              <a:rPr kumimoji="1" lang="en-US" altLang="zh-Hans" sz="1200" dirty="0"/>
              <a:t>Boca</a:t>
            </a:r>
            <a:r>
              <a:rPr kumimoji="1" lang="zh-Hans" altLang="en-US" sz="1200" dirty="0"/>
              <a:t> </a:t>
            </a:r>
            <a:r>
              <a:rPr kumimoji="1" lang="en-US" altLang="zh-Hans" sz="1200" dirty="0"/>
              <a:t>Raton,</a:t>
            </a:r>
            <a:r>
              <a:rPr kumimoji="1" lang="zh-Hans" altLang="en-US" sz="1200" dirty="0"/>
              <a:t> </a:t>
            </a:r>
            <a:r>
              <a:rPr kumimoji="1" lang="en-US" altLang="zh-Hans" sz="1200" dirty="0"/>
              <a:t>FL.</a:t>
            </a:r>
            <a:endParaRPr kumimoji="1" lang="zh-CN" altLang="en-US" sz="1200" dirty="0"/>
          </a:p>
        </p:txBody>
      </p:sp>
      <p:sp>
        <p:nvSpPr>
          <p:cNvPr id="2" name="文本框 1">
            <a:extLst>
              <a:ext uri="{FF2B5EF4-FFF2-40B4-BE49-F238E27FC236}">
                <a16:creationId xmlns:a16="http://schemas.microsoft.com/office/drawing/2014/main" id="{02C95248-14E0-5E4D-89A1-4FB6D43E1DAE}"/>
              </a:ext>
            </a:extLst>
          </p:cNvPr>
          <p:cNvSpPr txBox="1"/>
          <p:nvPr/>
        </p:nvSpPr>
        <p:spPr>
          <a:xfrm>
            <a:off x="395536" y="1052736"/>
            <a:ext cx="3760966" cy="369332"/>
          </a:xfrm>
          <a:prstGeom prst="rect">
            <a:avLst/>
          </a:prstGeom>
          <a:noFill/>
        </p:spPr>
        <p:txBody>
          <a:bodyPr wrap="none" rtlCol="0">
            <a:spAutoFit/>
          </a:bodyPr>
          <a:lstStyle/>
          <a:p>
            <a:r>
              <a:rPr kumimoji="1" lang="en-US" altLang="zh-CN" dirty="0"/>
              <a:t>1</a:t>
            </a:r>
            <a:r>
              <a:rPr kumimoji="1" lang="en-US" altLang="zh-Hans" dirty="0"/>
              <a:t>.4</a:t>
            </a:r>
            <a:r>
              <a:rPr kumimoji="1" lang="zh-Hans" altLang="en-US" dirty="0"/>
              <a:t> </a:t>
            </a:r>
            <a:r>
              <a:rPr kumimoji="1" lang="zh-CN" altLang="en-US" dirty="0"/>
              <a:t>最小二乘回归树的具体计算方法</a:t>
            </a:r>
          </a:p>
        </p:txBody>
      </p:sp>
      <p:sp>
        <p:nvSpPr>
          <p:cNvPr id="4" name="文本框 3">
            <a:extLst>
              <a:ext uri="{FF2B5EF4-FFF2-40B4-BE49-F238E27FC236}">
                <a16:creationId xmlns:a16="http://schemas.microsoft.com/office/drawing/2014/main" id="{8DA8FC3C-0212-134D-BC7E-04DE71AF8094}"/>
              </a:ext>
            </a:extLst>
          </p:cNvPr>
          <p:cNvSpPr txBox="1"/>
          <p:nvPr/>
        </p:nvSpPr>
        <p:spPr>
          <a:xfrm>
            <a:off x="782515" y="1802423"/>
            <a:ext cx="8260595" cy="1477328"/>
          </a:xfrm>
          <a:prstGeom prst="rect">
            <a:avLst/>
          </a:prstGeom>
          <a:noFill/>
        </p:spPr>
        <p:txBody>
          <a:bodyPr wrap="none" rtlCol="0">
            <a:spAutoFit/>
          </a:bodyPr>
          <a:lstStyle/>
          <a:p>
            <a:r>
              <a:rPr kumimoji="1" lang="en-US" altLang="zh-CN" dirty="0"/>
              <a:t>1</a:t>
            </a:r>
            <a:r>
              <a:rPr kumimoji="1" lang="en-US" altLang="zh-Hans" dirty="0"/>
              <a:t>.</a:t>
            </a:r>
            <a:r>
              <a:rPr kumimoji="1" lang="zh-CN" altLang="en-US" dirty="0"/>
              <a:t>回归树在每个划分节点都会得到一个预测值，以标签是身高为例，这个预测值</a:t>
            </a:r>
            <a:endParaRPr kumimoji="1" lang="en-US" altLang="zh-CN" dirty="0"/>
          </a:p>
          <a:p>
            <a:r>
              <a:rPr kumimoji="1" lang="zh-CN" altLang="en-US" dirty="0"/>
              <a:t>   就是这个节点上所有样本身高的平均值。</a:t>
            </a:r>
            <a:endParaRPr kumimoji="1" lang="en-US" altLang="zh-CN" dirty="0"/>
          </a:p>
          <a:p>
            <a:endParaRPr kumimoji="1" lang="en-US" altLang="zh-CN" dirty="0"/>
          </a:p>
          <a:p>
            <a:r>
              <a:rPr kumimoji="1" lang="en-US" altLang="zh-CN" dirty="0"/>
              <a:t>2.</a:t>
            </a:r>
            <a:r>
              <a:rPr kumimoji="1" lang="zh-CN" altLang="en-US" dirty="0"/>
              <a:t> 分枝时遍历所有的属性进行二叉划分，挑选使</a:t>
            </a:r>
            <a:r>
              <a:rPr kumimoji="1" lang="zh-CN" altLang="en-US" b="1" dirty="0">
                <a:solidFill>
                  <a:srgbClr val="C00000"/>
                </a:solidFill>
              </a:rPr>
              <a:t>平方误差</a:t>
            </a:r>
            <a:r>
              <a:rPr kumimoji="1" lang="zh-CN" altLang="en-US" dirty="0"/>
              <a:t>最小的划分属性作为本</a:t>
            </a:r>
            <a:endParaRPr kumimoji="1" lang="en-US" altLang="zh-CN" dirty="0"/>
          </a:p>
          <a:p>
            <a:r>
              <a:rPr kumimoji="1" lang="zh-CN" altLang="en-US" dirty="0"/>
              <a:t>    节点的划分属性</a:t>
            </a:r>
          </a:p>
        </p:txBody>
      </p:sp>
      <p:sp>
        <p:nvSpPr>
          <p:cNvPr id="5" name="椭圆 4">
            <a:extLst>
              <a:ext uri="{FF2B5EF4-FFF2-40B4-BE49-F238E27FC236}">
                <a16:creationId xmlns:a16="http://schemas.microsoft.com/office/drawing/2014/main" id="{DBA5E5B1-70AE-5646-8DB9-CA712519B40C}"/>
              </a:ext>
            </a:extLst>
          </p:cNvPr>
          <p:cNvSpPr/>
          <p:nvPr/>
        </p:nvSpPr>
        <p:spPr>
          <a:xfrm>
            <a:off x="1043608" y="3284984"/>
            <a:ext cx="808403"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E4B2231D-A701-9147-9FE5-6FA649170FD6}"/>
              </a:ext>
            </a:extLst>
          </p:cNvPr>
          <p:cNvCxnSpPr>
            <a:stCxn id="5" idx="3"/>
          </p:cNvCxnSpPr>
          <p:nvPr/>
        </p:nvCxnSpPr>
        <p:spPr>
          <a:xfrm flipH="1">
            <a:off x="782515" y="3961073"/>
            <a:ext cx="379481" cy="76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53D1F461-F500-D440-8727-00C6251BC3DF}"/>
              </a:ext>
            </a:extLst>
          </p:cNvPr>
          <p:cNvCxnSpPr>
            <a:stCxn id="5" idx="5"/>
          </p:cNvCxnSpPr>
          <p:nvPr/>
        </p:nvCxnSpPr>
        <p:spPr>
          <a:xfrm>
            <a:off x="1733623" y="3961073"/>
            <a:ext cx="390105" cy="76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C20D6ED9-46AF-D046-AF1B-08DC0707B190}"/>
              </a:ext>
            </a:extLst>
          </p:cNvPr>
          <p:cNvSpPr/>
          <p:nvPr/>
        </p:nvSpPr>
        <p:spPr>
          <a:xfrm>
            <a:off x="179512" y="4725144"/>
            <a:ext cx="1008112" cy="933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X</a:t>
            </a:r>
            <a:r>
              <a:rPr kumimoji="1" lang="en-US" altLang="zh-Hans" sz="1200" dirty="0"/>
              <a:t>11,x12x13,….</a:t>
            </a:r>
            <a:endParaRPr kumimoji="1" lang="zh-CN" altLang="en-US" sz="1200" dirty="0"/>
          </a:p>
        </p:txBody>
      </p:sp>
      <p:sp>
        <p:nvSpPr>
          <p:cNvPr id="20" name="椭圆 19">
            <a:extLst>
              <a:ext uri="{FF2B5EF4-FFF2-40B4-BE49-F238E27FC236}">
                <a16:creationId xmlns:a16="http://schemas.microsoft.com/office/drawing/2014/main" id="{B48FD279-3D05-3343-A71B-3FFE553A62BE}"/>
              </a:ext>
            </a:extLst>
          </p:cNvPr>
          <p:cNvSpPr/>
          <p:nvPr/>
        </p:nvSpPr>
        <p:spPr>
          <a:xfrm>
            <a:off x="1812548" y="4699888"/>
            <a:ext cx="1103267" cy="9585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X</a:t>
            </a:r>
            <a:r>
              <a:rPr kumimoji="1" lang="en-US" altLang="zh-Hans" sz="1200" dirty="0"/>
              <a:t>21,x22,x23,…</a:t>
            </a:r>
            <a:endParaRPr kumimoji="1" lang="zh-CN" altLang="en-US" sz="1200" dirty="0"/>
          </a:p>
        </p:txBody>
      </p:sp>
      <p:sp>
        <p:nvSpPr>
          <p:cNvPr id="21" name="文本框 20">
            <a:extLst>
              <a:ext uri="{FF2B5EF4-FFF2-40B4-BE49-F238E27FC236}">
                <a16:creationId xmlns:a16="http://schemas.microsoft.com/office/drawing/2014/main" id="{5463C57E-F63F-604C-B8EB-149FD6C83EDE}"/>
              </a:ext>
            </a:extLst>
          </p:cNvPr>
          <p:cNvSpPr txBox="1"/>
          <p:nvPr/>
        </p:nvSpPr>
        <p:spPr>
          <a:xfrm>
            <a:off x="1043608" y="3542528"/>
            <a:ext cx="2500696" cy="461665"/>
          </a:xfrm>
          <a:prstGeom prst="rect">
            <a:avLst/>
          </a:prstGeom>
          <a:noFill/>
        </p:spPr>
        <p:txBody>
          <a:bodyPr wrap="square" rtlCol="0">
            <a:spAutoFit/>
          </a:bodyPr>
          <a:lstStyle/>
          <a:p>
            <a:r>
              <a:rPr kumimoji="1" lang="zh-CN" altLang="en-US" sz="1200" b="1" i="1" dirty="0">
                <a:solidFill>
                  <a:schemeClr val="bg1"/>
                </a:solidFill>
              </a:rPr>
              <a:t>第</a:t>
            </a:r>
            <a:r>
              <a:rPr kumimoji="1" lang="zh-Hans" altLang="en-US" sz="1200" b="1" i="1" dirty="0">
                <a:solidFill>
                  <a:schemeClr val="bg1"/>
                </a:solidFill>
              </a:rPr>
              <a:t> </a:t>
            </a:r>
            <a:r>
              <a:rPr kumimoji="1" lang="en-US" altLang="zh-CN" sz="1200" b="1" i="1" dirty="0">
                <a:solidFill>
                  <a:schemeClr val="bg1"/>
                </a:solidFill>
              </a:rPr>
              <a:t>t</a:t>
            </a:r>
            <a:r>
              <a:rPr kumimoji="1" lang="zh-CN" altLang="en-US" sz="1200" b="1" i="1" dirty="0">
                <a:solidFill>
                  <a:schemeClr val="bg1"/>
                </a:solidFill>
              </a:rPr>
              <a:t>个划分</a:t>
            </a:r>
            <a:endParaRPr kumimoji="1" lang="en-US" altLang="zh-CN" sz="1200" b="1" i="1" dirty="0">
              <a:solidFill>
                <a:schemeClr val="bg1"/>
              </a:solidFill>
            </a:endParaRPr>
          </a:p>
          <a:p>
            <a:r>
              <a:rPr kumimoji="1" lang="zh-Hans" altLang="en-US" sz="1200" b="1" i="1" dirty="0">
                <a:solidFill>
                  <a:schemeClr val="bg1"/>
                </a:solidFill>
              </a:rPr>
              <a:t>  </a:t>
            </a:r>
            <a:r>
              <a:rPr kumimoji="1" lang="zh-CN" altLang="en-US" sz="1200" b="1" i="1" dirty="0">
                <a:solidFill>
                  <a:schemeClr val="bg1"/>
                </a:solidFill>
              </a:rPr>
              <a:t>属性</a:t>
            </a:r>
          </a:p>
        </p:txBody>
      </p:sp>
      <p:sp>
        <p:nvSpPr>
          <p:cNvPr id="22" name="文本框 21">
            <a:extLst>
              <a:ext uri="{FF2B5EF4-FFF2-40B4-BE49-F238E27FC236}">
                <a16:creationId xmlns:a16="http://schemas.microsoft.com/office/drawing/2014/main" id="{AA5A1879-C0F7-5A42-AF9D-CD6165DA05DA}"/>
              </a:ext>
            </a:extLst>
          </p:cNvPr>
          <p:cNvSpPr txBox="1"/>
          <p:nvPr/>
        </p:nvSpPr>
        <p:spPr>
          <a:xfrm>
            <a:off x="81833" y="5728894"/>
            <a:ext cx="1449436" cy="369332"/>
          </a:xfrm>
          <a:prstGeom prst="rect">
            <a:avLst/>
          </a:prstGeom>
          <a:noFill/>
        </p:spPr>
        <p:txBody>
          <a:bodyPr wrap="none" rtlCol="0">
            <a:spAutoFit/>
          </a:bodyPr>
          <a:lstStyle/>
          <a:p>
            <a:r>
              <a:rPr kumimoji="1" lang="zh-CN" altLang="en-US" dirty="0"/>
              <a:t>身高均值为</a:t>
            </a:r>
            <a:r>
              <a:rPr kumimoji="1" lang="en-US" altLang="zh-CN" dirty="0"/>
              <a:t>a</a:t>
            </a:r>
            <a:endParaRPr kumimoji="1" lang="zh-CN" altLang="en-US" dirty="0"/>
          </a:p>
        </p:txBody>
      </p:sp>
      <p:sp>
        <p:nvSpPr>
          <p:cNvPr id="23" name="文本框 22">
            <a:extLst>
              <a:ext uri="{FF2B5EF4-FFF2-40B4-BE49-F238E27FC236}">
                <a16:creationId xmlns:a16="http://schemas.microsoft.com/office/drawing/2014/main" id="{97059B92-8D0D-2646-846F-60DB6D13377E}"/>
              </a:ext>
            </a:extLst>
          </p:cNvPr>
          <p:cNvSpPr txBox="1"/>
          <p:nvPr/>
        </p:nvSpPr>
        <p:spPr>
          <a:xfrm>
            <a:off x="1733623" y="5728894"/>
            <a:ext cx="1691489" cy="369332"/>
          </a:xfrm>
          <a:prstGeom prst="rect">
            <a:avLst/>
          </a:prstGeom>
          <a:noFill/>
        </p:spPr>
        <p:txBody>
          <a:bodyPr wrap="none" rtlCol="0">
            <a:spAutoFit/>
          </a:bodyPr>
          <a:lstStyle/>
          <a:p>
            <a:r>
              <a:rPr kumimoji="1" lang="zh-CN" altLang="en-US" dirty="0"/>
              <a:t>身高的均值为</a:t>
            </a:r>
            <a:r>
              <a:rPr kumimoji="1" lang="en-US" altLang="zh-CN" dirty="0"/>
              <a:t>b</a:t>
            </a:r>
            <a:endParaRPr kumimoji="1" lang="zh-CN" altLang="en-US" dirty="0"/>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ABBAD9A-6835-B84F-8E2B-82D8472CC8C7}"/>
                  </a:ext>
                </a:extLst>
              </p:cNvPr>
              <p:cNvSpPr txBox="1"/>
              <p:nvPr/>
            </p:nvSpPr>
            <p:spPr>
              <a:xfrm>
                <a:off x="3203848" y="3432998"/>
                <a:ext cx="5617243" cy="1791388"/>
              </a:xfrm>
              <a:prstGeom prst="rect">
                <a:avLst/>
              </a:prstGeom>
              <a:noFill/>
            </p:spPr>
            <p:txBody>
              <a:bodyPr wrap="none" rtlCol="0">
                <a:spAutoFit/>
              </a:bodyPr>
              <a:lstStyle/>
              <a:p>
                <a:r>
                  <a:rPr kumimoji="1" lang="zh-CN" altLang="en-US" dirty="0"/>
                  <a:t>第</a:t>
                </a:r>
                <a:r>
                  <a:rPr kumimoji="1" lang="en-US" altLang="zh-CN" dirty="0"/>
                  <a:t>t</a:t>
                </a:r>
                <a:r>
                  <a:rPr kumimoji="1" lang="zh-CN" altLang="en-US" dirty="0"/>
                  <a:t>个属性的平方误差计算公式</a:t>
                </a:r>
                <a:r>
                  <a:rPr kumimoji="1" lang="zh-Hans" altLang="en-US" dirty="0"/>
                  <a:t> </a:t>
                </a:r>
                <a:endParaRPr kumimoji="1" lang="en-US" altLang="zh-Hans" dirty="0"/>
              </a:p>
              <a:p>
                <a:r>
                  <a:rPr kumimoji="1" lang="zh-Hans" altLang="en-US" dirty="0"/>
                  <a:t>   </a:t>
                </a:r>
                <a:endParaRPr kumimoji="1" lang="en-US" altLang="zh-Hans" dirty="0"/>
              </a:p>
              <a:p>
                <a:r>
                  <a:rPr kumimoji="1" lang="zh-Hans" altLang="en-US" dirty="0"/>
                  <a:t>             </a:t>
                </a:r>
                <a:r>
                  <a:rPr kumimoji="1" lang="en-US" altLang="zh-Hans" dirty="0" err="1"/>
                  <a:t>loss_t</a:t>
                </a:r>
                <a:r>
                  <a:rPr kumimoji="1" lang="zh-Hans" altLang="en-US" dirty="0"/>
                  <a:t> </a:t>
                </a:r>
                <a:r>
                  <a:rPr kumimoji="1" lang="en-US" altLang="zh-Hans" dirty="0"/>
                  <a:t>=</a:t>
                </a:r>
                <a14:m>
                  <m:oMath xmlns:m="http://schemas.openxmlformats.org/officeDocument/2006/math">
                    <m:nary>
                      <m:naryPr>
                        <m:chr m:val="∑"/>
                        <m:supHide m:val="on"/>
                        <m:ctrlPr>
                          <a:rPr kumimoji="1" lang="en-US" altLang="zh-Hans" i="1" smtClean="0">
                            <a:latin typeface="Cambria Math" panose="02040503050406030204" pitchFamily="18" charset="0"/>
                          </a:rPr>
                        </m:ctrlPr>
                      </m:naryPr>
                      <m:sub>
                        <m:r>
                          <m:rPr>
                            <m:sty m:val="p"/>
                            <m:brk m:alnAt="7"/>
                          </m:rPr>
                          <a:rPr kumimoji="1" lang="en-US" altLang="zh-Hans" i="1">
                            <a:latin typeface="Cambria Math" panose="02040503050406030204" pitchFamily="18" charset="0"/>
                          </a:rPr>
                          <m:t>i</m:t>
                        </m:r>
                      </m:sub>
                      <m:sup/>
                      <m:e>
                        <m:sSup>
                          <m:sSupPr>
                            <m:ctrlPr>
                              <a:rPr kumimoji="1" lang="en-US" altLang="zh-Hans" i="1" smtClean="0">
                                <a:latin typeface="Cambria Math" panose="02040503050406030204" pitchFamily="18" charset="0"/>
                              </a:rPr>
                            </m:ctrlPr>
                          </m:sSupPr>
                          <m:e>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𝑥</m:t>
                                </m:r>
                              </m:e>
                              <m:sub>
                                <m:r>
                                  <a:rPr kumimoji="1" lang="en-US" altLang="zh-Hans" b="0" i="1" smtClean="0">
                                    <a:latin typeface="Cambria Math" panose="02040503050406030204" pitchFamily="18" charset="0"/>
                                  </a:rPr>
                                  <m:t>1</m:t>
                                </m:r>
                                <m:r>
                                  <a:rPr kumimoji="1" lang="en-US" altLang="zh-Hans" b="0" i="1" smtClean="0">
                                    <a:latin typeface="Cambria Math" panose="02040503050406030204" pitchFamily="18" charset="0"/>
                                  </a:rPr>
                                  <m:t>𝑖</m:t>
                                </m:r>
                              </m:sub>
                            </m:sSub>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𝑎</m:t>
                            </m:r>
                            <m:r>
                              <a:rPr kumimoji="1" lang="en-US" altLang="zh-Hans" b="0" i="1" smtClean="0">
                                <a:latin typeface="Cambria Math" panose="02040503050406030204" pitchFamily="18" charset="0"/>
                              </a:rPr>
                              <m:t>)</m:t>
                            </m:r>
                          </m:e>
                          <m:sup>
                            <m:r>
                              <a:rPr kumimoji="1" lang="en-US" altLang="zh-Hans" b="0" i="1" smtClean="0">
                                <a:latin typeface="Cambria Math" panose="02040503050406030204" pitchFamily="18" charset="0"/>
                              </a:rPr>
                              <m:t>2</m:t>
                            </m:r>
                          </m:sup>
                        </m:sSup>
                      </m:e>
                    </m:nary>
                  </m:oMath>
                </a14:m>
                <a:r>
                  <a:rPr kumimoji="1" lang="en-US" altLang="zh-CN" dirty="0"/>
                  <a:t>+</a:t>
                </a:r>
                <a14:m>
                  <m:oMath xmlns:m="http://schemas.openxmlformats.org/officeDocument/2006/math">
                    <m:nary>
                      <m:naryPr>
                        <m:chr m:val="∑"/>
                        <m:supHide m:val="on"/>
                        <m:ctrlPr>
                          <a:rPr kumimoji="1" lang="en-US" altLang="zh-CN" i="1" dirty="0" smtClean="0">
                            <a:latin typeface="Cambria Math" panose="02040503050406030204" pitchFamily="18" charset="0"/>
                          </a:rPr>
                        </m:ctrlPr>
                      </m:naryPr>
                      <m:sub>
                        <m:r>
                          <m:rPr>
                            <m:brk m:alnAt="7"/>
                          </m:rPr>
                          <a:rPr kumimoji="1" lang="en-US" altLang="zh-Hans" b="0" i="1" dirty="0" smtClean="0">
                            <a:latin typeface="Cambria Math" panose="02040503050406030204" pitchFamily="18" charset="0"/>
                          </a:rPr>
                          <m:t>𝑗</m:t>
                        </m:r>
                      </m:sub>
                      <m:sup/>
                      <m:e>
                        <m:sSup>
                          <m:sSupPr>
                            <m:ctrlPr>
                              <a:rPr kumimoji="1" lang="en-US" altLang="zh-CN" i="1" dirty="0" smtClean="0">
                                <a:latin typeface="Cambria Math" panose="02040503050406030204" pitchFamily="18" charset="0"/>
                              </a:rPr>
                            </m:ctrlPr>
                          </m:sSupPr>
                          <m:e>
                            <m:r>
                              <a:rPr kumimoji="1" lang="en-US" altLang="zh-Hans" b="0" i="1" dirty="0" smtClean="0">
                                <a:latin typeface="Cambria Math" panose="02040503050406030204" pitchFamily="18" charset="0"/>
                              </a:rPr>
                              <m:t>(</m:t>
                            </m:r>
                            <m:sSub>
                              <m:sSubPr>
                                <m:ctrlPr>
                                  <a:rPr kumimoji="1" lang="en-US" altLang="zh-Hans" b="0" i="1" dirty="0" smtClean="0">
                                    <a:latin typeface="Cambria Math" panose="02040503050406030204" pitchFamily="18" charset="0"/>
                                  </a:rPr>
                                </m:ctrlPr>
                              </m:sSubPr>
                              <m:e>
                                <m:r>
                                  <a:rPr kumimoji="1" lang="en-US" altLang="zh-Hans" b="0" i="1" dirty="0" smtClean="0">
                                    <a:latin typeface="Cambria Math" panose="02040503050406030204" pitchFamily="18" charset="0"/>
                                  </a:rPr>
                                  <m:t>𝑥</m:t>
                                </m:r>
                              </m:e>
                              <m:sub>
                                <m:r>
                                  <a:rPr kumimoji="1" lang="en-US" altLang="zh-Hans" b="0" i="1" dirty="0" smtClean="0">
                                    <a:latin typeface="Cambria Math" panose="02040503050406030204" pitchFamily="18" charset="0"/>
                                  </a:rPr>
                                  <m:t>2</m:t>
                                </m:r>
                                <m:r>
                                  <m:rPr>
                                    <m:sty m:val="p"/>
                                  </m:rPr>
                                  <a:rPr kumimoji="1" lang="en-US" altLang="zh-Hans" i="1" dirty="0">
                                    <a:latin typeface="Cambria Math" panose="02040503050406030204" pitchFamily="18" charset="0"/>
                                  </a:rPr>
                                  <m:t>j</m:t>
                                </m:r>
                              </m:sub>
                            </m:sSub>
                            <m:r>
                              <a:rPr kumimoji="1" lang="en-US" altLang="zh-Hans" b="0" i="1" dirty="0" smtClean="0">
                                <a:latin typeface="Cambria Math" panose="02040503050406030204" pitchFamily="18" charset="0"/>
                              </a:rPr>
                              <m:t>−</m:t>
                            </m:r>
                            <m:r>
                              <a:rPr kumimoji="1" lang="en-US" altLang="zh-Hans" b="0" i="1" dirty="0" smtClean="0">
                                <a:latin typeface="Cambria Math" panose="02040503050406030204" pitchFamily="18" charset="0"/>
                              </a:rPr>
                              <m:t>𝑏</m:t>
                            </m:r>
                            <m:r>
                              <a:rPr kumimoji="1" lang="en-US" altLang="zh-Hans" b="0" i="1" dirty="0" smtClean="0">
                                <a:latin typeface="Cambria Math" panose="02040503050406030204" pitchFamily="18" charset="0"/>
                              </a:rPr>
                              <m:t>)</m:t>
                            </m:r>
                          </m:e>
                          <m:sup>
                            <m:r>
                              <a:rPr kumimoji="1" lang="en-US" altLang="zh-Hans" b="0" i="1" dirty="0" smtClean="0">
                                <a:latin typeface="Cambria Math" panose="02040503050406030204" pitchFamily="18" charset="0"/>
                              </a:rPr>
                              <m:t>2</m:t>
                            </m:r>
                          </m:sup>
                        </m:sSup>
                      </m:e>
                    </m:nary>
                  </m:oMath>
                </a14:m>
                <a:endParaRPr kumimoji="1" lang="en-US" altLang="zh-CN" dirty="0"/>
              </a:p>
              <a:p>
                <a:endParaRPr kumimoji="1" lang="en-US" altLang="zh-CN" dirty="0"/>
              </a:p>
              <a:p>
                <a:r>
                  <a:rPr kumimoji="1" lang="zh-CN" altLang="en-US" dirty="0"/>
                  <a:t>遍历每个属性找到使</a:t>
                </a:r>
                <a:r>
                  <a:rPr kumimoji="1" lang="en-US" altLang="zh-CN" dirty="0"/>
                  <a:t>loss</a:t>
                </a:r>
                <a:r>
                  <a:rPr kumimoji="1" lang="zh-CN" altLang="en-US" dirty="0"/>
                  <a:t>最小的属性，令其为当前节点</a:t>
                </a:r>
                <a:endParaRPr kumimoji="1" lang="en-US" altLang="zh-CN" dirty="0"/>
              </a:p>
              <a:p>
                <a:r>
                  <a:rPr kumimoji="1" lang="zh-CN" altLang="en-US" dirty="0"/>
                  <a:t>的属性</a:t>
                </a:r>
              </a:p>
            </p:txBody>
          </p:sp>
        </mc:Choice>
        <mc:Fallback xmlns="">
          <p:sp>
            <p:nvSpPr>
              <p:cNvPr id="24" name="文本框 23">
                <a:extLst>
                  <a:ext uri="{FF2B5EF4-FFF2-40B4-BE49-F238E27FC236}">
                    <a16:creationId xmlns:a16="http://schemas.microsoft.com/office/drawing/2014/main" id="{AABBAD9A-6835-B84F-8E2B-82D8472CC8C7}"/>
                  </a:ext>
                </a:extLst>
              </p:cNvPr>
              <p:cNvSpPr txBox="1">
                <a:spLocks noRot="1" noChangeAspect="1" noMove="1" noResize="1" noEditPoints="1" noAdjustHandles="1" noChangeArrowheads="1" noChangeShapeType="1" noTextEdit="1"/>
              </p:cNvSpPr>
              <p:nvPr/>
            </p:nvSpPr>
            <p:spPr>
              <a:xfrm>
                <a:off x="3203848" y="3432998"/>
                <a:ext cx="5617243" cy="1791388"/>
              </a:xfrm>
              <a:prstGeom prst="rect">
                <a:avLst/>
              </a:prstGeom>
              <a:blipFill>
                <a:blip r:embed="rId3"/>
                <a:stretch>
                  <a:fillRect l="-903" t="-2113" b="-3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295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6" name="文本框 5">
            <a:extLst>
              <a:ext uri="{FF2B5EF4-FFF2-40B4-BE49-F238E27FC236}">
                <a16:creationId xmlns:a16="http://schemas.microsoft.com/office/drawing/2014/main" id="{C3D73E54-FEF1-4046-9412-CB21431D4AB5}"/>
              </a:ext>
            </a:extLst>
          </p:cNvPr>
          <p:cNvSpPr txBox="1"/>
          <p:nvPr/>
        </p:nvSpPr>
        <p:spPr>
          <a:xfrm>
            <a:off x="115895" y="27025"/>
            <a:ext cx="1736116" cy="523220"/>
          </a:xfrm>
          <a:prstGeom prst="rect">
            <a:avLst/>
          </a:prstGeom>
          <a:noFill/>
        </p:spPr>
        <p:txBody>
          <a:bodyPr wrap="none" rtlCol="0">
            <a:spAutoFit/>
          </a:bodyPr>
          <a:lstStyle/>
          <a:p>
            <a:r>
              <a:rPr kumimoji="1" lang="en-US" altLang="zh-Hans" sz="2800" b="1" dirty="0"/>
              <a:t>GBDT</a:t>
            </a:r>
            <a:r>
              <a:rPr kumimoji="1" lang="zh-CN" altLang="en-US" sz="2800" b="1" dirty="0"/>
              <a:t>简介</a:t>
            </a:r>
          </a:p>
        </p:txBody>
      </p:sp>
      <p:sp>
        <p:nvSpPr>
          <p:cNvPr id="3" name="文本框 2">
            <a:extLst>
              <a:ext uri="{FF2B5EF4-FFF2-40B4-BE49-F238E27FC236}">
                <a16:creationId xmlns:a16="http://schemas.microsoft.com/office/drawing/2014/main" id="{C9C5F65F-7BA4-9B42-9DDA-400F7A8B5350}"/>
              </a:ext>
            </a:extLst>
          </p:cNvPr>
          <p:cNvSpPr txBox="1"/>
          <p:nvPr/>
        </p:nvSpPr>
        <p:spPr>
          <a:xfrm>
            <a:off x="686722" y="1052736"/>
            <a:ext cx="7960834" cy="2031325"/>
          </a:xfrm>
          <a:prstGeom prst="rect">
            <a:avLst/>
          </a:prstGeom>
          <a:noFill/>
        </p:spPr>
        <p:txBody>
          <a:bodyPr wrap="none" rtlCol="0">
            <a:spAutoFit/>
          </a:bodyPr>
          <a:lstStyle/>
          <a:p>
            <a:r>
              <a:rPr kumimoji="1" lang="en-US" altLang="zh-CN" dirty="0"/>
              <a:t>3</a:t>
            </a:r>
            <a:r>
              <a:rPr kumimoji="1" lang="en-US" altLang="zh-Hans" dirty="0"/>
              <a:t>.</a:t>
            </a:r>
            <a:r>
              <a:rPr kumimoji="1" lang="zh-Hans" altLang="en-US" dirty="0"/>
              <a:t> </a:t>
            </a:r>
            <a:r>
              <a:rPr kumimoji="1" lang="zh-CN" altLang="en-US" dirty="0"/>
              <a:t>如果属性有多种可能取值，需要</a:t>
            </a:r>
            <a:r>
              <a:rPr kumimoji="1" lang="zh-CN" altLang="en-US" b="1" dirty="0">
                <a:solidFill>
                  <a:srgbClr val="C00000"/>
                </a:solidFill>
              </a:rPr>
              <a:t>遍历所有可能的切分点</a:t>
            </a:r>
            <a:r>
              <a:rPr kumimoji="1" lang="zh-CN" altLang="en-US" dirty="0"/>
              <a:t>，找到使</a:t>
            </a:r>
            <a:r>
              <a:rPr kumimoji="1" lang="en-US" altLang="zh-CN" dirty="0"/>
              <a:t>loss</a:t>
            </a:r>
          </a:p>
          <a:p>
            <a:r>
              <a:rPr kumimoji="1" lang="zh-Hans" altLang="en-US" dirty="0"/>
              <a:t>    </a:t>
            </a:r>
            <a:r>
              <a:rPr kumimoji="1" lang="zh-CN" altLang="en-US" dirty="0"/>
              <a:t>最小的切分点作为该属性的二叉划分点</a:t>
            </a:r>
            <a:endParaRPr kumimoji="1" lang="en-US" altLang="zh-CN" dirty="0"/>
          </a:p>
          <a:p>
            <a:endParaRPr kumimoji="1" lang="en-US" altLang="zh-CN" dirty="0"/>
          </a:p>
          <a:p>
            <a:r>
              <a:rPr kumimoji="1" lang="en-US" altLang="zh-CN" dirty="0"/>
              <a:t>4.</a:t>
            </a:r>
            <a:r>
              <a:rPr kumimoji="1" lang="zh-CN" altLang="en-US" dirty="0"/>
              <a:t> 对子集继续选择新的最优特征进行划分，直到每个叶子节点仅有一个样本</a:t>
            </a:r>
            <a:endParaRPr kumimoji="1" lang="en-US" altLang="zh-CN" dirty="0"/>
          </a:p>
          <a:p>
            <a:r>
              <a:rPr kumimoji="1" lang="zh-CN" altLang="en-US" dirty="0"/>
              <a:t>   （这种情况是很少见或者难以实现的，通常会设定一个允许叶子节点保留</a:t>
            </a:r>
            <a:endParaRPr kumimoji="1" lang="en-US" altLang="zh-CN" dirty="0"/>
          </a:p>
          <a:p>
            <a:r>
              <a:rPr kumimoji="1" lang="zh-CN" altLang="en-US" dirty="0"/>
              <a:t>    最少样本数的参数，满足条件即可停止，如果叶子节点有多个样本值，以</a:t>
            </a:r>
            <a:endParaRPr kumimoji="1" lang="en-US" altLang="zh-CN" dirty="0"/>
          </a:p>
          <a:p>
            <a:r>
              <a:rPr kumimoji="1" lang="zh-CN" altLang="en-US" dirty="0"/>
              <a:t>    均值作为该叶子节点的预测值）</a:t>
            </a:r>
            <a:endParaRPr kumimoji="1" lang="en-US" altLang="zh-CN" dirty="0"/>
          </a:p>
        </p:txBody>
      </p:sp>
      <p:sp>
        <p:nvSpPr>
          <p:cNvPr id="10" name="圆角矩形 9">
            <a:extLst>
              <a:ext uri="{FF2B5EF4-FFF2-40B4-BE49-F238E27FC236}">
                <a16:creationId xmlns:a16="http://schemas.microsoft.com/office/drawing/2014/main" id="{CB5CF847-4D17-9742-85E6-6B801A36B95B}"/>
              </a:ext>
            </a:extLst>
          </p:cNvPr>
          <p:cNvSpPr/>
          <p:nvPr/>
        </p:nvSpPr>
        <p:spPr>
          <a:xfrm>
            <a:off x="539552" y="3140968"/>
            <a:ext cx="8208912" cy="35283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文本框 12">
            <a:extLst>
              <a:ext uri="{FF2B5EF4-FFF2-40B4-BE49-F238E27FC236}">
                <a16:creationId xmlns:a16="http://schemas.microsoft.com/office/drawing/2014/main" id="{E45797B3-0073-E14F-B01B-F6666A2003A6}"/>
              </a:ext>
            </a:extLst>
          </p:cNvPr>
          <p:cNvSpPr txBox="1"/>
          <p:nvPr/>
        </p:nvSpPr>
        <p:spPr>
          <a:xfrm>
            <a:off x="711647" y="3243170"/>
            <a:ext cx="7992888" cy="3539430"/>
          </a:xfrm>
          <a:prstGeom prst="rect">
            <a:avLst/>
          </a:prstGeom>
          <a:noFill/>
        </p:spPr>
        <p:txBody>
          <a:bodyPr wrap="square" rtlCol="0">
            <a:spAutoFit/>
          </a:bodyPr>
          <a:lstStyle/>
          <a:p>
            <a:r>
              <a:rPr kumimoji="1" lang="zh-CN" altLang="en-US" sz="1400" dirty="0">
                <a:solidFill>
                  <a:schemeClr val="bg1"/>
                </a:solidFill>
              </a:rPr>
              <a:t>补充：为什么集成算法大多使用树类模型作为基学习器？或者说，为什么集成学习可以在树类</a:t>
            </a:r>
            <a:endParaRPr kumimoji="1" lang="en-US" altLang="zh-CN" sz="1400" dirty="0">
              <a:solidFill>
                <a:schemeClr val="bg1"/>
              </a:solidFill>
            </a:endParaRPr>
          </a:p>
          <a:p>
            <a:r>
              <a:rPr kumimoji="1" lang="zh-CN" altLang="en-US" sz="1400" dirty="0">
                <a:solidFill>
                  <a:schemeClr val="bg1"/>
                </a:solidFill>
              </a:rPr>
              <a:t>模型上取得成功？</a:t>
            </a:r>
            <a:endParaRPr kumimoji="1" lang="en-US" altLang="zh-CN" sz="1400" dirty="0">
              <a:solidFill>
                <a:schemeClr val="bg1"/>
              </a:solidFill>
            </a:endParaRPr>
          </a:p>
          <a:p>
            <a:r>
              <a:rPr kumimoji="1" lang="zh-CN" altLang="en-US" sz="1400" dirty="0">
                <a:solidFill>
                  <a:schemeClr val="bg1"/>
                </a:solidFill>
              </a:rPr>
              <a:t>（这里是在一些论坛社区上看到再有一点自己的理解，不是在论文上看到的）</a:t>
            </a:r>
            <a:endParaRPr kumimoji="1" lang="en-US" altLang="zh-CN" sz="1400" dirty="0">
              <a:solidFill>
                <a:schemeClr val="bg1"/>
              </a:solidFill>
            </a:endParaRPr>
          </a:p>
          <a:p>
            <a:endParaRPr kumimoji="1" lang="en-US" altLang="zh-CN" sz="1400" dirty="0">
              <a:solidFill>
                <a:schemeClr val="bg1"/>
              </a:solidFill>
            </a:endParaRPr>
          </a:p>
          <a:p>
            <a:r>
              <a:rPr kumimoji="1" lang="zh-CN" altLang="en-US" sz="1400" dirty="0">
                <a:solidFill>
                  <a:schemeClr val="bg1"/>
                </a:solidFill>
              </a:rPr>
              <a:t>树模型具有很多优良的性质，比如预测速度快、不需要进行特征标准化、可解释性强等优点，但是单独使用决策树会有树的节点过深导致的过拟合等问题。</a:t>
            </a:r>
            <a:endParaRPr kumimoji="1" lang="en-US" altLang="zh-CN" sz="1400" dirty="0">
              <a:solidFill>
                <a:schemeClr val="bg1"/>
              </a:solidFill>
            </a:endParaRPr>
          </a:p>
          <a:p>
            <a:endParaRPr kumimoji="1" lang="en-US" altLang="zh-CN" sz="1400" dirty="0">
              <a:solidFill>
                <a:schemeClr val="bg1"/>
              </a:solidFill>
            </a:endParaRPr>
          </a:p>
          <a:p>
            <a:r>
              <a:rPr kumimoji="1" lang="zh-CN" altLang="en-US" sz="1400" dirty="0">
                <a:solidFill>
                  <a:schemeClr val="bg1"/>
                </a:solidFill>
              </a:rPr>
              <a:t>而集成学习的</a:t>
            </a:r>
            <a:r>
              <a:rPr kumimoji="1" lang="en-US" altLang="zh-CN" sz="1400" dirty="0">
                <a:solidFill>
                  <a:schemeClr val="bg1"/>
                </a:solidFill>
              </a:rPr>
              <a:t>bagging</a:t>
            </a:r>
            <a:r>
              <a:rPr kumimoji="1" lang="zh-CN" altLang="en-US" sz="1400" dirty="0">
                <a:solidFill>
                  <a:schemeClr val="bg1"/>
                </a:solidFill>
              </a:rPr>
              <a:t>和</a:t>
            </a:r>
            <a:r>
              <a:rPr kumimoji="1" lang="en-US" altLang="zh-CN" sz="1400" dirty="0">
                <a:solidFill>
                  <a:schemeClr val="bg1"/>
                </a:solidFill>
              </a:rPr>
              <a:t>boosting</a:t>
            </a:r>
            <a:r>
              <a:rPr kumimoji="1" lang="zh-CN" altLang="en-US" sz="1400" dirty="0">
                <a:solidFill>
                  <a:schemeClr val="bg1"/>
                </a:solidFill>
              </a:rPr>
              <a:t>两类主流算法：</a:t>
            </a:r>
            <a:endParaRPr kumimoji="1" lang="en-US" altLang="zh-CN" sz="1400" dirty="0">
              <a:solidFill>
                <a:schemeClr val="bg1"/>
              </a:solidFill>
            </a:endParaRPr>
          </a:p>
          <a:p>
            <a:r>
              <a:rPr kumimoji="1" lang="en-US" altLang="zh-CN" sz="1400" dirty="0">
                <a:solidFill>
                  <a:schemeClr val="bg1"/>
                </a:solidFill>
              </a:rPr>
              <a:t>bagging</a:t>
            </a:r>
            <a:r>
              <a:rPr kumimoji="1" lang="zh-Hans" altLang="en-US" sz="1400" dirty="0">
                <a:solidFill>
                  <a:schemeClr val="bg1"/>
                </a:solidFill>
              </a:rPr>
              <a:t>，</a:t>
            </a:r>
            <a:r>
              <a:rPr kumimoji="1" lang="zh-CN" altLang="en-US" sz="1400" dirty="0">
                <a:solidFill>
                  <a:schemeClr val="bg1"/>
                </a:solidFill>
              </a:rPr>
              <a:t>关注于提升分类器的泛化能力，比如随机森林就通过对样本和特征进行采样训练基分类器来增强其整体对样本变化的适应能力</a:t>
            </a:r>
            <a:r>
              <a:rPr kumimoji="1" lang="en-US" altLang="zh-CN" sz="1400" dirty="0">
                <a:solidFill>
                  <a:schemeClr val="bg1"/>
                </a:solidFill>
              </a:rPr>
              <a:t>,</a:t>
            </a:r>
            <a:r>
              <a:rPr kumimoji="1" lang="zh-Hans" altLang="en-US" sz="1400" dirty="0">
                <a:solidFill>
                  <a:schemeClr val="bg1"/>
                </a:solidFill>
              </a:rPr>
              <a:t> </a:t>
            </a:r>
            <a:r>
              <a:rPr kumimoji="1" lang="zh-CN" altLang="en-US" sz="1400" dirty="0">
                <a:solidFill>
                  <a:schemeClr val="bg1"/>
                </a:solidFill>
              </a:rPr>
              <a:t>所以在随机森林里对于树的</a:t>
            </a:r>
            <a:r>
              <a:rPr kumimoji="1" lang="en" altLang="zh-CN" sz="1400" dirty="0" err="1">
                <a:solidFill>
                  <a:schemeClr val="bg1"/>
                </a:solidFill>
              </a:rPr>
              <a:t>max_depth</a:t>
            </a:r>
            <a:r>
              <a:rPr kumimoji="1" lang="zh-CN" altLang="en" sz="1400" dirty="0">
                <a:solidFill>
                  <a:schemeClr val="bg1"/>
                </a:solidFill>
              </a:rPr>
              <a:t>这个</a:t>
            </a:r>
            <a:r>
              <a:rPr kumimoji="1" lang="zh-CN" altLang="en-US" sz="1400" dirty="0">
                <a:solidFill>
                  <a:schemeClr val="bg1"/>
                </a:solidFill>
              </a:rPr>
              <a:t>参数一般不会加以限制，</a:t>
            </a:r>
            <a:r>
              <a:rPr kumimoji="1" lang="en-US" altLang="zh-CN" sz="1400" dirty="0">
                <a:solidFill>
                  <a:schemeClr val="bg1"/>
                </a:solidFill>
              </a:rPr>
              <a:t>bagg</a:t>
            </a:r>
            <a:r>
              <a:rPr kumimoji="1" lang="en-US" altLang="zh-Hans" sz="1400" dirty="0">
                <a:solidFill>
                  <a:schemeClr val="bg1"/>
                </a:solidFill>
              </a:rPr>
              <a:t>ing</a:t>
            </a:r>
            <a:r>
              <a:rPr kumimoji="1" lang="zh-CN" altLang="en-US" sz="1400" dirty="0">
                <a:solidFill>
                  <a:schemeClr val="bg1"/>
                </a:solidFill>
              </a:rPr>
              <a:t>本身就是一种避免过拟合的方法</a:t>
            </a:r>
            <a:endParaRPr kumimoji="1" lang="en-US" altLang="zh-CN" sz="1400" dirty="0">
              <a:solidFill>
                <a:schemeClr val="bg1"/>
              </a:solidFill>
            </a:endParaRPr>
          </a:p>
          <a:p>
            <a:endParaRPr kumimoji="1" lang="en-US" altLang="zh-CN" sz="1400" dirty="0">
              <a:solidFill>
                <a:schemeClr val="bg1"/>
              </a:solidFill>
            </a:endParaRPr>
          </a:p>
          <a:p>
            <a:r>
              <a:rPr kumimoji="1" lang="en-US" altLang="zh-Hans" sz="1400" dirty="0">
                <a:solidFill>
                  <a:schemeClr val="bg1"/>
                </a:solidFill>
              </a:rPr>
              <a:t>Boosting,</a:t>
            </a:r>
            <a:r>
              <a:rPr kumimoji="1" lang="zh-Hans" altLang="en-US" sz="1400" dirty="0">
                <a:solidFill>
                  <a:schemeClr val="bg1"/>
                </a:solidFill>
              </a:rPr>
              <a:t> </a:t>
            </a:r>
            <a:r>
              <a:rPr kumimoji="1" lang="zh-CN" altLang="en-US" sz="1400" dirty="0">
                <a:solidFill>
                  <a:schemeClr val="bg1"/>
                </a:solidFill>
              </a:rPr>
              <a:t>关注于提升分类器在训练集上的精度，这似乎是一种容易过拟合的方法，但是</a:t>
            </a:r>
            <a:r>
              <a:rPr kumimoji="1" lang="en-US" altLang="zh-CN" sz="1400" dirty="0">
                <a:solidFill>
                  <a:schemeClr val="bg1"/>
                </a:solidFill>
              </a:rPr>
              <a:t>Boosting</a:t>
            </a:r>
            <a:r>
              <a:rPr kumimoji="1" lang="zh-CN" altLang="en-US" sz="1400" dirty="0">
                <a:solidFill>
                  <a:schemeClr val="bg1"/>
                </a:solidFill>
              </a:rPr>
              <a:t>在设计时会有很多避免过拟合的技巧，比如设置</a:t>
            </a:r>
            <a:r>
              <a:rPr kumimoji="1" lang="en" altLang="zh-CN" sz="1400" dirty="0" err="1">
                <a:solidFill>
                  <a:schemeClr val="bg1"/>
                </a:solidFill>
              </a:rPr>
              <a:t>max_depth</a:t>
            </a:r>
            <a:r>
              <a:rPr kumimoji="1" lang="zh-Hans" altLang="en-US" sz="1400" dirty="0">
                <a:solidFill>
                  <a:schemeClr val="bg1"/>
                </a:solidFill>
              </a:rPr>
              <a:t>，</a:t>
            </a:r>
            <a:r>
              <a:rPr kumimoji="1" lang="zh-CN" altLang="en-US" sz="1400" dirty="0">
                <a:solidFill>
                  <a:schemeClr val="bg1"/>
                </a:solidFill>
              </a:rPr>
              <a:t>限制树的最大深度、限制叶子节点的最少样本数量等方法避免过拟合，这些限制可能会降低单个树的精度，但</a:t>
            </a:r>
            <a:r>
              <a:rPr kumimoji="1" lang="en-US" altLang="zh-CN" sz="1400" dirty="0">
                <a:solidFill>
                  <a:schemeClr val="bg1"/>
                </a:solidFill>
              </a:rPr>
              <a:t>boosting</a:t>
            </a:r>
            <a:r>
              <a:rPr kumimoji="1" lang="zh-CN" altLang="en-US" sz="1400" dirty="0">
                <a:solidFill>
                  <a:schemeClr val="bg1"/>
                </a:solidFill>
              </a:rPr>
              <a:t>可以将集成的精度问题交给其为精度提升而设计的框架去解决</a:t>
            </a:r>
            <a:endParaRPr kumimoji="1" lang="en-US" altLang="zh-Hans" sz="1400" dirty="0">
              <a:solidFill>
                <a:schemeClr val="bg1"/>
              </a:solidFill>
            </a:endParaRPr>
          </a:p>
        </p:txBody>
      </p:sp>
    </p:spTree>
    <p:extLst>
      <p:ext uri="{BB962C8B-B14F-4D97-AF65-F5344CB8AC3E}">
        <p14:creationId xmlns:p14="http://schemas.microsoft.com/office/powerpoint/2010/main" val="298699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18" name="矩形 17">
            <a:extLst>
              <a:ext uri="{FF2B5EF4-FFF2-40B4-BE49-F238E27FC236}">
                <a16:creationId xmlns:a16="http://schemas.microsoft.com/office/drawing/2014/main" id="{B34FBFF0-4891-2A4A-A1F2-56257557A081}"/>
              </a:ext>
            </a:extLst>
          </p:cNvPr>
          <p:cNvSpPr/>
          <p:nvPr/>
        </p:nvSpPr>
        <p:spPr>
          <a:xfrm>
            <a:off x="467544" y="1052736"/>
            <a:ext cx="3011722" cy="369332"/>
          </a:xfrm>
          <a:prstGeom prst="rect">
            <a:avLst/>
          </a:prstGeom>
        </p:spPr>
        <p:txBody>
          <a:bodyPr wrap="none">
            <a:spAutoFit/>
          </a:bodyPr>
          <a:lstStyle/>
          <a:p>
            <a:r>
              <a:rPr kumimoji="1" lang="en-US" altLang="zh-CN" dirty="0"/>
              <a:t>2</a:t>
            </a:r>
            <a:r>
              <a:rPr kumimoji="1" lang="en-US" altLang="zh-Hans" dirty="0"/>
              <a:t>.1</a:t>
            </a:r>
            <a:r>
              <a:rPr kumimoji="1" lang="zh-Hans" altLang="en-US" dirty="0"/>
              <a:t> </a:t>
            </a:r>
            <a:r>
              <a:rPr kumimoji="1" lang="en-US" altLang="zh-Hans" dirty="0"/>
              <a:t>Boosting</a:t>
            </a:r>
            <a:r>
              <a:rPr kumimoji="1" lang="zh-Hans" altLang="en-US" dirty="0"/>
              <a:t> </a:t>
            </a:r>
            <a:r>
              <a:rPr kumimoji="1" lang="en-US" altLang="zh-Hans" dirty="0"/>
              <a:t>Tree</a:t>
            </a:r>
            <a:r>
              <a:rPr kumimoji="1" lang="zh-Hans" altLang="en-US" dirty="0"/>
              <a:t> </a:t>
            </a:r>
            <a:r>
              <a:rPr kumimoji="1" lang="zh-CN" altLang="en-US" dirty="0"/>
              <a:t>提升树方法</a:t>
            </a:r>
          </a:p>
        </p:txBody>
      </p:sp>
      <p:sp>
        <p:nvSpPr>
          <p:cNvPr id="3" name="矩形 2">
            <a:extLst>
              <a:ext uri="{FF2B5EF4-FFF2-40B4-BE49-F238E27FC236}">
                <a16:creationId xmlns:a16="http://schemas.microsoft.com/office/drawing/2014/main" id="{74547CF6-04DC-A44A-BEFA-0E493B708D0A}"/>
              </a:ext>
            </a:extLst>
          </p:cNvPr>
          <p:cNvSpPr/>
          <p:nvPr/>
        </p:nvSpPr>
        <p:spPr>
          <a:xfrm>
            <a:off x="467544" y="1669951"/>
            <a:ext cx="8496618" cy="1200329"/>
          </a:xfrm>
          <a:prstGeom prst="rect">
            <a:avLst/>
          </a:prstGeom>
        </p:spPr>
        <p:txBody>
          <a:bodyPr wrap="square">
            <a:spAutoFit/>
          </a:bodyPr>
          <a:lstStyle/>
          <a:p>
            <a:r>
              <a:rPr kumimoji="1" lang="zh-CN" altLang="en-US" dirty="0"/>
              <a:t>简单来说，该方法通过</a:t>
            </a:r>
            <a:r>
              <a:rPr kumimoji="1" lang="zh-CN" altLang="en-US" b="1" dirty="0">
                <a:solidFill>
                  <a:srgbClr val="C00000"/>
                </a:solidFill>
              </a:rPr>
              <a:t>以上一轮基学习器的误差为训练目标</a:t>
            </a:r>
            <a:r>
              <a:rPr kumimoji="1" lang="zh-CN" altLang="en-US" dirty="0"/>
              <a:t>训练本轮的基学习器，不断降低集成模型在训练集上的偏差实现高精度的集成</a:t>
            </a:r>
            <a:endParaRPr kumimoji="1" lang="en-US" altLang="zh-CN" dirty="0"/>
          </a:p>
          <a:p>
            <a:endParaRPr kumimoji="1" lang="en-US" altLang="zh-CN" dirty="0"/>
          </a:p>
          <a:p>
            <a:r>
              <a:rPr kumimoji="1" lang="zh-CN" altLang="en-US" dirty="0"/>
              <a:t>举个例子：对于回归问题，如果我们预测的标签值是</a:t>
            </a:r>
            <a:r>
              <a:rPr kumimoji="1" lang="en-US" altLang="zh-CN" dirty="0"/>
              <a:t>2</a:t>
            </a:r>
            <a:r>
              <a:rPr kumimoji="1" lang="en-US" altLang="zh-Hans" dirty="0"/>
              <a:t>0</a:t>
            </a:r>
            <a:endParaRPr kumimoji="1" lang="en-US" altLang="zh-CN" dirty="0"/>
          </a:p>
        </p:txBody>
      </p:sp>
      <p:cxnSp>
        <p:nvCxnSpPr>
          <p:cNvPr id="10" name="直线连接符 9">
            <a:extLst>
              <a:ext uri="{FF2B5EF4-FFF2-40B4-BE49-F238E27FC236}">
                <a16:creationId xmlns:a16="http://schemas.microsoft.com/office/drawing/2014/main" id="{EB6B727D-8AFE-7B46-8D72-E273707D657D}"/>
              </a:ext>
            </a:extLst>
          </p:cNvPr>
          <p:cNvCxnSpPr/>
          <p:nvPr/>
        </p:nvCxnSpPr>
        <p:spPr>
          <a:xfrm>
            <a:off x="611559" y="3573016"/>
            <a:ext cx="7560840" cy="0"/>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sp>
        <p:nvSpPr>
          <p:cNvPr id="13" name="左大括号 12">
            <a:extLst>
              <a:ext uri="{FF2B5EF4-FFF2-40B4-BE49-F238E27FC236}">
                <a16:creationId xmlns:a16="http://schemas.microsoft.com/office/drawing/2014/main" id="{49AD46E0-B0FC-CB48-BE5A-D9AA528795B3}"/>
              </a:ext>
            </a:extLst>
          </p:cNvPr>
          <p:cNvSpPr/>
          <p:nvPr/>
        </p:nvSpPr>
        <p:spPr>
          <a:xfrm rot="5400000">
            <a:off x="4229438" y="-476910"/>
            <a:ext cx="325083" cy="756084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779E0F0B-0B5D-8243-9B08-0546A15D105D}"/>
              </a:ext>
            </a:extLst>
          </p:cNvPr>
          <p:cNvSpPr txBox="1"/>
          <p:nvPr/>
        </p:nvSpPr>
        <p:spPr>
          <a:xfrm>
            <a:off x="3131057" y="2838855"/>
            <a:ext cx="2521844" cy="307777"/>
          </a:xfrm>
          <a:prstGeom prst="rect">
            <a:avLst/>
          </a:prstGeom>
          <a:noFill/>
        </p:spPr>
        <p:txBody>
          <a:bodyPr wrap="none" rtlCol="0">
            <a:spAutoFit/>
          </a:bodyPr>
          <a:lstStyle/>
          <a:p>
            <a:r>
              <a:rPr kumimoji="1" lang="zh-CN" altLang="en-US" sz="1400" dirty="0"/>
              <a:t>第一个基分类器预测标签为</a:t>
            </a:r>
            <a:r>
              <a:rPr kumimoji="1" lang="en-US" altLang="zh-CN" sz="1400" dirty="0"/>
              <a:t>2</a:t>
            </a:r>
            <a:r>
              <a:rPr kumimoji="1" lang="en-US" altLang="zh-Hans" sz="1400" dirty="0"/>
              <a:t>0</a:t>
            </a:r>
            <a:endParaRPr kumimoji="1" lang="zh-CN" altLang="en-US" sz="1400" dirty="0"/>
          </a:p>
        </p:txBody>
      </p:sp>
      <p:sp>
        <p:nvSpPr>
          <p:cNvPr id="20" name="左大括号 19">
            <a:extLst>
              <a:ext uri="{FF2B5EF4-FFF2-40B4-BE49-F238E27FC236}">
                <a16:creationId xmlns:a16="http://schemas.microsoft.com/office/drawing/2014/main" id="{0CE81BB2-B739-0142-A2DF-F39A8578D864}"/>
              </a:ext>
            </a:extLst>
          </p:cNvPr>
          <p:cNvSpPr/>
          <p:nvPr/>
        </p:nvSpPr>
        <p:spPr>
          <a:xfrm rot="16200000">
            <a:off x="2929718" y="1426676"/>
            <a:ext cx="260229" cy="4896546"/>
          </a:xfrm>
          <a:prstGeom prst="leftBrace">
            <a:avLst>
              <a:gd name="adj1" fmla="val 8333"/>
              <a:gd name="adj2" fmla="val 50814"/>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2F10C231-8BAE-434C-92C7-DC17C5B6195E}"/>
              </a:ext>
            </a:extLst>
          </p:cNvPr>
          <p:cNvSpPr txBox="1"/>
          <p:nvPr/>
        </p:nvSpPr>
        <p:spPr>
          <a:xfrm>
            <a:off x="1973405" y="4099180"/>
            <a:ext cx="2162772" cy="307777"/>
          </a:xfrm>
          <a:prstGeom prst="rect">
            <a:avLst/>
          </a:prstGeom>
          <a:noFill/>
        </p:spPr>
        <p:txBody>
          <a:bodyPr wrap="none" rtlCol="0">
            <a:spAutoFit/>
          </a:bodyPr>
          <a:lstStyle/>
          <a:p>
            <a:r>
              <a:rPr kumimoji="1" lang="zh-CN" altLang="en-US" sz="1400" dirty="0"/>
              <a:t>第一个基分类器预测值</a:t>
            </a:r>
            <a:r>
              <a:rPr kumimoji="1" lang="en-US" altLang="zh-CN" sz="1400" dirty="0"/>
              <a:t>1</a:t>
            </a:r>
            <a:r>
              <a:rPr kumimoji="1" lang="en-US" altLang="zh-Hans" sz="1400" dirty="0"/>
              <a:t>3</a:t>
            </a:r>
            <a:endParaRPr kumimoji="1" lang="zh-CN" altLang="en-US" sz="1400" dirty="0"/>
          </a:p>
        </p:txBody>
      </p:sp>
      <p:sp>
        <p:nvSpPr>
          <p:cNvPr id="22" name="左大括号 21">
            <a:extLst>
              <a:ext uri="{FF2B5EF4-FFF2-40B4-BE49-F238E27FC236}">
                <a16:creationId xmlns:a16="http://schemas.microsoft.com/office/drawing/2014/main" id="{31DBB33B-F441-B54F-983E-F0290859BA83}"/>
              </a:ext>
            </a:extLst>
          </p:cNvPr>
          <p:cNvSpPr/>
          <p:nvPr/>
        </p:nvSpPr>
        <p:spPr>
          <a:xfrm rot="5400000">
            <a:off x="6711880" y="3408641"/>
            <a:ext cx="256743" cy="266429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25" name="直线连接符 24">
            <a:extLst>
              <a:ext uri="{FF2B5EF4-FFF2-40B4-BE49-F238E27FC236}">
                <a16:creationId xmlns:a16="http://schemas.microsoft.com/office/drawing/2014/main" id="{260EAEB2-99E3-3546-9813-DE7BAB70F0A4}"/>
              </a:ext>
            </a:extLst>
          </p:cNvPr>
          <p:cNvCxnSpPr/>
          <p:nvPr/>
        </p:nvCxnSpPr>
        <p:spPr>
          <a:xfrm>
            <a:off x="649106" y="4941168"/>
            <a:ext cx="7560840" cy="0"/>
          </a:xfrm>
          <a:prstGeom prst="line">
            <a:avLst/>
          </a:prstGeom>
          <a:ln w="25400">
            <a:solidFill>
              <a:srgbClr val="00B050"/>
            </a:solidFill>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2AA01EDF-E983-884F-928F-F36ED94A9558}"/>
              </a:ext>
            </a:extLst>
          </p:cNvPr>
          <p:cNvSpPr txBox="1"/>
          <p:nvPr/>
        </p:nvSpPr>
        <p:spPr>
          <a:xfrm>
            <a:off x="5488632" y="4268636"/>
            <a:ext cx="2980303" cy="307777"/>
          </a:xfrm>
          <a:prstGeom prst="rect">
            <a:avLst/>
          </a:prstGeom>
          <a:noFill/>
        </p:spPr>
        <p:txBody>
          <a:bodyPr wrap="none" rtlCol="0">
            <a:spAutoFit/>
          </a:bodyPr>
          <a:lstStyle/>
          <a:p>
            <a:r>
              <a:rPr kumimoji="1" lang="zh-CN" altLang="en-US" sz="1400" dirty="0"/>
              <a:t>第二个基分类器预测标签为</a:t>
            </a:r>
            <a:r>
              <a:rPr kumimoji="1" lang="en-US" altLang="zh-CN" sz="1400" dirty="0"/>
              <a:t>2</a:t>
            </a:r>
            <a:r>
              <a:rPr kumimoji="1" lang="en-US" altLang="zh-Hans" sz="1400" dirty="0"/>
              <a:t>0</a:t>
            </a:r>
            <a:r>
              <a:rPr kumimoji="1" lang="zh-Hans" altLang="en-US" sz="1400" dirty="0"/>
              <a:t> </a:t>
            </a:r>
            <a:r>
              <a:rPr kumimoji="1" lang="en-US" altLang="zh-Hans" sz="1400" dirty="0"/>
              <a:t>-13=7</a:t>
            </a:r>
            <a:endParaRPr kumimoji="1" lang="zh-CN" altLang="en-US" sz="1400" dirty="0"/>
          </a:p>
        </p:txBody>
      </p:sp>
      <p:sp>
        <p:nvSpPr>
          <p:cNvPr id="27" name="左大括号 26">
            <a:extLst>
              <a:ext uri="{FF2B5EF4-FFF2-40B4-BE49-F238E27FC236}">
                <a16:creationId xmlns:a16="http://schemas.microsoft.com/office/drawing/2014/main" id="{994CDCAF-FE0C-7948-AAD2-4A1BFBA6A4B2}"/>
              </a:ext>
            </a:extLst>
          </p:cNvPr>
          <p:cNvSpPr/>
          <p:nvPr/>
        </p:nvSpPr>
        <p:spPr>
          <a:xfrm rot="5400000" flipH="1">
            <a:off x="6845480" y="3677754"/>
            <a:ext cx="266605" cy="2980303"/>
          </a:xfrm>
          <a:prstGeom prst="leftBrace">
            <a:avLst>
              <a:gd name="adj1" fmla="val 8333"/>
              <a:gd name="adj2" fmla="val 49226"/>
            </a:avLst>
          </a:prstGeom>
          <a:ln w="19050">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4DDEE240-B02A-7C41-BC5E-9AC32B73730E}"/>
              </a:ext>
            </a:extLst>
          </p:cNvPr>
          <p:cNvSpPr txBox="1"/>
          <p:nvPr/>
        </p:nvSpPr>
        <p:spPr>
          <a:xfrm>
            <a:off x="5795742" y="5418728"/>
            <a:ext cx="2430474" cy="307777"/>
          </a:xfrm>
          <a:prstGeom prst="rect">
            <a:avLst/>
          </a:prstGeom>
          <a:noFill/>
        </p:spPr>
        <p:txBody>
          <a:bodyPr wrap="none" rtlCol="0">
            <a:spAutoFit/>
          </a:bodyPr>
          <a:lstStyle/>
          <a:p>
            <a:r>
              <a:rPr kumimoji="1" lang="zh-CN" altLang="en-US" sz="1400" dirty="0"/>
              <a:t>第二个基分类器的预测值为</a:t>
            </a:r>
            <a:r>
              <a:rPr kumimoji="1" lang="en-US" altLang="zh-Hans" sz="1400" dirty="0"/>
              <a:t>8</a:t>
            </a:r>
            <a:endParaRPr kumimoji="1" lang="zh-CN" altLang="en-US" sz="1400" dirty="0"/>
          </a:p>
        </p:txBody>
      </p:sp>
      <p:sp>
        <p:nvSpPr>
          <p:cNvPr id="29" name="文本框 28">
            <a:extLst>
              <a:ext uri="{FF2B5EF4-FFF2-40B4-BE49-F238E27FC236}">
                <a16:creationId xmlns:a16="http://schemas.microsoft.com/office/drawing/2014/main" id="{E1B284EE-B32B-3846-B33D-9243C5437179}"/>
              </a:ext>
            </a:extLst>
          </p:cNvPr>
          <p:cNvSpPr txBox="1"/>
          <p:nvPr/>
        </p:nvSpPr>
        <p:spPr>
          <a:xfrm>
            <a:off x="467544" y="5844025"/>
            <a:ext cx="8812028" cy="646331"/>
          </a:xfrm>
          <a:prstGeom prst="rect">
            <a:avLst/>
          </a:prstGeom>
          <a:noFill/>
        </p:spPr>
        <p:txBody>
          <a:bodyPr wrap="none" rtlCol="0">
            <a:spAutoFit/>
          </a:bodyPr>
          <a:lstStyle/>
          <a:p>
            <a:r>
              <a:rPr kumimoji="1" lang="zh-CN" altLang="en-US" dirty="0"/>
              <a:t>第三次的预测标签为</a:t>
            </a:r>
            <a:r>
              <a:rPr kumimoji="1" lang="zh-Hans" altLang="en-US" dirty="0"/>
              <a:t> </a:t>
            </a:r>
            <a:r>
              <a:rPr kumimoji="1" lang="en-US" altLang="zh-Hans" dirty="0"/>
              <a:t>20-13-8</a:t>
            </a:r>
            <a:r>
              <a:rPr kumimoji="1" lang="zh-Hans" altLang="en-US" dirty="0"/>
              <a:t> </a:t>
            </a:r>
            <a:r>
              <a:rPr kumimoji="1" lang="en-US" altLang="zh-Hans" dirty="0"/>
              <a:t>=</a:t>
            </a:r>
            <a:r>
              <a:rPr kumimoji="1" lang="zh-Hans" altLang="en-US" dirty="0"/>
              <a:t> </a:t>
            </a:r>
            <a:r>
              <a:rPr kumimoji="1" lang="en-US" altLang="zh-Hans" dirty="0"/>
              <a:t>-1</a:t>
            </a:r>
            <a:r>
              <a:rPr kumimoji="1" lang="zh-Hans" altLang="en-US" dirty="0"/>
              <a:t>，</a:t>
            </a:r>
            <a:r>
              <a:rPr kumimoji="1" lang="zh-CN" altLang="en-US" dirty="0"/>
              <a:t>不断重复这个过程，直到生成指定数量的基分类器</a:t>
            </a:r>
            <a:r>
              <a:rPr kumimoji="1" lang="zh-Hans" altLang="en-US" dirty="0"/>
              <a:t> </a:t>
            </a:r>
            <a:endParaRPr kumimoji="1" lang="en-US" altLang="zh-Hans" dirty="0"/>
          </a:p>
          <a:p>
            <a:r>
              <a:rPr kumimoji="1" lang="zh-CN" altLang="en-US" dirty="0"/>
              <a:t>最后将所有的预测结果相加即为集成模型的预测结果</a:t>
            </a:r>
          </a:p>
        </p:txBody>
      </p:sp>
    </p:spTree>
    <p:extLst>
      <p:ext uri="{BB962C8B-B14F-4D97-AF65-F5344CB8AC3E}">
        <p14:creationId xmlns:p14="http://schemas.microsoft.com/office/powerpoint/2010/main" val="206992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6654005" y="646083"/>
            <a:ext cx="2483768" cy="298484"/>
          </a:xfrm>
          <a:prstGeom prst="rect">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r>
              <a:rPr lang="en-US" altLang="zh-Hans" sz="1800" b="1" dirty="0">
                <a:solidFill>
                  <a:schemeClr val="bg1"/>
                </a:solidFill>
                <a:latin typeface="Times New Roman" pitchFamily="18" charset="0"/>
                <a:ea typeface="楷体" pitchFamily="49" charset="-122"/>
                <a:cs typeface="Times New Roman" pitchFamily="18" charset="0"/>
              </a:rPr>
              <a:t> GBDT</a:t>
            </a:r>
            <a:endParaRPr lang="zh-CN" altLang="en-US" sz="1800" dirty="0">
              <a:solidFill>
                <a:schemeClr val="bg1"/>
              </a:solidFill>
              <a:latin typeface="Times New Roman" pitchFamily="18" charset="0"/>
            </a:endParaRPr>
          </a:p>
        </p:txBody>
      </p:sp>
      <p:sp>
        <p:nvSpPr>
          <p:cNvPr id="8" name="Line 19"/>
          <p:cNvSpPr>
            <a:spLocks noChangeShapeType="1"/>
          </p:cNvSpPr>
          <p:nvPr/>
        </p:nvSpPr>
        <p:spPr bwMode="auto">
          <a:xfrm>
            <a:off x="0" y="620688"/>
            <a:ext cx="91440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20"/>
          <p:cNvSpPr>
            <a:spLocks noChangeArrowheads="1"/>
          </p:cNvSpPr>
          <p:nvPr/>
        </p:nvSpPr>
        <p:spPr bwMode="auto">
          <a:xfrm flipH="1" flipV="1">
            <a:off x="5795742" y="633383"/>
            <a:ext cx="864490" cy="298490"/>
          </a:xfrm>
          <a:prstGeom prst="rtTriangle">
            <a:avLst/>
          </a:prstGeom>
          <a:solidFill>
            <a:schemeClr val="tx1"/>
          </a:solidFill>
          <a:ln>
            <a:noFill/>
          </a:ln>
          <a:effectLst/>
          <a:extLst/>
        </p:spPr>
        <p:txBody>
          <a:bodyPr wrap="none" anchor="ctr"/>
          <a:lstStyle>
            <a:lvl1pPr eaLnBrk="0" hangingPunct="0">
              <a:spcBef>
                <a:spcPct val="20000"/>
              </a:spcBef>
              <a:buChar char="•"/>
              <a:defRPr sz="33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100">
                <a:solidFill>
                  <a:schemeClr val="tx1"/>
                </a:solidFill>
                <a:latin typeface="Arial" charset="0"/>
                <a:ea typeface="宋体" pitchFamily="2" charset="-122"/>
              </a:defRPr>
            </a:lvl4pPr>
            <a:lvl5pPr marL="2057400" indent="-228600" eaLnBrk="0" hangingPunct="0">
              <a:spcBef>
                <a:spcPct val="20000"/>
              </a:spcBef>
              <a:buChar char="»"/>
              <a:defRPr sz="21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1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1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1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100">
                <a:solidFill>
                  <a:schemeClr val="tx1"/>
                </a:solidFill>
                <a:latin typeface="Arial" charset="0"/>
                <a:ea typeface="宋体" pitchFamily="2" charset="-122"/>
              </a:defRPr>
            </a:lvl9pPr>
          </a:lstStyle>
          <a:p>
            <a:pPr eaLnBrk="1" hangingPunct="1">
              <a:spcBef>
                <a:spcPct val="0"/>
              </a:spcBef>
              <a:buFontTx/>
              <a:buNone/>
            </a:pPr>
            <a:endParaRPr lang="zh-CN" altLang="en-US" sz="1800">
              <a:latin typeface="Times New Roman" pitchFamily="18" charset="0"/>
            </a:endParaRPr>
          </a:p>
        </p:txBody>
      </p:sp>
      <p:sp>
        <p:nvSpPr>
          <p:cNvPr id="2" name="矩形 1">
            <a:extLst>
              <a:ext uri="{FF2B5EF4-FFF2-40B4-BE49-F238E27FC236}">
                <a16:creationId xmlns:a16="http://schemas.microsoft.com/office/drawing/2014/main" id="{9A613AA6-2D19-7A48-8B27-B9F080CD64E8}"/>
              </a:ext>
            </a:extLst>
          </p:cNvPr>
          <p:cNvSpPr/>
          <p:nvPr/>
        </p:nvSpPr>
        <p:spPr>
          <a:xfrm>
            <a:off x="107504" y="225962"/>
            <a:ext cx="2345450" cy="369332"/>
          </a:xfrm>
          <a:prstGeom prst="rect">
            <a:avLst/>
          </a:prstGeom>
        </p:spPr>
        <p:txBody>
          <a:bodyPr wrap="none">
            <a:spAutoFit/>
          </a:bodyPr>
          <a:lstStyle/>
          <a:p>
            <a:r>
              <a:rPr kumimoji="1" lang="zh-Hans" altLang="en-US" b="1" dirty="0"/>
              <a:t>二、</a:t>
            </a:r>
            <a:r>
              <a:rPr kumimoji="1" lang="en-US" altLang="zh-CN" b="1" dirty="0"/>
              <a:t>GBDT</a:t>
            </a:r>
            <a:r>
              <a:rPr kumimoji="1" lang="zh-CN" altLang="en-US" b="1" dirty="0"/>
              <a:t>的回归模型</a:t>
            </a:r>
            <a:endParaRPr kumimoji="1" lang="en-US" altLang="zh-CN" b="1" dirty="0"/>
          </a:p>
        </p:txBody>
      </p:sp>
      <p:sp>
        <p:nvSpPr>
          <p:cNvPr id="4" name="矩形 3">
            <a:extLst>
              <a:ext uri="{FF2B5EF4-FFF2-40B4-BE49-F238E27FC236}">
                <a16:creationId xmlns:a16="http://schemas.microsoft.com/office/drawing/2014/main" id="{4EDE8062-39D7-514F-A23A-ED96ADC3031C}"/>
              </a:ext>
            </a:extLst>
          </p:cNvPr>
          <p:cNvSpPr/>
          <p:nvPr/>
        </p:nvSpPr>
        <p:spPr>
          <a:xfrm>
            <a:off x="467544" y="1052736"/>
            <a:ext cx="3121367" cy="369332"/>
          </a:xfrm>
          <a:prstGeom prst="rect">
            <a:avLst/>
          </a:prstGeom>
        </p:spPr>
        <p:txBody>
          <a:bodyPr wrap="none">
            <a:spAutoFit/>
          </a:bodyPr>
          <a:lstStyle/>
          <a:p>
            <a:r>
              <a:rPr kumimoji="1" lang="en-US" altLang="zh-CN" dirty="0"/>
              <a:t>2</a:t>
            </a:r>
            <a:r>
              <a:rPr kumimoji="1" lang="en-US" altLang="zh-Hans" dirty="0"/>
              <a:t>.2</a:t>
            </a:r>
            <a:r>
              <a:rPr kumimoji="1" lang="zh-Hans" altLang="en-US" dirty="0"/>
              <a:t> </a:t>
            </a:r>
            <a:r>
              <a:rPr kumimoji="1" lang="zh-CN" altLang="en-US" dirty="0"/>
              <a:t>加性模型与前向分步算法</a:t>
            </a:r>
            <a:r>
              <a:rPr kumimoji="1" lang="zh-Hans" altLang="en-US" dirty="0"/>
              <a:t> </a:t>
            </a:r>
            <a:endParaRPr kumimoji="1" lang="zh-CN" altLang="en-US" dirty="0"/>
          </a:p>
        </p:txBody>
      </p:sp>
      <p:sp>
        <p:nvSpPr>
          <p:cNvPr id="5" name="文本框 4">
            <a:extLst>
              <a:ext uri="{FF2B5EF4-FFF2-40B4-BE49-F238E27FC236}">
                <a16:creationId xmlns:a16="http://schemas.microsoft.com/office/drawing/2014/main" id="{068C5A9E-A63D-CA40-A054-AF33508F196E}"/>
              </a:ext>
            </a:extLst>
          </p:cNvPr>
          <p:cNvSpPr txBox="1"/>
          <p:nvPr/>
        </p:nvSpPr>
        <p:spPr>
          <a:xfrm>
            <a:off x="545123" y="1608992"/>
            <a:ext cx="8573822" cy="646331"/>
          </a:xfrm>
          <a:prstGeom prst="rect">
            <a:avLst/>
          </a:prstGeom>
          <a:noFill/>
        </p:spPr>
        <p:txBody>
          <a:bodyPr wrap="none" rtlCol="0">
            <a:spAutoFit/>
          </a:bodyPr>
          <a:lstStyle/>
          <a:p>
            <a:r>
              <a:rPr kumimoji="1" lang="zh-Hans" altLang="en-US" dirty="0"/>
              <a:t>   </a:t>
            </a:r>
            <a:r>
              <a:rPr kumimoji="1" lang="en-US" altLang="zh-CN" dirty="0"/>
              <a:t>Boosting</a:t>
            </a:r>
            <a:r>
              <a:rPr kumimoji="1" lang="zh-CN" altLang="en-US" dirty="0"/>
              <a:t>方法大多采用加性模型</a:t>
            </a:r>
            <a:r>
              <a:rPr kumimoji="1" lang="en-US" altLang="zh-Hans" dirty="0"/>
              <a:t>[3]</a:t>
            </a:r>
            <a:r>
              <a:rPr kumimoji="1" lang="zh-CN" altLang="en-US" dirty="0"/>
              <a:t>来组合弱分类器，即可以将集成的分类器表示为</a:t>
            </a:r>
            <a:endParaRPr kumimoji="1" lang="en-US" altLang="zh-CN" dirty="0"/>
          </a:p>
          <a:p>
            <a:r>
              <a:rPr kumimoji="1" lang="zh-CN" altLang="en-US" dirty="0"/>
              <a:t>如下形式：</a:t>
            </a:r>
          </a:p>
        </p:txBody>
      </p:sp>
      <p:sp>
        <p:nvSpPr>
          <p:cNvPr id="11" name="文本框 10">
            <a:extLst>
              <a:ext uri="{FF2B5EF4-FFF2-40B4-BE49-F238E27FC236}">
                <a16:creationId xmlns:a16="http://schemas.microsoft.com/office/drawing/2014/main" id="{3A1ACCDA-DE64-6C43-A5C7-94C6A73E7124}"/>
              </a:ext>
            </a:extLst>
          </p:cNvPr>
          <p:cNvSpPr txBox="1"/>
          <p:nvPr/>
        </p:nvSpPr>
        <p:spPr>
          <a:xfrm>
            <a:off x="251520" y="6370989"/>
            <a:ext cx="8712642" cy="677108"/>
          </a:xfrm>
          <a:prstGeom prst="rect">
            <a:avLst/>
          </a:prstGeom>
          <a:noFill/>
        </p:spPr>
        <p:txBody>
          <a:bodyPr wrap="none" rtlCol="0">
            <a:spAutoFit/>
          </a:bodyPr>
          <a:lstStyle/>
          <a:p>
            <a:r>
              <a:rPr lang="en-US" altLang="zh-CN" sz="1000" dirty="0">
                <a:latin typeface="+mn-ea"/>
              </a:rPr>
              <a:t>[3]</a:t>
            </a:r>
            <a:r>
              <a:rPr lang="en" altLang="zh-CN" sz="1000" dirty="0">
                <a:latin typeface="+mn-ea"/>
              </a:rPr>
              <a:t> Friedman J, Hastie T, </a:t>
            </a:r>
            <a:r>
              <a:rPr lang="en" altLang="zh-CN" sz="1000" dirty="0" err="1">
                <a:latin typeface="+mn-ea"/>
              </a:rPr>
              <a:t>Tibshirani</a:t>
            </a:r>
            <a:r>
              <a:rPr lang="en" altLang="zh-CN" sz="1000" dirty="0">
                <a:latin typeface="+mn-ea"/>
              </a:rPr>
              <a:t> R. Additive logistic regression: a statistical view of boosting (With discussion and a rejoinder</a:t>
            </a:r>
          </a:p>
          <a:p>
            <a:r>
              <a:rPr lang="en" altLang="zh-CN" sz="1000" dirty="0">
                <a:latin typeface="+mn-ea"/>
              </a:rPr>
              <a:t>     by the authors)[J]. Annals of Statistics, 2000, 28(2):337-374.</a:t>
            </a:r>
            <a:endParaRPr lang="zh-CN" altLang="en-US" sz="1000" dirty="0">
              <a:latin typeface="+mn-ea"/>
            </a:endParaRPr>
          </a:p>
          <a:p>
            <a:endParaRPr kumimoji="1" lang="zh-CN" altLang="en-US" dirty="0"/>
          </a:p>
        </p:txBody>
      </p:sp>
      <p:cxnSp>
        <p:nvCxnSpPr>
          <p:cNvPr id="14" name="直线连接符 13">
            <a:extLst>
              <a:ext uri="{FF2B5EF4-FFF2-40B4-BE49-F238E27FC236}">
                <a16:creationId xmlns:a16="http://schemas.microsoft.com/office/drawing/2014/main" id="{6C16C972-C00C-6242-8674-C60FC9DA0837}"/>
              </a:ext>
            </a:extLst>
          </p:cNvPr>
          <p:cNvCxnSpPr>
            <a:cxnSpLocks/>
          </p:cNvCxnSpPr>
          <p:nvPr/>
        </p:nvCxnSpPr>
        <p:spPr>
          <a:xfrm>
            <a:off x="323528" y="6381328"/>
            <a:ext cx="828092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C9E1227-22B3-0840-B63A-D37D9271279D}"/>
                  </a:ext>
                </a:extLst>
              </p:cNvPr>
              <p:cNvSpPr txBox="1"/>
              <p:nvPr/>
            </p:nvSpPr>
            <p:spPr>
              <a:xfrm>
                <a:off x="2824351" y="2353120"/>
                <a:ext cx="3342005" cy="657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Hans" b="0" i="1" smtClean="0">
                          <a:latin typeface="Cambria Math" panose="02040503050406030204" pitchFamily="18" charset="0"/>
                        </a:rPr>
                        <m:t>𝐻</m:t>
                      </m:r>
                      <m:d>
                        <m:dPr>
                          <m:ctrlPr>
                            <a:rPr kumimoji="1" lang="en-US" altLang="zh-Hans" b="0" i="1" smtClean="0">
                              <a:latin typeface="Cambria Math" panose="02040503050406030204" pitchFamily="18" charset="0"/>
                            </a:rPr>
                          </m:ctrlPr>
                        </m:dPr>
                        <m:e>
                          <m:r>
                            <a:rPr kumimoji="1" lang="en-US" altLang="zh-Hans" b="0" i="1" smtClean="0">
                              <a:latin typeface="Cambria Math" panose="02040503050406030204" pitchFamily="18" charset="0"/>
                            </a:rPr>
                            <m:t>𝑥</m:t>
                          </m:r>
                        </m:e>
                      </m:d>
                      <m:r>
                        <a:rPr kumimoji="1" lang="en-US" altLang="zh-Hans" b="0" i="1" smtClean="0">
                          <a:latin typeface="Cambria Math" panose="02040503050406030204" pitchFamily="18" charset="0"/>
                        </a:rPr>
                        <m:t>=</m:t>
                      </m:r>
                      <m:r>
                        <a:rPr kumimoji="1" lang="zh-Hans" altLang="en-US" b="0" i="1" smtClean="0">
                          <a:latin typeface="Cambria Math" panose="02040503050406030204" pitchFamily="18" charset="0"/>
                        </a:rPr>
                        <m:t> </m:t>
                      </m:r>
                      <m:nary>
                        <m:naryPr>
                          <m:chr m:val="∑"/>
                          <m:limLoc m:val="subSup"/>
                          <m:ctrlPr>
                            <a:rPr kumimoji="1" lang="zh-Hans" altLang="en-US" b="0" i="1" smtClean="0">
                              <a:latin typeface="Cambria Math" panose="02040503050406030204" pitchFamily="18" charset="0"/>
                            </a:rPr>
                          </m:ctrlPr>
                        </m:naryPr>
                        <m:sub>
                          <m:r>
                            <m:rPr>
                              <m:sty m:val="p"/>
                              <m:brk m:alnAt="25"/>
                            </m:rPr>
                            <a:rPr kumimoji="1" lang="en-US" altLang="zh-Hans" i="1">
                              <a:latin typeface="Cambria Math" panose="02040503050406030204" pitchFamily="18" charset="0"/>
                            </a:rPr>
                            <m:t>m</m:t>
                          </m:r>
                          <m:r>
                            <a:rPr kumimoji="1" lang="en-US" altLang="zh-Hans" b="0" i="1" smtClean="0">
                              <a:latin typeface="Cambria Math" panose="02040503050406030204" pitchFamily="18" charset="0"/>
                            </a:rPr>
                            <m:t>=1</m:t>
                          </m:r>
                        </m:sub>
                        <m:sup>
                          <m:r>
                            <a:rPr kumimoji="1" lang="en-US" altLang="zh-Hans" b="0" i="1" smtClean="0">
                              <a:latin typeface="Cambria Math" panose="02040503050406030204" pitchFamily="18" charset="0"/>
                            </a:rPr>
                            <m:t>𝑀</m:t>
                          </m:r>
                        </m:sup>
                        <m:e>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ea typeface="Cambria Math" panose="02040503050406030204" pitchFamily="18" charset="0"/>
                                </a:rPr>
                                <m:t>𝛽</m:t>
                              </m:r>
                            </m:e>
                            <m:sub>
                              <m:r>
                                <a:rPr kumimoji="1" lang="en-US" altLang="zh-Hans" b="0" i="1" smtClean="0">
                                  <a:latin typeface="Cambria Math" panose="02040503050406030204" pitchFamily="18" charset="0"/>
                                </a:rPr>
                                <m:t>𝑚</m:t>
                              </m:r>
                            </m:sub>
                          </m:sSub>
                          <m:sSub>
                            <m:sSubPr>
                              <m:ctrlPr>
                                <a:rPr kumimoji="1" lang="en-US" altLang="zh-Hans" b="0" i="1" smtClean="0">
                                  <a:latin typeface="Cambria Math" panose="02040503050406030204" pitchFamily="18" charset="0"/>
                                </a:rPr>
                              </m:ctrlPr>
                            </m:sSubPr>
                            <m:e>
                              <m:r>
                                <a:rPr kumimoji="1" lang="zh-Hans" altLang="en-US" b="0" i="1" smtClean="0">
                                  <a:latin typeface="Cambria Math" panose="02040503050406030204" pitchFamily="18" charset="0"/>
                                </a:rPr>
                                <m:t>∗</m:t>
                              </m:r>
                              <m:r>
                                <a:rPr kumimoji="1" lang="en-US" altLang="zh-Hans" b="0" i="1" smtClean="0">
                                  <a:latin typeface="Cambria Math" panose="02040503050406030204" pitchFamily="18" charset="0"/>
                                </a:rPr>
                                <m:t>h</m:t>
                              </m:r>
                            </m:e>
                            <m:sub>
                              <m:r>
                                <a:rPr kumimoji="1" lang="en-US" altLang="zh-Hans" b="0" i="1" smtClean="0">
                                  <a:latin typeface="Cambria Math" panose="02040503050406030204" pitchFamily="18" charset="0"/>
                                </a:rPr>
                                <m:t>𝑚</m:t>
                              </m:r>
                            </m:sub>
                          </m:sSub>
                          <m:r>
                            <a:rPr kumimoji="1" lang="en-US" altLang="zh-Hans" b="0" i="1" smtClean="0">
                              <a:latin typeface="Cambria Math" panose="02040503050406030204" pitchFamily="18" charset="0"/>
                            </a:rPr>
                            <m:t>(</m:t>
                          </m:r>
                          <m:r>
                            <a:rPr kumimoji="1" lang="en-US" altLang="zh-Hans" b="0" i="1" smtClean="0">
                              <a:latin typeface="Cambria Math" panose="02040503050406030204" pitchFamily="18" charset="0"/>
                            </a:rPr>
                            <m:t>𝑥</m:t>
                          </m:r>
                          <m:r>
                            <a:rPr kumimoji="1" lang="en-US" altLang="zh-Hans" b="0" i="1" smtClean="0">
                              <a:latin typeface="Cambria Math" panose="02040503050406030204" pitchFamily="18" charset="0"/>
                            </a:rPr>
                            <m:t>;</m:t>
                          </m:r>
                          <m:sSub>
                            <m:sSubPr>
                              <m:ctrlPr>
                                <a:rPr kumimoji="1" lang="en-US" altLang="zh-Hans" b="0" i="1" smtClean="0">
                                  <a:latin typeface="Cambria Math" panose="02040503050406030204" pitchFamily="18" charset="0"/>
                                </a:rPr>
                              </m:ctrlPr>
                            </m:sSubPr>
                            <m:e>
                              <m:r>
                                <a:rPr kumimoji="1" lang="en-US" altLang="zh-Hans" b="0" i="1" smtClean="0">
                                  <a:latin typeface="Cambria Math" panose="02040503050406030204" pitchFamily="18" charset="0"/>
                                </a:rPr>
                                <m:t>𝑎</m:t>
                              </m:r>
                            </m:e>
                            <m:sub>
                              <m:r>
                                <a:rPr kumimoji="1" lang="en-US" altLang="zh-Hans" b="0" i="1" smtClean="0">
                                  <a:latin typeface="Cambria Math" panose="02040503050406030204" pitchFamily="18" charset="0"/>
                                </a:rPr>
                                <m:t>𝑚</m:t>
                              </m:r>
                            </m:sub>
                          </m:sSub>
                          <m:r>
                            <a:rPr kumimoji="1" lang="en-US" altLang="zh-Hans" b="0" i="1" smtClean="0">
                              <a:latin typeface="Cambria Math" panose="02040503050406030204" pitchFamily="18" charset="0"/>
                            </a:rPr>
                            <m:t>)</m:t>
                          </m:r>
                        </m:e>
                      </m:nary>
                    </m:oMath>
                  </m:oMathPara>
                </a14:m>
                <a:endParaRPr kumimoji="1" lang="zh-CN" altLang="en-US" dirty="0"/>
              </a:p>
            </p:txBody>
          </p:sp>
        </mc:Choice>
        <mc:Fallback xmlns="">
          <p:sp>
            <p:nvSpPr>
              <p:cNvPr id="12" name="文本框 11">
                <a:extLst>
                  <a:ext uri="{FF2B5EF4-FFF2-40B4-BE49-F238E27FC236}">
                    <a16:creationId xmlns:a16="http://schemas.microsoft.com/office/drawing/2014/main" id="{EC9E1227-22B3-0840-B63A-D37D9271279D}"/>
                  </a:ext>
                </a:extLst>
              </p:cNvPr>
              <p:cNvSpPr txBox="1">
                <a:spLocks noRot="1" noChangeAspect="1" noMove="1" noResize="1" noEditPoints="1" noAdjustHandles="1" noChangeArrowheads="1" noChangeShapeType="1" noTextEdit="1"/>
              </p:cNvSpPr>
              <p:nvPr/>
            </p:nvSpPr>
            <p:spPr>
              <a:xfrm>
                <a:off x="2824351" y="2353120"/>
                <a:ext cx="3342005" cy="657744"/>
              </a:xfrm>
              <a:prstGeom prst="rect">
                <a:avLst/>
              </a:prstGeom>
              <a:blipFill>
                <a:blip r:embed="rId3"/>
                <a:stretch>
                  <a:fillRect t="-139623" b="-209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54BA721-FA45-1743-ACCB-A911E8C5EC22}"/>
                  </a:ext>
                </a:extLst>
              </p:cNvPr>
              <p:cNvSpPr txBox="1"/>
              <p:nvPr/>
            </p:nvSpPr>
            <p:spPr>
              <a:xfrm>
                <a:off x="545123" y="3095862"/>
                <a:ext cx="8577348" cy="646331"/>
              </a:xfrm>
              <a:prstGeom prst="rect">
                <a:avLst/>
              </a:prstGeom>
              <a:noFill/>
            </p:spPr>
            <p:txBody>
              <a:bodyPr wrap="none" rtlCol="0">
                <a:spAutoFit/>
              </a:bodyPr>
              <a:lstStyle/>
              <a:p>
                <a14:m>
                  <m:oMath xmlns:m="http://schemas.openxmlformats.org/officeDocument/2006/math">
                    <m:sSub>
                      <m:sSubPr>
                        <m:ctrlPr>
                          <a:rPr kumimoji="1" lang="en-US" altLang="zh-Hans" i="1" smtClean="0">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b="0" i="1" smtClean="0">
                            <a:latin typeface="Cambria Math" panose="02040503050406030204" pitchFamily="18" charset="0"/>
                          </a:rPr>
                          <m:t>𝑚</m:t>
                        </m:r>
                      </m:sub>
                    </m:sSub>
                    <m:r>
                      <a:rPr kumimoji="1" lang="zh-Hans" altLang="en-US" i="1" smtClean="0">
                        <a:latin typeface="Cambria Math" panose="02040503050406030204" pitchFamily="18" charset="0"/>
                      </a:rPr>
                      <m:t>表示</m:t>
                    </m:r>
                    <m:r>
                      <a:rPr kumimoji="1" lang="zh-Hans" altLang="en-US" i="1">
                        <a:latin typeface="Cambria Math" panose="02040503050406030204" pitchFamily="18" charset="0"/>
                      </a:rPr>
                      <m:t>第</m:t>
                    </m:r>
                    <m:r>
                      <a:rPr kumimoji="1" lang="zh-Hans" altLang="en-US" b="0" i="1" smtClean="0">
                        <a:latin typeface="Cambria Math" panose="02040503050406030204" pitchFamily="18" charset="0"/>
                      </a:rPr>
                      <m:t> </m:t>
                    </m:r>
                    <m:r>
                      <a:rPr kumimoji="1" lang="en-US" altLang="zh-Hans" b="0" i="1" smtClean="0">
                        <a:latin typeface="Cambria Math" panose="02040503050406030204" pitchFamily="18" charset="0"/>
                      </a:rPr>
                      <m:t>𝑚</m:t>
                    </m:r>
                    <m:r>
                      <a:rPr kumimoji="1" lang="zh-Hans" altLang="en-US" b="0" i="1" smtClean="0">
                        <a:latin typeface="Cambria Math" panose="02040503050406030204" pitchFamily="18" charset="0"/>
                      </a:rPr>
                      <m:t> </m:t>
                    </m:r>
                    <m:r>
                      <a:rPr kumimoji="1" lang="zh-Hans" altLang="en-US" i="1">
                        <a:latin typeface="Cambria Math" panose="02040503050406030204" pitchFamily="18" charset="0"/>
                      </a:rPr>
                      <m:t>个</m:t>
                    </m:r>
                    <m:r>
                      <a:rPr kumimoji="1" lang="zh-Hans" altLang="en-US" i="1" smtClean="0">
                        <a:latin typeface="Cambria Math" panose="02040503050406030204" pitchFamily="18" charset="0"/>
                      </a:rPr>
                      <m:t>基分类器</m:t>
                    </m:r>
                    <m:r>
                      <a:rPr kumimoji="1" lang="zh-Hans" altLang="en-US" b="0" i="1" smtClean="0">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ea typeface="Cambria Math" panose="02040503050406030204" pitchFamily="18" charset="0"/>
                          </a:rPr>
                          <m:t>𝛽</m:t>
                        </m:r>
                      </m:e>
                      <m:sub>
                        <m:r>
                          <a:rPr kumimoji="1" lang="en-US" altLang="zh-Hans" b="0" i="1" smtClean="0">
                            <a:latin typeface="Cambria Math" panose="02040503050406030204" pitchFamily="18" charset="0"/>
                            <a:ea typeface="Cambria Math" panose="02040503050406030204" pitchFamily="18" charset="0"/>
                          </a:rPr>
                          <m:t>𝑚</m:t>
                        </m:r>
                      </m:sub>
                    </m:sSub>
                  </m:oMath>
                </a14:m>
                <a:r>
                  <a:rPr kumimoji="1" lang="zh-Hans" altLang="en-US" dirty="0"/>
                  <a:t> 表示第 </a:t>
                </a:r>
                <a:r>
                  <a:rPr kumimoji="1" lang="en-US" altLang="zh-Hans" dirty="0"/>
                  <a:t>m</a:t>
                </a:r>
                <a:r>
                  <a:rPr kumimoji="1" lang="zh-Hans" altLang="en-US" dirty="0"/>
                  <a:t> 个基分类器的系数，</a:t>
                </a:r>
                <a:r>
                  <a:rPr kumimoji="1" lang="en-US" altLang="zh-Hans" dirty="0"/>
                  <a:t> </a:t>
                </a:r>
                <a14:m>
                  <m:oMath xmlns:m="http://schemas.openxmlformats.org/officeDocument/2006/math">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b="0" i="1" smtClean="0">
                            <a:latin typeface="Cambria Math" panose="02040503050406030204" pitchFamily="18" charset="0"/>
                          </a:rPr>
                          <m:t>𝑚</m:t>
                        </m:r>
                      </m:sub>
                    </m:sSub>
                  </m:oMath>
                </a14:m>
                <a:r>
                  <a:rPr kumimoji="1" lang="zh-Hans" altLang="en-US" dirty="0"/>
                  <a:t> </a:t>
                </a:r>
                <a:r>
                  <a:rPr kumimoji="1" lang="zh-CN" altLang="en-US" dirty="0"/>
                  <a:t>表示第</a:t>
                </a:r>
                <a:r>
                  <a:rPr kumimoji="1" lang="zh-Hans" altLang="en-US" dirty="0"/>
                  <a:t> </a:t>
                </a:r>
                <a:r>
                  <a:rPr kumimoji="1" lang="en-US" altLang="zh-Hans" dirty="0"/>
                  <a:t>m</a:t>
                </a:r>
                <a:r>
                  <a:rPr kumimoji="1" lang="zh-Hans" altLang="en-US" dirty="0"/>
                  <a:t> </a:t>
                </a:r>
                <a:r>
                  <a:rPr kumimoji="1" lang="zh-CN" altLang="en-US" dirty="0"/>
                  <a:t>个基分类</a:t>
                </a:r>
                <a:endParaRPr kumimoji="1" lang="en-US" altLang="zh-CN" dirty="0"/>
              </a:p>
              <a:p>
                <a:r>
                  <a:rPr kumimoji="1" lang="zh-CN" altLang="en-US" dirty="0"/>
                  <a:t>器的参数，</a:t>
                </a:r>
                <a:r>
                  <a:rPr kumimoji="1" lang="en-US" altLang="zh-Hans" dirty="0"/>
                  <a:t>M</a:t>
                </a:r>
                <a:r>
                  <a:rPr kumimoji="1" lang="zh-CN" altLang="en-US" dirty="0"/>
                  <a:t>表示基分类器个数</a:t>
                </a:r>
              </a:p>
            </p:txBody>
          </p:sp>
        </mc:Choice>
        <mc:Fallback xmlns="">
          <p:sp>
            <p:nvSpPr>
              <p:cNvPr id="15" name="文本框 14">
                <a:extLst>
                  <a:ext uri="{FF2B5EF4-FFF2-40B4-BE49-F238E27FC236}">
                    <a16:creationId xmlns:a16="http://schemas.microsoft.com/office/drawing/2014/main" id="{654BA721-FA45-1743-ACCB-A911E8C5EC22}"/>
                  </a:ext>
                </a:extLst>
              </p:cNvPr>
              <p:cNvSpPr txBox="1">
                <a:spLocks noRot="1" noChangeAspect="1" noMove="1" noResize="1" noEditPoints="1" noAdjustHandles="1" noChangeArrowheads="1" noChangeShapeType="1" noTextEdit="1"/>
              </p:cNvSpPr>
              <p:nvPr/>
            </p:nvSpPr>
            <p:spPr>
              <a:xfrm>
                <a:off x="545123" y="3095862"/>
                <a:ext cx="8577348" cy="646331"/>
              </a:xfrm>
              <a:prstGeom prst="rect">
                <a:avLst/>
              </a:prstGeom>
              <a:blipFill>
                <a:blip r:embed="rId4"/>
                <a:stretch>
                  <a:fillRect l="-592" t="-7692" b="-13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14D52ED-AA17-6548-ACC3-4D8C9F2B4F19}"/>
                  </a:ext>
                </a:extLst>
              </p:cNvPr>
              <p:cNvSpPr txBox="1"/>
              <p:nvPr/>
            </p:nvSpPr>
            <p:spPr>
              <a:xfrm>
                <a:off x="659423" y="4018085"/>
                <a:ext cx="8260916" cy="1488741"/>
              </a:xfrm>
              <a:prstGeom prst="rect">
                <a:avLst/>
              </a:prstGeom>
              <a:noFill/>
            </p:spPr>
            <p:txBody>
              <a:bodyPr wrap="none" rtlCol="0">
                <a:spAutoFit/>
              </a:bodyPr>
              <a:lstStyle/>
              <a:p>
                <a:r>
                  <a:rPr kumimoji="1" lang="zh-CN" altLang="en-US" dirty="0"/>
                  <a:t>对于刚刚提到的</a:t>
                </a:r>
                <a:r>
                  <a:rPr kumimoji="1" lang="en-US" altLang="zh-CN" dirty="0"/>
                  <a:t>Boosting</a:t>
                </a:r>
                <a:r>
                  <a:rPr kumimoji="1" lang="zh-Hans" altLang="en-US" dirty="0"/>
                  <a:t> </a:t>
                </a:r>
                <a:r>
                  <a:rPr kumimoji="1" lang="en-US" altLang="zh-Hans" dirty="0"/>
                  <a:t>Tree</a:t>
                </a:r>
                <a:r>
                  <a:rPr kumimoji="1" lang="zh-CN" altLang="en-US" dirty="0"/>
                  <a:t>方法，基分类器的系数</a:t>
                </a:r>
                <a14:m>
                  <m:oMath xmlns:m="http://schemas.openxmlformats.org/officeDocument/2006/math">
                    <m:sSub>
                      <m:sSubPr>
                        <m:ctrlPr>
                          <a:rPr kumimoji="1" lang="en-US" altLang="zh-Hans" i="1">
                            <a:latin typeface="Cambria Math" panose="02040503050406030204" pitchFamily="18" charset="0"/>
                          </a:rPr>
                        </m:ctrlPr>
                      </m:sSubPr>
                      <m:e>
                        <m:r>
                          <a:rPr kumimoji="1" lang="zh-Hans" altLang="en-US" b="0" i="1" smtClean="0">
                            <a:latin typeface="Cambria Math" panose="02040503050406030204" pitchFamily="18" charset="0"/>
                          </a:rPr>
                          <m:t> </m:t>
                        </m:r>
                        <m:r>
                          <a:rPr kumimoji="1" lang="en-US" altLang="zh-Hans" i="1">
                            <a:latin typeface="Cambria Math" panose="02040503050406030204" pitchFamily="18" charset="0"/>
                            <a:ea typeface="Cambria Math" panose="02040503050406030204" pitchFamily="18" charset="0"/>
                          </a:rPr>
                          <m:t>𝛽</m:t>
                        </m:r>
                      </m:e>
                      <m:sub>
                        <m:r>
                          <a:rPr kumimoji="1" lang="en-US" altLang="zh-Hans" i="1">
                            <a:latin typeface="Cambria Math" panose="02040503050406030204" pitchFamily="18" charset="0"/>
                          </a:rPr>
                          <m:t>𝑚</m:t>
                        </m:r>
                      </m:sub>
                    </m:sSub>
                  </m:oMath>
                </a14:m>
                <a:r>
                  <a:rPr kumimoji="1" lang="zh-Hans" altLang="en-US" dirty="0"/>
                  <a:t> 为 </a:t>
                </a:r>
                <a:r>
                  <a:rPr kumimoji="1" lang="en-US" altLang="zh-Hans" dirty="0"/>
                  <a:t>1</a:t>
                </a:r>
                <a:r>
                  <a:rPr kumimoji="1" lang="zh-Hans" altLang="en-US" dirty="0"/>
                  <a:t>，将加性模型简写为</a:t>
                </a:r>
                <a:endParaRPr kumimoji="1" lang="en-US" altLang="zh-Hans" dirty="0"/>
              </a:p>
              <a:p>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Hans" i="1">
                          <a:latin typeface="Cambria Math" panose="02040503050406030204" pitchFamily="18" charset="0"/>
                        </a:rPr>
                        <m:t>𝐻</m:t>
                      </m:r>
                      <m:d>
                        <m:dPr>
                          <m:ctrlPr>
                            <a:rPr kumimoji="1" lang="en-US" altLang="zh-Hans" i="1">
                              <a:latin typeface="Cambria Math" panose="02040503050406030204" pitchFamily="18" charset="0"/>
                            </a:rPr>
                          </m:ctrlPr>
                        </m:dPr>
                        <m:e>
                          <m:r>
                            <a:rPr kumimoji="1" lang="en-US" altLang="zh-Hans" i="1">
                              <a:latin typeface="Cambria Math" panose="02040503050406030204" pitchFamily="18" charset="0"/>
                            </a:rPr>
                            <m:t>𝑥</m:t>
                          </m:r>
                        </m:e>
                      </m:d>
                      <m:r>
                        <a:rPr kumimoji="1" lang="en-US" altLang="zh-Hans" i="1">
                          <a:latin typeface="Cambria Math" panose="02040503050406030204" pitchFamily="18" charset="0"/>
                        </a:rPr>
                        <m:t>=</m:t>
                      </m:r>
                      <m:r>
                        <a:rPr kumimoji="1" lang="zh-Hans" altLang="en-US" i="1">
                          <a:latin typeface="Cambria Math" panose="02040503050406030204" pitchFamily="18" charset="0"/>
                        </a:rPr>
                        <m:t> </m:t>
                      </m:r>
                      <m:nary>
                        <m:naryPr>
                          <m:chr m:val="∑"/>
                          <m:limLoc m:val="subSup"/>
                          <m:ctrlPr>
                            <a:rPr kumimoji="1" lang="zh-Hans" altLang="en-US" i="1">
                              <a:latin typeface="Cambria Math" panose="02040503050406030204" pitchFamily="18" charset="0"/>
                            </a:rPr>
                          </m:ctrlPr>
                        </m:naryPr>
                        <m:sub>
                          <m:r>
                            <m:rPr>
                              <m:sty m:val="p"/>
                              <m:brk m:alnAt="25"/>
                            </m:rPr>
                            <a:rPr kumimoji="1" lang="en-US" altLang="zh-Hans" i="1">
                              <a:latin typeface="Cambria Math" panose="02040503050406030204" pitchFamily="18" charset="0"/>
                            </a:rPr>
                            <m:t>m</m:t>
                          </m:r>
                          <m:r>
                            <a:rPr kumimoji="1" lang="en-US" altLang="zh-Hans" i="1">
                              <a:latin typeface="Cambria Math" panose="02040503050406030204" pitchFamily="18" charset="0"/>
                            </a:rPr>
                            <m:t>=1</m:t>
                          </m:r>
                        </m:sub>
                        <m:sup>
                          <m:r>
                            <a:rPr kumimoji="1" lang="en-US" altLang="zh-Hans" i="1">
                              <a:latin typeface="Cambria Math" panose="02040503050406030204" pitchFamily="18" charset="0"/>
                            </a:rPr>
                            <m:t>𝑀</m:t>
                          </m:r>
                        </m:sup>
                        <m:e>
                          <m:sSub>
                            <m:sSubPr>
                              <m:ctrlPr>
                                <a:rPr kumimoji="1" lang="en-US" altLang="zh-Hans" i="1" smtClean="0">
                                  <a:latin typeface="Cambria Math" panose="02040503050406030204" pitchFamily="18" charset="0"/>
                                </a:rPr>
                              </m:ctrlPr>
                            </m:sSubPr>
                            <m:e>
                              <m:r>
                                <a:rPr kumimoji="1" lang="en-US" altLang="zh-Hans" i="1">
                                  <a:latin typeface="Cambria Math" panose="02040503050406030204" pitchFamily="18" charset="0"/>
                                </a:rPr>
                                <m:t>h</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r>
                            <a:rPr kumimoji="1" lang="en-US" altLang="zh-Hans" i="1">
                              <a:latin typeface="Cambria Math" panose="02040503050406030204" pitchFamily="18" charset="0"/>
                            </a:rPr>
                            <m:t>𝑥</m:t>
                          </m:r>
                          <m:r>
                            <a:rPr kumimoji="1" lang="en-US" altLang="zh-Hans" i="1">
                              <a:latin typeface="Cambria Math" panose="02040503050406030204" pitchFamily="18" charset="0"/>
                            </a:rPr>
                            <m:t>;</m:t>
                          </m:r>
                          <m:sSub>
                            <m:sSubPr>
                              <m:ctrlPr>
                                <a:rPr kumimoji="1" lang="en-US" altLang="zh-Hans" i="1">
                                  <a:latin typeface="Cambria Math" panose="02040503050406030204" pitchFamily="18" charset="0"/>
                                </a:rPr>
                              </m:ctrlPr>
                            </m:sSubPr>
                            <m:e>
                              <m:r>
                                <a:rPr kumimoji="1" lang="en-US" altLang="zh-Hans" i="1">
                                  <a:latin typeface="Cambria Math" panose="02040503050406030204" pitchFamily="18" charset="0"/>
                                </a:rPr>
                                <m:t>𝑎</m:t>
                              </m:r>
                            </m:e>
                            <m:sub>
                              <m:r>
                                <a:rPr kumimoji="1" lang="en-US" altLang="zh-Hans" i="1">
                                  <a:latin typeface="Cambria Math" panose="02040503050406030204" pitchFamily="18" charset="0"/>
                                </a:rPr>
                                <m:t>𝑚</m:t>
                              </m:r>
                            </m:sub>
                          </m:sSub>
                          <m:r>
                            <a:rPr kumimoji="1" lang="en-US" altLang="zh-Hans" i="1">
                              <a:latin typeface="Cambria Math" panose="02040503050406030204" pitchFamily="18" charset="0"/>
                            </a:rPr>
                            <m:t>)</m:t>
                          </m:r>
                        </m:e>
                      </m:nary>
                    </m:oMath>
                  </m:oMathPara>
                </a14:m>
                <a:endParaRPr kumimoji="1" lang="zh-CN" altLang="en-US" dirty="0"/>
              </a:p>
              <a:p>
                <a:endParaRPr kumimoji="1" lang="zh-CN" altLang="en-US" dirty="0"/>
              </a:p>
            </p:txBody>
          </p:sp>
        </mc:Choice>
        <mc:Fallback xmlns="">
          <p:sp>
            <p:nvSpPr>
              <p:cNvPr id="18" name="文本框 17">
                <a:extLst>
                  <a:ext uri="{FF2B5EF4-FFF2-40B4-BE49-F238E27FC236}">
                    <a16:creationId xmlns:a16="http://schemas.microsoft.com/office/drawing/2014/main" id="{B14D52ED-AA17-6548-ACC3-4D8C9F2B4F19}"/>
                  </a:ext>
                </a:extLst>
              </p:cNvPr>
              <p:cNvSpPr txBox="1">
                <a:spLocks noRot="1" noChangeAspect="1" noMove="1" noResize="1" noEditPoints="1" noAdjustHandles="1" noChangeArrowheads="1" noChangeShapeType="1" noTextEdit="1"/>
              </p:cNvSpPr>
              <p:nvPr/>
            </p:nvSpPr>
            <p:spPr>
              <a:xfrm>
                <a:off x="659423" y="4018085"/>
                <a:ext cx="8260916" cy="1488741"/>
              </a:xfrm>
              <a:prstGeom prst="rect">
                <a:avLst/>
              </a:prstGeom>
              <a:blipFill>
                <a:blip r:embed="rId5"/>
                <a:stretch>
                  <a:fillRect l="-461" t="-26050" b="-747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54921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20817</TotalTime>
  <Words>4336</Words>
  <Application>Microsoft Macintosh PowerPoint</Application>
  <PresentationFormat>全屏显示(4:3)</PresentationFormat>
  <Paragraphs>428</Paragraphs>
  <Slides>27</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楷体</vt:lpstr>
      <vt:lpstr>宋体</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Office365</cp:lastModifiedBy>
  <cp:revision>671</cp:revision>
  <dcterms:modified xsi:type="dcterms:W3CDTF">2018-04-29T03:30:30Z</dcterms:modified>
</cp:coreProperties>
</file>