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68" r:id="rId3"/>
    <p:sldId id="526" r:id="rId4"/>
    <p:sldId id="527" r:id="rId5"/>
    <p:sldId id="467" r:id="rId6"/>
    <p:sldId id="470" r:id="rId7"/>
    <p:sldId id="352" r:id="rId8"/>
    <p:sldId id="416" r:id="rId10"/>
    <p:sldId id="417" r:id="rId11"/>
    <p:sldId id="418" r:id="rId12"/>
    <p:sldId id="419" r:id="rId13"/>
    <p:sldId id="528" r:id="rId14"/>
    <p:sldId id="420" r:id="rId15"/>
    <p:sldId id="421" r:id="rId16"/>
    <p:sldId id="422" r:id="rId17"/>
    <p:sldId id="423" r:id="rId18"/>
    <p:sldId id="424" r:id="rId19"/>
    <p:sldId id="425" r:id="rId20"/>
    <p:sldId id="529" r:id="rId21"/>
    <p:sldId id="426" r:id="rId22"/>
    <p:sldId id="427" r:id="rId23"/>
    <p:sldId id="431" r:id="rId24"/>
    <p:sldId id="432" r:id="rId25"/>
    <p:sldId id="433" r:id="rId26"/>
    <p:sldId id="434" r:id="rId27"/>
    <p:sldId id="435" r:id="rId28"/>
    <p:sldId id="436" r:id="rId29"/>
    <p:sldId id="437" r:id="rId30"/>
    <p:sldId id="438" r:id="rId31"/>
    <p:sldId id="428" r:id="rId32"/>
    <p:sldId id="442" r:id="rId33"/>
    <p:sldId id="443"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530" r:id="rId49"/>
    <p:sldId id="531" r:id="rId50"/>
    <p:sldId id="532" r:id="rId51"/>
    <p:sldId id="533" r:id="rId52"/>
    <p:sldId id="534" r:id="rId53"/>
    <p:sldId id="536" r:id="rId54"/>
    <p:sldId id="535" r:id="rId55"/>
    <p:sldId id="38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ec00fd22-c4df-4753-a3c7-e55987233eeb}">
          <p14:sldIdLst>
            <p14:sldId id="468"/>
            <p14:sldId id="526"/>
            <p14:sldId id="467"/>
            <p14:sldId id="470"/>
            <p14:sldId id="352"/>
            <p14:sldId id="416"/>
            <p14:sldId id="417"/>
            <p14:sldId id="418"/>
            <p14:sldId id="419"/>
            <p14:sldId id="528"/>
            <p14:sldId id="420"/>
            <p14:sldId id="421"/>
            <p14:sldId id="422"/>
            <p14:sldId id="423"/>
            <p14:sldId id="424"/>
            <p14:sldId id="425"/>
            <p14:sldId id="426"/>
            <p14:sldId id="427"/>
            <p14:sldId id="431"/>
            <p14:sldId id="432"/>
            <p14:sldId id="433"/>
            <p14:sldId id="434"/>
            <p14:sldId id="435"/>
            <p14:sldId id="436"/>
            <p14:sldId id="437"/>
            <p14:sldId id="438"/>
            <p14:sldId id="428"/>
            <p14:sldId id="442"/>
            <p14:sldId id="443"/>
            <p14:sldId id="444"/>
            <p14:sldId id="445"/>
            <p14:sldId id="446"/>
            <p14:sldId id="447"/>
            <p14:sldId id="448"/>
            <p14:sldId id="449"/>
            <p14:sldId id="450"/>
            <p14:sldId id="451"/>
            <p14:sldId id="452"/>
            <p14:sldId id="453"/>
            <p14:sldId id="454"/>
            <p14:sldId id="455"/>
            <p14:sldId id="456"/>
            <p14:sldId id="383"/>
            <p14:sldId id="527"/>
            <p14:sldId id="529"/>
            <p14:sldId id="530"/>
            <p14:sldId id="533"/>
            <p14:sldId id="534"/>
            <p14:sldId id="536"/>
            <p14:sldId id="535"/>
            <p14:sldId id="457"/>
            <p14:sldId id="531"/>
            <p14:sldId id="5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B7B"/>
    <a:srgbClr val="80717B"/>
    <a:srgbClr val="8A7185"/>
    <a:srgbClr val="BABABA"/>
    <a:srgbClr val="B0B0B0"/>
    <a:srgbClr val="B0A6B0"/>
    <a:srgbClr val="9DC3E6"/>
    <a:srgbClr val="404040"/>
    <a:srgbClr val="0070C0"/>
    <a:srgbClr val="0059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6031" autoAdjust="0"/>
  </p:normalViewPr>
  <p:slideViewPr>
    <p:cSldViewPr snapToGrid="0" showGuides="1">
      <p:cViewPr varScale="1">
        <p:scale>
          <a:sx n="98" d="100"/>
          <a:sy n="98" d="100"/>
        </p:scale>
        <p:origin x="900" y="72"/>
      </p:cViewPr>
      <p:guideLst>
        <p:guide orient="horz" pos="2094"/>
        <p:guide pos="380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一、ETL过程中的主要环节就是数据抽取、数据转换和加工、数据装载。为了实现这些功能，ETL工具会进行一些功能上的扩充，例如工作流、调度引擎、规则引擎、脚本支持、统计信息；</a:t>
            </a:r>
            <a:endParaRPr lang="zh-CN" altLang="en-US"/>
          </a:p>
          <a:p>
            <a:r>
              <a:rPr lang="zh-CN" altLang="en-US"/>
              <a:t>二、</a:t>
            </a:r>
            <a:r>
              <a:rPr lang="en-US" altLang="zh-CN"/>
              <a:t>数据抽取</a:t>
            </a:r>
            <a:r>
              <a:rPr lang="zh-CN" altLang="en-US"/>
              <a:t>方式：</a:t>
            </a:r>
            <a:endParaRPr lang="zh-CN" altLang="en-US"/>
          </a:p>
          <a:p>
            <a:r>
              <a:rPr lang="en-US" altLang="zh-CN"/>
              <a:t>1</a:t>
            </a:r>
            <a:r>
              <a:rPr lang="zh-CN" altLang="en-US"/>
              <a:t>、</a:t>
            </a:r>
            <a:r>
              <a:rPr lang="zh-CN" altLang="en-US"/>
              <a:t>全量抽取：</a:t>
            </a:r>
            <a:endParaRPr lang="zh-CN" altLang="en-US"/>
          </a:p>
          <a:p>
            <a:r>
              <a:rPr lang="zh-CN" altLang="en-US"/>
              <a:t>       全量抽取类似于数据迁移或数据复制，它将数据源中的表或视图的数据原封不动的从数据库中抽取出来，并转换成自己的ETL工具可以识别的格式。全量抽取比较简单。</a:t>
            </a:r>
            <a:endParaRPr lang="zh-CN" altLang="en-US"/>
          </a:p>
          <a:p>
            <a:r>
              <a:rPr lang="en-US" altLang="zh-CN"/>
              <a:t>2</a:t>
            </a:r>
            <a:r>
              <a:rPr lang="zh-CN" altLang="en-US"/>
              <a:t>、</a:t>
            </a:r>
            <a:r>
              <a:rPr lang="zh-CN" altLang="en-US"/>
              <a:t>增量抽取：</a:t>
            </a:r>
            <a:endParaRPr lang="zh-CN" altLang="en-US"/>
          </a:p>
          <a:p>
            <a:r>
              <a:rPr lang="zh-CN" altLang="en-US"/>
              <a:t>     增量抽取只抽取自上次抽取以来数据库中要抽取的表中新增或修改的数据。</a:t>
            </a:r>
            <a:endParaRPr lang="zh-CN" altLang="en-US"/>
          </a:p>
          <a:p>
            <a:r>
              <a:rPr lang="zh-CN" altLang="en-US"/>
              <a:t>     在ETL使用过程中，增量抽取较全量抽取应用更广。如何捕获变化的数据是增量抽取的关键。对捕获方法一般有两点要求：准确性，能够将业务系统中的变化数据按一定的频率准确地捕获到；性能，不能对业务系统造成太大的压力，影响现有业务。目前增量数据抽取中常用的捕获变化数据的方法有：</a:t>
            </a:r>
            <a:endParaRPr lang="zh-CN" altLang="en-US"/>
          </a:p>
          <a:p>
            <a:r>
              <a:rPr lang="en-US" altLang="zh-CN"/>
              <a:t>    2.1</a:t>
            </a:r>
            <a:r>
              <a:rPr lang="zh-CN" altLang="en-US"/>
              <a:t>、</a:t>
            </a:r>
            <a:r>
              <a:rPr lang="zh-CN" altLang="en-US"/>
              <a:t>触发器方式（又称快照式）：</a:t>
            </a:r>
            <a:endParaRPr lang="zh-CN" altLang="en-US"/>
          </a:p>
          <a:p>
            <a:r>
              <a:rPr lang="zh-CN" altLang="en-US"/>
              <a:t>在要抽取的表上建立需要的触发器，一般要建立插入、修改、删除三个触发器，每当源表中的数据发生变化，就被相应的触发器将变化的数据写入一个临时表，抽取线程从临时表中抽取数据，临时表中抽取过的数据被标记或删除。</a:t>
            </a:r>
            <a:endParaRPr lang="zh-CN" altLang="en-US"/>
          </a:p>
          <a:p>
            <a:r>
              <a:rPr lang="zh-CN" altLang="en-US"/>
              <a:t>优点：数据抽取的性能高，ETL加载规则简单，速度快，不需要修改业务系统表结构，可以实现数据的递增加载。</a:t>
            </a:r>
            <a:endParaRPr lang="zh-CN" altLang="en-US"/>
          </a:p>
          <a:p>
            <a:r>
              <a:rPr lang="zh-CN" altLang="en-US"/>
              <a:t>缺点：要求业务表建立触发器，对业务系统有一定的影响。</a:t>
            </a:r>
            <a:endParaRPr lang="zh-CN" altLang="en-US"/>
          </a:p>
          <a:p>
            <a:r>
              <a:rPr lang="en-US" altLang="zh-CN"/>
              <a:t>    2.2</a:t>
            </a:r>
            <a:r>
              <a:rPr lang="zh-CN" altLang="en-US"/>
              <a:t>、</a:t>
            </a:r>
            <a:r>
              <a:rPr lang="zh-CN" altLang="en-US"/>
              <a:t>时间戳方式：</a:t>
            </a:r>
            <a:endParaRPr lang="zh-CN" altLang="en-US"/>
          </a:p>
          <a:p>
            <a:r>
              <a:rPr lang="zh-CN" altLang="en-US"/>
              <a:t>    它是一种基于快照比较的变化数据捕获方式，</a:t>
            </a:r>
            <a:endParaRPr lang="zh-CN" altLang="en-US"/>
          </a:p>
          <a:p>
            <a:r>
              <a:rPr lang="zh-CN" altLang="en-US"/>
              <a:t>在源表上增加一个时间戳字段，系统中更新修改表数据的时候，同时修改时间戳字段的值。当进行数据抽取时，通过比较系统时间与时间戳字段的值来决定抽取哪些数据。有的数据库的时间戳支持自动更新，即表的其它字段的数据发生改变时，自动更新时间戳字段的值。</a:t>
            </a:r>
            <a:endParaRPr lang="zh-CN" altLang="en-US"/>
          </a:p>
          <a:p>
            <a:r>
              <a:rPr lang="zh-CN" altLang="en-US"/>
              <a:t>   有的数据库不支持时间戳的自动更新，这就要求业务系统在更新业务数据时，手工更新时间戳字段。</a:t>
            </a:r>
            <a:endParaRPr lang="zh-CN" altLang="en-US"/>
          </a:p>
          <a:p>
            <a:r>
              <a:rPr lang="zh-CN" altLang="en-US"/>
              <a:t>   </a:t>
            </a:r>
            <a:r>
              <a:rPr lang="en-US" altLang="zh-CN"/>
              <a:t>2.3 </a:t>
            </a:r>
            <a:r>
              <a:rPr lang="zh-CN" altLang="en-US"/>
              <a:t>全表删除插入方式</a:t>
            </a:r>
            <a:endParaRPr lang="zh-CN" altLang="en-US"/>
          </a:p>
          <a:p>
            <a:r>
              <a:rPr lang="zh-CN" altLang="en-US"/>
              <a:t>每次ETL操作均删除目标表数据，由ETL全新加载数据。</a:t>
            </a:r>
            <a:endParaRPr lang="zh-CN" altLang="en-US"/>
          </a:p>
          <a:p>
            <a:r>
              <a:rPr lang="zh-CN" altLang="en-US"/>
              <a:t>  </a:t>
            </a:r>
            <a:r>
              <a:rPr lang="en-US" altLang="zh-CN"/>
              <a:t>2.4 全表比对方式：</a:t>
            </a:r>
            <a:endParaRPr lang="zh-CN" altLang="en-US"/>
          </a:p>
          <a:p>
            <a:r>
              <a:rPr lang="zh-CN" altLang="en-US"/>
              <a:t>全表比对的方式是采用MD5校验码或者主键</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5043DD-9C8A-432D-8FD9-15B0804A3E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5_标题幻灯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7664" y="0"/>
            <a:ext cx="8784336" cy="6858000"/>
          </a:xfrm>
          <a:prstGeom prst="rect">
            <a:avLst/>
          </a:prstGeom>
        </p:spPr>
      </p:pic>
      <p:grpSp>
        <p:nvGrpSpPr>
          <p:cNvPr id="23" name="组合 22"/>
          <p:cNvGrpSpPr/>
          <p:nvPr userDrawn="1"/>
        </p:nvGrpSpPr>
        <p:grpSpPr>
          <a:xfrm>
            <a:off x="12190838" y="4094480"/>
            <a:ext cx="894715" cy="2733675"/>
            <a:chOff x="19324" y="6448"/>
            <a:chExt cx="1409" cy="4305"/>
          </a:xfrm>
        </p:grpSpPr>
        <p:grpSp>
          <p:nvGrpSpPr>
            <p:cNvPr id="24" name="组合 23"/>
            <p:cNvGrpSpPr/>
            <p:nvPr/>
          </p:nvGrpSpPr>
          <p:grpSpPr>
            <a:xfrm>
              <a:off x="19474" y="6448"/>
              <a:ext cx="1133" cy="3656"/>
              <a:chOff x="19474" y="6352"/>
              <a:chExt cx="1133" cy="3656"/>
            </a:xfrm>
          </p:grpSpPr>
          <p:sp>
            <p:nvSpPr>
              <p:cNvPr id="27" name="矩形 26"/>
              <p:cNvSpPr/>
              <p:nvPr/>
            </p:nvSpPr>
            <p:spPr>
              <a:xfrm>
                <a:off x="19474" y="6983"/>
                <a:ext cx="1133" cy="501"/>
              </a:xfrm>
              <a:prstGeom prst="rect">
                <a:avLst/>
              </a:prstGeom>
              <a:solidFill>
                <a:srgbClr val="009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474" y="7614"/>
                <a:ext cx="1133" cy="5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9474" y="8245"/>
                <a:ext cx="1133" cy="5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9474" y="8876"/>
                <a:ext cx="1133" cy="501"/>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474" y="9507"/>
                <a:ext cx="1133" cy="501"/>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9474" y="6352"/>
                <a:ext cx="1133" cy="5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6"/>
            <p:cNvSpPr txBox="1"/>
            <p:nvPr/>
          </p:nvSpPr>
          <p:spPr>
            <a:xfrm>
              <a:off x="19324" y="10220"/>
              <a:ext cx="1409" cy="533"/>
            </a:xfrm>
            <a:prstGeom prst="rect">
              <a:avLst/>
            </a:prstGeom>
            <a:noFill/>
          </p:spPr>
          <p:txBody>
            <a:bodyPr wrap="square" rtlCol="0">
              <a:spAutoFit/>
            </a:bodyPr>
            <a:lstStyle/>
            <a:p>
              <a:pPr algn="ctr"/>
              <a: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t>参考色</a:t>
              </a:r>
              <a:endPar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userDrawn="1"/>
        </p:nvGrpSpPr>
        <p:grpSpPr>
          <a:xfrm>
            <a:off x="8450053" y="730626"/>
            <a:ext cx="2235196" cy="1691558"/>
            <a:chOff x="8153400" y="782955"/>
            <a:chExt cx="2668270" cy="2019300"/>
          </a:xfrm>
        </p:grpSpPr>
        <p:sp>
          <p:nvSpPr>
            <p:cNvPr id="20" name="椭圆 19"/>
            <p:cNvSpPr/>
            <p:nvPr userDrawn="1"/>
          </p:nvSpPr>
          <p:spPr>
            <a:xfrm>
              <a:off x="8439149" y="782955"/>
              <a:ext cx="2044700" cy="2019300"/>
            </a:xfrm>
            <a:prstGeom prst="ellipse">
              <a:avLst/>
            </a:prstGeom>
            <a:solidFill>
              <a:srgbClr val="E8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userDrawn="1"/>
          </p:nvGrpSpPr>
          <p:grpSpPr>
            <a:xfrm>
              <a:off x="8153400" y="1459230"/>
              <a:ext cx="2668270" cy="656112"/>
              <a:chOff x="15354" y="734"/>
              <a:chExt cx="3689" cy="906"/>
            </a:xfrm>
          </p:grpSpPr>
          <p:pic>
            <p:nvPicPr>
              <p:cNvPr id="22" name="图片 21" descr="LOGO上"/>
              <p:cNvPicPr>
                <a:picLocks noChangeAspect="1"/>
              </p:cNvPicPr>
              <p:nvPr userDrawn="1"/>
            </p:nvPicPr>
            <p:blipFill>
              <a:blip r:embed="rId3"/>
              <a:stretch>
                <a:fillRect/>
              </a:stretch>
            </p:blipFill>
            <p:spPr>
              <a:xfrm>
                <a:off x="16132" y="734"/>
                <a:ext cx="2145" cy="575"/>
              </a:xfrm>
              <a:prstGeom prst="rect">
                <a:avLst/>
              </a:prstGeom>
            </p:spPr>
          </p:pic>
          <p:sp>
            <p:nvSpPr>
              <p:cNvPr id="25" name="文本框 24"/>
              <p:cNvSpPr txBox="1"/>
              <p:nvPr userDrawn="1"/>
            </p:nvSpPr>
            <p:spPr>
              <a:xfrm>
                <a:off x="15354" y="1310"/>
                <a:ext cx="3689" cy="330"/>
              </a:xfrm>
              <a:prstGeom prst="rect">
                <a:avLst/>
              </a:prstGeom>
              <a:noFill/>
            </p:spPr>
            <p:txBody>
              <a:bodyPr wrap="square" rtlCol="0">
                <a:spAutoFit/>
              </a:bodyPr>
              <a:lstStyle/>
              <a:p>
                <a:pPr algn="ctr"/>
                <a:r>
                  <a:rPr sz="70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0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8_标题幻灯片">
    <p:bg>
      <p:bgPr>
        <a:solidFill>
          <a:schemeClr val="bg1"/>
        </a:solidFill>
        <a:effectLst/>
      </p:bgPr>
    </p:bg>
    <p:spTree>
      <p:nvGrpSpPr>
        <p:cNvPr id="1" name=""/>
        <p:cNvGrpSpPr/>
        <p:nvPr/>
      </p:nvGrpSpPr>
      <p:grpSpPr>
        <a:xfrm>
          <a:off x="0" y="0"/>
          <a:ext cx="0" cy="0"/>
          <a:chOff x="0" y="0"/>
          <a:chExt cx="0" cy="0"/>
        </a:xfrm>
      </p:grpSpPr>
      <p:sp>
        <p:nvSpPr>
          <p:cNvPr id="28" name="椭圆 27"/>
          <p:cNvSpPr/>
          <p:nvPr userDrawn="1"/>
        </p:nvSpPr>
        <p:spPr>
          <a:xfrm>
            <a:off x="1163320" y="4516755"/>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nvSpPr>
        <p:spPr>
          <a:xfrm>
            <a:off x="6724015" y="3346450"/>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nvSpPr>
        <p:spPr>
          <a:xfrm>
            <a:off x="6737350" y="4506595"/>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1163320" y="3346450"/>
            <a:ext cx="862330" cy="862330"/>
          </a:xfrm>
          <a:prstGeom prst="ellipse">
            <a:avLst/>
          </a:prstGeom>
          <a:noFill/>
          <a:ln>
            <a:gradFill>
              <a:gsLst>
                <a:gs pos="0">
                  <a:srgbClr val="009240"/>
                </a:gs>
                <a:gs pos="100000">
                  <a:srgbClr val="00609D"/>
                </a:gs>
              </a:gsLst>
              <a:lin ang="2700000" scaled="1"/>
            </a:gra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6806565" y="4575810"/>
            <a:ext cx="723900" cy="723900"/>
            <a:chOff x="2365" y="5358"/>
            <a:chExt cx="1140" cy="1140"/>
          </a:xfrm>
        </p:grpSpPr>
        <p:sp>
          <p:nvSpPr>
            <p:cNvPr id="19" name="椭圆 18"/>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a:t>
              </a:r>
              <a:r>
                <a:rPr lang="en-US" sz="2000" b="1" dirty="0">
                  <a:solidFill>
                    <a:schemeClr val="bg1"/>
                  </a:solidFill>
                  <a:cs typeface="+mn-ea"/>
                  <a:sym typeface="+mn-lt"/>
                </a:rPr>
                <a:t>4</a:t>
              </a:r>
              <a:endParaRPr lang="en-US" sz="2000"/>
            </a:p>
          </p:txBody>
        </p:sp>
      </p:grpSp>
      <p:grpSp>
        <p:nvGrpSpPr>
          <p:cNvPr id="21" name="组合 20"/>
          <p:cNvGrpSpPr/>
          <p:nvPr userDrawn="1"/>
        </p:nvGrpSpPr>
        <p:grpSpPr>
          <a:xfrm>
            <a:off x="6793230" y="3415665"/>
            <a:ext cx="723900" cy="723900"/>
            <a:chOff x="2365" y="5358"/>
            <a:chExt cx="1140" cy="1140"/>
          </a:xfrm>
        </p:grpSpPr>
        <p:sp>
          <p:nvSpPr>
            <p:cNvPr id="22" name="椭圆 21"/>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03</a:t>
              </a:r>
              <a:endParaRPr lang="zh-CN" altLang="en-US" sz="2000"/>
            </a:p>
          </p:txBody>
        </p:sp>
      </p:grpSp>
      <p:grpSp>
        <p:nvGrpSpPr>
          <p:cNvPr id="14" name="组合 13"/>
          <p:cNvGrpSpPr/>
          <p:nvPr userDrawn="1"/>
        </p:nvGrpSpPr>
        <p:grpSpPr>
          <a:xfrm>
            <a:off x="1232535" y="4585970"/>
            <a:ext cx="723900" cy="723900"/>
            <a:chOff x="2365" y="5358"/>
            <a:chExt cx="1140" cy="1140"/>
          </a:xfrm>
        </p:grpSpPr>
        <p:sp>
          <p:nvSpPr>
            <p:cNvPr id="15" name="椭圆 14"/>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a:t>
              </a:r>
              <a:r>
                <a:rPr lang="en-US" sz="2000" b="1" dirty="0">
                  <a:solidFill>
                    <a:schemeClr val="bg1"/>
                  </a:solidFill>
                  <a:cs typeface="+mn-ea"/>
                  <a:sym typeface="+mn-lt"/>
                </a:rPr>
                <a:t>2</a:t>
              </a:r>
              <a:endParaRPr lang="en-US" sz="2000"/>
            </a:p>
          </p:txBody>
        </p:sp>
      </p:grpSp>
      <p:grpSp>
        <p:nvGrpSpPr>
          <p:cNvPr id="13" name="组合 12"/>
          <p:cNvGrpSpPr/>
          <p:nvPr userDrawn="1"/>
        </p:nvGrpSpPr>
        <p:grpSpPr>
          <a:xfrm>
            <a:off x="1232535" y="3415665"/>
            <a:ext cx="723900" cy="723900"/>
            <a:chOff x="2365" y="5358"/>
            <a:chExt cx="1140" cy="1140"/>
          </a:xfrm>
        </p:grpSpPr>
        <p:sp>
          <p:nvSpPr>
            <p:cNvPr id="37" name="椭圆 36"/>
            <p:cNvSpPr/>
            <p:nvPr userDrawn="1"/>
          </p:nvSpPr>
          <p:spPr>
            <a:xfrm>
              <a:off x="2365" y="5358"/>
              <a:ext cx="1140" cy="1140"/>
            </a:xfrm>
            <a:prstGeom prst="ellipse">
              <a:avLst/>
            </a:prstGeom>
            <a:gradFill>
              <a:gsLst>
                <a:gs pos="0">
                  <a:srgbClr val="009240"/>
                </a:gs>
                <a:gs pos="100000">
                  <a:srgbClr val="00609D"/>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2609" y="5598"/>
              <a:ext cx="694" cy="628"/>
            </a:xfrm>
            <a:prstGeom prst="rect">
              <a:avLst/>
            </a:prstGeom>
            <a:noFill/>
          </p:spPr>
          <p:txBody>
            <a:bodyPr wrap="none" rtlCol="0">
              <a:spAutoFit/>
            </a:bodyPr>
            <a:lstStyle/>
            <a:p>
              <a:pPr algn="l"/>
              <a:r>
                <a:rPr lang="en-US" altLang="zh-CN" sz="2000" b="1" dirty="0">
                  <a:solidFill>
                    <a:schemeClr val="bg1"/>
                  </a:solidFill>
                  <a:cs typeface="+mn-ea"/>
                  <a:sym typeface="+mn-lt"/>
                </a:rPr>
                <a:t>01</a:t>
              </a:r>
              <a:endParaRPr lang="zh-CN" altLang="en-US" sz="2000"/>
            </a:p>
          </p:txBody>
        </p:sp>
      </p:grpSp>
      <p:grpSp>
        <p:nvGrpSpPr>
          <p:cNvPr id="8" name="组合 7"/>
          <p:cNvGrpSpPr/>
          <p:nvPr userDrawn="1"/>
        </p:nvGrpSpPr>
        <p:grpSpPr>
          <a:xfrm>
            <a:off x="9758680" y="466090"/>
            <a:ext cx="2342515" cy="572135"/>
            <a:chOff x="15368" y="734"/>
            <a:chExt cx="3689" cy="901"/>
          </a:xfrm>
        </p:grpSpPr>
        <p:pic>
          <p:nvPicPr>
            <p:cNvPr id="9" name="图片 8" descr="LOGO上"/>
            <p:cNvPicPr>
              <a:picLocks noChangeAspect="1"/>
            </p:cNvPicPr>
            <p:nvPr userDrawn="1"/>
          </p:nvPicPr>
          <p:blipFill>
            <a:blip r:embed="rId2"/>
            <a:stretch>
              <a:fillRect/>
            </a:stretch>
          </p:blipFill>
          <p:spPr>
            <a:xfrm>
              <a:off x="16132" y="734"/>
              <a:ext cx="2145" cy="575"/>
            </a:xfrm>
            <a:prstGeom prst="rect">
              <a:avLst/>
            </a:prstGeom>
          </p:spPr>
        </p:pic>
        <p:sp>
          <p:nvSpPr>
            <p:cNvPr id="10" name="文本框 9"/>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矩形 2"/>
          <p:cNvSpPr/>
          <p:nvPr userDrawn="1"/>
        </p:nvSpPr>
        <p:spPr>
          <a:xfrm>
            <a:off x="4077970" y="1716405"/>
            <a:ext cx="8114030" cy="419100"/>
          </a:xfrm>
          <a:prstGeom prst="rect">
            <a:avLst/>
          </a:prstGeom>
          <a:solidFill>
            <a:srgbClr val="AFD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userDrawn="1"/>
        </p:nvSpPr>
        <p:spPr>
          <a:xfrm>
            <a:off x="929640" y="951230"/>
            <a:ext cx="2771140" cy="1715770"/>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dist"/>
            <a:r>
              <a:rPr lang="zh-CN" altLang="en-US" sz="8800" b="0" dirty="0">
                <a:gradFill>
                  <a:gsLst>
                    <a:gs pos="0">
                      <a:srgbClr val="058A4E"/>
                    </a:gs>
                    <a:gs pos="100000">
                      <a:srgbClr val="007BD3"/>
                    </a:gs>
                  </a:gsLst>
                  <a:lin ang="0" scaled="0"/>
                </a:gradFill>
                <a:cs typeface="+mn-ea"/>
                <a:sym typeface="+mn-lt"/>
              </a:rPr>
              <a:t>目录</a:t>
            </a:r>
            <a:endParaRPr lang="zh-CN" altLang="en-US" sz="8800" b="0" dirty="0">
              <a:gradFill>
                <a:gsLst>
                  <a:gs pos="0">
                    <a:srgbClr val="058A4E"/>
                  </a:gs>
                  <a:gs pos="100000">
                    <a:srgbClr val="007BD3"/>
                  </a:gs>
                </a:gsLst>
                <a:lin ang="0" scaled="0"/>
              </a:gra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7" name="组合 26"/>
          <p:cNvGrpSpPr/>
          <p:nvPr userDrawn="1"/>
        </p:nvGrpSpPr>
        <p:grpSpPr>
          <a:xfrm>
            <a:off x="5180965" y="1570355"/>
            <a:ext cx="1830070" cy="1830070"/>
            <a:chOff x="8159" y="2725"/>
            <a:chExt cx="2882" cy="2882"/>
          </a:xfrm>
        </p:grpSpPr>
        <p:sp>
          <p:nvSpPr>
            <p:cNvPr id="34" name="椭圆 33"/>
            <p:cNvSpPr/>
            <p:nvPr userDrawn="1"/>
          </p:nvSpPr>
          <p:spPr>
            <a:xfrm>
              <a:off x="8159" y="2725"/>
              <a:ext cx="2882" cy="2882"/>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nvSpPr>
          <p:spPr>
            <a:xfrm>
              <a:off x="8418" y="2984"/>
              <a:ext cx="2363" cy="2363"/>
            </a:xfrm>
            <a:prstGeom prst="ellipse">
              <a:avLst/>
            </a:prstGeom>
            <a:gradFill>
              <a:gsLst>
                <a:gs pos="0">
                  <a:srgbClr val="009240"/>
                </a:gs>
                <a:gs pos="100000">
                  <a:srgbClr val="00609D"/>
                </a:gs>
              </a:gsLst>
              <a:lin ang="2700000" scaled="0"/>
            </a:gra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8247" y="2813"/>
              <a:ext cx="2706" cy="2706"/>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8338" y="2904"/>
              <a:ext cx="2523" cy="2523"/>
            </a:xfrm>
            <a:prstGeom prst="ellipse">
              <a:avLst/>
            </a:prstGeom>
            <a:noFill/>
            <a:ln w="12700">
              <a:gradFill>
                <a:gsLst>
                  <a:gs pos="0">
                    <a:srgbClr val="009240"/>
                  </a:gs>
                  <a:gs pos="100000">
                    <a:srgbClr val="00609D"/>
                  </a:gs>
                </a:gsLst>
                <a:lin ang="2700000" scaled="0"/>
              </a:gradFill>
            </a:ln>
            <a:extLst>
              <a:ext uri="{909E8E84-426E-40DD-AFC4-6F175D3DCCD1}">
                <a14:hiddenFill xmlns:a14="http://schemas.microsoft.com/office/drawing/2010/main">
                  <a:solidFill>
                    <a:srgbClr val="00924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9758680" y="466090"/>
            <a:ext cx="2342515" cy="572135"/>
            <a:chOff x="15368" y="734"/>
            <a:chExt cx="3689" cy="901"/>
          </a:xfrm>
        </p:grpSpPr>
        <p:pic>
          <p:nvPicPr>
            <p:cNvPr id="6" name="图片 5" descr="LOGO上"/>
            <p:cNvPicPr>
              <a:picLocks noChangeAspect="1"/>
            </p:cNvPicPr>
            <p:nvPr userDrawn="1"/>
          </p:nvPicPr>
          <p:blipFill>
            <a:blip r:embed="rId2"/>
            <a:stretch>
              <a:fillRect/>
            </a:stretch>
          </p:blipFill>
          <p:spPr>
            <a:xfrm>
              <a:off x="16132" y="734"/>
              <a:ext cx="2145" cy="575"/>
            </a:xfrm>
            <a:prstGeom prst="rect">
              <a:avLst/>
            </a:prstGeom>
          </p:spPr>
        </p:pic>
        <p:sp>
          <p:nvSpPr>
            <p:cNvPr id="7" name="文本框 6"/>
            <p:cNvSpPr txBox="1"/>
            <p:nvPr userDrawn="1"/>
          </p:nvSpPr>
          <p:spPr>
            <a:xfrm>
              <a:off x="15368" y="1310"/>
              <a:ext cx="3689" cy="325"/>
            </a:xfrm>
            <a:prstGeom prst="rect">
              <a:avLst/>
            </a:prstGeom>
            <a:noFill/>
          </p:spPr>
          <p:txBody>
            <a:bodyPr wrap="square" rtlCol="0">
              <a:spAutoFit/>
            </a:bodyPr>
            <a:lstStyle/>
            <a:p>
              <a:pPr algn="ctr"/>
              <a:r>
                <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rPr>
                <a:t>挖掘数据价值 服务数字中国</a:t>
              </a:r>
              <a:endParaRPr sz="750" spc="100" dirty="0">
                <a:gradFill>
                  <a:gsLst>
                    <a:gs pos="0">
                      <a:srgbClr val="058A4E"/>
                    </a:gs>
                    <a:gs pos="100000">
                      <a:srgbClr val="007BD3"/>
                    </a:gs>
                  </a:gsLst>
                  <a:lin ang="0" scaled="0"/>
                </a:gradFill>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7_标题幻灯片">
    <p:bg>
      <p:bgPr>
        <a:solidFill>
          <a:schemeClr val="bg1"/>
        </a:solidFill>
        <a:effectLst/>
      </p:bgPr>
    </p:bg>
    <p:spTree>
      <p:nvGrpSpPr>
        <p:cNvPr id="1" name=""/>
        <p:cNvGrpSpPr/>
        <p:nvPr/>
      </p:nvGrpSpPr>
      <p:grpSpPr>
        <a:xfrm>
          <a:off x="0" y="0"/>
          <a:ext cx="0" cy="0"/>
          <a:chOff x="0" y="0"/>
          <a:chExt cx="0" cy="0"/>
        </a:xfrm>
      </p:grpSpPr>
      <p:pic>
        <p:nvPicPr>
          <p:cNvPr id="9" name="图片 8" descr="LOGO上"/>
          <p:cNvPicPr>
            <a:picLocks noChangeAspect="1"/>
          </p:cNvPicPr>
          <p:nvPr userDrawn="1"/>
        </p:nvPicPr>
        <p:blipFill>
          <a:blip r:embed="rId2"/>
          <a:stretch>
            <a:fillRect/>
          </a:stretch>
        </p:blipFill>
        <p:spPr>
          <a:xfrm>
            <a:off x="10243820" y="466090"/>
            <a:ext cx="1362075" cy="365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baike.baidu.com/view/1295748.htm"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hyperlink" Target="https://github.com/JiangJiaWei520/student_books/blob/master/Mongodb%20%E6%95%99%E7%A8%8B%20-%20v1.0.pdf" TargetMode="External"/><Relationship Id="rId2" Type="http://schemas.openxmlformats.org/officeDocument/2006/relationships/hyperlink" Target="https://m.51wendang.com/doc/db1bc397e4087193843940d4/3&#13;" TargetMode="External"/><Relationship Id="rId1" Type="http://schemas.openxmlformats.org/officeDocument/2006/relationships/hyperlink" Target="https://blog.csdn.net/ZZQHELLO2018/article/details/99682370" TargetMode="Externa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4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 name="组合 22"/>
          <p:cNvGrpSpPr/>
          <p:nvPr/>
        </p:nvGrpSpPr>
        <p:grpSpPr>
          <a:xfrm>
            <a:off x="12190838" y="4094480"/>
            <a:ext cx="894715" cy="2733675"/>
            <a:chOff x="19324" y="6448"/>
            <a:chExt cx="1409" cy="4305"/>
          </a:xfrm>
        </p:grpSpPr>
        <p:grpSp>
          <p:nvGrpSpPr>
            <p:cNvPr id="24" name="组合 23"/>
            <p:cNvGrpSpPr/>
            <p:nvPr/>
          </p:nvGrpSpPr>
          <p:grpSpPr>
            <a:xfrm>
              <a:off x="19474" y="6448"/>
              <a:ext cx="1133" cy="3656"/>
              <a:chOff x="19474" y="6352"/>
              <a:chExt cx="1133" cy="3656"/>
            </a:xfrm>
          </p:grpSpPr>
          <p:sp>
            <p:nvSpPr>
              <p:cNvPr id="27" name="矩形 26"/>
              <p:cNvSpPr/>
              <p:nvPr/>
            </p:nvSpPr>
            <p:spPr>
              <a:xfrm>
                <a:off x="19474" y="6983"/>
                <a:ext cx="1133" cy="501"/>
              </a:xfrm>
              <a:prstGeom prst="rect">
                <a:avLst/>
              </a:prstGeom>
              <a:solidFill>
                <a:srgbClr val="009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19474" y="7614"/>
                <a:ext cx="1133" cy="5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9474" y="8245"/>
                <a:ext cx="1133" cy="5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19474" y="8876"/>
                <a:ext cx="1133" cy="501"/>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19474" y="9507"/>
                <a:ext cx="1133" cy="501"/>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19474" y="6352"/>
                <a:ext cx="1133" cy="5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6" name="TextBox 76"/>
            <p:cNvSpPr txBox="1"/>
            <p:nvPr/>
          </p:nvSpPr>
          <p:spPr>
            <a:xfrm>
              <a:off x="19324" y="10220"/>
              <a:ext cx="1409" cy="533"/>
            </a:xfrm>
            <a:prstGeom prst="rect">
              <a:avLst/>
            </a:prstGeom>
            <a:noFill/>
          </p:spPr>
          <p:txBody>
            <a:bodyPr wrap="square" rtlCol="0">
              <a:spAutoFit/>
            </a:bodyPr>
            <a:p>
              <a:pPr algn="ctr"/>
              <a:r>
                <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rPr>
                <a:t>参考色</a:t>
              </a:r>
              <a:endParaRPr lang="zh-CN"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80895" y="2413635"/>
            <a:ext cx="5948680" cy="869315"/>
          </a:xfrm>
          <a:prstGeom prst="rect">
            <a:avLst/>
          </a:prstGeom>
          <a:noFill/>
        </p:spPr>
        <p:txBody>
          <a:bodyPr wrap="square" rtlCol="0">
            <a:spAutoFit/>
          </a:bodyPr>
          <a:p>
            <a:pPr algn="l" fontAlgn="auto">
              <a:lnSpc>
                <a:spcPct val="115000"/>
              </a:lnSpc>
            </a:pPr>
            <a:r>
              <a:rPr lang="en-US" altLang="zh-CN"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rPr>
              <a:t>ETL</a:t>
            </a:r>
            <a:r>
              <a:rPr lang="zh-CN" altLang="en-US"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rPr>
              <a:t>数据迁移实战</a:t>
            </a:r>
            <a:endParaRPr lang="zh-CN" altLang="en-US" sz="4400" spc="600" dirty="0">
              <a:gradFill>
                <a:gsLst>
                  <a:gs pos="0">
                    <a:srgbClr val="009240"/>
                  </a:gs>
                  <a:gs pos="100000">
                    <a:srgbClr val="0070C0"/>
                  </a:gs>
                </a:gsLst>
                <a:lin ang="0" scaled="0"/>
              </a:gradFill>
              <a:uFillTx/>
              <a:latin typeface="微软雅黑" panose="020B0503020204020204" pitchFamily="34" charset="-122"/>
              <a:ea typeface="微软雅黑" panose="020B0503020204020204" pitchFamily="34" charset="-122"/>
            </a:endParaRPr>
          </a:p>
        </p:txBody>
      </p:sp>
      <p:sp>
        <p:nvSpPr>
          <p:cNvPr id="18" name="矩形: 圆角 32"/>
          <p:cNvSpPr/>
          <p:nvPr/>
        </p:nvSpPr>
        <p:spPr>
          <a:xfrm>
            <a:off x="894793" y="3373385"/>
            <a:ext cx="1950517" cy="325790"/>
          </a:xfrm>
          <a:prstGeom prst="roundRect">
            <a:avLst>
              <a:gd name="adj" fmla="val 50000"/>
            </a:avLst>
          </a:prstGeom>
          <a:gradFill>
            <a:gsLst>
              <a:gs pos="100000">
                <a:srgbClr val="2A96AA"/>
              </a:gs>
              <a:gs pos="1000">
                <a:srgbClr val="00924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350" dirty="0" smtClean="0">
              <a:effectLst>
                <a:outerShdw blurRad="38100" dist="38100" dir="2700000" algn="tl">
                  <a:srgbClr val="C0C0C0"/>
                </a:outerShdw>
              </a:effectLst>
              <a:latin typeface="微软雅黑" panose="020B0503020204020204" pitchFamily="34" charset="-122"/>
              <a:sym typeface="+mn-ea"/>
            </a:endParaRPr>
          </a:p>
          <a:p>
            <a:pPr algn="ctr"/>
            <a:r>
              <a:rPr kumimoji="1" lang="zh-CN" altLang="en-US" sz="1350" dirty="0" smtClean="0">
                <a:effectLst>
                  <a:outerShdw blurRad="38100" dist="38100" dir="2700000" algn="tl">
                    <a:srgbClr val="C0C0C0"/>
                  </a:outerShdw>
                </a:effectLst>
                <a:latin typeface="微软雅黑" panose="020B0503020204020204" pitchFamily="34" charset="-122"/>
                <a:sym typeface="+mn-ea"/>
              </a:rPr>
              <a:t>主讲：蒋家威</a:t>
            </a:r>
            <a:endParaRPr kumimoji="1" lang="zh-CN" altLang="en-US" sz="1350" dirty="0">
              <a:effectLst>
                <a:outerShdw blurRad="38100" dist="38100" dir="2700000" algn="tl">
                  <a:srgbClr val="C0C0C0"/>
                </a:outerShdw>
              </a:effectLst>
              <a:latin typeface="微软雅黑" panose="020B0503020204020204" pitchFamily="34" charset="-122"/>
            </a:endParaRPr>
          </a:p>
          <a:p>
            <a:pPr algn="ctr"/>
            <a:endParaRPr lang="zh-CN" altLang="en-US" sz="1350" dirty="0">
              <a:solidFill>
                <a:schemeClr val="bg1">
                  <a:lumMod val="95000"/>
                </a:schemeClr>
              </a:solidFill>
              <a:latin typeface="思源黑体 CN Regular" panose="020B0500000000000000" pitchFamily="34" charset="-122"/>
              <a:ea typeface="思源黑体 CN Regular" panose="020B0500000000000000" pitchFamily="34" charset="-122"/>
              <a:cs typeface="+mn-ea"/>
              <a:sym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7" name="内容占位符 6" descr="ttttt.jpg"/>
          <p:cNvPicPr>
            <a:picLocks noGrp="1" noChangeAspect="1"/>
          </p:cNvPicPr>
          <p:nvPr/>
        </p:nvPicPr>
        <p:blipFill>
          <a:blip r:embed="rId1"/>
          <a:stretch>
            <a:fillRect/>
          </a:stretch>
        </p:blipFill>
        <p:spPr>
          <a:xfrm>
            <a:off x="214282" y="2000240"/>
            <a:ext cx="8728080" cy="3214710"/>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02</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4132897" y="3712984"/>
            <a:ext cx="497268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Kettle组件基本说明</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9570085"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dirty="0" smtClean="0"/>
              <a:t>Kettle</a:t>
            </a:r>
            <a:r>
              <a:rPr lang="zh-CN" altLang="en-US" dirty="0" smtClean="0"/>
              <a:t>中有两种</a:t>
            </a:r>
            <a:r>
              <a:rPr lang="zh-CN" altLang="en-US" dirty="0" smtClean="0">
                <a:hlinkClick r:id="rId1" action="ppaction://hlinkfile"/>
              </a:rPr>
              <a:t>脚本文件</a:t>
            </a:r>
            <a:r>
              <a:rPr lang="zh-CN" altLang="en-US" dirty="0" smtClean="0"/>
              <a:t>，</a:t>
            </a:r>
            <a:r>
              <a:rPr lang="en-US" dirty="0" smtClean="0"/>
              <a:t>transformation</a:t>
            </a:r>
            <a:r>
              <a:rPr lang="zh-CN" altLang="en-US" dirty="0" smtClean="0"/>
              <a:t>（转换，后缀为</a:t>
            </a:r>
            <a:r>
              <a:rPr lang="en-US" altLang="zh-CN" dirty="0" smtClean="0">
                <a:solidFill>
                  <a:srgbClr val="FF0000"/>
                </a:solidFill>
              </a:rPr>
              <a:t>.</a:t>
            </a:r>
            <a:r>
              <a:rPr lang="en-US" altLang="zh-CN" dirty="0" err="1" smtClean="0">
                <a:solidFill>
                  <a:srgbClr val="FF0000"/>
                </a:solidFill>
              </a:rPr>
              <a:t>ktr</a:t>
            </a:r>
            <a:r>
              <a:rPr lang="zh-CN" altLang="en-US" dirty="0" smtClean="0"/>
              <a:t>）和</a:t>
            </a:r>
            <a:r>
              <a:rPr lang="en-US" dirty="0" smtClean="0"/>
              <a:t>job</a:t>
            </a:r>
            <a:r>
              <a:rPr lang="zh-CN" altLang="en-US" dirty="0" smtClean="0"/>
              <a:t>（作业</a:t>
            </a:r>
            <a:r>
              <a:rPr lang="en-US" altLang="zh-CN" dirty="0" smtClean="0"/>
              <a:t>, </a:t>
            </a:r>
            <a:r>
              <a:rPr lang="zh-CN" altLang="en-US" dirty="0" smtClean="0"/>
              <a:t>后缀为</a:t>
            </a:r>
            <a:r>
              <a:rPr lang="en-US" altLang="zh-CN" dirty="0" smtClean="0">
                <a:solidFill>
                  <a:srgbClr val="FF0000"/>
                </a:solidFill>
              </a:rPr>
              <a:t>.</a:t>
            </a:r>
            <a:r>
              <a:rPr lang="en-US" altLang="zh-CN" dirty="0" err="1" smtClean="0">
                <a:solidFill>
                  <a:srgbClr val="FF0000"/>
                </a:solidFill>
              </a:rPr>
              <a:t>kjb</a:t>
            </a:r>
            <a:r>
              <a:rPr lang="zh-CN" altLang="en-US" dirty="0" smtClean="0"/>
              <a:t>）</a:t>
            </a:r>
            <a:r>
              <a:rPr lang="en-US" dirty="0" smtClean="0"/>
              <a:t>，transformation</a:t>
            </a:r>
            <a:r>
              <a:rPr lang="zh-CN" altLang="en-US" dirty="0" smtClean="0"/>
              <a:t>完成针对数据的基础转换，好比工厂里的生产流水线，每个组件相当于一个员工；</a:t>
            </a:r>
            <a:r>
              <a:rPr lang="en-US" dirty="0" smtClean="0"/>
              <a:t>job</a:t>
            </a:r>
            <a:r>
              <a:rPr lang="zh-CN" altLang="en-US" dirty="0" smtClean="0"/>
              <a:t>则完成整个工作流的控制，好比工厂里的管理。</a:t>
            </a:r>
            <a:endParaRPr lang="en-US" altLang="zh-CN" dirty="0" smtClean="0"/>
          </a:p>
          <a:p>
            <a:r>
              <a:rPr lang="zh-CN" altLang="en-US" dirty="0" smtClean="0"/>
              <a:t>如果用记事本打开文件可发现转换和作业都是</a:t>
            </a:r>
            <a:r>
              <a:rPr lang="en-US" altLang="zh-CN" dirty="0" smtClean="0">
                <a:solidFill>
                  <a:srgbClr val="FF0000"/>
                </a:solidFill>
              </a:rPr>
              <a:t>xml</a:t>
            </a:r>
            <a:r>
              <a:rPr lang="zh-CN" altLang="en-US" dirty="0" smtClean="0"/>
              <a:t>类型文件。</a:t>
            </a:r>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844915"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作业：分串行执行和并行执行，串行执行是先执行完其中一条线再执行另一条线，并行是两条线同时执行，同一条线上的两个步聚会先执行前面的再执行后面的，每个步骤执行结果分两种：</a:t>
            </a:r>
            <a:r>
              <a:rPr lang="en-US" altLang="zh-CN" dirty="0" smtClean="0"/>
              <a:t>true(</a:t>
            </a:r>
            <a:r>
              <a:rPr lang="zh-CN" altLang="en-US" dirty="0" smtClean="0"/>
              <a:t>成功</a:t>
            </a:r>
            <a:r>
              <a:rPr lang="en-US" altLang="zh-CN" dirty="0" smtClean="0"/>
              <a:t>)/false(</a:t>
            </a:r>
            <a:r>
              <a:rPr lang="zh-CN" altLang="en-US" dirty="0" smtClean="0"/>
              <a:t>失败</a:t>
            </a:r>
            <a:r>
              <a:rPr lang="en-US" altLang="zh-CN" dirty="0" smtClean="0"/>
              <a:t>),</a:t>
            </a:r>
            <a:r>
              <a:rPr lang="zh-CN" altLang="en-US" dirty="0" smtClean="0"/>
              <a:t>根据返回结果可以控制流程走向。</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571604" y="5072074"/>
            <a:ext cx="6072230" cy="142876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作业流程图说明</a:t>
            </a:r>
            <a:endParaRPr lang="en-US" altLang="zh-CN" dirty="0" smtClean="0"/>
          </a:p>
          <a:p>
            <a:endParaRPr lang="zh-CN" altLang="en-US" dirty="0"/>
          </a:p>
        </p:txBody>
      </p:sp>
      <p:pic>
        <p:nvPicPr>
          <p:cNvPr id="6" name="图片 5" descr="ttttt.jpg"/>
          <p:cNvPicPr>
            <a:picLocks noChangeAspect="1"/>
          </p:cNvPicPr>
          <p:nvPr/>
        </p:nvPicPr>
        <p:blipFill>
          <a:blip r:embed="rId1"/>
          <a:stretch>
            <a:fillRect/>
          </a:stretch>
        </p:blipFill>
        <p:spPr>
          <a:xfrm>
            <a:off x="571472" y="2619374"/>
            <a:ext cx="7643866" cy="259557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86206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转换：一开始所有步骤同时运行，记录会从最前端的步骤向后传递，传递到相应步骤则该记录被该步骤作相应处理，处理完成再把记录往后传递，记录传递分复制和分发两种模式。</a:t>
            </a:r>
            <a:endParaRPr lang="en-US" altLang="zh-CN" dirty="0" smtClean="0"/>
          </a:p>
          <a:p>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4582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复制：把一份数据复制成多份，后面步骤各占一份。</a:t>
            </a:r>
            <a:endParaRPr lang="en-US" altLang="zh-CN" dirty="0" smtClean="0"/>
          </a:p>
          <a:p>
            <a:r>
              <a:rPr lang="zh-CN" altLang="en-US" dirty="0" smtClean="0"/>
              <a:t>分发：把一份数据平均分配给后面步骤。</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071538" y="3500438"/>
            <a:ext cx="7587444" cy="178595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的组件的类型基本说明（作业与转换）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在转换组件上右键－＞显示输入字段（显示输出字段）可以查看前面步骤流过来的记录字段情况和该字段是后面步骤传递的字段信息情况。</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714348" y="3786190"/>
            <a:ext cx="7730612" cy="2357454"/>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03</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3609340" y="3694430"/>
            <a:ext cx="5521960"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的基本同步功能</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表对表同步是最基本的同步方式之一</a:t>
            </a:r>
            <a:endParaRPr lang="en-US" altLang="zh-CN" dirty="0" smtClean="0"/>
          </a:p>
          <a:p>
            <a:r>
              <a:rPr lang="zh-CN" altLang="en-US" dirty="0" smtClean="0"/>
              <a:t>实现步骤：</a:t>
            </a:r>
            <a:endParaRPr lang="en-US" altLang="zh-CN" dirty="0" smtClean="0"/>
          </a:p>
          <a:p>
            <a:pPr>
              <a:buNone/>
            </a:pPr>
            <a:r>
              <a:rPr lang="zh-CN" altLang="en-US" dirty="0" smtClean="0"/>
              <a:t>　一、建立源库连接和目标库连接</a:t>
            </a:r>
            <a:endParaRPr lang="en-US" altLang="zh-CN" dirty="0" smtClean="0"/>
          </a:p>
          <a:p>
            <a:pPr>
              <a:buNone/>
            </a:pPr>
            <a:r>
              <a:rPr lang="zh-CN" altLang="en-US" dirty="0" smtClean="0"/>
              <a:t>　二、使用表输入组件进行源表数据读取</a:t>
            </a:r>
            <a:endParaRPr lang="en-US" altLang="zh-CN" dirty="0" smtClean="0"/>
          </a:p>
          <a:p>
            <a:pPr>
              <a:buNone/>
            </a:pPr>
            <a:r>
              <a:rPr lang="zh-CN" altLang="en-US" dirty="0" smtClean="0"/>
              <a:t>　三、对记录进行适配整理</a:t>
            </a:r>
            <a:endParaRPr lang="en-US" altLang="zh-CN" dirty="0" smtClean="0"/>
          </a:p>
          <a:p>
            <a:pPr>
              <a:buNone/>
            </a:pPr>
            <a:r>
              <a:rPr lang="zh-CN" altLang="en-US" dirty="0" smtClean="0"/>
              <a:t>　四、使用表输出组件输出到目标表</a:t>
            </a:r>
            <a:endParaRPr lang="en-US" altLang="zh-CN" dirty="0"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580890" y="682677"/>
            <a:ext cx="2646878" cy="584775"/>
          </a:xfrm>
          <a:prstGeom prst="rect">
            <a:avLst/>
          </a:prstGeom>
          <a:noFill/>
        </p:spPr>
        <p:txBody>
          <a:bodyPr wrap="none" rtlCol="0">
            <a:spAutoFit/>
          </a:bodyPr>
          <a:lstStyle/>
          <a:p>
            <a:r>
              <a:rPr lang="zh-CN" altLang="en-US" sz="3200" dirty="0">
                <a:gradFill>
                  <a:gsLst>
                    <a:gs pos="0">
                      <a:srgbClr val="009240"/>
                    </a:gs>
                    <a:gs pos="100000">
                      <a:srgbClr val="0070C0"/>
                    </a:gs>
                  </a:gsLst>
                  <a:lin ang="0" scaled="0"/>
                </a:gradFill>
                <a:latin typeface="微软雅黑" panose="020B0503020204020204" pitchFamily="34" charset="-122"/>
                <a:ea typeface="微软雅黑" panose="020B0503020204020204" pitchFamily="34" charset="-122"/>
              </a:rPr>
              <a:t>目的以及意义</a:t>
            </a:r>
            <a:endParaRPr lang="zh-CN" altLang="en-US" sz="3200" dirty="0">
              <a:gradFill>
                <a:gsLst>
                  <a:gs pos="0">
                    <a:srgbClr val="009240"/>
                  </a:gs>
                  <a:gs pos="100000">
                    <a:srgbClr val="0070C0"/>
                  </a:gs>
                </a:gsLst>
                <a:lin ang="0" scaled="0"/>
              </a:gradFill>
              <a:latin typeface="微软雅黑" panose="020B0503020204020204" pitchFamily="34" charset="-122"/>
              <a:ea typeface="微软雅黑" panose="020B0503020204020204" pitchFamily="34" charset="-122"/>
            </a:endParaRPr>
          </a:p>
        </p:txBody>
      </p:sp>
      <p:sp>
        <p:nvSpPr>
          <p:cNvPr id="2" name="文本框 1"/>
          <p:cNvSpPr txBox="1"/>
          <p:nvPr/>
        </p:nvSpPr>
        <p:spPr>
          <a:xfrm>
            <a:off x="693420" y="1517650"/>
            <a:ext cx="11010900" cy="1076325"/>
          </a:xfrm>
          <a:prstGeom prst="rect">
            <a:avLst/>
          </a:prstGeom>
          <a:noFill/>
        </p:spPr>
        <p:txBody>
          <a:bodyPr wrap="square" rtlCol="0">
            <a:spAutoFit/>
          </a:bodyPr>
          <a:lstStyle/>
          <a:p>
            <a:r>
              <a:rPr lang="en-US" altLang="zh-CN"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       </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了解认知ETL的基本功能，并能够在项目实际中运用ETL的功能来</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sym typeface="+mn-ea"/>
              </a:rPr>
              <a:t>进行数据迁移，</a:t>
            </a:r>
            <a:r>
              <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rPr>
              <a:t>解决项目问题。</a:t>
            </a:r>
            <a:endParaRPr lang="zh-CN" altLang="en-US" sz="3200" dirty="0">
              <a:gradFill>
                <a:gsLst>
                  <a:gs pos="0">
                    <a:srgbClr val="058A4E"/>
                  </a:gs>
                  <a:gs pos="100000">
                    <a:srgbClr val="007BD3"/>
                  </a:gs>
                </a:gsLst>
                <a:lin ang="0" scaled="0"/>
              </a:gradFill>
              <a:latin typeface="微软雅黑" panose="020B0503020204020204" pitchFamily="34" charset="-122"/>
              <a:ea typeface="微软雅黑" panose="020B0503020204020204" pitchFamily="34" charset="-122"/>
            </a:endParaRPr>
          </a:p>
        </p:txBody>
      </p:sp>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9110" y="2844165"/>
            <a:ext cx="3190875" cy="320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5384049" y="6175323"/>
            <a:ext cx="1040558" cy="523220"/>
          </a:xfrm>
          <a:prstGeom prst="rect">
            <a:avLst/>
          </a:prstGeom>
          <a:noFill/>
        </p:spPr>
        <p:txBody>
          <a:bodyPr wrap="square">
            <a:spAutoFit/>
          </a:bodyPr>
          <a:lstStyle/>
          <a:p>
            <a:r>
              <a:rPr lang="zh-CN" altLang="zh-CN" sz="2800" b="1" dirty="0">
                <a:solidFill>
                  <a:srgbClr val="00B0F0"/>
                </a:solidFill>
                <a:effectLst/>
                <a:ea typeface="华文细黑" panose="02010600040101010101" pitchFamily="2" charset="-122"/>
                <a:cs typeface="宋体" panose="02010600030101010101" pitchFamily="2" charset="-122"/>
              </a:rPr>
              <a:t>签到</a:t>
            </a:r>
            <a:endParaRPr lang="zh-CN" altLang="en-US" sz="2800" dirty="0">
              <a:solidFill>
                <a:srgbClr val="00B0F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714347" y="2000240"/>
            <a:ext cx="7739253" cy="3979449"/>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基于表对表的同步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1214414" y="1142984"/>
            <a:ext cx="6572296" cy="4914916"/>
          </a:xfrm>
          <a:prstGeom prst="rect">
            <a:avLst/>
          </a:prstGeom>
          <a:noFill/>
          <a:ln w="9525">
            <a:noFill/>
            <a:miter lim="800000"/>
            <a:headEnd/>
            <a:tailEnd/>
          </a:ln>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新建一个转换</a:t>
            </a:r>
            <a:endParaRPr lang="en-US" altLang="zh-CN" dirty="0" smtClean="0"/>
          </a:p>
          <a:p>
            <a:r>
              <a:rPr lang="zh-CN" altLang="en-US" dirty="0" smtClean="0"/>
              <a:t>流程：从文件读取记录</a:t>
            </a:r>
            <a:r>
              <a:rPr lang="zh-CN" altLang="en-US" dirty="0" smtClean="0">
                <a:sym typeface="Wingdings" panose="05000000000000000000" pitchFamily="2" charset="2"/>
              </a:rPr>
              <a:t>插入到数据库中</a:t>
            </a:r>
            <a:endParaRPr lang="en-US" altLang="zh-CN" dirty="0" smtClean="0">
              <a:sym typeface="Wingdings" panose="05000000000000000000" pitchFamily="2" charset="2"/>
            </a:endParaRPr>
          </a:p>
          <a:p>
            <a:endParaRPr lang="zh-CN" altLang="en-US" dirty="0"/>
          </a:p>
        </p:txBody>
      </p:sp>
      <p:pic>
        <p:nvPicPr>
          <p:cNvPr id="5" name="图片 4" descr="ttttt.jpg"/>
          <p:cNvPicPr>
            <a:picLocks noChangeAspect="1"/>
          </p:cNvPicPr>
          <p:nvPr/>
        </p:nvPicPr>
        <p:blipFill>
          <a:blip r:embed="rId1"/>
          <a:stretch>
            <a:fillRect/>
          </a:stretch>
        </p:blipFill>
        <p:spPr>
          <a:xfrm>
            <a:off x="2428860" y="3143248"/>
            <a:ext cx="4286280" cy="170974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928662" y="1214423"/>
            <a:ext cx="7000923" cy="465774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857224" y="1219200"/>
            <a:ext cx="7643866" cy="518160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基于文件到表的同步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571472" y="1643050"/>
            <a:ext cx="8074317" cy="3538551"/>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新建一个转换</a:t>
            </a:r>
            <a:endParaRPr lang="en-US" altLang="zh-CN" dirty="0" smtClean="0"/>
          </a:p>
          <a:p>
            <a:r>
              <a:rPr lang="zh-CN" altLang="en-US" dirty="0" smtClean="0"/>
              <a:t>实现从表里读取记录生成文件</a:t>
            </a:r>
            <a:endParaRPr lang="en-US" altLang="zh-CN" dirty="0" smtClean="0"/>
          </a:p>
          <a:p>
            <a:endParaRPr lang="en-US" altLang="zh-CN" dirty="0" smtClean="0"/>
          </a:p>
        </p:txBody>
      </p:sp>
      <p:pic>
        <p:nvPicPr>
          <p:cNvPr id="5" name="图片 4" descr="ttttt.jpg"/>
          <p:cNvPicPr>
            <a:picLocks noChangeAspect="1"/>
          </p:cNvPicPr>
          <p:nvPr/>
        </p:nvPicPr>
        <p:blipFill>
          <a:blip r:embed="rId1"/>
          <a:stretch>
            <a:fillRect/>
          </a:stretch>
        </p:blipFill>
        <p:spPr>
          <a:xfrm>
            <a:off x="1357290" y="3000372"/>
            <a:ext cx="6403980" cy="187643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491515" y="1643050"/>
            <a:ext cx="7838097" cy="4162437"/>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1039306" y="965976"/>
            <a:ext cx="7033155" cy="5025250"/>
          </a:xfrm>
          <a:prstGeom prst="rect">
            <a:avLst/>
          </a:prstGeom>
          <a:noFill/>
          <a:ln w="9525">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基于表到文件的同步</a:t>
            </a:r>
            <a:endParaRPr lang="zh-CN" altLang="en-US" dirty="0"/>
          </a:p>
        </p:txBody>
      </p:sp>
      <p:pic>
        <p:nvPicPr>
          <p:cNvPr id="5" name="内容占位符 4" descr="ttttt.jpg"/>
          <p:cNvPicPr>
            <a:picLocks noGrp="1" noChangeAspect="1"/>
          </p:cNvPicPr>
          <p:nvPr/>
        </p:nvPicPr>
        <p:blipFill>
          <a:blip r:embed="rId1"/>
          <a:stretch>
            <a:fillRect/>
          </a:stretch>
        </p:blipFill>
        <p:spPr>
          <a:xfrm>
            <a:off x="714348" y="1352399"/>
            <a:ext cx="7858180" cy="5006223"/>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01</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userDrawn="1"/>
        </p:nvSpPr>
        <p:spPr>
          <a:xfrm>
            <a:off x="4160202" y="3639324"/>
            <a:ext cx="4972685" cy="706755"/>
          </a:xfrm>
          <a:prstGeom prst="rect">
            <a:avLst/>
          </a:prstGeom>
          <a:noFill/>
        </p:spPr>
        <p:txBody>
          <a:bodyPr wrap="square" rtlCol="0">
            <a:spAutoFit/>
          </a:bodyPr>
          <a:p>
            <a:r>
              <a:rPr lang="en-US" altLang="zh-CN" sz="4000" dirty="0">
                <a:solidFill>
                  <a:srgbClr val="404040"/>
                </a:solidFill>
                <a:latin typeface="微软雅黑" panose="020B0503020204020204" pitchFamily="34" charset="-122"/>
                <a:ea typeface="微软雅黑" panose="020B0503020204020204" pitchFamily="34" charset="-122"/>
                <a:cs typeface="+mn-ea"/>
                <a:sym typeface="+mn-lt"/>
              </a:rPr>
              <a:t>ETL</a:t>
            </a:r>
            <a:r>
              <a:rPr lang="zh-CN" altLang="en-US" sz="4000" dirty="0">
                <a:solidFill>
                  <a:srgbClr val="404040"/>
                </a:solidFill>
                <a:latin typeface="微软雅黑" panose="020B0503020204020204" pitchFamily="34" charset="-122"/>
                <a:ea typeface="微软雅黑" panose="020B0503020204020204" pitchFamily="34" charset="-122"/>
                <a:cs typeface="+mn-ea"/>
                <a:sym typeface="+mn-lt"/>
              </a:rPr>
              <a:t>数据迁移实战</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JAVASCRIPT</a:t>
            </a:r>
            <a:r>
              <a:rPr lang="zh-CN" altLang="en-US" dirty="0" smtClean="0"/>
              <a:t>的基本应用</a:t>
            </a:r>
            <a:endParaRPr lang="zh-CN" altLang="en-US" dirty="0"/>
          </a:p>
        </p:txBody>
      </p:sp>
      <p:pic>
        <p:nvPicPr>
          <p:cNvPr id="5" name="内容占位符 4" descr="ttttt.jpg"/>
          <p:cNvPicPr>
            <a:picLocks noGrp="1" noChangeAspect="1"/>
          </p:cNvPicPr>
          <p:nvPr/>
        </p:nvPicPr>
        <p:blipFill>
          <a:blip r:embed="rId1"/>
          <a:stretch>
            <a:fillRect/>
          </a:stretch>
        </p:blipFill>
        <p:spPr>
          <a:xfrm>
            <a:off x="448983" y="1055504"/>
            <a:ext cx="8052107" cy="5069072"/>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a:t>
            </a:r>
            <a:r>
              <a:rPr lang="en-US" altLang="zh-CN" dirty="0" smtClean="0"/>
              <a:t>FTP</a:t>
            </a:r>
            <a:r>
              <a:rPr lang="zh-CN" altLang="en-US" dirty="0" smtClean="0"/>
              <a:t>下载</a:t>
            </a:r>
            <a:endParaRPr lang="en-US" altLang="zh-CN" dirty="0" smtClean="0"/>
          </a:p>
          <a:p>
            <a:r>
              <a:rPr lang="zh-CN" altLang="en-US" dirty="0" smtClean="0"/>
              <a:t>从</a:t>
            </a:r>
            <a:r>
              <a:rPr lang="en-US" altLang="zh-CN" dirty="0" smtClean="0"/>
              <a:t>FTP</a:t>
            </a:r>
            <a:r>
              <a:rPr lang="zh-CN" altLang="en-US" dirty="0" smtClean="0"/>
              <a:t>上下载相应文件到指定目录下</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285720" y="2786058"/>
            <a:ext cx="8715436" cy="3000396"/>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571472" y="1142984"/>
            <a:ext cx="7715304" cy="4686300"/>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6" name="内容占位符 4" descr="ttttt.jpg"/>
          <p:cNvPicPr>
            <a:picLocks noGrp="1" noChangeAspect="1"/>
          </p:cNvPicPr>
          <p:nvPr/>
        </p:nvPicPr>
        <p:blipFill>
          <a:blip r:embed="rId1"/>
          <a:stretch>
            <a:fillRect/>
          </a:stretch>
        </p:blipFill>
        <p:spPr>
          <a:xfrm>
            <a:off x="857224" y="1142983"/>
            <a:ext cx="7500990" cy="5053029"/>
          </a:xfrm>
          <a:prstGeom prst="rect">
            <a:avLst/>
          </a:prstGeom>
          <a:noFill/>
          <a:ln w="9525">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a:t>
            </a:r>
            <a:r>
              <a:rPr lang="en-US" altLang="zh-CN" dirty="0" smtClean="0"/>
              <a:t>FTP</a:t>
            </a:r>
            <a:r>
              <a:rPr lang="zh-CN" altLang="en-US" dirty="0" smtClean="0"/>
              <a:t>上传</a:t>
            </a:r>
            <a:endParaRPr lang="en-US" altLang="zh-CN" dirty="0" smtClean="0"/>
          </a:p>
          <a:p>
            <a:r>
              <a:rPr lang="zh-CN" altLang="en-US" dirty="0" smtClean="0"/>
              <a:t>上传本地文件到相应</a:t>
            </a:r>
            <a:r>
              <a:rPr lang="en-US" altLang="zh-CN" dirty="0" smtClean="0"/>
              <a:t>FTP</a:t>
            </a:r>
            <a:r>
              <a:rPr lang="zh-CN" altLang="en-US" dirty="0" smtClean="0"/>
              <a:t>指定目录上</a:t>
            </a:r>
            <a:endParaRPr lang="en-US" altLang="zh-CN" dirty="0" smtClean="0"/>
          </a:p>
          <a:p>
            <a:endParaRPr lang="en-US" altLang="zh-CN" dirty="0" smtClean="0"/>
          </a:p>
        </p:txBody>
      </p:sp>
      <p:pic>
        <p:nvPicPr>
          <p:cNvPr id="5" name="图片 4" descr="ttttt.jpg"/>
          <p:cNvPicPr>
            <a:picLocks noChangeAspect="1"/>
          </p:cNvPicPr>
          <p:nvPr/>
        </p:nvPicPr>
        <p:blipFill>
          <a:blip r:embed="rId1"/>
          <a:stretch>
            <a:fillRect/>
          </a:stretch>
        </p:blipFill>
        <p:spPr>
          <a:xfrm>
            <a:off x="714348" y="3071810"/>
            <a:ext cx="7929618" cy="2290774"/>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642910" y="954650"/>
            <a:ext cx="7929618" cy="4617490"/>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文件</a:t>
            </a:r>
            <a:r>
              <a:rPr lang="en-US" altLang="zh-CN" dirty="0" smtClean="0"/>
              <a:t>FTP</a:t>
            </a:r>
            <a:r>
              <a:rPr lang="zh-CN" altLang="en-US" dirty="0" smtClean="0"/>
              <a:t>下载、上传</a:t>
            </a:r>
            <a:endParaRPr lang="zh-CN" altLang="en-US" dirty="0"/>
          </a:p>
        </p:txBody>
      </p:sp>
      <p:pic>
        <p:nvPicPr>
          <p:cNvPr id="5" name="内容占位符 4" descr="ttttt.jpg"/>
          <p:cNvPicPr>
            <a:picLocks noGrp="1" noChangeAspect="1"/>
          </p:cNvPicPr>
          <p:nvPr/>
        </p:nvPicPr>
        <p:blipFill>
          <a:blip r:embed="rId1"/>
          <a:stretch>
            <a:fillRect/>
          </a:stretch>
        </p:blipFill>
        <p:spPr>
          <a:xfrm>
            <a:off x="785786" y="1318100"/>
            <a:ext cx="7286676" cy="4724226"/>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文件－＞新建－＞作业</a:t>
            </a:r>
            <a:endParaRPr lang="en-US" altLang="zh-CN" dirty="0" smtClean="0"/>
          </a:p>
          <a:p>
            <a:r>
              <a:rPr lang="zh-CN" altLang="en-US" dirty="0" smtClean="0"/>
              <a:t>作业可以调用作业，这样方便流程控制。</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460346" y="2828924"/>
            <a:ext cx="8340771" cy="2028836"/>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pic>
        <p:nvPicPr>
          <p:cNvPr id="5" name="内容占位符 4" descr="ttttt.jpg"/>
          <p:cNvPicPr>
            <a:picLocks noGrp="1" noChangeAspect="1"/>
          </p:cNvPicPr>
          <p:nvPr/>
        </p:nvPicPr>
        <p:blipFill>
          <a:blip r:embed="rId1"/>
          <a:stretch>
            <a:fillRect/>
          </a:stretch>
        </p:blipFill>
        <p:spPr>
          <a:xfrm>
            <a:off x="1214414" y="1071546"/>
            <a:ext cx="6500858" cy="5000625"/>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作业也可以调用转换</a:t>
            </a:r>
            <a:endParaRPr lang="en-US" altLang="zh-CN" dirty="0" smtClean="0"/>
          </a:p>
          <a:p>
            <a:endParaRPr lang="zh-CN" altLang="en-US" dirty="0"/>
          </a:p>
        </p:txBody>
      </p:sp>
      <p:pic>
        <p:nvPicPr>
          <p:cNvPr id="5" name="图片 4" descr="ttttt.jpg"/>
          <p:cNvPicPr>
            <a:picLocks noChangeAspect="1"/>
          </p:cNvPicPr>
          <p:nvPr/>
        </p:nvPicPr>
        <p:blipFill>
          <a:blip r:embed="rId1"/>
          <a:stretch>
            <a:fillRect/>
          </a:stretch>
        </p:blipFill>
        <p:spPr>
          <a:xfrm>
            <a:off x="1142976" y="2417877"/>
            <a:ext cx="7305314" cy="2154131"/>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58035" y="3517265"/>
            <a:ext cx="3914140"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概述及安装运行</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7724775" y="3517265"/>
            <a:ext cx="4115435"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Kettle组件基本说明</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058035" y="4766310"/>
            <a:ext cx="4405630"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的基本同步功能</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7724775" y="4766310"/>
            <a:ext cx="3884295" cy="583565"/>
          </a:xfrm>
          <a:prstGeom prst="rect">
            <a:avLst/>
          </a:prstGeom>
          <a:noFill/>
        </p:spPr>
        <p:txBody>
          <a:bodyPr wrap="square" rtlCol="0">
            <a:spAutoFit/>
          </a:bodyPr>
          <a:p>
            <a:r>
              <a:rPr lang="en-US" altLang="zh-CN"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32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的迁移实战</a:t>
            </a:r>
            <a:endParaRPr lang="zh-CN" altLang="en-US" sz="32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作业调用作业、转换</a:t>
            </a:r>
            <a:endParaRPr lang="zh-CN" altLang="en-US" dirty="0"/>
          </a:p>
        </p:txBody>
      </p:sp>
      <p:pic>
        <p:nvPicPr>
          <p:cNvPr id="7" name="内容占位符 6" descr="ttttt.jpg"/>
          <p:cNvPicPr>
            <a:picLocks noGrp="1" noChangeAspect="1"/>
          </p:cNvPicPr>
          <p:nvPr/>
        </p:nvPicPr>
        <p:blipFill>
          <a:blip r:embed="rId1"/>
          <a:stretch>
            <a:fillRect/>
          </a:stretch>
        </p:blipFill>
        <p:spPr>
          <a:xfrm>
            <a:off x="1714480" y="928670"/>
            <a:ext cx="5500726" cy="5181600"/>
          </a:xfrm>
          <a:prstGeom prst="rect">
            <a:avLst/>
          </a:prstGeom>
          <a:noFill/>
          <a:ln w="9525">
            <a:noFill/>
            <a:miter lim="800000"/>
            <a:headEnd/>
            <a:tailEnd/>
          </a:ln>
          <a:effec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自带例子</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400" dirty="0" smtClean="0"/>
              <a:t>菜单：文件－＞从</a:t>
            </a:r>
            <a:r>
              <a:rPr lang="en-US" altLang="zh-CN" sz="2400" dirty="0" smtClean="0"/>
              <a:t>URL</a:t>
            </a:r>
            <a:r>
              <a:rPr lang="zh-CN" altLang="en-US" sz="2400" dirty="0" smtClean="0"/>
              <a:t>打开文件－＞</a:t>
            </a:r>
            <a:r>
              <a:rPr lang="en-US" altLang="zh-CN" sz="2400" dirty="0" smtClean="0"/>
              <a:t>samples</a:t>
            </a:r>
            <a:endParaRPr lang="en-US" altLang="zh-CN" sz="2400" dirty="0" smtClean="0"/>
          </a:p>
          <a:p>
            <a:r>
              <a:rPr lang="zh-CN" altLang="en-US" sz="2400" dirty="0" smtClean="0"/>
              <a:t>也可以直接到</a:t>
            </a:r>
            <a:r>
              <a:rPr lang="en-US" altLang="zh-CN" sz="2400" dirty="0" smtClean="0"/>
              <a:t>KETTLE</a:t>
            </a:r>
            <a:r>
              <a:rPr lang="zh-CN" altLang="en-US" sz="2400" dirty="0" smtClean="0"/>
              <a:t>工具下的</a:t>
            </a:r>
            <a:r>
              <a:rPr lang="en-US" altLang="zh-CN" sz="2400" dirty="0" smtClean="0"/>
              <a:t>samples</a:t>
            </a:r>
            <a:r>
              <a:rPr lang="zh-CN" altLang="en-US" sz="2400" dirty="0" smtClean="0"/>
              <a:t>目录打开</a:t>
            </a:r>
            <a:endParaRPr lang="zh-CN" altLang="en-US" sz="2400" dirty="0"/>
          </a:p>
        </p:txBody>
      </p:sp>
      <p:pic>
        <p:nvPicPr>
          <p:cNvPr id="5" name="图片 4" descr="ttttt.jpg"/>
          <p:cNvPicPr>
            <a:picLocks noChangeAspect="1"/>
          </p:cNvPicPr>
          <p:nvPr/>
        </p:nvPicPr>
        <p:blipFill>
          <a:blip r:embed="rId1"/>
          <a:stretch>
            <a:fillRect/>
          </a:stretch>
        </p:blipFill>
        <p:spPr>
          <a:xfrm>
            <a:off x="477260" y="2500306"/>
            <a:ext cx="8238143" cy="3500462"/>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6"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2400" dirty="0" smtClean="0"/>
              <a:t>Nothing:</a:t>
            </a:r>
            <a:r>
              <a:rPr lang="zh-CN" altLang="en-US" sz="2400" dirty="0" smtClean="0"/>
              <a:t>不显示任何输出</a:t>
            </a:r>
            <a:endParaRPr lang="en-US" altLang="zh-CN" sz="2400" dirty="0" smtClean="0"/>
          </a:p>
          <a:p>
            <a:r>
              <a:rPr lang="en-US" altLang="zh-CN" sz="2400" dirty="0" smtClean="0"/>
              <a:t>Error:</a:t>
            </a:r>
            <a:r>
              <a:rPr lang="zh-CN" altLang="en-US" sz="2400" dirty="0" smtClean="0"/>
              <a:t>仅仅显示错误信息</a:t>
            </a:r>
            <a:endParaRPr lang="en-US" altLang="zh-CN" sz="2400" dirty="0" smtClean="0"/>
          </a:p>
          <a:p>
            <a:r>
              <a:rPr lang="en-US" altLang="zh-CN" sz="2400" dirty="0" smtClean="0"/>
              <a:t>Minimal:</a:t>
            </a:r>
            <a:r>
              <a:rPr lang="zh-CN" altLang="en-US" sz="2400" dirty="0" smtClean="0"/>
              <a:t>使用最小的日志</a:t>
            </a:r>
            <a:endParaRPr lang="en-US" altLang="zh-CN" sz="2400" dirty="0" smtClean="0"/>
          </a:p>
          <a:p>
            <a:r>
              <a:rPr lang="en-US" altLang="zh-CN" sz="2400" dirty="0" smtClean="0"/>
              <a:t>Basic:</a:t>
            </a:r>
            <a:r>
              <a:rPr lang="zh-CN" altLang="en-US" sz="2400" dirty="0" smtClean="0"/>
              <a:t>缺省的日志级别</a:t>
            </a:r>
            <a:endParaRPr lang="en-US" altLang="zh-CN" sz="2400" dirty="0" smtClean="0"/>
          </a:p>
          <a:p>
            <a:r>
              <a:rPr lang="en-US" altLang="zh-CN" sz="2400" dirty="0" smtClean="0"/>
              <a:t>Detailed:</a:t>
            </a:r>
            <a:r>
              <a:rPr lang="zh-CN" altLang="en-US" sz="2400" dirty="0" smtClean="0"/>
              <a:t>给出日志输出的细节</a:t>
            </a:r>
            <a:endParaRPr lang="en-US" altLang="zh-CN" sz="2400" dirty="0" smtClean="0"/>
          </a:p>
          <a:p>
            <a:r>
              <a:rPr lang="en-US" altLang="zh-CN" sz="2400" dirty="0" smtClean="0"/>
              <a:t>Debug:</a:t>
            </a:r>
            <a:r>
              <a:rPr lang="zh-CN" altLang="en-US" sz="2400" dirty="0" smtClean="0"/>
              <a:t>调试目的，调试输出</a:t>
            </a:r>
            <a:endParaRPr lang="en-US" altLang="zh-CN" sz="2400" dirty="0" smtClean="0"/>
          </a:p>
          <a:p>
            <a:r>
              <a:rPr lang="en-US" altLang="zh-CN" sz="2400" dirty="0" err="1" smtClean="0"/>
              <a:t>Rowlevel</a:t>
            </a:r>
            <a:r>
              <a:rPr lang="en-US" altLang="zh-CN" sz="2400" dirty="0" smtClean="0"/>
              <a:t>:</a:t>
            </a:r>
            <a:r>
              <a:rPr lang="zh-CN" altLang="en-US" sz="2400" dirty="0" smtClean="0"/>
              <a:t>打印出每一行记录的信息</a:t>
            </a:r>
            <a:endParaRPr lang="zh-CN" alt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800" dirty="0" smtClean="0"/>
              <a:t>作业日志输出说明</a:t>
            </a:r>
            <a:endParaRPr lang="en-US" altLang="zh-CN" sz="2800" dirty="0" smtClean="0"/>
          </a:p>
          <a:p>
            <a:r>
              <a:rPr lang="zh-CN" altLang="en-US" sz="2800" dirty="0" smtClean="0"/>
              <a:t>作业运行状态有两种：</a:t>
            </a:r>
            <a:r>
              <a:rPr lang="en-US" altLang="zh-CN" sz="2800" dirty="0" smtClean="0"/>
              <a:t>true(</a:t>
            </a:r>
            <a:r>
              <a:rPr lang="zh-CN" altLang="en-US" sz="2800" dirty="0" smtClean="0"/>
              <a:t>成功</a:t>
            </a:r>
            <a:r>
              <a:rPr lang="en-US" altLang="zh-CN" sz="2800" dirty="0" smtClean="0"/>
              <a:t>)/false(</a:t>
            </a:r>
            <a:r>
              <a:rPr lang="zh-CN" altLang="en-US" sz="2800" dirty="0" smtClean="0"/>
              <a:t>失败</a:t>
            </a:r>
            <a:r>
              <a:rPr lang="en-US" altLang="zh-CN" sz="2800" dirty="0" smtClean="0"/>
              <a:t>)</a:t>
            </a:r>
            <a:r>
              <a:rPr lang="zh-CN" altLang="en-US" sz="2800" dirty="0" smtClean="0"/>
              <a:t>。</a:t>
            </a:r>
            <a:endParaRPr lang="en-US" altLang="zh-CN" sz="2800" dirty="0" smtClean="0"/>
          </a:p>
          <a:p>
            <a:r>
              <a:rPr lang="zh-CN" altLang="en-US" sz="2800" dirty="0" smtClean="0"/>
              <a:t>注意：失败不代表运行异常、出错。有时只是用来控制流程的一种决策、一种手段。</a:t>
            </a:r>
            <a:endParaRPr lang="en-US" altLang="zh-CN" sz="2800" dirty="0" smtClean="0"/>
          </a:p>
          <a:p>
            <a:endParaRPr lang="zh-CN" altLang="en-US" dirty="0"/>
          </a:p>
        </p:txBody>
      </p:sp>
      <p:pic>
        <p:nvPicPr>
          <p:cNvPr id="5" name="图片 4" descr="ttttt.jpg"/>
          <p:cNvPicPr>
            <a:picLocks noChangeAspect="1"/>
          </p:cNvPicPr>
          <p:nvPr/>
        </p:nvPicPr>
        <p:blipFill>
          <a:blip r:embed="rId1"/>
          <a:stretch>
            <a:fillRect/>
          </a:stretch>
        </p:blipFill>
        <p:spPr>
          <a:xfrm>
            <a:off x="440843" y="4071942"/>
            <a:ext cx="8703157" cy="1643074"/>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dirty="0" smtClean="0"/>
              <a:t>程序异常退出情况</a:t>
            </a:r>
            <a:endParaRPr lang="en-US" altLang="zh-CN" dirty="0" smtClean="0"/>
          </a:p>
          <a:p>
            <a:endParaRPr lang="zh-CN" altLang="en-US" dirty="0"/>
          </a:p>
        </p:txBody>
      </p:sp>
      <p:pic>
        <p:nvPicPr>
          <p:cNvPr id="6" name="图片 5" descr="ttttt.jpg"/>
          <p:cNvPicPr>
            <a:picLocks noChangeAspect="1"/>
          </p:cNvPicPr>
          <p:nvPr/>
        </p:nvPicPr>
        <p:blipFill>
          <a:blip r:embed="rId1"/>
          <a:stretch>
            <a:fillRect/>
          </a:stretch>
        </p:blipFill>
        <p:spPr>
          <a:xfrm>
            <a:off x="66303" y="2428868"/>
            <a:ext cx="9011393" cy="214314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输出日志说明</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2000" dirty="0" smtClean="0"/>
              <a:t>转换日志输出说明</a:t>
            </a:r>
            <a:endParaRPr lang="en-US" altLang="zh-CN" sz="2000" dirty="0" smtClean="0"/>
          </a:p>
          <a:p>
            <a:r>
              <a:rPr lang="en-US" altLang="zh-CN" sz="1800" dirty="0" smtClean="0"/>
              <a:t>I: </a:t>
            </a:r>
            <a:r>
              <a:rPr lang="zh-CN" altLang="en-US" sz="1800" dirty="0" smtClean="0"/>
              <a:t>当前步骤生成的记录数（从表输入、文件读入）</a:t>
            </a:r>
            <a:endParaRPr lang="en-US" altLang="zh-CN" sz="1800" dirty="0" smtClean="0"/>
          </a:p>
          <a:p>
            <a:r>
              <a:rPr lang="en-US" altLang="zh-CN" sz="1800" dirty="0" smtClean="0"/>
              <a:t>O:</a:t>
            </a:r>
            <a:r>
              <a:rPr lang="zh-CN" altLang="en-US" sz="1800" dirty="0" smtClean="0"/>
              <a:t>当前步骤输出的记录数（输出到文件、表）</a:t>
            </a:r>
            <a:endParaRPr lang="en-US" altLang="zh-CN" sz="1800" dirty="0" smtClean="0"/>
          </a:p>
          <a:p>
            <a:r>
              <a:rPr lang="en-US" altLang="zh-CN" sz="1800" dirty="0" smtClean="0"/>
              <a:t>R:</a:t>
            </a:r>
            <a:r>
              <a:rPr lang="zh-CN" altLang="en-US" sz="1800" dirty="0" smtClean="0"/>
              <a:t>当前步骤从前一步聚读取的记录数</a:t>
            </a:r>
            <a:endParaRPr lang="en-US" altLang="zh-CN" sz="1800" dirty="0" smtClean="0"/>
          </a:p>
          <a:p>
            <a:r>
              <a:rPr lang="en-US" altLang="zh-CN" sz="1800" dirty="0" smtClean="0"/>
              <a:t>W:</a:t>
            </a:r>
            <a:r>
              <a:rPr lang="zh-CN" altLang="en-US" sz="1800" dirty="0" smtClean="0"/>
              <a:t>当前步骤向后面步骤抛出的记录数</a:t>
            </a:r>
            <a:endParaRPr lang="en-US" altLang="zh-CN" sz="1800" dirty="0" smtClean="0"/>
          </a:p>
          <a:p>
            <a:r>
              <a:rPr lang="en-US" altLang="zh-CN" sz="1800" dirty="0" smtClean="0"/>
              <a:t>U:</a:t>
            </a:r>
            <a:r>
              <a:rPr lang="zh-CN" altLang="en-US" sz="1800" dirty="0" smtClean="0"/>
              <a:t>当前步骤更新过的记录数</a:t>
            </a:r>
            <a:endParaRPr lang="en-US" altLang="zh-CN" sz="1800" dirty="0" smtClean="0"/>
          </a:p>
          <a:p>
            <a:r>
              <a:rPr lang="en-US" altLang="zh-CN" sz="1800" dirty="0" smtClean="0"/>
              <a:t>E:</a:t>
            </a:r>
            <a:r>
              <a:rPr lang="zh-CN" altLang="en-US" sz="1800" dirty="0" smtClean="0"/>
              <a:t>当前步骤处理出错的记录数</a:t>
            </a:r>
            <a:endParaRPr lang="en-US" altLang="zh-CN" sz="1800" dirty="0" smtClean="0"/>
          </a:p>
          <a:p>
            <a:endParaRPr lang="zh-CN" altLang="en-US" dirty="0"/>
          </a:p>
        </p:txBody>
      </p:sp>
      <p:pic>
        <p:nvPicPr>
          <p:cNvPr id="5" name="图片 4" descr="ttttt.jpg"/>
          <p:cNvPicPr>
            <a:picLocks noChangeAspect="1"/>
          </p:cNvPicPr>
          <p:nvPr/>
        </p:nvPicPr>
        <p:blipFill>
          <a:blip r:embed="rId1"/>
          <a:stretch>
            <a:fillRect/>
          </a:stretch>
        </p:blipFill>
        <p:spPr>
          <a:xfrm>
            <a:off x="357158" y="4714884"/>
            <a:ext cx="8353637" cy="1447806"/>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04</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4013835" y="3685540"/>
            <a:ext cx="439610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Kettle</a:t>
            </a:r>
            <a:r>
              <a:rPr lang="zh-CN" altLang="en-US"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的迁移实战</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业务需求</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r>
              <a:rPr lang="en-US" altLang="zh-CN" sz="2000" dirty="0" smtClean="0"/>
              <a:t>        </a:t>
            </a:r>
            <a:r>
              <a:rPr lang="zh-CN" altLang="en-US" sz="2000" dirty="0" smtClean="0"/>
              <a:t>在土地决策系统中，将关系型数据库oracle中的</a:t>
            </a:r>
            <a:r>
              <a:rPr lang="zh-CN" altLang="en-US" sz="2000" dirty="0" smtClean="0">
                <a:sym typeface="+mn-ea"/>
              </a:rPr>
              <a:t>clob</a:t>
            </a:r>
            <a:r>
              <a:rPr lang="zh-CN" altLang="en-US" sz="2000" dirty="0" smtClean="0"/>
              <a:t>大字段进行迁移到非关系型数据库</a:t>
            </a:r>
            <a:r>
              <a:rPr lang="en-US" altLang="zh-CN" sz="2000" dirty="0" smtClean="0"/>
              <a:t>MongoDB</a:t>
            </a:r>
            <a:r>
              <a:rPr lang="zh-CN" altLang="en-US" sz="2000" dirty="0" smtClean="0"/>
              <a:t>中，可解决</a:t>
            </a:r>
            <a:r>
              <a:rPr lang="en-US" altLang="zh-CN" sz="2000" dirty="0" smtClean="0"/>
              <a:t>clob</a:t>
            </a:r>
            <a:r>
              <a:rPr lang="zh-CN" altLang="en-US" sz="2000" dirty="0" smtClean="0"/>
              <a:t>字段</a:t>
            </a:r>
            <a:r>
              <a:rPr lang="zh-CN" altLang="en-US" sz="2000" dirty="0" smtClean="0"/>
              <a:t>导致的数据过大、备份困难等问题。如吉威返回的分析结果参数、地块信息的</a:t>
            </a:r>
            <a:r>
              <a:rPr lang="en-US" altLang="zh-CN" sz="2000" dirty="0" smtClean="0"/>
              <a:t>geojson</a:t>
            </a:r>
            <a:r>
              <a:rPr lang="zh-CN" altLang="en-US" sz="2000" dirty="0" smtClean="0"/>
              <a:t>等</a:t>
            </a:r>
            <a:r>
              <a:rPr lang="en-US" altLang="zh-CN" sz="2000" dirty="0" smtClean="0"/>
              <a:t>clob</a:t>
            </a:r>
            <a:r>
              <a:rPr lang="zh-CN" altLang="en-US" sz="2000" dirty="0" smtClean="0"/>
              <a:t>字段。</a:t>
            </a:r>
            <a:endParaRPr lang="zh-CN" altLang="en-US" sz="2000" dirty="0" smtClean="0"/>
          </a:p>
          <a:p>
            <a:pPr marL="0" indent="0">
              <a:buNone/>
            </a:pPr>
            <a:endParaRPr lang="zh-CN" altLang="en-US" sz="2000" dirty="0"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考虑对数据和业务的影响</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236283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sz="1800" dirty="0" smtClean="0">
                <a:sym typeface="+mn-ea"/>
              </a:rPr>
              <a:t>转换数据</a:t>
            </a:r>
            <a:r>
              <a:rPr lang="zh-CN" sz="1800" dirty="0" smtClean="0">
                <a:sym typeface="+mn-ea"/>
              </a:rPr>
              <a:t>多</a:t>
            </a:r>
            <a:r>
              <a:rPr sz="1800" dirty="0" smtClean="0">
                <a:sym typeface="+mn-ea"/>
              </a:rPr>
              <a:t>大，需要</a:t>
            </a:r>
            <a:r>
              <a:rPr lang="zh-CN" sz="1800" dirty="0" smtClean="0">
                <a:sym typeface="+mn-ea"/>
              </a:rPr>
              <a:t>多</a:t>
            </a:r>
            <a:r>
              <a:rPr sz="1800" dirty="0" smtClean="0">
                <a:sym typeface="+mn-ea"/>
              </a:rPr>
              <a:t>长</a:t>
            </a:r>
            <a:r>
              <a:rPr lang="zh-CN" sz="1800" dirty="0" smtClean="0">
                <a:sym typeface="+mn-ea"/>
              </a:rPr>
              <a:t>时间</a:t>
            </a:r>
            <a:r>
              <a:rPr lang="zh-CN" sz="1800" dirty="0" smtClean="0">
                <a:sym typeface="+mn-ea"/>
              </a:rPr>
              <a:t>迁移</a:t>
            </a:r>
            <a:r>
              <a:rPr sz="1800" dirty="0" smtClean="0">
                <a:sym typeface="+mn-ea"/>
              </a:rPr>
              <a:t>？是否准确，如何进行对比？</a:t>
            </a:r>
            <a:endParaRPr sz="1800" dirty="0" smtClean="0">
              <a:sym typeface="+mn-ea"/>
            </a:endParaRPr>
          </a:p>
          <a:p>
            <a:r>
              <a:rPr lang="zh-CN" sz="1800" dirty="0" smtClean="0">
                <a:sym typeface="+mn-ea"/>
              </a:rPr>
              <a:t>对现有业务有何影响？影响多大？</a:t>
            </a:r>
            <a:endParaRPr lang="zh-CN" sz="1800" dirty="0" smtClean="0">
              <a:sym typeface="+mn-ea"/>
            </a:endParaRPr>
          </a:p>
          <a:p>
            <a:r>
              <a:rPr lang="zh-CN" altLang="en-US" sz="1800" dirty="0" smtClean="0">
                <a:sym typeface="+mn-ea"/>
              </a:rPr>
              <a:t>如何确保数据的准确和完整性？</a:t>
            </a:r>
            <a:endParaRPr lang="zh-CN" altLang="en-US" sz="1800" dirty="0" smtClean="0">
              <a:sym typeface="+mn-ea"/>
            </a:endParaRPr>
          </a:p>
          <a:p>
            <a:r>
              <a:rPr lang="zh-CN" altLang="en-US" sz="1800" dirty="0" smtClean="0">
                <a:sym typeface="+mn-ea"/>
              </a:rPr>
              <a:t>ETL抽取方案</a:t>
            </a:r>
            <a:r>
              <a:rPr lang="en-US" altLang="zh-CN" sz="1800" dirty="0" smtClean="0">
                <a:sym typeface="+mn-ea"/>
              </a:rPr>
              <a:t>(</a:t>
            </a:r>
            <a:r>
              <a:rPr lang="zh-CN" altLang="en-US" sz="1800">
                <a:sym typeface="+mn-ea"/>
              </a:rPr>
              <a:t>全量抽取</a:t>
            </a:r>
            <a:r>
              <a:rPr lang="en-US" altLang="zh-CN" sz="1800">
                <a:sym typeface="+mn-ea"/>
              </a:rPr>
              <a:t>or</a:t>
            </a:r>
            <a:r>
              <a:rPr lang="zh-CN" altLang="en-US" sz="1800">
                <a:sym typeface="+mn-ea"/>
              </a:rPr>
              <a:t>增量抽取，增量抽取、全表删除插入方式、全表比对方式、日志表方式等等</a:t>
            </a:r>
            <a:r>
              <a:rPr lang="en-US" altLang="zh-CN" sz="1800" dirty="0" smtClean="0">
                <a:sym typeface="+mn-ea"/>
              </a:rPr>
              <a:t>)</a:t>
            </a:r>
            <a:endParaRPr lang="zh-CN" altLang="en-US" sz="1800" dirty="0" smtClean="0">
              <a:sym typeface="+mn-ea"/>
            </a:endParaRPr>
          </a:p>
          <a:p>
            <a:r>
              <a:rPr lang="en-US" altLang="zh-CN" sz="1800" dirty="0" smtClean="0">
                <a:sym typeface="+mn-ea"/>
              </a:rPr>
              <a:t>......</a:t>
            </a:r>
            <a:endParaRPr lang="en-US" altLang="zh-CN" sz="1800" dirty="0" smtClean="0">
              <a:sym typeface="+mn-ea"/>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环境、数据库和工具的准备</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7313930" cy="36175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1800" dirty="0" smtClean="0">
                <a:sym typeface="+mn-ea"/>
              </a:rPr>
              <a:t>MongoDB</a:t>
            </a:r>
            <a:r>
              <a:rPr lang="zh-CN" altLang="en-US" sz="1800" dirty="0" smtClean="0">
                <a:sym typeface="+mn-ea"/>
              </a:rPr>
              <a:t>数据库：</a:t>
            </a:r>
            <a:r>
              <a:rPr lang="zh-CN" sz="1800" dirty="0" smtClean="0">
                <a:sym typeface="+mn-ea"/>
              </a:rPr>
              <a:t>使用</a:t>
            </a:r>
            <a:r>
              <a:rPr sz="1800" dirty="0" smtClean="0">
                <a:sym typeface="+mn-ea"/>
              </a:rPr>
              <a:t>MongoDB Atlas搭建</a:t>
            </a:r>
            <a:r>
              <a:rPr lang="zh-CN" sz="1800" dirty="0" smtClean="0">
                <a:sym typeface="+mn-ea"/>
              </a:rPr>
              <a:t>二</a:t>
            </a:r>
            <a:r>
              <a:rPr sz="1800" dirty="0" smtClean="0">
                <a:sym typeface="+mn-ea"/>
              </a:rPr>
              <a:t>套</a:t>
            </a:r>
            <a:r>
              <a:rPr lang="en-US" sz="1800" dirty="0" smtClean="0">
                <a:sym typeface="+mn-ea"/>
              </a:rPr>
              <a:t>3</a:t>
            </a:r>
            <a:r>
              <a:rPr lang="zh-CN" altLang="en-US" sz="1800" dirty="0" smtClean="0">
                <a:sym typeface="+mn-ea"/>
              </a:rPr>
              <a:t>个节点的</a:t>
            </a:r>
            <a:r>
              <a:rPr sz="1800" dirty="0" smtClean="0">
                <a:sym typeface="+mn-ea"/>
              </a:rPr>
              <a:t>Mongo DB副本集</a:t>
            </a:r>
            <a:r>
              <a:rPr lang="zh-CN" sz="1800" dirty="0" smtClean="0">
                <a:sym typeface="+mn-ea"/>
              </a:rPr>
              <a:t>和</a:t>
            </a:r>
            <a:r>
              <a:rPr lang="zh-CN" sz="1800" dirty="0" smtClean="0">
                <a:sym typeface="+mn-ea"/>
              </a:rPr>
              <a:t>测试环境集群。</a:t>
            </a:r>
            <a:endParaRPr lang="zh-CN" sz="1800" dirty="0" smtClean="0">
              <a:sym typeface="+mn-ea"/>
            </a:endParaRPr>
          </a:p>
          <a:p>
            <a:r>
              <a:rPr lang="en-US" sz="1800" dirty="0" smtClean="0">
                <a:sym typeface="+mn-ea"/>
              </a:rPr>
              <a:t>oracle</a:t>
            </a:r>
            <a:r>
              <a:rPr lang="zh-CN" altLang="en-US" sz="1800" dirty="0" smtClean="0">
                <a:sym typeface="+mn-ea"/>
              </a:rPr>
              <a:t>数据库：测试库（</a:t>
            </a:r>
            <a:r>
              <a:rPr lang="en-US" altLang="zh-CN" sz="1800" dirty="0" smtClean="0">
                <a:sym typeface="+mn-ea"/>
              </a:rPr>
              <a:t>172.16.101.19</a:t>
            </a:r>
            <a:r>
              <a:rPr lang="zh-CN" altLang="en-US" sz="1800" dirty="0" smtClean="0">
                <a:sym typeface="+mn-ea"/>
              </a:rPr>
              <a:t>）、测试库</a:t>
            </a:r>
            <a:r>
              <a:rPr lang="en-US" altLang="zh-CN" sz="1800" dirty="0" smtClean="0">
                <a:sym typeface="+mn-ea"/>
              </a:rPr>
              <a:t>-</a:t>
            </a:r>
            <a:r>
              <a:rPr lang="zh-CN" altLang="en-US" sz="1800" dirty="0" smtClean="0">
                <a:sym typeface="+mn-ea"/>
              </a:rPr>
              <a:t>正式库备份数据（</a:t>
            </a:r>
            <a:r>
              <a:rPr lang="en-US" altLang="zh-CN" sz="1800" dirty="0" smtClean="0">
                <a:sym typeface="+mn-ea"/>
              </a:rPr>
              <a:t>172.16.101.54</a:t>
            </a:r>
            <a:r>
              <a:rPr lang="zh-CN" altLang="en-US" sz="1800" dirty="0" smtClean="0">
                <a:sym typeface="+mn-ea"/>
              </a:rPr>
              <a:t>）。</a:t>
            </a:r>
            <a:endParaRPr lang="zh-CN" altLang="en-US" sz="1800" dirty="0" smtClean="0">
              <a:sym typeface="+mn-ea"/>
            </a:endParaRPr>
          </a:p>
          <a:p>
            <a:r>
              <a:rPr lang="zh-CN" altLang="en-US" sz="1800" dirty="0" smtClean="0">
                <a:sym typeface="+mn-ea"/>
              </a:rPr>
              <a:t>工具：数据库工具</a:t>
            </a:r>
            <a:r>
              <a:rPr lang="en-US" altLang="zh-CN" sz="1800" dirty="0" smtClean="0">
                <a:sym typeface="+mn-ea"/>
              </a:rPr>
              <a:t>plsql</a:t>
            </a:r>
            <a:r>
              <a:rPr lang="zh-CN" altLang="en-US" sz="1800" dirty="0" smtClean="0">
                <a:sym typeface="+mn-ea"/>
              </a:rPr>
              <a:t>、</a:t>
            </a:r>
            <a:r>
              <a:rPr lang="en-US" altLang="zh-CN" sz="1800" dirty="0" smtClean="0">
                <a:sym typeface="+mn-ea"/>
              </a:rPr>
              <a:t>ETK</a:t>
            </a:r>
            <a:r>
              <a:rPr lang="zh-CN" altLang="en-US" sz="1800" dirty="0" smtClean="0">
                <a:sym typeface="+mn-ea"/>
              </a:rPr>
              <a:t>工具（</a:t>
            </a:r>
            <a:r>
              <a:rPr lang="en-US" altLang="zh-CN" sz="1800" dirty="0" smtClean="0">
                <a:sym typeface="+mn-ea"/>
              </a:rPr>
              <a:t>Geosmart</a:t>
            </a:r>
            <a:r>
              <a:rPr lang="zh-CN" altLang="en-US" sz="1800" dirty="0" smtClean="0">
                <a:sym typeface="+mn-ea"/>
              </a:rPr>
              <a:t>、</a:t>
            </a:r>
            <a:r>
              <a:rPr lang="zh-CN" altLang="en-US" sz="1800" dirty="0" smtClean="0">
                <a:sym typeface="+mn-ea"/>
              </a:rPr>
              <a:t>kettle</a:t>
            </a:r>
            <a:r>
              <a:rPr lang="zh-CN" altLang="en-US" sz="1800" dirty="0" smtClean="0">
                <a:sym typeface="+mn-ea"/>
              </a:rPr>
              <a:t>）、MongoDB客户端管理工具（robo 3t、</a:t>
            </a:r>
            <a:r>
              <a:rPr lang="en-US" altLang="zh-CN" sz="1800" dirty="0" smtClean="0">
                <a:sym typeface="+mn-ea"/>
              </a:rPr>
              <a:t>cmd</a:t>
            </a:r>
            <a:r>
              <a:rPr lang="zh-CN" altLang="en-US" sz="1800" dirty="0" smtClean="0">
                <a:sym typeface="+mn-ea"/>
              </a:rPr>
              <a:t>等）</a:t>
            </a:r>
            <a:endParaRPr lang="zh-CN" altLang="en-US" sz="1800" dirty="0" smtClean="0">
              <a:sym typeface="+mn-ea"/>
            </a:endParaRPr>
          </a:p>
          <a:p>
            <a:endParaRPr lang="en-US" altLang="zh-CN" sz="1800" dirty="0" smtClean="0">
              <a:sym typeface="+mn-ea"/>
            </a:endParaRPr>
          </a:p>
        </p:txBody>
      </p:sp>
      <p:pic>
        <p:nvPicPr>
          <p:cNvPr id="6" name="图片 5"/>
          <p:cNvPicPr>
            <a:picLocks noChangeAspect="1"/>
          </p:cNvPicPr>
          <p:nvPr/>
        </p:nvPicPr>
        <p:blipFill>
          <a:blip r:embed="rId1"/>
          <a:stretch>
            <a:fillRect/>
          </a:stretch>
        </p:blipFill>
        <p:spPr>
          <a:xfrm>
            <a:off x="7771765" y="221615"/>
            <a:ext cx="2457450" cy="65532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userDrawn="1"/>
        </p:nvSpPr>
        <p:spPr>
          <a:xfrm>
            <a:off x="5358765" y="2053590"/>
            <a:ext cx="1347470" cy="922020"/>
          </a:xfrm>
          <a:prstGeom prst="rect">
            <a:avLst/>
          </a:prstGeom>
          <a:noFill/>
        </p:spPr>
        <p:txBody>
          <a:bodyPr wrap="square" rtlCol="0">
            <a:spAutoFit/>
          </a:bodyPr>
          <a:p>
            <a:pPr algn="ctr"/>
            <a:r>
              <a:rPr lang="en-US" altLang="zh-CN" sz="5400" spc="500" dirty="0">
                <a:solidFill>
                  <a:schemeClr val="bg1"/>
                </a:solidFill>
                <a:latin typeface="Calibri" panose="020F0502020204030204" charset="0"/>
                <a:ea typeface="微软雅黑" panose="020B0503020204020204" pitchFamily="34" charset="-122"/>
                <a:cs typeface="Calibri" panose="020F0502020204030204" charset="0"/>
              </a:rPr>
              <a:t> </a:t>
            </a:r>
            <a:r>
              <a:rPr lang="en-US" altLang="zh-CN" sz="5400" b="1" spc="500" dirty="0">
                <a:solidFill>
                  <a:schemeClr val="bg1"/>
                </a:solidFill>
                <a:latin typeface="Calibri" panose="020F0502020204030204" charset="0"/>
                <a:ea typeface="微软雅黑" panose="020B0503020204020204" pitchFamily="34" charset="-122"/>
                <a:cs typeface="Calibri" panose="020F0502020204030204" charset="0"/>
              </a:rPr>
              <a:t>01</a:t>
            </a:r>
            <a:r>
              <a:rPr lang="en-US" altLang="zh-CN"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4000" b="1" spc="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userDrawn="1"/>
        </p:nvSpPr>
        <p:spPr>
          <a:xfrm>
            <a:off x="3913187" y="3685679"/>
            <a:ext cx="4972685" cy="706755"/>
          </a:xfrm>
          <a:prstGeom prst="rect">
            <a:avLst/>
          </a:prstGeom>
          <a:noFill/>
        </p:spPr>
        <p:txBody>
          <a:bodyPr wrap="square" rtlCol="0">
            <a:spAutoFit/>
          </a:bodyPr>
          <a:p>
            <a:r>
              <a:rPr lang="en-US" altLang="zh-CN" sz="4000" b="1">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40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概述及安装运行</a:t>
            </a:r>
            <a:endParaRPr lang="zh-CN" altLang="en-US" sz="4000" dirty="0">
              <a:solidFill>
                <a:srgbClr val="404040"/>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实战-使用Kettle把Oracle中的表迁移到MongoDB中</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18395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zh-CN" altLang="en-US" sz="1800" dirty="0" smtClean="0">
                <a:sym typeface="+mn-ea"/>
              </a:rPr>
              <a:t>《使用Kettle把Oracle中的表迁移到MongoDB中.docx》</a:t>
            </a:r>
            <a:endParaRPr lang="zh-CN" altLang="en-US" sz="1800" dirty="0" smtClean="0">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遇到问题记录</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555244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sz="1600" dirty="0" smtClean="0">
                <a:sym typeface="+mn-ea"/>
              </a:rPr>
              <a:t>1</a:t>
            </a:r>
            <a:r>
              <a:rPr lang="zh-CN" altLang="en-US" sz="1600" dirty="0" smtClean="0">
                <a:sym typeface="+mn-ea"/>
              </a:rPr>
              <a:t>、kettle Spoon.bat运行闪退（</a:t>
            </a:r>
            <a:r>
              <a:rPr lang="en-US" altLang="zh-CN" sz="1600" dirty="0" smtClean="0">
                <a:sym typeface="+mn-ea"/>
              </a:rPr>
              <a:t>jdk</a:t>
            </a:r>
            <a:r>
              <a:rPr lang="zh-CN" altLang="en-US" sz="1600" dirty="0" smtClean="0">
                <a:sym typeface="+mn-ea"/>
              </a:rPr>
              <a:t>）</a:t>
            </a:r>
            <a:endParaRPr lang="zh-CN" altLang="en-US" sz="1600" dirty="0" smtClean="0">
              <a:sym typeface="+mn-ea"/>
            </a:endParaRPr>
          </a:p>
          <a:p>
            <a:r>
              <a:rPr lang="en-US" altLang="zh-CN" sz="1600" dirty="0" smtClean="0">
                <a:sym typeface="+mn-ea"/>
              </a:rPr>
              <a:t>2</a:t>
            </a:r>
            <a:r>
              <a:rPr lang="zh-CN" altLang="en-US" sz="1600" dirty="0" smtClean="0">
                <a:sym typeface="+mn-ea"/>
              </a:rPr>
              <a:t>、Kettle 连接 oracle 报错：could not be found, make sure the ‘Oracle‘ driver (jar file) is installed. （</a:t>
            </a:r>
            <a:r>
              <a:rPr lang="en-US" altLang="zh-CN" sz="1600" dirty="0" smtClean="0">
                <a:sym typeface="+mn-ea"/>
              </a:rPr>
              <a:t>jar</a:t>
            </a:r>
            <a:r>
              <a:rPr lang="zh-CN" altLang="en-US" sz="1600" dirty="0" smtClean="0">
                <a:sym typeface="+mn-ea"/>
              </a:rPr>
              <a:t>问题</a:t>
            </a:r>
            <a:r>
              <a:rPr lang="zh-CN" altLang="en-US" sz="1600" dirty="0" smtClean="0">
                <a:sym typeface="+mn-ea"/>
              </a:rPr>
              <a:t>）</a:t>
            </a:r>
            <a:endParaRPr lang="zh-CN" altLang="en-US" sz="1600" dirty="0" smtClean="0">
              <a:sym typeface="+mn-ea"/>
            </a:endParaRPr>
          </a:p>
          <a:p>
            <a:r>
              <a:rPr lang="en-US" altLang="zh-CN" sz="1600" dirty="0" smtClean="0">
                <a:sym typeface="+mn-ea"/>
              </a:rPr>
              <a:t>3</a:t>
            </a:r>
            <a:r>
              <a:rPr lang="zh-CN" altLang="en-US" sz="1600" dirty="0" smtClean="0">
                <a:sym typeface="+mn-ea"/>
              </a:rPr>
              <a:t>、</a:t>
            </a:r>
            <a:r>
              <a:rPr lang="zh-CN" altLang="en-US" sz="1600" dirty="0" smtClean="0">
                <a:sym typeface="+mn-ea"/>
              </a:rPr>
              <a:t>执行异常：java.lang.OutOfMemoryError: Java heap space</a:t>
            </a:r>
            <a:endParaRPr lang="zh-CN" altLang="en-US" sz="1600" dirty="0" smtClean="0">
              <a:sym typeface="+mn-ea"/>
            </a:endParaRPr>
          </a:p>
          <a:p>
            <a:pPr marL="0" indent="0">
              <a:buNone/>
            </a:pPr>
            <a:r>
              <a:rPr lang="zh-CN" altLang="en-US" sz="1600" dirty="0" smtClean="0">
                <a:sym typeface="+mn-ea"/>
              </a:rPr>
              <a:t>处理方法：</a:t>
            </a:r>
            <a:endParaRPr lang="zh-CN" altLang="en-US" sz="1600" dirty="0" smtClean="0">
              <a:sym typeface="+mn-ea"/>
            </a:endParaRPr>
          </a:p>
          <a:p>
            <a:pPr marL="0" indent="0">
              <a:buNone/>
            </a:pPr>
            <a:r>
              <a:rPr lang="zh-CN" altLang="en-US" sz="1600" dirty="0" smtClean="0">
                <a:sym typeface="+mn-ea"/>
              </a:rPr>
              <a:t>1、在KETTLE安装目录中找到spoon.bat程序，用记事本等程序打开，找到</a:t>
            </a:r>
            <a:endParaRPr lang="zh-CN" altLang="en-US" sz="1600" dirty="0" smtClean="0">
              <a:sym typeface="+mn-ea"/>
            </a:endParaRPr>
          </a:p>
          <a:p>
            <a:pPr marL="0" indent="0">
              <a:buNone/>
            </a:pPr>
            <a:r>
              <a:rPr lang="zh-CN" altLang="en-US" sz="1600" dirty="0" smtClean="0">
                <a:sym typeface="+mn-ea"/>
              </a:rPr>
              <a:t>if "%PENTAHO_DI_JAVA_OPTIONS%"=="" set PENTAHO_DI_JAVA_OPTIONS="-Xmx512m" "-XX:MaxPermSize=256m"</a:t>
            </a:r>
            <a:endParaRPr lang="zh-CN" altLang="en-US" sz="1600" dirty="0" smtClean="0">
              <a:sym typeface="+mn-ea"/>
            </a:endParaRPr>
          </a:p>
          <a:p>
            <a:pPr marL="0" indent="0">
              <a:buNone/>
            </a:pPr>
            <a:r>
              <a:rPr lang="zh-CN" altLang="en-US" sz="1600" dirty="0" smtClean="0">
                <a:sym typeface="+mn-ea"/>
              </a:rPr>
              <a:t>部分，将其调整（一般调整为256的倍数）为：</a:t>
            </a:r>
            <a:endParaRPr lang="zh-CN" altLang="en-US" sz="1600" dirty="0" smtClean="0">
              <a:sym typeface="+mn-ea"/>
            </a:endParaRPr>
          </a:p>
          <a:p>
            <a:pPr marL="0" indent="0">
              <a:buNone/>
            </a:pPr>
            <a:r>
              <a:rPr lang="zh-CN" altLang="en-US" sz="1600" dirty="0" smtClean="0">
                <a:sym typeface="+mn-ea"/>
              </a:rPr>
              <a:t>if "%PENTAHO_DI_JAVA_OPTIONS%"=="" set PENTAHO_DI_JAVA_OPTIONS="-Xmx1024m" "-XX:MaxPermSize=2048m"</a:t>
            </a:r>
            <a:endParaRPr lang="zh-CN" altLang="en-US" sz="1600" dirty="0" smtClean="0">
              <a:sym typeface="+mn-ea"/>
            </a:endParaRPr>
          </a:p>
          <a:p>
            <a:pPr marL="0" indent="0">
              <a:buNone/>
            </a:pPr>
            <a:r>
              <a:rPr lang="zh-CN" altLang="en-US" sz="1600" dirty="0" smtClean="0">
                <a:sym typeface="+mn-ea"/>
              </a:rPr>
              <a:t>然后保存。</a:t>
            </a:r>
            <a:endParaRPr lang="zh-CN" altLang="en-US" sz="1600" dirty="0" smtClean="0">
              <a:sym typeface="+mn-ea"/>
            </a:endParaRPr>
          </a:p>
          <a:p>
            <a:r>
              <a:rPr lang="en-US" altLang="zh-CN" sz="1600" dirty="0" smtClean="0">
                <a:sym typeface="+mn-ea"/>
              </a:rPr>
              <a:t>4</a:t>
            </a:r>
            <a:r>
              <a:rPr lang="zh-CN" altLang="en-US" sz="1600" dirty="0" smtClean="0">
                <a:sym typeface="+mn-ea"/>
              </a:rPr>
              <a:t>、</a:t>
            </a:r>
            <a:r>
              <a:rPr lang="zh-CN" altLang="en-US" sz="1600" dirty="0" smtClean="0">
                <a:sym typeface="+mn-ea"/>
              </a:rPr>
              <a:t>not authorized on admin to execute command { listDatabases: 1 } 权限问题</a:t>
            </a:r>
            <a:endParaRPr lang="zh-CN" altLang="en-US" sz="1600" dirty="0" smtClean="0">
              <a:sym typeface="+mn-ea"/>
            </a:endParaRPr>
          </a:p>
          <a:p>
            <a:r>
              <a:rPr lang="en-US" altLang="zh-CN" sz="1600" dirty="0" smtClean="0">
                <a:sym typeface="+mn-ea"/>
              </a:rPr>
              <a:t>5</a:t>
            </a:r>
            <a:r>
              <a:rPr lang="zh-CN" altLang="en-US" sz="1600" dirty="0" smtClean="0">
                <a:sym typeface="+mn-ea"/>
              </a:rPr>
              <a:t>、</a:t>
            </a:r>
            <a:r>
              <a:rPr lang="zh-CN" altLang="en-US" sz="1600" dirty="0" smtClean="0">
                <a:sym typeface="+mn-ea"/>
              </a:rPr>
              <a:t>存在数据为空时，没有将字段存入mongodb（空值时存入null）</a:t>
            </a:r>
            <a:endParaRPr lang="zh-CN" altLang="en-US" sz="1600" dirty="0" smtClean="0">
              <a:sym typeface="+mn-ea"/>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a:t>参考</a:t>
            </a:r>
            <a:endParaRPr lang="zh-CN" altLang="en-US" dirty="0"/>
          </a:p>
        </p:txBody>
      </p:sp>
      <p:sp>
        <p:nvSpPr>
          <p:cNvPr id="3" name="内容占位符 2"/>
          <p:cNvSpPr>
            <a:spLocks noGrp="1"/>
          </p:cNvSpPr>
          <p:nvPr/>
        </p:nvSpPr>
        <p:spPr>
          <a:xfrm>
            <a:off x="345440" y="1846580"/>
            <a:ext cx="8109585" cy="23285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endParaRPr sz="2000" dirty="0" smtClean="0"/>
          </a:p>
        </p:txBody>
      </p:sp>
      <p:sp>
        <p:nvSpPr>
          <p:cNvPr id="5" name="内容占位符 2"/>
          <p:cNvSpPr>
            <a:spLocks noGrp="1"/>
          </p:cNvSpPr>
          <p:nvPr/>
        </p:nvSpPr>
        <p:spPr>
          <a:xfrm>
            <a:off x="457200" y="1219200"/>
            <a:ext cx="8229600" cy="421132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marL="0" indent="0">
              <a:buNone/>
            </a:pPr>
            <a:r>
              <a:rPr lang="zh-CN" altLang="en-US" sz="1800" dirty="0" smtClean="0">
                <a:sym typeface="+mn-ea"/>
              </a:rPr>
              <a:t>文章</a:t>
            </a:r>
            <a:endParaRPr lang="zh-CN" altLang="en-US" sz="1800" dirty="0" smtClean="0">
              <a:sym typeface="+mn-ea"/>
              <a:hlinkClick r:id="rId1" tooltip="" action="ppaction://hlinkfile"/>
            </a:endParaRPr>
          </a:p>
          <a:p>
            <a:r>
              <a:rPr lang="zh-CN" altLang="en-US" sz="1800" dirty="0" smtClean="0">
                <a:sym typeface="+mn-ea"/>
                <a:hlinkClick r:id="rId1" tooltip="" action="ppaction://hlinkfile"/>
              </a:rPr>
              <a:t>MongoDB云数据库Atlas的使用</a:t>
            </a:r>
            <a:endParaRPr lang="zh-CN" altLang="en-US" sz="1800" dirty="0" smtClean="0">
              <a:sym typeface="+mn-ea"/>
              <a:hlinkClick r:id="rId1" tooltip="" action="ppaction://hlinkfile"/>
            </a:endParaRPr>
          </a:p>
          <a:p>
            <a:r>
              <a:rPr lang="zh-CN" altLang="en-US" sz="1800" dirty="0" smtClean="0">
                <a:sym typeface="+mn-ea"/>
                <a:hlinkClick r:id="rId1" tooltip="" action="ppaction://hlinkfile"/>
              </a:rPr>
              <a:t>ETL数据抽取方案</a:t>
            </a:r>
            <a:endParaRPr lang="zh-CN" altLang="en-US" sz="1800" dirty="0" smtClean="0">
              <a:sym typeface="+mn-ea"/>
              <a:hlinkClick r:id="rId1" tooltip="" action="ppaction://hlinkfile"/>
            </a:endParaRPr>
          </a:p>
          <a:p>
            <a:r>
              <a:rPr lang="zh-CN" altLang="en-US" sz="1800" dirty="0" smtClean="0">
                <a:sym typeface="+mn-ea"/>
                <a:hlinkClick r:id="rId2" tooltip="" action="ppaction://hlinkfile"/>
              </a:rPr>
              <a:t>MongoDB 教程</a:t>
            </a:r>
            <a:endParaRPr lang="zh-CN" altLang="en-US" sz="1800" dirty="0" smtClean="0">
              <a:sym typeface="+mn-ea"/>
              <a:hlinkClick r:id="rId2" tooltip="" action="ppaction://hlinkfile"/>
            </a:endParaRPr>
          </a:p>
          <a:p>
            <a:r>
              <a:rPr lang="zh-CN" altLang="en-US" sz="1800" dirty="0" smtClean="0">
                <a:sym typeface="+mn-ea"/>
                <a:hlinkClick r:id="rId2" tooltip="" action="ppaction://hlinkfile"/>
              </a:rPr>
              <a:t>ETL数据增量抽取方案</a:t>
            </a:r>
            <a:endParaRPr lang="zh-CN" altLang="en-US" sz="1800" dirty="0" smtClean="0">
              <a:sym typeface="+mn-ea"/>
              <a:hlinkClick r:id="rId2" tooltip="" action="ppaction://hlinkfile"/>
            </a:endParaRPr>
          </a:p>
          <a:p>
            <a:pPr marL="0" indent="0">
              <a:buNone/>
            </a:pPr>
            <a:r>
              <a:rPr lang="zh-CN" altLang="en-US" sz="1800" dirty="0" smtClean="0">
                <a:sym typeface="+mn-ea"/>
              </a:rPr>
              <a:t>书籍：</a:t>
            </a:r>
            <a:endParaRPr lang="zh-CN" altLang="en-US" sz="1800" dirty="0" smtClean="0">
              <a:sym typeface="+mn-ea"/>
              <a:hlinkClick r:id="rId2" tooltip="" action="ppaction://hlinkfile"/>
            </a:endParaRPr>
          </a:p>
          <a:p>
            <a:r>
              <a:rPr lang="zh-CN" altLang="en-US" sz="1800" dirty="0" smtClean="0">
                <a:sym typeface="+mn-ea"/>
              </a:rPr>
              <a:t>《</a:t>
            </a:r>
            <a:r>
              <a:rPr lang="zh-CN" altLang="en-US" sz="1800" dirty="0" smtClean="0">
                <a:sym typeface="+mn-ea"/>
                <a:hlinkClick r:id="rId3" tooltip="" action="ppaction://hlinkfile"/>
              </a:rPr>
              <a:t>Mongodb 教程 - v1.0</a:t>
            </a:r>
            <a:r>
              <a:rPr lang="zh-CN" altLang="en-US" sz="1800" dirty="0" smtClean="0">
                <a:sym typeface="+mn-ea"/>
              </a:rPr>
              <a:t>》</a:t>
            </a:r>
            <a:endParaRPr lang="zh-CN" altLang="en-US" sz="1800" dirty="0" smtClean="0">
              <a:sym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20082" y="2222174"/>
            <a:ext cx="3231923" cy="320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5409630" y="5923212"/>
            <a:ext cx="1372739" cy="523220"/>
          </a:xfrm>
          <a:prstGeom prst="rect">
            <a:avLst/>
          </a:prstGeom>
          <a:noFill/>
        </p:spPr>
        <p:txBody>
          <a:bodyPr wrap="square">
            <a:spAutoFit/>
          </a:bodyPr>
          <a:lstStyle/>
          <a:p>
            <a:r>
              <a:rPr lang="zh-CN" altLang="en-US" sz="2800" b="1" dirty="0">
                <a:solidFill>
                  <a:srgbClr val="00B0F0"/>
                </a:solidFill>
                <a:ea typeface="华文细黑" panose="02010600040101010101" pitchFamily="2" charset="-122"/>
              </a:rPr>
              <a:t>评价</a:t>
            </a:r>
            <a:endParaRPr lang="zh-CN" altLang="en-US" sz="2800" dirty="0">
              <a:solidFill>
                <a:srgbClr val="00B0F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0" y="0"/>
            <a:ext cx="1219200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zh-CN" altLang="en-US" dirty="0" smtClean="0"/>
              <a:t>简介</a:t>
            </a:r>
            <a:r>
              <a:rPr lang="en-US" altLang="zh-CN" dirty="0" smtClean="0"/>
              <a:t>-</a:t>
            </a:r>
            <a:r>
              <a:rPr lang="zh-CN" altLang="en-US" dirty="0">
                <a:sym typeface="+mn-ea"/>
              </a:rPr>
              <a:t>概述</a:t>
            </a:r>
            <a:r>
              <a:rPr lang="zh-CN" altLang="en-US" dirty="0" smtClean="0"/>
              <a:t>  </a:t>
            </a:r>
            <a:endParaRPr lang="zh-CN" altLang="en-US" dirty="0"/>
          </a:p>
        </p:txBody>
      </p:sp>
      <p:sp>
        <p:nvSpPr>
          <p:cNvPr id="7" name="内容占位符 2"/>
          <p:cNvSpPr>
            <a:spLocks noGrp="1"/>
          </p:cNvSpPr>
          <p:nvPr/>
        </p:nvSpPr>
        <p:spPr>
          <a:xfrm>
            <a:off x="147955" y="815975"/>
            <a:ext cx="8928100" cy="604202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 </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顾名思义</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即数据抽取（</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Extract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）、装载（</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Load</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）的过程，它是构建数据仓库的重要环节。</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（1）数据抽取</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Extract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：从源数据源系统抽取目的数据源系统需要的数据；</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（2）数据转换</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：将从源数据源获取的数据按照业务需求，转换成目的数据源要求的形式，并对错误、不一致的数据进行清洗和加工；</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（3）数据加载</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Load</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rPr>
              <a:t>：将转换后的数据装载到目的数据源。</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负责将分布的、异构数据源中的数据如关系数据、平面数据文件等抽取到临时中间层后进行清洗、转换、集成，最后加载到数据仓库或数据集市中，成为联机分析处理、数据挖掘的基础。</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是将业务系统的数据经过抽取、清洗转换之后加载到数据仓库的过程，目的是将企业中的分散、零乱、标准不统一的数据整合到一起，为企业的决策提供分析依据。</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项目重要的一个环节。通常情况下，在</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项目中</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会花掉整个项目的</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的时间</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设计的好坏直接关接到</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项目的成败。</a:t>
            </a: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的设计分三部分：数据抽取、数据的清洗转换、数据的加载。在设计</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的时候我们也是从这三部分出发。数据的抽取是从各个不同的数据源抽取到</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ODS (Operational Data Store</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，操作型数据存储</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这个过程也可以做一些数据的清洗和转换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，在抽取的过程中需要挑选不同的抽取方法，尽可能的提高</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的运行效率。</a:t>
            </a: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 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三个部分中，花费时间最长的是“</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T” (Transform</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，清洗、转换</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的部分，一般情况下这部分工作量是整个</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ETL</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2/3</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。数据的加载一般在数据清洗完了之后直接写入</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DW (Data Warehousing</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，数据仓库</a:t>
            </a:r>
            <a:r>
              <a:rPr lang="en-US" altLang="zh-CN" sz="1600">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中去。</a:t>
            </a:r>
            <a:b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br>
            <a:endPar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342265" algn="l">
              <a:lnSpc>
                <a:spcPct val="100000"/>
              </a:lnSpc>
              <a:spcBef>
                <a:spcPts val="0"/>
              </a:spcBef>
              <a:buNone/>
            </a:pPr>
            <a:r>
              <a:rPr lang="zh-CN" altLang="en-US" sz="16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600" dirty="0" smtClean="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128125" y="4365625"/>
            <a:ext cx="2883535" cy="1787525"/>
          </a:xfrm>
          <a:prstGeom prst="rect">
            <a:avLst/>
          </a:prstGeom>
        </p:spPr>
      </p:pic>
      <p:pic>
        <p:nvPicPr>
          <p:cNvPr id="4" name="图片 3"/>
          <p:cNvPicPr>
            <a:picLocks noChangeAspect="1"/>
          </p:cNvPicPr>
          <p:nvPr/>
        </p:nvPicPr>
        <p:blipFill>
          <a:blip r:embed="rId2"/>
          <a:stretch>
            <a:fillRect/>
          </a:stretch>
        </p:blipFill>
        <p:spPr>
          <a:xfrm>
            <a:off x="9128125" y="2265045"/>
            <a:ext cx="2883535" cy="18796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sp>
        <p:nvSpPr>
          <p:cNvPr id="3" name="内容占位符 2"/>
          <p:cNvSpPr>
            <a:spLocks noGrp="1"/>
          </p:cNvSpPr>
          <p:nvPr/>
        </p:nvSpPr>
        <p:spPr>
          <a:xfrm>
            <a:off x="457200" y="1219200"/>
            <a:ext cx="8229600" cy="51816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30000"/>
              </a:lnSpc>
              <a:spcBef>
                <a:spcPct val="40000"/>
              </a:spcBef>
              <a:spcAft>
                <a:spcPct val="0"/>
              </a:spcAft>
              <a:buClr>
                <a:schemeClr val="tx2"/>
              </a:buClr>
              <a:buSzPct val="115000"/>
              <a:buFont typeface="Wingdings" panose="05000000000000000000" pitchFamily="2" charset="2"/>
              <a:buChar char="§"/>
              <a:defRPr sz="32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40000"/>
              </a:spcBef>
              <a:spcAft>
                <a:spcPct val="0"/>
              </a:spcAft>
              <a:buClr>
                <a:schemeClr val="accent1"/>
              </a:buClr>
              <a:buFont typeface="Wingdings" panose="05000000000000000000" pitchFamily="2" charset="2"/>
              <a:buChar char="§"/>
              <a:defRPr sz="16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lnSpc>
                <a:spcPct val="130000"/>
              </a:lnSpc>
              <a:spcBef>
                <a:spcPct val="40000"/>
              </a:spcBef>
              <a:spcAft>
                <a:spcPct val="0"/>
              </a:spcAft>
              <a:buChar char="•"/>
              <a:defRPr sz="1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5pPr>
            <a:lvl6pPr marL="25146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6pPr>
            <a:lvl7pPr marL="29718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7pPr>
            <a:lvl8pPr marL="34290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8pPr>
            <a:lvl9pPr marL="3886200" indent="-228600" algn="l" rtl="0" fontAlgn="base">
              <a:lnSpc>
                <a:spcPct val="130000"/>
              </a:lnSpc>
              <a:spcBef>
                <a:spcPct val="40000"/>
              </a:spcBef>
              <a:spcAft>
                <a:spcPct val="0"/>
              </a:spcAft>
              <a:buChar char="»"/>
              <a:defRPr sz="1200">
                <a:solidFill>
                  <a:srgbClr val="000000"/>
                </a:solidFill>
                <a:effectLst>
                  <a:outerShdw blurRad="38100" dist="38100" dir="2700000" algn="tl">
                    <a:srgbClr val="C0C0C0"/>
                  </a:outerShdw>
                </a:effectLst>
                <a:latin typeface="+mn-lt"/>
                <a:ea typeface="+mn-ea"/>
              </a:defRPr>
            </a:lvl9p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KETTLE</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要求先安装</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JDK1.5</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版本或以上</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无需安装下载后直接运行</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spoon.bat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即可</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ttttt.jpg"/>
          <p:cNvPicPr>
            <a:picLocks noChangeAspect="1"/>
          </p:cNvPicPr>
          <p:nvPr/>
        </p:nvPicPr>
        <p:blipFill>
          <a:blip r:embed="rId1"/>
          <a:stretch>
            <a:fillRect/>
          </a:stretch>
        </p:blipFill>
        <p:spPr>
          <a:xfrm>
            <a:off x="714348" y="4429132"/>
            <a:ext cx="6786610" cy="1571636"/>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custDataLst>
              <p:tags r:id="rId1"/>
            </p:custDataLst>
          </p:nvPr>
        </p:nvPicPr>
        <p:blipFill>
          <a:blip r:embed="rId2"/>
          <a:stretch>
            <a:fillRect/>
          </a:stretch>
        </p:blipFill>
        <p:spPr>
          <a:xfrm>
            <a:off x="1071538" y="1214422"/>
            <a:ext cx="6786610" cy="4233308"/>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0" y="0"/>
            <a:ext cx="8172450" cy="752475"/>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6pPr>
            <a:lvl7pPr marL="9144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7pPr>
            <a:lvl8pPr marL="13716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8pPr>
            <a:lvl9pPr marL="1828800" algn="l" rtl="0" fontAlgn="base">
              <a:spcBef>
                <a:spcPct val="0"/>
              </a:spcBef>
              <a:spcAft>
                <a:spcPct val="0"/>
              </a:spcAft>
              <a:defRPr sz="24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9pPr>
          </a:lstStyle>
          <a:p>
            <a:r>
              <a:rPr lang="en-US" altLang="zh-CN" dirty="0" smtClean="0"/>
              <a:t>KETTLE</a:t>
            </a:r>
            <a:r>
              <a:rPr lang="zh-CN" altLang="en-US" dirty="0" smtClean="0"/>
              <a:t>的要求环境（</a:t>
            </a:r>
            <a:r>
              <a:rPr lang="en-US" altLang="zh-CN" dirty="0" smtClean="0"/>
              <a:t>JDK</a:t>
            </a:r>
            <a:r>
              <a:rPr lang="zh-CN" altLang="en-US" dirty="0" smtClean="0"/>
              <a:t>版本）、安装、基本操作</a:t>
            </a:r>
            <a:endParaRPr lang="zh-CN" altLang="en-US" dirty="0"/>
          </a:p>
        </p:txBody>
      </p:sp>
      <p:pic>
        <p:nvPicPr>
          <p:cNvPr id="5" name="内容占位符 4" descr="ttttt.jpg"/>
          <p:cNvPicPr>
            <a:picLocks noGrp="1" noChangeAspect="1"/>
          </p:cNvPicPr>
          <p:nvPr/>
        </p:nvPicPr>
        <p:blipFill>
          <a:blip r:embed="rId1"/>
          <a:stretch>
            <a:fillRect/>
          </a:stretch>
        </p:blipFill>
        <p:spPr>
          <a:xfrm>
            <a:off x="500034" y="1142984"/>
            <a:ext cx="8215370" cy="3429024"/>
          </a:xfrm>
          <a:prstGeom prst="rect">
            <a:avLst/>
          </a:prstGeom>
          <a:noFill/>
          <a:ln w="9525">
            <a:noFill/>
            <a:miter lim="800000"/>
            <a:headEnd/>
            <a:tailEnd/>
          </a:ln>
          <a:effectLst/>
        </p:spPr>
      </p:pic>
    </p:spTree>
  </p:cSld>
  <p:clrMapOvr>
    <a:masterClrMapping/>
  </p:clrMapOvr>
  <p:transition/>
</p:sld>
</file>

<file path=ppt/tags/tag1.xml><?xml version="1.0" encoding="utf-8"?>
<p:tagLst xmlns:p="http://schemas.openxmlformats.org/presentationml/2006/main">
  <p:tag name="KSO_WM_UNIT_PLACING_PICTURE_USER_VIEWPORT" val="{&quot;height&quot;:6666.6267716535431,&quot;width&quot;:10687.5748031496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3657</Words>
  <Application>WPS 演示</Application>
  <PresentationFormat>宽屏</PresentationFormat>
  <Paragraphs>260</Paragraphs>
  <Slides>53</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53</vt:i4>
      </vt:variant>
    </vt:vector>
  </HeadingPairs>
  <TitlesOfParts>
    <vt:vector size="71" baseType="lpstr">
      <vt:lpstr>Arial</vt:lpstr>
      <vt:lpstr>宋体</vt:lpstr>
      <vt:lpstr>Wingdings</vt:lpstr>
      <vt:lpstr>微软雅黑</vt:lpstr>
      <vt:lpstr>Arial Unicode MS</vt:lpstr>
      <vt:lpstr>Calibri</vt:lpstr>
      <vt:lpstr>华文细黑</vt:lpstr>
      <vt:lpstr>Calibri Light</vt:lpstr>
      <vt:lpstr>思源黑体 CN Regular</vt:lpstr>
      <vt:lpstr>黑体</vt:lpstr>
      <vt:lpstr>华文琥珀</vt:lpstr>
      <vt:lpstr>华文行楷</vt:lpstr>
      <vt:lpstr>华文楷体</vt:lpstr>
      <vt:lpstr>华文新魏</vt:lpstr>
      <vt:lpstr>华文隶书</vt:lpstr>
      <vt:lpstr>楷体</vt:lpstr>
      <vt:lpstr>方正粗黑宋简体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武大吉奥</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武大吉奥PPT模板</dc:title>
  <dc:creator>武大吉奥</dc:creator>
  <cp:lastModifiedBy>蒋家威</cp:lastModifiedBy>
  <cp:revision>365</cp:revision>
  <dcterms:created xsi:type="dcterms:W3CDTF">2016-12-09T01:44:00Z</dcterms:created>
  <dcterms:modified xsi:type="dcterms:W3CDTF">2020-09-24T17:01:30Z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