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sldIdLst>
    <p:sldId id="312" r:id="rId4"/>
    <p:sldId id="279" r:id="rId5"/>
    <p:sldId id="275" r:id="rId6"/>
    <p:sldId id="281" r:id="rId7"/>
    <p:sldId id="282" r:id="rId8"/>
    <p:sldId id="283" r:id="rId9"/>
    <p:sldId id="284" r:id="rId10"/>
    <p:sldId id="278" r:id="rId11"/>
    <p:sldId id="285" r:id="rId12"/>
    <p:sldId id="288" r:id="rId13"/>
    <p:sldId id="290" r:id="rId15"/>
    <p:sldId id="331" r:id="rId16"/>
    <p:sldId id="292" r:id="rId17"/>
    <p:sldId id="294" r:id="rId18"/>
    <p:sldId id="302" r:id="rId19"/>
    <p:sldId id="301" r:id="rId20"/>
    <p:sldId id="314" r:id="rId21"/>
    <p:sldId id="306" r:id="rId22"/>
    <p:sldId id="339" r:id="rId23"/>
    <p:sldId id="34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wb-jjb318191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线程内基本数据类型和其他类型变量的区别</a:t>
            </a:r>
            <a:endParaRPr kumimoji="0" lang="zh-CN" altLang="en-US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F:\400px_tools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9.xml"/><Relationship Id="rId19" Type="http://schemas.openxmlformats.org/officeDocument/2006/relationships/tags" Target="../tags/tag165.xml"/><Relationship Id="rId18" Type="http://schemas.openxmlformats.org/officeDocument/2006/relationships/image" Target="../media/image9.png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image" Target="../media/image11.png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F:\400px_tools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F:\400px_tools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admin\Desktop\123\sup\10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5"/>
            </p:custDataLst>
          </p:nvPr>
        </p:nvCxnSpPr>
        <p:spPr>
          <a:xfrm>
            <a:off x="750252" y="3788910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50253" y="3877803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750253" y="4352782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73748" y="2289692"/>
            <a:ext cx="4825999" cy="98122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8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773747" y="3289971"/>
            <a:ext cx="4826000" cy="40894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>
            <a:off x="983297" y="3789276"/>
            <a:ext cx="38649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1014412" y="391272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014412" y="438770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014412" y="3236304"/>
            <a:ext cx="4352290" cy="48505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006792" y="2107793"/>
            <a:ext cx="4359910" cy="1062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5900" b="0" spc="7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212149" y="3108324"/>
            <a:ext cx="5767705" cy="92550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212149" y="4223716"/>
            <a:ext cx="5767705" cy="494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4"/>
            </p:custDataLst>
          </p:nvPr>
        </p:nvCxnSpPr>
        <p:spPr>
          <a:xfrm>
            <a:off x="5115560" y="41287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-3175" y="-3175"/>
            <a:ext cx="12194540" cy="6849110"/>
            <a:chOff x="-5" y="-5"/>
            <a:chExt cx="19204" cy="10786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flipH="1" flipV="1">
              <a:off x="-5" y="5715"/>
              <a:ext cx="5784" cy="5067"/>
              <a:chOff x="13615" y="195"/>
              <a:chExt cx="5784" cy="5067"/>
            </a:xfrm>
          </p:grpSpPr>
          <p:sp>
            <p:nvSpPr>
              <p:cNvPr id="6" name="六边形 5"/>
              <p:cNvSpPr/>
              <p:nvPr userDrawn="1">
                <p:custDataLst>
                  <p:tags r:id="rId7"/>
                </p:custDataLst>
              </p:nvPr>
            </p:nvSpPr>
            <p:spPr>
              <a:xfrm rot="5400000" flipH="1">
                <a:off x="16530" y="493"/>
                <a:ext cx="2531" cy="2182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8" name="任意多边形: 形状 14"/>
              <p:cNvSpPr/>
              <p:nvPr userDrawn="1">
                <p:custDataLst>
                  <p:tags r:id="rId8"/>
                </p:custDataLst>
              </p:nvPr>
            </p:nvSpPr>
            <p:spPr>
              <a:xfrm rot="5400000" flipH="1">
                <a:off x="14126" y="-316"/>
                <a:ext cx="1161" cy="2182"/>
              </a:xfrm>
              <a:custGeom>
                <a:avLst/>
                <a:gdLst>
                  <a:gd name="connsiteX0" fmla="*/ 0 w 736996"/>
                  <a:gd name="connsiteY0" fmla="*/ 692852 h 1385703"/>
                  <a:gd name="connsiteX1" fmla="*/ 346426 w 736996"/>
                  <a:gd name="connsiteY1" fmla="*/ 0 h 1385703"/>
                  <a:gd name="connsiteX2" fmla="*/ 736996 w 736996"/>
                  <a:gd name="connsiteY2" fmla="*/ 0 h 1385703"/>
                  <a:gd name="connsiteX3" fmla="*/ 736996 w 736996"/>
                  <a:gd name="connsiteY3" fmla="*/ 1385703 h 1385703"/>
                  <a:gd name="connsiteX4" fmla="*/ 346426 w 736996"/>
                  <a:gd name="connsiteY4" fmla="*/ 1385703 h 138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996" h="1385703">
                    <a:moveTo>
                      <a:pt x="0" y="692852"/>
                    </a:moveTo>
                    <a:lnTo>
                      <a:pt x="346426" y="0"/>
                    </a:lnTo>
                    <a:lnTo>
                      <a:pt x="736996" y="0"/>
                    </a:lnTo>
                    <a:lnTo>
                      <a:pt x="736996" y="1385703"/>
                    </a:lnTo>
                    <a:lnTo>
                      <a:pt x="346426" y="1385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9" name="任意多边形: 形状 15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7589" y="3452"/>
                <a:ext cx="2531" cy="1091"/>
              </a:xfrm>
              <a:custGeom>
                <a:avLst/>
                <a:gdLst>
                  <a:gd name="connsiteX0" fmla="*/ 0 w 1607416"/>
                  <a:gd name="connsiteY0" fmla="*/ 692852 h 692852"/>
                  <a:gd name="connsiteX1" fmla="*/ 346426 w 1607416"/>
                  <a:gd name="connsiteY1" fmla="*/ 0 h 692852"/>
                  <a:gd name="connsiteX2" fmla="*/ 1260990 w 1607416"/>
                  <a:gd name="connsiteY2" fmla="*/ 0 h 692852"/>
                  <a:gd name="connsiteX3" fmla="*/ 1607416 w 1607416"/>
                  <a:gd name="connsiteY3" fmla="*/ 692852 h 69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7416" h="692852">
                    <a:moveTo>
                      <a:pt x="0" y="692852"/>
                    </a:moveTo>
                    <a:lnTo>
                      <a:pt x="346426" y="0"/>
                    </a:lnTo>
                    <a:lnTo>
                      <a:pt x="1260990" y="0"/>
                    </a:lnTo>
                    <a:lnTo>
                      <a:pt x="1607416" y="69285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1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6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16.xml"/><Relationship Id="rId16" Type="http://schemas.openxmlformats.org/officeDocument/2006/relationships/image" Target="../media/image18.png"/><Relationship Id="rId15" Type="http://schemas.openxmlformats.org/officeDocument/2006/relationships/tags" Target="../tags/tag415.xml"/><Relationship Id="rId14" Type="http://schemas.openxmlformats.org/officeDocument/2006/relationships/tags" Target="../tags/tag414.xml"/><Relationship Id="rId13" Type="http://schemas.openxmlformats.org/officeDocument/2006/relationships/tags" Target="../tags/tag413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tags" Target="../tags/tag40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18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39.xml"/><Relationship Id="rId26" Type="http://schemas.openxmlformats.org/officeDocument/2006/relationships/tags" Target="../tags/tag438.xml"/><Relationship Id="rId25" Type="http://schemas.openxmlformats.org/officeDocument/2006/relationships/tags" Target="../tags/tag437.xml"/><Relationship Id="rId24" Type="http://schemas.openxmlformats.org/officeDocument/2006/relationships/tags" Target="../tags/tag436.xml"/><Relationship Id="rId23" Type="http://schemas.openxmlformats.org/officeDocument/2006/relationships/tags" Target="../tags/tag435.xml"/><Relationship Id="rId22" Type="http://schemas.openxmlformats.org/officeDocument/2006/relationships/tags" Target="../tags/tag434.xml"/><Relationship Id="rId21" Type="http://schemas.openxmlformats.org/officeDocument/2006/relationships/tags" Target="../tags/tag433.xml"/><Relationship Id="rId20" Type="http://schemas.openxmlformats.org/officeDocument/2006/relationships/tags" Target="../tags/tag432.xml"/><Relationship Id="rId2" Type="http://schemas.openxmlformats.org/officeDocument/2006/relationships/image" Target="../media/image2.png"/><Relationship Id="rId19" Type="http://schemas.openxmlformats.org/officeDocument/2006/relationships/tags" Target="../tags/tag431.xml"/><Relationship Id="rId18" Type="http://schemas.openxmlformats.org/officeDocument/2006/relationships/tags" Target="../tags/tag430.xml"/><Relationship Id="rId17" Type="http://schemas.openxmlformats.org/officeDocument/2006/relationships/tags" Target="../tags/tag429.xml"/><Relationship Id="rId16" Type="http://schemas.openxmlformats.org/officeDocument/2006/relationships/tags" Target="../tags/tag428.xml"/><Relationship Id="rId15" Type="http://schemas.openxmlformats.org/officeDocument/2006/relationships/tags" Target="../tags/tag427.xml"/><Relationship Id="rId14" Type="http://schemas.openxmlformats.org/officeDocument/2006/relationships/tags" Target="../tags/tag426.xml"/><Relationship Id="rId13" Type="http://schemas.openxmlformats.org/officeDocument/2006/relationships/tags" Target="../tags/tag42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tags" Target="../tags/tag4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4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49.xml"/><Relationship Id="rId14" Type="http://schemas.openxmlformats.org/officeDocument/2006/relationships/image" Target="../media/image19.png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tags" Target="../tags/tag4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59.xml"/><Relationship Id="rId14" Type="http://schemas.openxmlformats.org/officeDocument/2006/relationships/image" Target="../media/image20.png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5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64.xml"/><Relationship Id="rId8" Type="http://schemas.openxmlformats.org/officeDocument/2006/relationships/tags" Target="../tags/tag463.xml"/><Relationship Id="rId7" Type="http://schemas.openxmlformats.org/officeDocument/2006/relationships/tags" Target="../tags/tag462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61.xml"/><Relationship Id="rId3" Type="http://schemas.openxmlformats.org/officeDocument/2006/relationships/image" Target="file:///F:\400px_tools/pic_temp/0_pic_quater_left_up.png" TargetMode="Externa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473.xml"/><Relationship Id="rId18" Type="http://schemas.openxmlformats.org/officeDocument/2006/relationships/tags" Target="../tags/tag472.xml"/><Relationship Id="rId17" Type="http://schemas.openxmlformats.org/officeDocument/2006/relationships/tags" Target="../tags/tag471.xml"/><Relationship Id="rId16" Type="http://schemas.openxmlformats.org/officeDocument/2006/relationships/tags" Target="../tags/tag470.xml"/><Relationship Id="rId15" Type="http://schemas.openxmlformats.org/officeDocument/2006/relationships/tags" Target="../tags/tag469.xml"/><Relationship Id="rId14" Type="http://schemas.openxmlformats.org/officeDocument/2006/relationships/tags" Target="../tags/tag468.xml"/><Relationship Id="rId13" Type="http://schemas.openxmlformats.org/officeDocument/2006/relationships/tags" Target="../tags/tag467.xml"/><Relationship Id="rId12" Type="http://schemas.openxmlformats.org/officeDocument/2006/relationships/tags" Target="../tags/tag466.xml"/><Relationship Id="rId11" Type="http://schemas.openxmlformats.org/officeDocument/2006/relationships/tags" Target="../tags/tag465.xml"/><Relationship Id="rId10" Type="http://schemas.openxmlformats.org/officeDocument/2006/relationships/image" Target="../media/image21.png"/><Relationship Id="rId1" Type="http://schemas.openxmlformats.org/officeDocument/2006/relationships/tags" Target="../tags/tag4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75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96.xml"/><Relationship Id="rId26" Type="http://schemas.openxmlformats.org/officeDocument/2006/relationships/tags" Target="../tags/tag495.xml"/><Relationship Id="rId25" Type="http://schemas.openxmlformats.org/officeDocument/2006/relationships/tags" Target="../tags/tag494.xml"/><Relationship Id="rId24" Type="http://schemas.openxmlformats.org/officeDocument/2006/relationships/tags" Target="../tags/tag493.xml"/><Relationship Id="rId23" Type="http://schemas.openxmlformats.org/officeDocument/2006/relationships/tags" Target="../tags/tag492.xml"/><Relationship Id="rId22" Type="http://schemas.openxmlformats.org/officeDocument/2006/relationships/tags" Target="../tags/tag491.xml"/><Relationship Id="rId21" Type="http://schemas.openxmlformats.org/officeDocument/2006/relationships/tags" Target="../tags/tag490.xml"/><Relationship Id="rId20" Type="http://schemas.openxmlformats.org/officeDocument/2006/relationships/tags" Target="../tags/tag489.xml"/><Relationship Id="rId2" Type="http://schemas.openxmlformats.org/officeDocument/2006/relationships/image" Target="../media/image2.png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tags" Target="../tags/tag47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tags" Target="../tags/tag50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06.xml"/><Relationship Id="rId14" Type="http://schemas.openxmlformats.org/officeDocument/2006/relationships/image" Target="../media/image22.png"/><Relationship Id="rId13" Type="http://schemas.openxmlformats.org/officeDocument/2006/relationships/tags" Target="../tags/tag505.xml"/><Relationship Id="rId12" Type="http://schemas.openxmlformats.org/officeDocument/2006/relationships/tags" Target="../tags/tag504.xml"/><Relationship Id="rId11" Type="http://schemas.openxmlformats.org/officeDocument/2006/relationships/tags" Target="../tags/tag503.xml"/><Relationship Id="rId10" Type="http://schemas.openxmlformats.org/officeDocument/2006/relationships/tags" Target="../tags/tag502.xml"/><Relationship Id="rId1" Type="http://schemas.openxmlformats.org/officeDocument/2006/relationships/tags" Target="../tags/tag49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16.xml"/><Relationship Id="rId14" Type="http://schemas.openxmlformats.org/officeDocument/2006/relationships/image" Target="../media/image23.png"/><Relationship Id="rId13" Type="http://schemas.openxmlformats.org/officeDocument/2006/relationships/tags" Target="../tags/tag515.xml"/><Relationship Id="rId12" Type="http://schemas.openxmlformats.org/officeDocument/2006/relationships/tags" Target="../tags/tag514.xml"/><Relationship Id="rId11" Type="http://schemas.openxmlformats.org/officeDocument/2006/relationships/tags" Target="../tags/tag513.xml"/><Relationship Id="rId10" Type="http://schemas.openxmlformats.org/officeDocument/2006/relationships/tags" Target="../tags/tag512.xml"/><Relationship Id="rId1" Type="http://schemas.openxmlformats.org/officeDocument/2006/relationships/tags" Target="../tags/tag50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26.xml"/><Relationship Id="rId14" Type="http://schemas.openxmlformats.org/officeDocument/2006/relationships/image" Target="../media/image24.png"/><Relationship Id="rId13" Type="http://schemas.openxmlformats.org/officeDocument/2006/relationships/tags" Target="../tags/tag525.xml"/><Relationship Id="rId12" Type="http://schemas.openxmlformats.org/officeDocument/2006/relationships/tags" Target="../tags/tag524.xml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tags" Target="../tags/tag51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31.xml"/><Relationship Id="rId8" Type="http://schemas.openxmlformats.org/officeDocument/2006/relationships/tags" Target="../tags/tag53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36.xml"/><Relationship Id="rId14" Type="http://schemas.openxmlformats.org/officeDocument/2006/relationships/image" Target="../media/image25.png"/><Relationship Id="rId13" Type="http://schemas.openxmlformats.org/officeDocument/2006/relationships/tags" Target="../tags/tag535.xml"/><Relationship Id="rId12" Type="http://schemas.openxmlformats.org/officeDocument/2006/relationships/tags" Target="../tags/tag534.xml"/><Relationship Id="rId11" Type="http://schemas.openxmlformats.org/officeDocument/2006/relationships/tags" Target="../tags/tag533.xml"/><Relationship Id="rId10" Type="http://schemas.openxmlformats.org/officeDocument/2006/relationships/tags" Target="../tags/tag532.xml"/><Relationship Id="rId1" Type="http://schemas.openxmlformats.org/officeDocument/2006/relationships/tags" Target="../tags/tag5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20.xml"/><Relationship Id="rId3" Type="http://schemas.openxmlformats.org/officeDocument/2006/relationships/image" Target="file:///F:\400px_tools/pic_temp/0_pic_quater_left_up.png" TargetMode="Externa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image" Target="../media/image2.png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image" Target="../media/image12.png"/><Relationship Id="rId1" Type="http://schemas.openxmlformats.org/officeDocument/2006/relationships/tags" Target="../tags/tag31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538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tags" Target="../tags/tag5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6.xml"/><Relationship Id="rId16" Type="http://schemas.openxmlformats.org/officeDocument/2006/relationships/image" Target="../media/image13.png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56.xml"/><Relationship Id="rId14" Type="http://schemas.openxmlformats.org/officeDocument/2006/relationships/image" Target="../media/image14.png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73.xml"/><Relationship Id="rId13" Type="http://schemas.openxmlformats.org/officeDocument/2006/relationships/tags" Target="../tags/tag372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88.xml"/><Relationship Id="rId2" Type="http://schemas.openxmlformats.org/officeDocument/2006/relationships/tags" Target="../tags/tag375.xml"/><Relationship Id="rId19" Type="http://schemas.openxmlformats.org/officeDocument/2006/relationships/tags" Target="../tags/tag387.xml"/><Relationship Id="rId18" Type="http://schemas.openxmlformats.org/officeDocument/2006/relationships/tags" Target="../tags/tag386.xml"/><Relationship Id="rId17" Type="http://schemas.openxmlformats.org/officeDocument/2006/relationships/tags" Target="../tags/tag385.xml"/><Relationship Id="rId16" Type="http://schemas.openxmlformats.org/officeDocument/2006/relationships/tags" Target="../tags/tag384.xml"/><Relationship Id="rId15" Type="http://schemas.openxmlformats.org/officeDocument/2006/relationships/tags" Target="../tags/tag383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image" Target="../media/image15.png"/><Relationship Id="rId1" Type="http://schemas.openxmlformats.org/officeDocument/2006/relationships/tags" Target="../tags/tag3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98.xml"/><Relationship Id="rId14" Type="http://schemas.openxmlformats.org/officeDocument/2006/relationships/image" Target="../media/image16.png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402.xml"/><Relationship Id="rId7" Type="http://schemas.openxmlformats.org/officeDocument/2006/relationships/image" Target="file:///F:\400px_tools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40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0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dirty="0"/>
              <a:t>Java内存优化</a:t>
            </a:r>
            <a:endParaRPr lang="en-US" altLang="zh-CN" sz="4400" dirty="0"/>
          </a:p>
        </p:txBody>
      </p:sp>
      <p:sp>
        <p:nvSpPr>
          <p:cNvPr id="35" name="副标题 3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97361" y="3719525"/>
            <a:ext cx="5415002" cy="950984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对象优化</a:t>
            </a:r>
            <a:endParaRPr lang="zh-CN" alt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数据优化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局部变量初始化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285" b="285"/>
          <a:stretch>
            <a:fillRect/>
          </a:stretch>
        </p:blipFill>
        <p:spPr>
          <a:xfrm>
            <a:off x="2388428" y="1522800"/>
            <a:ext cx="7590403" cy="4269601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176495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1874573" y="937762"/>
            <a:ext cx="514001" cy="715598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369987" y="1102900"/>
            <a:ext cx="169427" cy="338854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848375" y="923465"/>
            <a:ext cx="481831" cy="48612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917004" y="1307357"/>
            <a:ext cx="379603" cy="191589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754725" y="1339526"/>
            <a:ext cx="202312" cy="202312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0234411" y="1310216"/>
            <a:ext cx="76492" cy="76492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02853" y="1270898"/>
            <a:ext cx="528298" cy="24306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62904" y="980655"/>
            <a:ext cx="349578" cy="524724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203188" y="968502"/>
            <a:ext cx="243060" cy="54617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3944" y="1429602"/>
            <a:ext cx="37889" cy="37889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8094767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459105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当数值不大时，尽量使用空间最小的结构表示，比如byte,short来表示int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459105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选择合适的数据类型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333240" y="2320925"/>
            <a:ext cx="365696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Integer有个对象池，当通过Integer.valueOf(...)实例化在-128~127之间的数值时会复用,可以通过jvm参数：java.lang.Integer.IntegerCache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.high调整上限；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基本数据类型尽量通过parseInt(...)parseLong(...)形式转换，这样得到的是基本数据类型；而通过valueOf得到的是包装类型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316612" y="1810566"/>
            <a:ext cx="3534380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复用</a:t>
            </a:r>
            <a:r>
              <a:rPr lang="en-US" altLang="zh-CN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Integer</a:t>
            </a:r>
            <a:endParaRPr lang="en-US" altLang="zh-CN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使用拆箱类型</a:t>
            </a:r>
            <a:endParaRPr lang="zh-CN" altLang="en-US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8207719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当数值类型数据量很大时，可以根据业务场景选择合适的数据结构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8207719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</a:t>
            </a: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数值存储：标志位表示法合并数值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246812" y="1627765"/>
            <a:ext cx="772164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数值存储：批量手机号码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704956" y="1627765"/>
            <a:ext cx="1080535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0" y="1053"/>
            <a:ext cx="12192000" cy="1076960"/>
          </a:xfrm>
          <a:prstGeom prst="rect">
            <a:avLst/>
          </a:prstGeom>
          <a:solidFill>
            <a:srgbClr val="CEF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43965" y="329937"/>
            <a:ext cx="10772140" cy="6323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300" spc="300" dirty="0">
                <a:solidFill>
                  <a:srgbClr val="404040"/>
                </a:solidFill>
              </a:rPr>
              <a:t>数值存储：批量动态数值</a:t>
            </a:r>
            <a:endParaRPr lang="zh-CN" altLang="en-US" sz="3300" spc="300" dirty="0">
              <a:solidFill>
                <a:srgbClr val="404040"/>
              </a:solidFill>
            </a:endParaRPr>
          </a:p>
        </p:txBody>
      </p:sp>
      <p:pic>
        <p:nvPicPr>
          <p:cNvPr id="6" name="图片 5" descr="1323780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3193685" y="1224972"/>
            <a:ext cx="5805264" cy="547497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9667875" y="1053"/>
            <a:ext cx="2524125" cy="1076960"/>
            <a:chOff x="12823" y="0"/>
            <a:chExt cx="6377" cy="2629"/>
          </a:xfrm>
        </p:grpSpPr>
        <p:sp>
          <p:nvSpPr>
            <p:cNvPr id="9" name="任意多边形: 形状 8"/>
            <p:cNvSpPr/>
            <p:nvPr>
              <p:custDataLst>
                <p:tags r:id="rId12"/>
              </p:custDataLst>
            </p:nvPr>
          </p:nvSpPr>
          <p:spPr>
            <a:xfrm rot="10800000" flipH="1">
              <a:off x="13829" y="0"/>
              <a:ext cx="5371" cy="2629"/>
            </a:xfrm>
            <a:custGeom>
              <a:avLst/>
              <a:gdLst>
                <a:gd name="connsiteX0" fmla="*/ 0 w 3410371"/>
                <a:gd name="connsiteY0" fmla="*/ 1669145 h 1669145"/>
                <a:gd name="connsiteX1" fmla="*/ 924638 w 3410371"/>
                <a:gd name="connsiteY1" fmla="*/ 1669145 h 1669145"/>
                <a:gd name="connsiteX2" fmla="*/ 942896 w 3410371"/>
                <a:gd name="connsiteY2" fmla="*/ 1549507 h 1669145"/>
                <a:gd name="connsiteX3" fmla="*/ 2638023 w 3410371"/>
                <a:gd name="connsiteY3" fmla="*/ 167939 h 1669145"/>
                <a:gd name="connsiteX4" fmla="*/ 3311526 w 3410371"/>
                <a:gd name="connsiteY4" fmla="*/ 303913 h 1669145"/>
                <a:gd name="connsiteX5" fmla="*/ 3410371 w 3410371"/>
                <a:gd name="connsiteY5" fmla="*/ 351529 h 1669145"/>
                <a:gd name="connsiteX6" fmla="*/ 3410371 w 3410371"/>
                <a:gd name="connsiteY6" fmla="*/ 0 h 1669145"/>
                <a:gd name="connsiteX7" fmla="*/ 793066 w 3410371"/>
                <a:gd name="connsiteY7" fmla="*/ 0 h 1669145"/>
                <a:gd name="connsiteX8" fmla="*/ 687475 w 3410371"/>
                <a:gd name="connsiteY8" fmla="*/ 104963 h 1669145"/>
                <a:gd name="connsiteX9" fmla="*/ 2113 w 3410371"/>
                <a:gd name="connsiteY9" fmla="*/ 1627313 h 16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0371" h="1669145">
                  <a:moveTo>
                    <a:pt x="0" y="1669145"/>
                  </a:moveTo>
                  <a:lnTo>
                    <a:pt x="924638" y="1669145"/>
                  </a:lnTo>
                  <a:lnTo>
                    <a:pt x="942896" y="1549507"/>
                  </a:lnTo>
                  <a:cubicBezTo>
                    <a:pt x="1104238" y="761048"/>
                    <a:pt x="1801868" y="167939"/>
                    <a:pt x="2638023" y="167939"/>
                  </a:cubicBezTo>
                  <a:cubicBezTo>
                    <a:pt x="2876924" y="167939"/>
                    <a:pt x="3104517" y="216356"/>
                    <a:pt x="3311526" y="303913"/>
                  </a:cubicBezTo>
                  <a:lnTo>
                    <a:pt x="3410371" y="351529"/>
                  </a:lnTo>
                  <a:lnTo>
                    <a:pt x="3410371" y="0"/>
                  </a:lnTo>
                  <a:lnTo>
                    <a:pt x="793066" y="0"/>
                  </a:lnTo>
                  <a:lnTo>
                    <a:pt x="687475" y="104963"/>
                  </a:lnTo>
                  <a:cubicBezTo>
                    <a:pt x="310841" y="514420"/>
                    <a:pt x="61475" y="1042782"/>
                    <a:pt x="2113" y="1627313"/>
                  </a:cubicBezTo>
                  <a:close/>
                </a:path>
              </a:pathLst>
            </a:custGeom>
            <a:pattFill prst="wdUpDiag">
              <a:fgClr>
                <a:srgbClr val="A3F175"/>
              </a:fgClr>
              <a:bgClr>
                <a:srgbClr val="EBFCE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3762" y="1189"/>
              <a:ext cx="880" cy="88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4"/>
              </p:custDataLst>
            </p:nvPr>
          </p:nvSpPr>
          <p:spPr>
            <a:xfrm>
              <a:off x="18510" y="381"/>
              <a:ext cx="559" cy="559"/>
            </a:xfrm>
            <a:prstGeom prst="ellipse">
              <a:avLst/>
            </a:prstGeom>
            <a:solidFill>
              <a:srgbClr val="73E92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5"/>
              </p:custDataLst>
            </p:nvPr>
          </p:nvSpPr>
          <p:spPr>
            <a:xfrm>
              <a:off x="12823" y="946"/>
              <a:ext cx="359" cy="359"/>
            </a:xfrm>
            <a:prstGeom prst="ellipse">
              <a:avLst/>
            </a:pr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 rot="10800000">
            <a:off x="309924" y="345043"/>
            <a:ext cx="615989" cy="537514"/>
            <a:chOff x="3213087" y="1347855"/>
            <a:chExt cx="723913" cy="631688"/>
          </a:xfrm>
          <a:solidFill>
            <a:schemeClr val="tx2">
              <a:lumMod val="75000"/>
            </a:schemeClr>
          </a:solidFill>
        </p:grpSpPr>
        <p:sp>
          <p:nvSpPr>
            <p:cNvPr id="13" name="任意多边形: 形状 6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: 形状 7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390390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2345690" y="1412875"/>
            <a:ext cx="456565" cy="63563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785745" y="1559560"/>
            <a:ext cx="150495" cy="300990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428480" y="1400175"/>
            <a:ext cx="427990" cy="43180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489440" y="1741170"/>
            <a:ext cx="337185" cy="170180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345295" y="1769745"/>
            <a:ext cx="179705" cy="179705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9771380" y="1743710"/>
            <a:ext cx="67945" cy="67945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35015" y="1708785"/>
            <a:ext cx="469265" cy="21590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88355" y="1450975"/>
            <a:ext cx="310515" cy="46609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190615" y="1440180"/>
            <a:ext cx="215900" cy="48514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35700" y="1849755"/>
            <a:ext cx="33655" cy="33655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7870825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1088390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选择合适的字符串编码，GBK, GB18030, UTF-8......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1088390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编码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5294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当字符串属性过多时，使用合适的方式合并字符串以减少属性个数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514850" y="2202815"/>
            <a:ext cx="31394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属性合并</a:t>
            </a:r>
            <a:endParaRPr lang="en-US" altLang="zh-CN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79711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当字符串数据量很大时根据业务场景选择合适的数据结构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7971155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5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数据优化之字符串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数据优化:字符串编码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158977"/>
            <a:ext cx="10972710" cy="32539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047858" y="1627765"/>
            <a:ext cx="6119553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数据优化:合并属性后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1709041"/>
            <a:ext cx="10972710" cy="4153849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7" name="图片 1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数据优化:批量字符串+快速定位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1817250"/>
            <a:ext cx="10972710" cy="393743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flipH="1" flipV="1">
            <a:off x="8980141" y="0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角三角形 1"/>
          <p:cNvSpPr/>
          <p:nvPr>
            <p:custDataLst>
              <p:tags r:id="rId8"/>
            </p:custDataLst>
          </p:nvPr>
        </p:nvSpPr>
        <p:spPr>
          <a:xfrm>
            <a:off x="0" y="3969835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admin\Desktop\高清图\高楼蓝色\高楼大厦\architectural-design-architecture-buildings-618079.jpgarchitectural-design-architecture-buildings-61807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184863" y="582103"/>
            <a:ext cx="7822274" cy="5693795"/>
          </a:xfrm>
          <a:prstGeom prst="rect">
            <a:avLst/>
          </a:prstGeom>
        </p:spPr>
      </p:pic>
      <p:sp>
        <p:nvSpPr>
          <p:cNvPr id="3" name="任意多边形: 形状 2"/>
          <p:cNvSpPr/>
          <p:nvPr>
            <p:custDataLst>
              <p:tags r:id="rId11"/>
            </p:custDataLst>
          </p:nvPr>
        </p:nvSpPr>
        <p:spPr>
          <a:xfrm>
            <a:off x="8262640" y="4988862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12"/>
            </p:custDataLst>
          </p:nvPr>
        </p:nvSpPr>
        <p:spPr>
          <a:xfrm flipH="1" flipV="1">
            <a:off x="745892" y="316918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745893" y="2103648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5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7"/>
            </p:custDataLst>
          </p:nvPr>
        </p:nvGrpSpPr>
        <p:grpSpPr>
          <a:xfrm>
            <a:off x="11345917" y="4213016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>
              <p:custDataLst>
                <p:tags r:id="rId18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9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0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 rot="19743805">
            <a:off x="2352675" y="2416175"/>
            <a:ext cx="207010" cy="669925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>
          <a:xfrm rot="19743805">
            <a:off x="2677795" y="2416175"/>
            <a:ext cx="207010" cy="669925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79C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7"/>
          <p:cNvSpPr/>
          <p:nvPr>
            <p:custDataLst>
              <p:tags r:id="rId9"/>
            </p:custDataLst>
          </p:nvPr>
        </p:nvSpPr>
        <p:spPr>
          <a:xfrm>
            <a:off x="3209925" y="2442210"/>
            <a:ext cx="6630035" cy="23831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内存优化很重要，但不是必要的，在执行前需要根据实际场景做考量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内存优化很大程度上是一个用时间换空间的过程，在设计时要充分考虑空间和时间成本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内存优化最重要的一点是能估算内存空间， 包括优化前的内存占用，不同手段优化后的内存占用，节约的内存空间等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>
            <a:off x="942340" y="389255"/>
            <a:ext cx="10060305" cy="73469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sz="32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1"/>
            </p:custDataLst>
          </p:nvPr>
        </p:nvCxnSpPr>
        <p:spPr>
          <a:xfrm>
            <a:off x="709930" y="531495"/>
            <a:ext cx="0" cy="592455"/>
          </a:xfrm>
          <a:prstGeom prst="line">
            <a:avLst/>
          </a:prstGeom>
          <a:ln w="101600">
            <a:solidFill>
              <a:srgbClr val="79C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en-US" altLang="zh-CN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User对象内存分布</a:t>
            </a:r>
            <a:endParaRPr kumimoji="0" lang="en-US" altLang="zh-CN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189481" y="1371600"/>
            <a:ext cx="99883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-3620" b="-3620"/>
          <a:stretch>
            <a:fillRect/>
          </a:stretch>
        </p:blipFill>
        <p:spPr>
          <a:xfrm>
            <a:off x="1340678" y="1560702"/>
            <a:ext cx="9685903" cy="4193797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altLang="zh-CN" sz="2800" b="1" i="0" spc="300" noProof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User对象大小</a:t>
            </a:r>
            <a:endParaRPr kumimoji="0" altLang="zh-CN" sz="2800" b="1" i="0" spc="300" noProof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332854"/>
            <a:ext cx="10972710" cy="2906221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32G内存的字节数：1024*1024*1024*32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4个字节能表示的最大数值：2^32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每个对象大小必须是8字节的整数倍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JVM内4个字节能表示的内存：2^32 * 2^3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所以JVM内指针地址与虚拟内存地址转换：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offset0：jvm内存的低位相较于机器内存的低位有一个偏移量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 + pointer*8 = 虚拟内存地址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JVM指针压缩</a:t>
            </a:r>
            <a:endParaRPr lang="en-US" altLang="zh-CN" sz="3200" b="1" spc="1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-11304"/>
            <a:ext cx="12192000" cy="2222128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2334" y="3488073"/>
            <a:ext cx="11001345" cy="27615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lang="zh-CN" altLang="en-US" sz="22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9"/>
            </p:custDataLst>
          </p:nvPr>
        </p:nvGraphicFramePr>
        <p:xfrm>
          <a:off x="1103312" y="3138076"/>
          <a:ext cx="9973945" cy="15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40"/>
                <a:gridCol w="869950"/>
                <a:gridCol w="1291590"/>
                <a:gridCol w="1307465"/>
                <a:gridCol w="973455"/>
                <a:gridCol w="1071880"/>
                <a:gridCol w="908050"/>
                <a:gridCol w="876935"/>
                <a:gridCol w="1160780"/>
              </a:tblGrid>
              <a:tr h="425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3400" b="1" i="0" spc="30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减少指针：优先使用拆箱形式的基本数据类型</a:t>
            </a:r>
            <a:endParaRPr kumimoji="0" lang="zh-CN" altLang="en-US" sz="3400" b="1" i="0" spc="30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572000" y="914399"/>
            <a:ext cx="8705601" cy="50287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4555881" y="1065599"/>
            <a:ext cx="4737836" cy="472679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>
            <p:custDataLst>
              <p:tags r:id="rId11"/>
            </p:custDataLst>
          </p:nvPr>
        </p:nvGrpSpPr>
        <p:grpSpPr>
          <a:xfrm>
            <a:off x="397599" y="914399"/>
            <a:ext cx="336550" cy="336550"/>
            <a:chOff x="215265" y="1312545"/>
            <a:chExt cx="336550" cy="336550"/>
          </a:xfrm>
        </p:grpSpPr>
        <p:sp>
          <p:nvSpPr>
            <p:cNvPr id="8" name="椭圆 7"/>
            <p:cNvSpPr/>
            <p:nvPr>
              <p:custDataLst>
                <p:tags r:id="rId12"/>
              </p:custDataLst>
            </p:nvPr>
          </p:nvSpPr>
          <p:spPr>
            <a:xfrm>
              <a:off x="215265" y="1312545"/>
              <a:ext cx="336550" cy="336550"/>
            </a:xfrm>
            <a:prstGeom prst="ellipse">
              <a:avLst/>
            </a:prstGeom>
            <a:solidFill>
              <a:srgbClr val="70B5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13"/>
              </p:custDataLst>
            </p:nvPr>
          </p:nvSpPr>
          <p:spPr>
            <a:xfrm rot="5400000">
              <a:off x="346998" y="1436646"/>
              <a:ext cx="102484" cy="88348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914399" y="917812"/>
            <a:ext cx="1351601" cy="36180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减少指针：简化数据对象结构</a:t>
            </a:r>
            <a:endParaRPr lang="zh-CN" altLang="en-US" sz="3200" b="1" spc="3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461099" y="6103909"/>
            <a:ext cx="333846" cy="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>
            <p:custDataLst>
              <p:tags r:id="rId16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31" name="直接连接符 30"/>
            <p:cNvCxnSpPr/>
            <p:nvPr>
              <p:custDataLst>
                <p:tags r:id="rId1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"/>
          <p:cNvSpPr txBox="1"/>
          <p:nvPr>
            <p:custDataLst>
              <p:tags r:id="rId19"/>
            </p:custDataLst>
          </p:nvPr>
        </p:nvSpPr>
        <p:spPr>
          <a:xfrm>
            <a:off x="384899" y="471440"/>
            <a:ext cx="2902380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900" b="1" i="0" u="none" strike="noStrike" kern="1200" cap="none" spc="30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900" b="1" i="0" u="none" strike="noStrike" kern="1200" cap="none" spc="30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基本数据类型集合的自动装箱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324105" y="1627765"/>
            <a:ext cx="5567061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66813" y="764729"/>
            <a:ext cx="5334034" cy="53285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162851" y="2590825"/>
            <a:ext cx="3235589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线程栈帧结构</a:t>
            </a:r>
            <a:endParaRPr lang="zh-CN" altLang="en-US" sz="44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4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9、20、21、22、23、26、28、2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蓝色简约商务 工作总结"/>
</p:tagLst>
</file>

<file path=ppt/tags/tag317.xml><?xml version="1.0" encoding="utf-8"?>
<p:tagLst xmlns:p="http://schemas.openxmlformats.org/presentationml/2006/main">
  <p:tag name="KSO_WM_UNIT_ISCONTENTS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63_1*b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单击此处添加正文，文字是您思想的提炼，请尽量言简意赅的阐述观点。"/>
</p:tagLst>
</file>

<file path=ppt/tags/tag318.xml><?xml version="1.0" encoding="utf-8"?>
<p:tagLst xmlns:p="http://schemas.openxmlformats.org/presentationml/2006/main">
  <p:tag name="KSO_WM_TEMPLATE_THUMBS_INDEX" val="1、4、7、9、10、11、12、14、20、21、30"/>
  <p:tag name="KSO_WM_SLIDE_ID" val="custom202028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9615_1*i*1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89615_1*i*8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VALUE" val="1580*281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15_1*d*1"/>
  <p:tag name="KSO_WM_TEMPLATE_CATEGORY" val="diagram"/>
  <p:tag name="KSO_WM_TEMPLATE_INDEX" val="20189615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3411.969"/>
  <p:tag name="KSO_WM_UNIT_PLACING_PICTURE_USER_VIEWPORT" val="{&quot;height&quot;:8966.606299212599,&quot;width&quot;:15942.623622047244}"/>
  <p:tag name="REFSHAPE" val="151305460"/>
  <p:tag name="KSO_WM_UNIT_PICTURE_CLIP_FLAG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89615_1*i*9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89615_1*i*10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89615_1*i*11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89615_1*i*1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9615_1*i*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89615_1*i*3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89615_1*i*4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89615_1*i*5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89615_1*i*6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89615_1*i*7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ID" val="diagram2018961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89615"/>
  <p:tag name="KSO_WM_SLIDE_LAYOUT" val="d"/>
  <p:tag name="KSO_WM_SLIDE_LAYOUT_CNT" val="1"/>
  <p:tag name="KSO_WM_SLIDE_BK_DARK_LIGHT" val="2"/>
  <p:tag name="KSO_WM_SLIDE_BACKGROUND_TYPE" val="general"/>
</p:tagLst>
</file>

<file path=ppt/tags/tag33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1252053196"/>
  <p:tag name="KSO_WM_UNIT_PICTURE_CLIP_FLAG" val="0"/>
</p:tagLst>
</file>

<file path=ppt/tags/tag3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1:16:58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1:16:58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16:58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CHIP_GROUPID" val="5e9d7803dc741d3f2d9ea5bb"/>
  <p:tag name="KSO_WM_SLIDE_BK_DARK_LIGHT" val="2"/>
  <p:tag name="KSO_WM_SLIDE_BACKGROUND_TYPE" val="navigation"/>
  <p:tag name="KSO_WM_TEMPLATE_ASSEMBLE_XID" val="5ebd0298ddc3daf3fef3f3a7"/>
  <p:tag name="KSO_WM_TEMPLATE_ASSEMBLE_GROUPID" val="5ebd0298ddc3daf3fef3f3a7"/>
  <p:tag name="KSO_WM_SLIDE_CAN_ADD_NAVIGATION" val="1"/>
</p:tagLst>
</file>

<file path=ppt/tags/tag34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23:49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140183452"/>
  <p:tag name="KSO_WM_UNIT_PICTURE_CLIP_FLAG" val="0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23:49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23:49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23:49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5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29_8*i*3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36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29_8*f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9_8*a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SLIDE_ID" val="custom2020452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29"/>
  <p:tag name="KSO_WM_SLIDE_LAYOUT" val="a_f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navigation&quot;&#10;        }&#10;    ],&#10;    &quot;id&quot;: &quot;2020-05-23T11:25:07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id&quot;: &quot;2020-05-23T11:25:07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25:07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36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UNIT_PRESET_TEXT" val="点击输入正文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5_1*f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HOW_EDIT_AREA_INDICATION" val="1"/>
  <p:tag name="REFSHAPE" val="1033215020"/>
</p:tagLst>
</file>

<file path=ppt/tags/tag368.xml><?xml version="1.0" encoding="utf-8"?>
<p:tagLst xmlns:p="http://schemas.openxmlformats.org/presentationml/2006/main">
  <p:tag name="KSO_WM_UNIT_TABLE_BEAUTIFY" val="smartTable{7e475e12-fe66-4a5e-8b5a-9a0a4772f9f4}"/>
  <p:tag name="KSO_WM_BEAUTIFY_FLAG" val="#wm#"/>
  <p:tag name="KSO_WM_UNIT_TYPE" val="β"/>
  <p:tag name="TABLE_SKINIDX" val="1"/>
  <p:tag name="TABLE_COLORIDX" val="c"/>
  <p:tag name="REFSHAPE" val="1033216380"/>
</p:tagLst>
</file>

<file path=ppt/tags/tag3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LAST_MAX_FONTSIZE" val="720"/>
  <p:tag name="REFSHAPE" val="103321447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461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7468"/>
</p:tagLst>
</file>

<file path=ppt/tags/tag373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5-23T11:14:07&quot;,&#10;    &quot;maxSize&quot;: {&#10;        &quot;size1&quot;: 21.199999999999999&#10;    },&#10;    &quot;minSize&quot;: {&#10;        &quot;size1&quot;: 21.199999999999999&#10;    },&#10;    &quot;normalSize&quot;: {&#10;        &quot;size1&quot;: 21.199999999999999&#10;    },&#10;    &quot;subLayout&quot;: [&#10;        {&#10;            &quot;id&quot;: &quot;2020-05-23T11:14:07&quot;,&#10;            &quot;margin&quot;: {&#10;                &quot;bottom&quot;: 0.61399996280670166,&#10;                &quot;left&quot;: 1.690000057220459,&#10;                &quot;right&quot;: 1.690000057220459,&#10;                &quot;top&quot;: 1.690000057220459&#10;            },&#10;            &quot;type&quot;: 0&#10;        },&#10;        {&#10;            &quot;id&quot;: &quot;2020-05-23T11:14:07&quot;,&#10;            &quot;maxSize&quot;: {&#10;                &quot;size1&quot;: 81.799999999999997&#10;            },&#10;            &quot;minSize&quot;: {&#10;                &quot;size1&quot;: 37.399999999999999&#10;            },&#10;            &quot;normalSize&quot;: {&#10;                &quot;size1&quot;: 37.399999999999999&#10;            },&#10;            &quot;subLayout&quot;: [&#10;                {&#10;                    &quot;backgroundInfo&quot;: [&#10;                        {&#10;                            &quot;bottom&quot;: 0.62549339999999998,&#10;                            &quot;bottomAbs&quot;: false,&#10;                            &quot;left&quot;: 0,&#10;                            &quot;leftAbs&quot;: false,&#10;                            &quot;right&quot;: 0,&#10;                            &quot;rightAbs&quot;: false,&#10;                            &quot;top&quot;: -4.0700000000000003,&#10;                            &quot;topAbs&quot;: true,&#10;                            &quot;type&quot;: &quot;topBottom&quot;&#10;                        }&#10;                    ],&#10;                    &quot;horizontalAlign&quot;: 1,&#10;                    &quot;id&quot;: &quot;2020-05-23T11:14:07&quot;,&#10;                    &quot;margin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marginOverLayout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type&quot;: 1,&#10;                    &quot;verticalAlign&quot;: 1&#10;                },&#10;                {&#10;                    &quot;horizontalAlign&quot;: 1,&#10;                    &quot;id&quot;: &quot;2020-05-23T11:14:07&quot;,&#10;                    &quot;margin&quot;: {&#10;                        &quot;bottom&quot;: 1.690000057220459,&#10;                        &quot;left&quot;: 1.690000057220459,&#10;                        &quot;right&quot;: 1.690000057220459,&#10;                        &quot;top&quot;: 0.026000002399086952&#10;                    },&#10;                    &quot;type&quot;: 0,&#10;                    &quot;verticalAlign&quot;: 0&#10;                }&#10;            ],&#10;            &quot;type&quot;: 0&#10;        }&#10;    ],&#10;    &quot;type&quot;: 1&#10;}&#10;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7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390_1*i*9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78.xml><?xml version="1.0" encoding="utf-8"?>
<p:tagLst xmlns:p="http://schemas.openxmlformats.org/presentationml/2006/main">
  <p:tag name="KSO_WM_UNIT_VALUE" val="1312*23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90_1*d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UPPORT_UNIT_TYPE" val="[&quot;all&quot;]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73.6770038542"/>
  <p:tag name="KSO_WM_UNIT_SM_LIMIT_TYPE" val="1"/>
  <p:tag name="KSO_WM_UNIT_PLACING_PICTURE_MD4" val="0"/>
  <p:tag name="REFSHAPE" val="1484049372"/>
  <p:tag name="KSO_WM_UNIT_PICTURE_CLIP_FLAG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390_1*i*7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390_1*i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90_1*i*3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UNIT_ISCONTENTSTITLE" val="0"/>
  <p:tag name="KSO_WM_UNIT_PRESET_TEXT" val="点击&#10;输入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90_1*a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4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  <p:tag name="KSO_WM_UNIT_LINE_FORE_SCHEMECOLOR_INDEX_BRIGHTNESS" val="-0.05"/>
  <p:tag name="KSO_WM_UNIT_LINE_FORE_SCHEMECOLOR_INDEX" val="14"/>
  <p:tag name="KSO_WM_UNIT_LINE_FILL_TYPE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2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5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6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390_1*i*8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8.xml><?xml version="1.0" encoding="utf-8"?>
<p:tagLst xmlns:p="http://schemas.openxmlformats.org/presentationml/2006/main">
  <p:tag name="KSO_WM_SLIDE_ID" val="diagram20202390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85*446"/>
  <p:tag name="KSO_WM_SLIDE_POSITION" val="30*34"/>
  <p:tag name="KSO_WM_TAG_VERSION" val="1.0"/>
  <p:tag name="KSO_WM_BEAUTIFY_FLAG" val="#wm#"/>
  <p:tag name="KSO_WM_TEMPLATE_CATEGORY" val="diagram"/>
  <p:tag name="KSO_WM_TEMPLATE_INDEX" val="20202390"/>
  <p:tag name="KSO_WM_SLIDE_LAYOUT" val="a_d"/>
  <p:tag name="KSO_WM_SLIDE_LAYOUT_CNT" val="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5-23T12:48:15&quot;,&#10;    &quot;maxSize&quot;: {&#10;        &quot;size1&quot;: 21&#10;    },&#10;    &quot;minSize&quot;: {&#10;        &quot;size1&quot;: 21&#10;    },&#10;    &quot;normalSize&quot;: {&#10;        &quot;size1&quot;: 21&#10;    },&#10;    &quot;subLayout&quot;: [&#10;        {&#10;            &quot;id&quot;: &quot;2020-05-23T12:48:15&quot;,&#10;            &quot;margin&quot;: {&#10;                &quot;bottom&quot;: 2.5399999618530273,&#10;                &quot;left&quot;: 2.5399999618530273,&#10;                &quot;right&quot;: 0.82400000095367432,&#10;                &quot;top&quot;: 2.5399999618530273&#10;            },&#10;            &quot;type&quot;: 0&#10;        },&#10;        {&#10;            &quot;id&quot;: &quot;2020-05-23T12:48:15&quot;,&#10;            &quot;margin&quot;: {&#10;                &quot;bottom&quot;: 2.9600000381469727,&#10;                &quot;left&quot;: 0.41999998688697815,&#10;                &quot;right&quot;: 2.9600000381469727,&#10;                &quot;top&quot;: 2.9600000381469727&#10;            },&#10;            &quot;type&quot;: 1&#10;        }&#10;    ],&#10;    &quot;type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8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18:3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7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51306140"/>
  <p:tag name="KSO_WM_UNIT_PICTURE_CLIP_FLAG" val="0"/>
</p:tagLst>
</file>

<file path=ppt/tags/tag398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18:3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18:3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18:3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2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ASSEMBLE_CHIP_INDEX" val="a1a078a5e2b44215bb6814e27697d05a"/>
  <p:tag name="KSO_WM_UNIT_PLACING_PICTURE" val="a1a078a5e2b44215bb6814e27697d05a"/>
  <p:tag name="KSO_WM_UNIT_SUPPORT_UNIT_TYPE" val="[&quot;θ&quot;]"/>
  <p:tag name="KSO_WM_TEMPLATE_ASSEMBLE_XID" val="5ebd0298ddc3daf3fef3f3d4"/>
  <p:tag name="KSO_WM_TEMPLATE_ASSEMBLE_GROUPID" val="5ebd0298ddc3daf3fef3f3d4"/>
  <p:tag name="REFSHAPE" val="1491699844"/>
  <p:tag name="KSO_WM_UNIT_PICTURE_CLIP_FLAG" val="0"/>
</p:tagLst>
</file>

<file path=ppt/tags/tag4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376bd806252e4a559a14886059c61101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d4"/>
  <p:tag name="KSO_WM_TEMPLATE_ASSEMBLE_GROUPID" val="5ebd0298ddc3daf3fef3f3d4"/>
</p:tagLst>
</file>

<file path=ppt/tags/tag4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.15555556100000001,&#10;            &quot;bottomAbs&quot;: false,&#10;            &quot;left&quot;: 0.050000000000000003,&#10;            &quot;leftAbs&quot;: false,&#10;            &quot;right&quot;: 0.050000000000000003,&#10;            &quot;rightAbs&quot;: false,&#10;            &quot;top&quot;: 0.177777782,&#10;            &quot;topAbs&quot;: false,&#10;            &quot;type&quot;: &quot;belt&quot;&#10;        }&#10;    ],&#10;    &quot;direction&quot;: 1,&#10;    &quot;id&quot;: &quot;2020-05-14T16:34:56&quot;,&#10;    &quot;maxSize&quot;: {&#10;        &quot;size1&quot;: 52.5&#10;    },&#10;    &quot;minSize&quot;: {&#10;        &quot;size1&quot;: 50&#10;    },&#10;    &quot;normalSize&quot;: {&#10;        &quot;size1&quot;: 52.5&#10;    },&#10;    &quot;subLayout&quot;: [&#10;        {&#10;            &quot;id&quot;: &quot;2020-05-14T16:34:56&quot;,&#10;            &quot;margin&quot;: {&#10;                &quot;bottom&quot;: 0,&#10;                &quot;left&quot;: 2.9630000591278076,&#10;                &quot;right&quot;: 0,&#10;                &quot;top&quot;: 0&#10;            },&#10;            &quot;type&quot;: 0&#10;        },&#10;        {&#10;            &quot;id&quot;: &quot;2020-05-14T16:34:56&quot;,&#10;            &quot;margin&quot;: {&#10;                &quot;bottom&quot;: 5.0799999237060547,&#10;                &quot;left&quot;: 2.1170001029968262,&#10;                &quot;right&quot;: 3.809999942779541,&#10;                &quot;top&quot;: 5.0799999237060547&#10;            },&#10;            &quot;type&quot;: 0&#10;        }&#10;    ],&#10;    &quot;type&quot;: 0&#10;}&#10;"/>
  <p:tag name="KSO_WM_CHIP_GROUPID" val="5ea112f2660c33b3b8e66ca8"/>
  <p:tag name="KSO_WM_SLIDE_BK_DARK_LIGHT" val="2"/>
  <p:tag name="KSO_WM_SLIDE_BACKGROUND_TYPE" val="belt"/>
  <p:tag name="KSO_WM_TEMPLATE_ASSEMBLE_XID" val="5ebd0298ddc3daf3fef3f3d4"/>
  <p:tag name="KSO_WM_TEMPLATE_ASSEMBLE_GROUPID" val="5ebd0298ddc3daf3fef3f3d4"/>
</p:tagLst>
</file>

<file path=ppt/tags/tag40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476632316"/>
</p:tagLst>
</file>

<file path=ppt/tags/tag4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3:45:45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3:45:45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3:45:45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2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6604"/>
  <p:tag name="KSO_WM_SLIDE_LAYOUT_INFO" val="{&#10;    &quot;backgroundInfo&quot;: [&#10;        {&#10;            &quot;bottom&quot;: 0.13333333999999999,&#10;            &quot;bottomAbs&quot;: false,&#10;            &quot;left&quot;: 0,&#10;            &quot;leftAbs&quot;: false,&#10;            &quot;right&quot;: 0,&#10;            &quot;rightAbs&quot;: false,&#10;            &quot;top&quot;: 0.13333333999999999,&#10;            &quot;topAbs&quot;: false,&#10;            &quot;type&quot;: &quot;belt&quot;&#10;        }&#10;    ],&#10;    &quot;id&quot;: &quot;2020-05-14T17:50:50&quot;,&#10;    &quot;maxSize&quot;: {&#10;        &quot;size1&quot;: 40&#10;    },&#10;    &quot;minSize&quot;: {&#10;        &quot;size1&quot;: 33.299999999999997&#10;    },&#10;    &quot;normalSize&quot;: {&#10;        &quot;size1&quot;: 33.300000000000004&#10;    },&#10;    &quot;subLayout&quot;: [&#10;        {&#10;            &quot;id&quot;: &quot;2020-05-14T17:50:50&quot;,&#10;            &quot;margin&quot;: {&#10;                &quot;bottom&quot;: 0,&#10;                &quot;left&quot;: 1.6929999589920044,&#10;                &quot;right&quot;: 1.6929999589920044,&#10;                &quot;top&quot;: 4.2329998016357422&#10;            },&#10;            &quot;type&quot;: 0&#10;        },&#10;        {&#10;            &quot;id&quot;: &quot;2020-05-14T17:50:50&quot;,&#10;            &quot;margin&quot;: {&#10;                &quot;bottom&quot;: 4.2329998016357422,&#10;                &quot;left&quot;: 1.6929999589920044,&#10;                &quot;right&quot;: 1.6929999589920044,&#10;                &quot;top&quot;: 0.42300000786781311&#10;            },&#10;            &quot;type&quot;: 0&#10;        }&#10;    ],&#10;    &quot;type&quot;: 0&#10;}&#10;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660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252"/>
  <p:tag name="KSO_WM_SLIDE_POSITION" val="48*144"/>
  <p:tag name="KSO_WM_TAG_VERSION" val="1.0"/>
  <p:tag name="KSO_WM_SLIDE_LAYOUT" val="a_f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diagram&quot;,&quot;text&quot;,&quot;picture&quot;,&quot;chart&quot;,&quot;table&quot;,&quot;video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cm&quot;,&quot;text_direction&quot;:&quot;horizontal&quot;,&quot;chip_types&quot;:[&quot;diagram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TEMPLATE_ASSEMBLE_XID" val="5ebd1479ddc3daf3fef3f6ae"/>
  <p:tag name="KSO_WM_TEMPLATE_ASSEMBLE_GROUPID" val="5ebd1479ddc3daf3fef3f6a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4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14:47:5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660110444"/>
  <p:tag name="KSO_WM_UNIT_PICTURE_CLIP_FLAG" val="0"/>
</p:tagLst>
</file>

<file path=ppt/tags/tag449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14:47:5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14:47:5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14:47:5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6:46:2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04309668"/>
  <p:tag name="KSO_WM_UNIT_PICTURE_CLIP_FLAG" val="0"/>
</p:tagLst>
</file>

<file path=ppt/tags/tag4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6:46:21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6:46:21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6:46:21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9_1*i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9_1*a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64.xml><?xml version="1.0" encoding="utf-8"?>
<p:tagLst xmlns:p="http://schemas.openxmlformats.org/presentationml/2006/main">
  <p:tag name="KSO_WM_UNIT_VALUE" val="1520*328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679_1*d*1"/>
  <p:tag name="KSO_WM_TEMPLATE_CATEGORY" val="diagram"/>
  <p:tag name="KSO_WM_TEMPLATE_INDEX" val="20203679"/>
  <p:tag name="KSO_WM_UNIT_SUPPORT_UNIT_TYPE" val="[&quot;d&quot;]"/>
  <p:tag name="KSO_WM_UNIT_LAYERLEVEL" val="1"/>
  <p:tag name="KSO_WM_TAG_VERSION" val="1.0"/>
  <p:tag name="KSO_WM_BEAUTIFY_FLAG" val="#wm#"/>
  <p:tag name="REFSHAPE" val="-1996185556"/>
  <p:tag name="KSO_WM_UNIT_PICTURE_CLIP_FLAG" val="0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9_1*i*2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9_1*i*3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BACK_SCHEMECOLOR_INDEX_BRIGHTNESS" val="0"/>
  <p:tag name="KSO_WM_UNIT_FILL_BACK_SCHEMECOLOR_INDEX" val="1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9_1*i*4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679_1*i*5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679_1*i*6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679_1*i*7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679_1*i*8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679_1*i*9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3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9"/>
  <p:tag name="KSO_WM_SLIDE_ID" val="diagram2020367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527"/>
  <p:tag name="KSO_WM_SLIDE_POSITION" val="0*0"/>
  <p:tag name="KSO_WM_SLIDE_BK_DARK_LIGHT" val="2"/>
  <p:tag name="KSO_WM_SLIDE_BACKGROUND_TYPE" val="general"/>
</p:tagLst>
</file>

<file path=ppt/tags/tag4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9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78"/>
  <p:tag name="KSO_WM_SLIDE_ID" val="diagram202065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68"/>
  <p:tag name="KSO_WM_SLIDE_POSITION" val="35*36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4T16:34:38&quot;,&#10;    &quot;maxSize&quot;: {&#10;        &quot;size1&quot;: 95&#10;    },&#10;    &quot;minSize&quot;: {&#10;        &quot;size1&quot;: 95&#10;    },&#10;    &quot;normalSize&quot;: {&#10;        &quot;size1&quot;: 95&#10;    },&#10;    &quot;subLayout&quot;: [&#10;        {&#10;            &quot;id&quot;: &quot;2020-05-14T16:34:38&quot;,&#10;            &quot;margin&quot;: {&#10;                &quot;bottom&quot;: 2.1170001029968262,&#10;                &quot;left&quot;: 2.1170001029968262,&#10;                &quot;right&quot;: 0.42300000786781311,&#10;                &quot;top&quot;: 13.970000267028809&#10;            },&#10;            &quot;type&quot;: 0&#10;        },&#10;        {&#10;            &quot;id&quot;: &quot;2020-05-14T16:34:38&quot;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CHIP_GROUPID" val="5e9d7803dc741d3f2d9ea5bb"/>
  <p:tag name="KSO_WM_TEMPLATE_ASSEMBLE_XID" val="5ebd0298ddc3daf3fef3f3a7"/>
  <p:tag name="KSO_WM_TEMPLATE_ASSEMBLE_GROUPID" val="5ebd0298ddc3daf3fef3f3a7"/>
</p:tagLst>
</file>

<file path=ppt/tags/tag49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9:48:05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395052"/>
  <p:tag name="KSO_WM_UNIT_PICTURE_CLIP_FLAG" val="0"/>
</p:tagLst>
</file>

<file path=ppt/tags/tag5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9:48:05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9:48:05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9:48:05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0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4T10:10:03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545628164"/>
  <p:tag name="KSO_WM_UNIT_PICTURE_CLIP_FLAG" val="0"/>
</p:tagLst>
</file>

<file path=ppt/tags/tag5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4T10:10:03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4T10:10:03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4T10:10:03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1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2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22:32:4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263812"/>
  <p:tag name="KSO_WM_UNIT_PICTURE_CLIP_FLAG" val="0"/>
</p:tagLst>
</file>

<file path=ppt/tags/tag5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22:32:4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22:32:4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22:32:4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2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3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22:21:1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513238468"/>
  <p:tag name="KSO_WM_UNIT_PICTURE_CLIP_FLAG" val="0"/>
</p:tagLst>
</file>

<file path=ppt/tags/tag5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22:21:1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22:21:1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22:21:1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126_1*l_h_i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126_1*l_h_i*1_1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126_1*l_h_f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160126_1*a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160126_1*i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544.xml><?xml version="1.0" encoding="utf-8"?>
<p:tagLst xmlns:p="http://schemas.openxmlformats.org/presentationml/2006/main">
  <p:tag name="KSO_WM_BEAUTIFY_FLAG" val="#wm#"/>
  <p:tag name="KSO_WM_TEMPLATE_CATEGORY" val="diagram"/>
  <p:tag name="KSO_WM_TEMPLATE_INDEX" val="160126"/>
  <p:tag name="KSO_WM_SLIDE_ID" val="diagram160126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"/>
  <p:tag name="KSO_WM_SLIDE_SIZE" val="589.55*189.7"/>
  <p:tag name="KSO_WM_SLIDE_POSITION" val="185.25*190.25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BFCE1"/>
      </a:dk2>
      <a:lt2>
        <a:srgbClr val="FFFFFF"/>
      </a:lt2>
      <a:accent1>
        <a:srgbClr val="79C44C"/>
      </a:accent1>
      <a:accent2>
        <a:srgbClr val="70B564"/>
      </a:accent2>
      <a:accent3>
        <a:srgbClr val="67A67C"/>
      </a:accent3>
      <a:accent4>
        <a:srgbClr val="5E9794"/>
      </a:accent4>
      <a:accent5>
        <a:srgbClr val="5588AC"/>
      </a:accent5>
      <a:accent6>
        <a:srgbClr val="4C79C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WPS 演示</Application>
  <PresentationFormat>宽屏</PresentationFormat>
  <Paragraphs>159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幼圆</vt:lpstr>
      <vt:lpstr>微软雅黑</vt:lpstr>
      <vt:lpstr>汉仪旗黑-85S</vt:lpstr>
      <vt:lpstr>黑体</vt:lpstr>
      <vt:lpstr>Segoe UI</vt:lpstr>
      <vt:lpstr>Arial Unicode MS</vt:lpstr>
      <vt:lpstr>Calibri</vt:lpstr>
      <vt:lpstr>Wingdings</vt:lpstr>
      <vt:lpstr>1_Office 主题​​</vt:lpstr>
      <vt:lpstr>2_Office 主题​​</vt:lpstr>
      <vt:lpstr>Java内存优化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风野</cp:lastModifiedBy>
  <cp:revision>51</cp:revision>
  <dcterms:created xsi:type="dcterms:W3CDTF">2020-05-22T01:34:00Z</dcterms:created>
  <dcterms:modified xsi:type="dcterms:W3CDTF">2020-05-25T14:33:20Z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