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lvl1pPr>
      <a:defRPr>
        <a:latin typeface="+mn-lt"/>
        <a:ea typeface="+mn-ea"/>
        <a:cs typeface="+mn-cs"/>
        <a:sym typeface="Helvetica"/>
      </a:defRPr>
    </a:lvl1pPr>
    <a:lvl2pPr>
      <a:defRPr>
        <a:latin typeface="+mn-lt"/>
        <a:ea typeface="+mn-ea"/>
        <a:cs typeface="+mn-cs"/>
        <a:sym typeface="Helvetica"/>
      </a:defRPr>
    </a:lvl2pPr>
    <a:lvl3pPr>
      <a:defRPr>
        <a:latin typeface="+mn-lt"/>
        <a:ea typeface="+mn-ea"/>
        <a:cs typeface="+mn-cs"/>
        <a:sym typeface="Helvetica"/>
      </a:defRPr>
    </a:lvl3pPr>
    <a:lvl4pPr>
      <a:defRPr>
        <a:latin typeface="+mn-lt"/>
        <a:ea typeface="+mn-ea"/>
        <a:cs typeface="+mn-cs"/>
        <a:sym typeface="Helvetica"/>
      </a:defRPr>
    </a:lvl4pPr>
    <a:lvl5pPr>
      <a:defRPr>
        <a:latin typeface="+mn-lt"/>
        <a:ea typeface="+mn-ea"/>
        <a:cs typeface="+mn-cs"/>
        <a:sym typeface="Helvetica"/>
      </a:defRPr>
    </a:lvl5pPr>
    <a:lvl6pPr>
      <a:defRPr>
        <a:latin typeface="+mn-lt"/>
        <a:ea typeface="+mn-ea"/>
        <a:cs typeface="+mn-cs"/>
        <a:sym typeface="Helvetica"/>
      </a:defRPr>
    </a:lvl6pPr>
    <a:lvl7pPr>
      <a:defRPr>
        <a:latin typeface="+mn-lt"/>
        <a:ea typeface="+mn-ea"/>
        <a:cs typeface="+mn-cs"/>
        <a:sym typeface="Helvetica"/>
      </a:defRPr>
    </a:lvl7pPr>
    <a:lvl8pPr>
      <a:defRPr>
        <a:latin typeface="+mn-lt"/>
        <a:ea typeface="+mn-ea"/>
        <a:cs typeface="+mn-cs"/>
        <a:sym typeface="Helvetica"/>
      </a:defRPr>
    </a:lvl8pPr>
    <a:lvl9pPr>
      <a:defRPr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/>
      <a:tcStyle>
        <a:tcBdr/>
        <a:fill>
          <a:solidFill>
            <a:srgbClr val="F1E8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507" autoAdjust="0"/>
  </p:normalViewPr>
  <p:slideViewPr>
    <p:cSldViewPr snapToGrid="0">
      <p:cViewPr varScale="1">
        <p:scale>
          <a:sx n="86" d="100"/>
          <a:sy n="86" d="100"/>
        </p:scale>
        <p:origin x="13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对拓展封闭，对修改开放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这个性质有点不好就是当再添加一个</a:t>
            </a:r>
            <a:r>
              <a:rPr lang="en-US" altLang="zh-CN" dirty="0" smtClean="0"/>
              <a:t>console.log</a:t>
            </a:r>
            <a:r>
              <a:rPr lang="zh-CN" altLang="en-US" dirty="0" smtClean="0"/>
              <a:t>（‘</a:t>
            </a:r>
            <a:r>
              <a:rPr lang="en-US" altLang="zh-CN" dirty="0" smtClean="0"/>
              <a:t>success4</a:t>
            </a:r>
            <a:r>
              <a:rPr lang="zh-CN" altLang="en-US" dirty="0" smtClean="0"/>
              <a:t>’）时，需要对</a:t>
            </a:r>
            <a:r>
              <a:rPr lang="en-US" altLang="zh-CN" dirty="0" smtClean="0"/>
              <a:t>success</a:t>
            </a:r>
            <a:r>
              <a:rPr lang="zh-CN" altLang="en-US" dirty="0" smtClean="0"/>
              <a:t>方法进行修改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如果出了错需要对整个</a:t>
            </a:r>
            <a:r>
              <a:rPr lang="en-US" altLang="zh-CN" dirty="0" smtClean="0"/>
              <a:t>success</a:t>
            </a:r>
            <a:r>
              <a:rPr lang="zh-CN" altLang="en-US" dirty="0" smtClean="0"/>
              <a:t>方法进行调试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1600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对扩展开放，对修改封闭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这个原则有点好的是如果需要添加一个</a:t>
            </a:r>
            <a:r>
              <a:rPr lang="en-US" altLang="zh-CN" dirty="0" smtClean="0"/>
              <a:t>console.log(</a:t>
            </a:r>
            <a:r>
              <a:rPr lang="zh-CN" altLang="en-US" dirty="0" smtClean="0"/>
              <a:t>‘</a:t>
            </a:r>
            <a:r>
              <a:rPr lang="en-US" altLang="zh-CN" dirty="0" smtClean="0"/>
              <a:t>success4</a:t>
            </a:r>
            <a:r>
              <a:rPr lang="zh-CN" altLang="en-US" dirty="0" smtClean="0"/>
              <a:t>’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，只需要在链尾再添加一个</a:t>
            </a:r>
            <a:r>
              <a:rPr lang="en-US" altLang="zh-CN" dirty="0" smtClean="0"/>
              <a:t>done</a:t>
            </a:r>
            <a:r>
              <a:rPr lang="zh-CN" altLang="en-US" dirty="0" smtClean="0"/>
              <a:t>方法即可，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如果出错只需调试添加的</a:t>
            </a:r>
            <a:r>
              <a:rPr lang="en-US" altLang="zh-CN" dirty="0" smtClean="0"/>
              <a:t>done</a:t>
            </a:r>
            <a:r>
              <a:rPr lang="zh-CN" altLang="en-US" dirty="0" smtClean="0"/>
              <a:t>方法，因为这个</a:t>
            </a:r>
            <a:r>
              <a:rPr lang="en-US" altLang="zh-CN" dirty="0" smtClean="0"/>
              <a:t>done</a:t>
            </a:r>
            <a:r>
              <a:rPr lang="zh-CN" altLang="en-US" smtClean="0"/>
              <a:t>方法不会对之前的代码产生影响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711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resolve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reject</a:t>
            </a:r>
            <a:r>
              <a:rPr lang="zh-CN" altLang="en-US" dirty="0" smtClean="0"/>
              <a:t>方法过滤掉</a:t>
            </a:r>
            <a:endParaRPr lang="en-US" altLang="zh-CN" dirty="0" smtClean="0"/>
          </a:p>
          <a:p>
            <a:r>
              <a:rPr lang="zh-CN" altLang="en-US" dirty="0" smtClean="0"/>
              <a:t>只有在封装的时候才能用</a:t>
            </a:r>
            <a:r>
              <a:rPr lang="en-US" altLang="zh-CN" dirty="0" smtClean="0"/>
              <a:t>resolve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reject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smtClean="0"/>
              <a:t>外部调用的时候不能使用这两个方法，只能被动监听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72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transition spd="med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96992" y="2363304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使用 jQuery Deferred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jQuery 1.5 的变化</a:t>
            </a:r>
          </a:p>
        </p:txBody>
      </p:sp>
      <p:sp>
        <p:nvSpPr>
          <p:cNvPr id="133" name="Shape 133"/>
          <p:cNvSpPr/>
          <p:nvPr/>
        </p:nvSpPr>
        <p:spPr>
          <a:xfrm>
            <a:off x="1984830" y="742798"/>
            <a:ext cx="5174339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是否用过 jQuery 的 Deferred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6992" y="2941565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初步引入 Promise 概念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2" animBg="1" advAuto="0"/>
      <p:bldP spid="132" grpId="1" animBg="1" advAuto="0"/>
      <p:bldP spid="134" grpId="3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2612699" y="108433"/>
            <a:ext cx="3918602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使用 jQuery Deferred</a:t>
            </a:r>
          </a:p>
        </p:txBody>
      </p:sp>
      <p:pic>
        <p:nvPicPr>
          <p:cNvPr id="162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5334" y="862704"/>
            <a:ext cx="4433332" cy="39759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3757932" y="2272032"/>
            <a:ext cx="1628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2612699" y="273532"/>
            <a:ext cx="3918602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使用 jQuery Deferred</a:t>
            </a:r>
          </a:p>
        </p:txBody>
      </p:sp>
      <p:sp>
        <p:nvSpPr>
          <p:cNvPr id="167" name="Shape 167"/>
          <p:cNvSpPr/>
          <p:nvPr/>
        </p:nvSpPr>
        <p:spPr>
          <a:xfrm>
            <a:off x="1396992" y="1917316"/>
            <a:ext cx="582382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474747"/>
                </a:solidFill>
              </a:rPr>
              <a:t> </a:t>
            </a:r>
            <a:r>
              <a:rPr sz="2000" dirty="0" err="1">
                <a:solidFill>
                  <a:srgbClr val="474747"/>
                </a:solidFill>
              </a:rPr>
              <a:t>第一类</a:t>
            </a:r>
            <a:r>
              <a:rPr sz="2000" dirty="0">
                <a:solidFill>
                  <a:srgbClr val="474747"/>
                </a:solidFill>
              </a:rPr>
              <a:t>： </a:t>
            </a:r>
            <a:r>
              <a:rPr sz="2000" dirty="0" err="1">
                <a:solidFill>
                  <a:srgbClr val="474747"/>
                </a:solidFill>
              </a:rPr>
              <a:t>dtd.resolve</a:t>
            </a:r>
            <a:r>
              <a:rPr sz="2000" dirty="0">
                <a:solidFill>
                  <a:srgbClr val="474747"/>
                </a:solidFill>
              </a:rPr>
              <a:t>  </a:t>
            </a:r>
            <a:r>
              <a:rPr sz="2000" dirty="0" err="1" smtClean="0">
                <a:solidFill>
                  <a:srgbClr val="474747"/>
                </a:solidFill>
              </a:rPr>
              <a:t>dtd.reject</a:t>
            </a:r>
            <a:r>
              <a:rPr lang="zh-CN" altLang="en-US" sz="2000" dirty="0" smtClean="0">
                <a:solidFill>
                  <a:srgbClr val="474747"/>
                </a:solidFill>
              </a:rPr>
              <a:t>（主动触发）</a:t>
            </a:r>
            <a:endParaRPr sz="2000" dirty="0">
              <a:solidFill>
                <a:srgbClr val="474747"/>
              </a:solidFill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1397000" y="1327841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总结，dtd 的 API 可分成两类，用意不同</a:t>
            </a:r>
          </a:p>
        </p:txBody>
      </p:sp>
      <p:sp>
        <p:nvSpPr>
          <p:cNvPr id="169" name="Shape 169"/>
          <p:cNvSpPr/>
          <p:nvPr/>
        </p:nvSpPr>
        <p:spPr>
          <a:xfrm>
            <a:off x="1396992" y="2495577"/>
            <a:ext cx="613127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474747"/>
                </a:solidFill>
              </a:rPr>
              <a:t> </a:t>
            </a:r>
            <a:r>
              <a:rPr sz="2000" dirty="0" err="1">
                <a:solidFill>
                  <a:srgbClr val="474747"/>
                </a:solidFill>
              </a:rPr>
              <a:t>第二类</a:t>
            </a:r>
            <a:r>
              <a:rPr sz="2000" dirty="0">
                <a:solidFill>
                  <a:srgbClr val="474747"/>
                </a:solidFill>
              </a:rPr>
              <a:t>： </a:t>
            </a:r>
            <a:r>
              <a:rPr sz="2000" dirty="0" err="1">
                <a:solidFill>
                  <a:srgbClr val="474747"/>
                </a:solidFill>
              </a:rPr>
              <a:t>dtd.then</a:t>
            </a:r>
            <a:r>
              <a:rPr sz="2000" dirty="0">
                <a:solidFill>
                  <a:srgbClr val="474747"/>
                </a:solidFill>
              </a:rPr>
              <a:t>  </a:t>
            </a:r>
            <a:r>
              <a:rPr sz="2000" dirty="0" err="1">
                <a:solidFill>
                  <a:srgbClr val="474747"/>
                </a:solidFill>
              </a:rPr>
              <a:t>dtd.done</a:t>
            </a:r>
            <a:r>
              <a:rPr sz="2000" dirty="0">
                <a:solidFill>
                  <a:srgbClr val="474747"/>
                </a:solidFill>
              </a:rPr>
              <a:t>  </a:t>
            </a:r>
            <a:r>
              <a:rPr sz="2000" dirty="0" err="1" smtClean="0">
                <a:solidFill>
                  <a:srgbClr val="474747"/>
                </a:solidFill>
              </a:rPr>
              <a:t>dtd.fail</a:t>
            </a:r>
            <a:r>
              <a:rPr lang="zh-CN" altLang="en-US" sz="2000" dirty="0" smtClean="0">
                <a:solidFill>
                  <a:srgbClr val="474747"/>
                </a:solidFill>
              </a:rPr>
              <a:t>（被动监听）</a:t>
            </a:r>
            <a:endParaRPr sz="2000" dirty="0">
              <a:solidFill>
                <a:srgbClr val="474747"/>
              </a:solidFill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396992" y="3062627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这两类应该分开，否则后果很严重！</a:t>
            </a:r>
          </a:p>
        </p:txBody>
      </p:sp>
      <p:sp>
        <p:nvSpPr>
          <p:cNvPr id="171" name="Shape 171"/>
          <p:cNvSpPr/>
          <p:nvPr/>
        </p:nvSpPr>
        <p:spPr>
          <a:xfrm>
            <a:off x="1396992" y="3640887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可以在上面代码最后执行 dtd.reject() 试一下后果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2" animBg="1" advAuto="0"/>
      <p:bldP spid="168" grpId="1" animBg="1" advAuto="0"/>
      <p:bldP spid="169" grpId="3" animBg="1" advAuto="0"/>
      <p:bldP spid="170" grpId="4" animBg="1" advAuto="0"/>
      <p:bldP spid="171" grpId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2859196" y="121133"/>
            <a:ext cx="3425608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使用 dtd.promise()</a:t>
            </a:r>
          </a:p>
        </p:txBody>
      </p:sp>
      <p:pic>
        <p:nvPicPr>
          <p:cNvPr id="174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1777" y="789737"/>
            <a:ext cx="7840445" cy="40614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2859196" y="311633"/>
            <a:ext cx="3425608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使用 dtd.promise()</a:t>
            </a:r>
          </a:p>
        </p:txBody>
      </p:sp>
      <p:pic>
        <p:nvPicPr>
          <p:cNvPr id="177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194" y="1223669"/>
            <a:ext cx="8241612" cy="29706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3803648" y="2317749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1396992" y="2363304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说明如何简单的封装、使用 Deferred</a:t>
            </a:r>
          </a:p>
        </p:txBody>
      </p:sp>
      <p:sp>
        <p:nvSpPr>
          <p:cNvPr id="182" name="Shape 182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可以 jQuery 1.5 对 ajax 的改变举例</a:t>
            </a:r>
          </a:p>
        </p:txBody>
      </p:sp>
      <p:sp>
        <p:nvSpPr>
          <p:cNvPr id="183" name="Shape 183"/>
          <p:cNvSpPr/>
          <p:nvPr/>
        </p:nvSpPr>
        <p:spPr>
          <a:xfrm>
            <a:off x="3757930" y="742798"/>
            <a:ext cx="1628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问题解答</a:t>
            </a:r>
          </a:p>
        </p:txBody>
      </p:sp>
      <p:sp>
        <p:nvSpPr>
          <p:cNvPr id="184" name="Shape 184"/>
          <p:cNvSpPr/>
          <p:nvPr/>
        </p:nvSpPr>
        <p:spPr>
          <a:xfrm>
            <a:off x="1396992" y="2941565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说明 promise 和 Deferred 的区别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2" animBg="1" advAuto="0"/>
      <p:bldP spid="182" grpId="1" animBg="1" advAuto="0"/>
      <p:bldP spid="184" grpId="3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900431" y="2272032"/>
            <a:ext cx="7343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要想深入理解它，就需要知道它的身世今生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613007" y="2272031"/>
            <a:ext cx="7917986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不要以为所有的网站都是 vue 和 React 开发的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2051152" y="19532"/>
            <a:ext cx="5041696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jQuery 1.5 的变化 - 1.5 之前</a:t>
            </a:r>
          </a:p>
        </p:txBody>
      </p:sp>
      <p:pic>
        <p:nvPicPr>
          <p:cNvPr id="139" name="imag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6348" y="685899"/>
            <a:ext cx="5851304" cy="4165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2096870" y="121132"/>
            <a:ext cx="495026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jQuery 1.5 的变化 - 1.5 之后</a:t>
            </a:r>
          </a:p>
        </p:txBody>
      </p:sp>
      <p:pic>
        <p:nvPicPr>
          <p:cNvPr id="142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8093" y="814943"/>
            <a:ext cx="6527814" cy="38967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2096870" y="121132"/>
            <a:ext cx="495026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jQuery 1.5 的变化 - 1.5 之后</a:t>
            </a:r>
          </a:p>
        </p:txBody>
      </p:sp>
      <p:pic>
        <p:nvPicPr>
          <p:cNvPr id="145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6732" y="785137"/>
            <a:ext cx="4990536" cy="41297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1397000" y="212581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只能从写法上杜绝 callback 这种形式</a:t>
            </a:r>
          </a:p>
        </p:txBody>
      </p:sp>
      <p:sp>
        <p:nvSpPr>
          <p:cNvPr id="148" name="Shape 148"/>
          <p:cNvSpPr/>
          <p:nvPr/>
        </p:nvSpPr>
        <p:spPr>
          <a:xfrm>
            <a:off x="1396997" y="1547553"/>
            <a:ext cx="60379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无法改变 JS 异步和单线程的本质</a:t>
            </a:r>
          </a:p>
        </p:txBody>
      </p:sp>
      <p:sp>
        <p:nvSpPr>
          <p:cNvPr id="149" name="Shape 149"/>
          <p:cNvSpPr/>
          <p:nvPr/>
        </p:nvSpPr>
        <p:spPr>
          <a:xfrm>
            <a:off x="2942305" y="527533"/>
            <a:ext cx="325938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jQuery 1.5 的变化 </a:t>
            </a:r>
          </a:p>
        </p:txBody>
      </p:sp>
      <p:sp>
        <p:nvSpPr>
          <p:cNvPr id="150" name="Shape 150"/>
          <p:cNvSpPr/>
          <p:nvPr/>
        </p:nvSpPr>
        <p:spPr>
          <a:xfrm>
            <a:off x="1396996" y="2704075"/>
            <a:ext cx="635000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它是一种语法糖形式，但是解耦了代码</a:t>
            </a:r>
          </a:p>
        </p:txBody>
      </p:sp>
      <p:sp>
        <p:nvSpPr>
          <p:cNvPr id="151" name="Shape 151"/>
          <p:cNvSpPr/>
          <p:nvPr/>
        </p:nvSpPr>
        <p:spPr>
          <a:xfrm>
            <a:off x="1396997" y="3282336"/>
            <a:ext cx="60379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很好的体现：开放封闭原则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2" animBg="1" advAuto="0"/>
      <p:bldP spid="148" grpId="1" animBg="1" advAuto="0"/>
      <p:bldP spid="150" grpId="3" animBg="1" advAuto="0"/>
      <p:bldP spid="151" grpId="4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3757932" y="2272032"/>
            <a:ext cx="1628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2612699" y="298933"/>
            <a:ext cx="3918602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使用 jQuery Deferred</a:t>
            </a:r>
          </a:p>
        </p:txBody>
      </p:sp>
      <p:pic>
        <p:nvPicPr>
          <p:cNvPr id="15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340" y="1153073"/>
            <a:ext cx="8651320" cy="28373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2612699" y="108433"/>
            <a:ext cx="3918602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使用 jQuery Deferred</a:t>
            </a:r>
          </a:p>
        </p:txBody>
      </p:sp>
      <p:pic>
        <p:nvPicPr>
          <p:cNvPr id="159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2419" y="816077"/>
            <a:ext cx="6659162" cy="4073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185</Words>
  <Application>Microsoft Office PowerPoint</Application>
  <PresentationFormat>全屏显示(16:9)</PresentationFormat>
  <Paragraphs>41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Helvetica Neue</vt:lpstr>
      <vt:lpstr>Microsoft YaHei</vt:lpstr>
      <vt:lpstr>Arial</vt:lpstr>
      <vt:lpstr>Calibri</vt:lpstr>
      <vt:lpstr>Helvetica</vt:lpstr>
      <vt:lpstr>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jiang liangru</cp:lastModifiedBy>
  <cp:revision>6</cp:revision>
  <dcterms:modified xsi:type="dcterms:W3CDTF">2018-04-24T15:13:54Z</dcterms:modified>
</cp:coreProperties>
</file>