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93" r:id="rId4"/>
    <p:sldMasterId id="2147483696" r:id="rId5"/>
    <p:sldMasterId id="2147483708" r:id="rId6"/>
    <p:sldMasterId id="2147483719" r:id="rId7"/>
    <p:sldMasterId id="2147483734" r:id="rId8"/>
  </p:sldMasterIdLst>
  <p:notesMasterIdLst>
    <p:notesMasterId r:id="rId10"/>
  </p:notesMasterIdLst>
  <p:sldIdLst>
    <p:sldId id="258" r:id="rId9"/>
    <p:sldId id="276" r:id="rId11"/>
    <p:sldId id="262" r:id="rId12"/>
    <p:sldId id="264" r:id="rId13"/>
    <p:sldId id="302" r:id="rId14"/>
    <p:sldId id="259" r:id="rId15"/>
    <p:sldId id="330" r:id="rId16"/>
    <p:sldId id="331" r:id="rId17"/>
    <p:sldId id="357" r:id="rId18"/>
    <p:sldId id="333" r:id="rId19"/>
    <p:sldId id="346" r:id="rId20"/>
    <p:sldId id="332" r:id="rId21"/>
    <p:sldId id="358" r:id="rId22"/>
    <p:sldId id="359" r:id="rId23"/>
    <p:sldId id="337" r:id="rId24"/>
    <p:sldId id="335" r:id="rId25"/>
    <p:sldId id="295" r:id="rId26"/>
    <p:sldId id="336" r:id="rId27"/>
    <p:sldId id="296" r:id="rId28"/>
    <p:sldId id="274" r:id="rId29"/>
    <p:sldId id="319" r:id="rId30"/>
    <p:sldId id="277" r:id="rId3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52B2B"/>
    <a:srgbClr val="689900"/>
    <a:srgbClr val="689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1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rgbClr val="689901"/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pattFill prst="dkDnDiag">
                <a:fgClr>
                  <a:schemeClr val="bg1">
                    <a:lumMod val="85000"/>
                  </a:schemeClr>
                </a:fgClr>
                <a:bgClr>
                  <a:schemeClr val="bg2"/>
                </a:bgClr>
              </a:pattFill>
            </c:spPr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  <c:spPr>
        <a:noFill/>
        <a:ln w="25371">
          <a:noFill/>
        </a:ln>
      </c:spPr>
    </c:plotArea>
    <c:plotVisOnly val="1"/>
    <c:dispBlanksAs val="gap"/>
    <c:showDLblsOverMax val="0"/>
  </c:chart>
  <c:txPr>
    <a:bodyPr/>
    <a:lstStyle/>
    <a:p>
      <a:pPr>
        <a:defRPr lang="zh-CN" sz="1800" b="0" i="0" u="none" strike="noStrike" baseline="0">
          <a:solidFill>
            <a:srgbClr val="808080"/>
          </a:solidFill>
          <a:latin typeface="Calibri" panose="020F0502020204030204"/>
          <a:ea typeface="Calibri" panose="020F0502020204030204"/>
          <a:cs typeface="Calibri" panose="020F0502020204030204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rgbClr val="352B2B"/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pattFill prst="dkDnDiag">
                <a:fgClr>
                  <a:schemeClr val="bg1">
                    <a:lumMod val="85000"/>
                  </a:schemeClr>
                </a:fgClr>
                <a:bgClr>
                  <a:schemeClr val="bg2"/>
                </a:bgClr>
              </a:pattFill>
            </c:spPr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  <c:spPr>
        <a:noFill/>
        <a:ln w="25371">
          <a:noFill/>
        </a:ln>
      </c:spPr>
    </c:plotArea>
    <c:plotVisOnly val="1"/>
    <c:dispBlanksAs val="gap"/>
    <c:showDLblsOverMax val="0"/>
  </c:chart>
  <c:txPr>
    <a:bodyPr/>
    <a:lstStyle/>
    <a:p>
      <a:pPr>
        <a:defRPr lang="zh-CN" sz="1800" b="0" i="0" u="none" strike="noStrike" baseline="0">
          <a:solidFill>
            <a:srgbClr val="808080"/>
          </a:solidFill>
          <a:latin typeface="Calibri" panose="020F0502020204030204"/>
          <a:ea typeface="Calibri" panose="020F0502020204030204"/>
          <a:cs typeface="Calibri" panose="020F0502020204030204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rgbClr val="689901"/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pattFill prst="dkDnDiag">
                <a:fgClr>
                  <a:schemeClr val="bg1">
                    <a:lumMod val="85000"/>
                  </a:schemeClr>
                </a:fgClr>
                <a:bgClr>
                  <a:schemeClr val="bg2"/>
                </a:bgClr>
              </a:pattFill>
            </c:spPr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  <c:spPr>
        <a:noFill/>
        <a:ln w="25371">
          <a:noFill/>
        </a:ln>
      </c:spPr>
    </c:plotArea>
    <c:plotVisOnly val="1"/>
    <c:dispBlanksAs val="gap"/>
    <c:showDLblsOverMax val="0"/>
  </c:chart>
  <c:txPr>
    <a:bodyPr/>
    <a:lstStyle/>
    <a:p>
      <a:pPr>
        <a:defRPr lang="zh-CN" sz="1800" b="0" i="0" u="none" strike="noStrike" baseline="0">
          <a:solidFill>
            <a:srgbClr val="808080"/>
          </a:solidFill>
          <a:latin typeface="Calibri" panose="020F0502020204030204"/>
          <a:ea typeface="Calibri" panose="020F0502020204030204"/>
          <a:cs typeface="Calibri" panose="020F0502020204030204"/>
        </a:defRPr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rgbClr val="352B2B"/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pattFill prst="dkDnDiag">
                <a:fgClr>
                  <a:schemeClr val="bg1">
                    <a:lumMod val="85000"/>
                  </a:schemeClr>
                </a:fgClr>
                <a:bgClr>
                  <a:schemeClr val="bg2"/>
                </a:bgClr>
              </a:pattFill>
            </c:spPr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  <c:spPr>
        <a:noFill/>
        <a:ln w="25371">
          <a:noFill/>
        </a:ln>
      </c:spPr>
    </c:plotArea>
    <c:plotVisOnly val="1"/>
    <c:dispBlanksAs val="gap"/>
    <c:showDLblsOverMax val="0"/>
  </c:chart>
  <c:txPr>
    <a:bodyPr/>
    <a:lstStyle/>
    <a:p>
      <a:pPr>
        <a:defRPr lang="zh-CN" sz="1800" b="0" i="0" u="none" strike="noStrike" baseline="0">
          <a:solidFill>
            <a:srgbClr val="808080"/>
          </a:solidFill>
          <a:latin typeface="Calibri" panose="020F0502020204030204"/>
          <a:ea typeface="Calibri" panose="020F0502020204030204"/>
          <a:cs typeface="Calibri" panose="020F0502020204030204"/>
        </a:defRPr>
      </a:pPr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961674-FFE2-44D0-9D75-08C535A914E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558"/>
            <a:ext cx="10363200" cy="14701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440"/>
            <a:ext cx="8534400" cy="175270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7173"/>
            <a:ext cx="10363200" cy="1362160"/>
          </a:xfrm>
        </p:spPr>
        <p:txBody>
          <a:bodyPr anchor="t"/>
          <a:lstStyle>
            <a:lvl1pPr algn="l">
              <a:defRPr sz="533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893"/>
            <a:ext cx="10363200" cy="1500280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593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553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300"/>
            <a:ext cx="5384800" cy="4526242"/>
          </a:xfrm>
        </p:spPr>
        <p:txBody>
          <a:bodyPr/>
          <a:lstStyle>
            <a:lvl1pPr>
              <a:defRPr sz="3730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300"/>
            <a:ext cx="5384800" cy="4526242"/>
          </a:xfrm>
        </p:spPr>
        <p:txBody>
          <a:bodyPr/>
          <a:lstStyle>
            <a:lvl1pPr>
              <a:defRPr sz="3730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208"/>
            <a:ext cx="5386917" cy="63980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35" b="1"/>
            </a:lvl4pPr>
            <a:lvl5pPr marL="2437765" indent="0">
              <a:buNone/>
              <a:defRPr sz="2135" b="1"/>
            </a:lvl5pPr>
            <a:lvl6pPr marL="3047365" indent="0">
              <a:buNone/>
              <a:defRPr sz="2135" b="1"/>
            </a:lvl6pPr>
            <a:lvl7pPr marL="3656965" indent="0">
              <a:buNone/>
              <a:defRPr sz="2135" b="1"/>
            </a:lvl7pPr>
            <a:lvl8pPr marL="4265930" indent="0">
              <a:buNone/>
              <a:defRPr sz="2135" b="1"/>
            </a:lvl8pPr>
            <a:lvl9pPr marL="487553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5010"/>
            <a:ext cx="5386917" cy="3951532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208"/>
            <a:ext cx="5389033" cy="63980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35" b="1"/>
            </a:lvl4pPr>
            <a:lvl5pPr marL="2437765" indent="0">
              <a:buNone/>
              <a:defRPr sz="2135" b="1"/>
            </a:lvl5pPr>
            <a:lvl6pPr marL="3047365" indent="0">
              <a:buNone/>
              <a:defRPr sz="2135" b="1"/>
            </a:lvl6pPr>
            <a:lvl7pPr marL="3656965" indent="0">
              <a:buNone/>
              <a:defRPr sz="2135" b="1"/>
            </a:lvl7pPr>
            <a:lvl8pPr marL="4265930" indent="0">
              <a:buNone/>
              <a:defRPr sz="2135" b="1"/>
            </a:lvl8pPr>
            <a:lvl9pPr marL="487553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5010"/>
            <a:ext cx="5389033" cy="3951532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79D7-302D-492A-8039-2E5833E2F0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3D64-B169-48F4-8638-4EBEC083FE02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37"/>
          <p:cNvSpPr txBox="1"/>
          <p:nvPr userDrawn="1"/>
        </p:nvSpPr>
        <p:spPr>
          <a:xfrm>
            <a:off x="5231904" y="724800"/>
            <a:ext cx="1475740" cy="497205"/>
          </a:xfrm>
          <a:prstGeom prst="rect">
            <a:avLst/>
          </a:prstGeom>
          <a:noFill/>
        </p:spPr>
        <p:txBody>
          <a:bodyPr wrap="none" lIns="128546" tIns="64273" rIns="128546" bIns="64273" rtlCol="0">
            <a:spAutoFit/>
          </a:bodyPr>
          <a:lstStyle/>
          <a:p>
            <a:pPr>
              <a:buFontTx/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工作回顾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4670191" y="724800"/>
            <a:ext cx="499167" cy="4990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79D7-302D-492A-8039-2E5833E2F0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3D64-B169-48F4-8638-4EBEC083FE02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37"/>
          <p:cNvSpPr txBox="1"/>
          <p:nvPr userDrawn="1"/>
        </p:nvSpPr>
        <p:spPr>
          <a:xfrm>
            <a:off x="5423925" y="672374"/>
            <a:ext cx="1475740" cy="497205"/>
          </a:xfrm>
          <a:prstGeom prst="rect">
            <a:avLst/>
          </a:prstGeom>
          <a:noFill/>
        </p:spPr>
        <p:txBody>
          <a:bodyPr wrap="none" lIns="128546" tIns="64273" rIns="128546" bIns="64273" rtlCol="0">
            <a:spAutoFit/>
          </a:bodyPr>
          <a:lstStyle/>
          <a:p>
            <a:pPr>
              <a:buFontTx/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自我评价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4898540" y="672374"/>
            <a:ext cx="499167" cy="4990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79D7-302D-492A-8039-2E5833E2F0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3D64-B169-48F4-8638-4EBEC083FE02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37"/>
          <p:cNvSpPr txBox="1"/>
          <p:nvPr userDrawn="1"/>
        </p:nvSpPr>
        <p:spPr>
          <a:xfrm>
            <a:off x="5519936" y="685480"/>
            <a:ext cx="1475740" cy="497205"/>
          </a:xfrm>
          <a:prstGeom prst="rect">
            <a:avLst/>
          </a:prstGeom>
          <a:noFill/>
        </p:spPr>
        <p:txBody>
          <a:bodyPr wrap="none" lIns="128546" tIns="64273" rIns="128546" bIns="64273" rtlCol="0">
            <a:spAutoFit/>
          </a:bodyPr>
          <a:lstStyle/>
          <a:p>
            <a:pPr>
              <a:buFontTx/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工作体会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4932004" y="685480"/>
            <a:ext cx="499167" cy="4990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79D7-302D-492A-8039-2E5833E2F0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3D64-B169-48F4-8638-4EBEC083FE02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37"/>
          <p:cNvSpPr txBox="1"/>
          <p:nvPr userDrawn="1"/>
        </p:nvSpPr>
        <p:spPr>
          <a:xfrm>
            <a:off x="4895867" y="698586"/>
            <a:ext cx="2390140" cy="497205"/>
          </a:xfrm>
          <a:prstGeom prst="rect">
            <a:avLst/>
          </a:prstGeom>
          <a:noFill/>
        </p:spPr>
        <p:txBody>
          <a:bodyPr wrap="none" lIns="128546" tIns="64273" rIns="128546" bIns="64273" rtlCol="0">
            <a:spAutoFit/>
          </a:bodyPr>
          <a:lstStyle/>
          <a:p>
            <a:pPr>
              <a:buFontTx/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工作规划和展望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4346325" y="698586"/>
            <a:ext cx="499167" cy="4990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239349" y="261642"/>
            <a:ext cx="11713301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 userDrawn="1"/>
        </p:nvSpPr>
        <p:spPr>
          <a:xfrm>
            <a:off x="383365" y="405623"/>
            <a:ext cx="11425269" cy="6047179"/>
          </a:xfrm>
          <a:prstGeom prst="rect">
            <a:avLst/>
          </a:prstGeom>
          <a:solidFill>
            <a:schemeClr val="bg1"/>
          </a:solidFill>
          <a:ln w="952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43" r="4060" b="42085"/>
          <a:stretch>
            <a:fillRect/>
          </a:stretch>
        </p:blipFill>
        <p:spPr>
          <a:xfrm>
            <a:off x="10535139" y="0"/>
            <a:ext cx="1656861" cy="27493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2" t="33544" r="74113"/>
          <a:stretch>
            <a:fillRect/>
          </a:stretch>
        </p:blipFill>
        <p:spPr>
          <a:xfrm>
            <a:off x="3772" y="3465590"/>
            <a:ext cx="1819753" cy="3392834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501609"/>
            <a:ext cx="191344" cy="5279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00383" y="501609"/>
            <a:ext cx="1607820" cy="46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6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年度工作概述</a:t>
            </a:r>
            <a:endParaRPr lang="zh-CN" altLang="en-US" sz="1865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239349" y="261642"/>
            <a:ext cx="11713301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 userDrawn="1"/>
        </p:nvSpPr>
        <p:spPr>
          <a:xfrm>
            <a:off x="383365" y="405623"/>
            <a:ext cx="11425269" cy="6047179"/>
          </a:xfrm>
          <a:prstGeom prst="rect">
            <a:avLst/>
          </a:prstGeom>
          <a:solidFill>
            <a:schemeClr val="bg1"/>
          </a:solidFill>
          <a:ln w="952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43" r="4060" b="42085"/>
          <a:stretch>
            <a:fillRect/>
          </a:stretch>
        </p:blipFill>
        <p:spPr>
          <a:xfrm>
            <a:off x="10535139" y="0"/>
            <a:ext cx="1656861" cy="27493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2" t="33544" r="74113"/>
          <a:stretch>
            <a:fillRect/>
          </a:stretch>
        </p:blipFill>
        <p:spPr>
          <a:xfrm>
            <a:off x="3772" y="3465590"/>
            <a:ext cx="1819753" cy="3392834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357629"/>
            <a:ext cx="191344" cy="5279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9349" y="427296"/>
            <a:ext cx="1607820" cy="378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zh-CN" sz="1865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工作完成情况</a:t>
            </a:r>
            <a:endParaRPr lang="zh-CN" altLang="zh-CN" sz="1865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239349" y="261642"/>
            <a:ext cx="11713301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 userDrawn="1"/>
        </p:nvSpPr>
        <p:spPr>
          <a:xfrm>
            <a:off x="383365" y="405623"/>
            <a:ext cx="11425269" cy="6047179"/>
          </a:xfrm>
          <a:prstGeom prst="rect">
            <a:avLst/>
          </a:prstGeom>
          <a:solidFill>
            <a:schemeClr val="bg1"/>
          </a:solidFill>
          <a:ln w="952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43" r="4060" b="42085"/>
          <a:stretch>
            <a:fillRect/>
          </a:stretch>
        </p:blipFill>
        <p:spPr>
          <a:xfrm>
            <a:off x="10535139" y="0"/>
            <a:ext cx="1656861" cy="27493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2" t="33544" r="74113"/>
          <a:stretch>
            <a:fillRect/>
          </a:stretch>
        </p:blipFill>
        <p:spPr>
          <a:xfrm>
            <a:off x="3772" y="3465590"/>
            <a:ext cx="1819753" cy="3392834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405623"/>
            <a:ext cx="191344" cy="5279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9349" y="475289"/>
            <a:ext cx="1607820" cy="378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zh-CN" sz="1865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成功项目展示</a:t>
            </a:r>
            <a:endParaRPr lang="zh-CN" altLang="zh-CN" sz="1865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239349" y="261642"/>
            <a:ext cx="11713301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 userDrawn="1"/>
        </p:nvSpPr>
        <p:spPr>
          <a:xfrm>
            <a:off x="383365" y="405623"/>
            <a:ext cx="11425269" cy="6047179"/>
          </a:xfrm>
          <a:prstGeom prst="rect">
            <a:avLst/>
          </a:prstGeom>
          <a:solidFill>
            <a:schemeClr val="bg1"/>
          </a:solidFill>
          <a:ln w="952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43" r="4060" b="42085"/>
          <a:stretch>
            <a:fillRect/>
          </a:stretch>
        </p:blipFill>
        <p:spPr>
          <a:xfrm>
            <a:off x="10535139" y="0"/>
            <a:ext cx="1656861" cy="27493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2" t="33544" r="74113"/>
          <a:stretch>
            <a:fillRect/>
          </a:stretch>
        </p:blipFill>
        <p:spPr>
          <a:xfrm>
            <a:off x="3772" y="3465590"/>
            <a:ext cx="1819753" cy="3392834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453616"/>
            <a:ext cx="191344" cy="5279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9349" y="523283"/>
            <a:ext cx="1607820" cy="378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865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明年工作计划</a:t>
            </a:r>
            <a:endParaRPr lang="zh-CN" altLang="zh-CN" sz="1865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67"/>
            <a:ext cx="4011084" cy="1162122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67"/>
            <a:ext cx="6815667" cy="5853475"/>
          </a:xfrm>
        </p:spPr>
        <p:txBody>
          <a:bodyPr/>
          <a:lstStyle>
            <a:lvl1pPr>
              <a:defRPr sz="4265"/>
            </a:lvl1pPr>
            <a:lvl2pPr>
              <a:defRPr sz="3730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90"/>
            <a:ext cx="4011084" cy="4691352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896"/>
            <a:ext cx="7315200" cy="566773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813"/>
            <a:ext cx="7315200" cy="4115055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0"/>
            </a:lvl2pPr>
            <a:lvl3pPr marL="1219200" indent="0">
              <a:buNone/>
              <a:defRPr sz="3200"/>
            </a:lvl3pPr>
            <a:lvl4pPr marL="1828165" indent="0">
              <a:buNone/>
              <a:defRPr sz="2665"/>
            </a:lvl4pPr>
            <a:lvl5pPr marL="2437765" indent="0">
              <a:buNone/>
              <a:defRPr sz="2665"/>
            </a:lvl5pPr>
            <a:lvl6pPr marL="3047365" indent="0">
              <a:buNone/>
              <a:defRPr sz="2665"/>
            </a:lvl6pPr>
            <a:lvl7pPr marL="3656965" indent="0">
              <a:buNone/>
              <a:defRPr sz="2665"/>
            </a:lvl7pPr>
            <a:lvl8pPr marL="4265930" indent="0">
              <a:buNone/>
              <a:defRPr sz="2665"/>
            </a:lvl8pPr>
            <a:lvl9pPr marL="487553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669"/>
            <a:ext cx="7315200" cy="804912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7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55"/>
            <a:ext cx="2743200" cy="58518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55"/>
            <a:ext cx="8026400" cy="58518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3900" y="0"/>
            <a:ext cx="12195563" cy="6858424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87" tIns="43343" rIns="86687" bIns="43343"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064000" y="441988"/>
            <a:ext cx="4368800" cy="3083755"/>
          </a:xfrm>
          <a:custGeom>
            <a:avLst/>
            <a:gdLst/>
            <a:ahLst/>
            <a:cxnLst/>
            <a:rect l="l" t="t" r="r" b="b"/>
            <a:pathLst>
              <a:path w="3276600" h="3124200">
                <a:moveTo>
                  <a:pt x="3028950" y="0"/>
                </a:moveTo>
                <a:cubicBezTo>
                  <a:pt x="3165723" y="0"/>
                  <a:pt x="3276600" y="110877"/>
                  <a:pt x="3276600" y="247650"/>
                </a:cubicBezTo>
                <a:lnTo>
                  <a:pt x="3276600" y="2876550"/>
                </a:lnTo>
                <a:cubicBezTo>
                  <a:pt x="3276600" y="3013323"/>
                  <a:pt x="3165723" y="3124200"/>
                  <a:pt x="3028950" y="3124200"/>
                </a:cubicBezTo>
                <a:cubicBezTo>
                  <a:pt x="2892177" y="3124200"/>
                  <a:pt x="2781300" y="3013323"/>
                  <a:pt x="2781300" y="2876550"/>
                </a:cubicBezTo>
                <a:lnTo>
                  <a:pt x="2781300" y="247650"/>
                </a:lnTo>
                <a:cubicBezTo>
                  <a:pt x="2781300" y="110877"/>
                  <a:pt x="2892177" y="0"/>
                  <a:pt x="3028950" y="0"/>
                </a:cubicBezTo>
                <a:close/>
                <a:moveTo>
                  <a:pt x="2317750" y="0"/>
                </a:moveTo>
                <a:cubicBezTo>
                  <a:pt x="2454523" y="0"/>
                  <a:pt x="2565400" y="110877"/>
                  <a:pt x="2565400" y="247650"/>
                </a:cubicBezTo>
                <a:lnTo>
                  <a:pt x="2565400" y="2876550"/>
                </a:lnTo>
                <a:cubicBezTo>
                  <a:pt x="2565400" y="3013323"/>
                  <a:pt x="2454523" y="3124200"/>
                  <a:pt x="2317750" y="3124200"/>
                </a:cubicBezTo>
                <a:cubicBezTo>
                  <a:pt x="2180977" y="3124200"/>
                  <a:pt x="2070100" y="3013323"/>
                  <a:pt x="2070100" y="2876550"/>
                </a:cubicBezTo>
                <a:lnTo>
                  <a:pt x="2070100" y="247650"/>
                </a:lnTo>
                <a:cubicBezTo>
                  <a:pt x="2070100" y="110877"/>
                  <a:pt x="2180977" y="0"/>
                  <a:pt x="2317750" y="0"/>
                </a:cubicBezTo>
                <a:close/>
                <a:moveTo>
                  <a:pt x="1606550" y="0"/>
                </a:moveTo>
                <a:cubicBezTo>
                  <a:pt x="1743323" y="0"/>
                  <a:pt x="1854200" y="110877"/>
                  <a:pt x="1854200" y="247650"/>
                </a:cubicBezTo>
                <a:lnTo>
                  <a:pt x="1854200" y="2876550"/>
                </a:lnTo>
                <a:cubicBezTo>
                  <a:pt x="1854200" y="3013323"/>
                  <a:pt x="1743323" y="3124200"/>
                  <a:pt x="1606550" y="3124200"/>
                </a:cubicBezTo>
                <a:cubicBezTo>
                  <a:pt x="1469777" y="3124200"/>
                  <a:pt x="1358900" y="3013323"/>
                  <a:pt x="1358900" y="2876550"/>
                </a:cubicBezTo>
                <a:lnTo>
                  <a:pt x="1358900" y="247650"/>
                </a:lnTo>
                <a:cubicBezTo>
                  <a:pt x="1358900" y="110877"/>
                  <a:pt x="1469777" y="0"/>
                  <a:pt x="1606550" y="0"/>
                </a:cubicBezTo>
                <a:close/>
                <a:moveTo>
                  <a:pt x="958850" y="0"/>
                </a:moveTo>
                <a:cubicBezTo>
                  <a:pt x="1095623" y="0"/>
                  <a:pt x="1206500" y="110877"/>
                  <a:pt x="1206500" y="247650"/>
                </a:cubicBezTo>
                <a:lnTo>
                  <a:pt x="1206500" y="2876550"/>
                </a:lnTo>
                <a:cubicBezTo>
                  <a:pt x="1206500" y="3013323"/>
                  <a:pt x="1095623" y="3124200"/>
                  <a:pt x="958850" y="3124200"/>
                </a:cubicBezTo>
                <a:cubicBezTo>
                  <a:pt x="822077" y="3124200"/>
                  <a:pt x="711200" y="3013323"/>
                  <a:pt x="711200" y="2876550"/>
                </a:cubicBezTo>
                <a:lnTo>
                  <a:pt x="711200" y="247650"/>
                </a:lnTo>
                <a:cubicBezTo>
                  <a:pt x="711200" y="110877"/>
                  <a:pt x="822077" y="0"/>
                  <a:pt x="958850" y="0"/>
                </a:cubicBezTo>
                <a:close/>
                <a:moveTo>
                  <a:pt x="247650" y="0"/>
                </a:moveTo>
                <a:cubicBezTo>
                  <a:pt x="384423" y="0"/>
                  <a:pt x="495300" y="110877"/>
                  <a:pt x="495300" y="247650"/>
                </a:cubicBezTo>
                <a:lnTo>
                  <a:pt x="495300" y="2876550"/>
                </a:lnTo>
                <a:cubicBezTo>
                  <a:pt x="495300" y="3013323"/>
                  <a:pt x="384423" y="3124200"/>
                  <a:pt x="247650" y="3124200"/>
                </a:cubicBezTo>
                <a:cubicBezTo>
                  <a:pt x="110877" y="3124200"/>
                  <a:pt x="0" y="3013323"/>
                  <a:pt x="0" y="2876550"/>
                </a:cubicBezTo>
                <a:lnTo>
                  <a:pt x="0" y="247650"/>
                </a:lnTo>
                <a:cubicBezTo>
                  <a:pt x="0" y="110877"/>
                  <a:pt x="110877" y="0"/>
                  <a:pt x="24765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54705" y="3801687"/>
            <a:ext cx="4511964" cy="43180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665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954705" y="4385521"/>
            <a:ext cx="4511964" cy="228465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975167" y="4818122"/>
            <a:ext cx="4488039" cy="153696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336"/>
            <a:ext cx="10972800" cy="1143071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9D0CC-2592-4809-900B-655FF6BF8FFE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CC42DD-752C-4899-AEEF-6B8C8C58ABE5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23142"/>
            <a:ext cx="12192000" cy="688156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424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9" tIns="60944" rIns="121889" bIns="60944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>
            <a:spLocks noGrp="1"/>
          </p:cNvSpPr>
          <p:nvPr>
            <p:ph type="title"/>
          </p:nvPr>
        </p:nvSpPr>
        <p:spPr>
          <a:xfrm>
            <a:off x="364067" y="683725"/>
            <a:ext cx="8652933" cy="698544"/>
          </a:xfrm>
          <a:prstGeom prst="rect">
            <a:avLst/>
          </a:prstGeom>
        </p:spPr>
        <p:txBody>
          <a:bodyPr lIns="68580" tIns="34290" rIns="68580" bIns="34290"/>
          <a:lstStyle>
            <a:lvl1pPr algn="l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364067" y="1253536"/>
            <a:ext cx="8652933" cy="381089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l"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42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6858424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TextBox 1"/>
          <p:cNvSpPr txBox="1"/>
          <p:nvPr userDrawn="1"/>
        </p:nvSpPr>
        <p:spPr>
          <a:xfrm>
            <a:off x="5163171" y="491643"/>
            <a:ext cx="1705610" cy="397510"/>
          </a:xfrm>
          <a:prstGeom prst="rect">
            <a:avLst/>
          </a:prstGeom>
          <a:noFill/>
        </p:spPr>
        <p:txBody>
          <a:bodyPr wrap="none" lIns="91413" tIns="45707" rIns="91413" bIns="45707" rtlCol="0">
            <a:spAutoFit/>
          </a:bodyPr>
          <a:lstStyle/>
          <a:p>
            <a:pPr lvl="0" algn="ctr"/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点击添加标题</a:t>
            </a:r>
            <a:endParaRPr lang="en-US" altLang="zh-CN" sz="2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TextBox 2"/>
          <p:cNvSpPr txBox="1"/>
          <p:nvPr userDrawn="1"/>
        </p:nvSpPr>
        <p:spPr>
          <a:xfrm>
            <a:off x="4366331" y="947455"/>
            <a:ext cx="3416309" cy="459105"/>
          </a:xfrm>
          <a:prstGeom prst="rect">
            <a:avLst/>
          </a:prstGeom>
          <a:noFill/>
        </p:spPr>
        <p:txBody>
          <a:bodyPr wrap="square" lIns="91413" tIns="45707" rIns="91413" bIns="45707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Open Sans" panose="020B0606030504020204" pitchFamily="3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8747" cy="6858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5DFD-8505-4C7B-90FE-F45A356547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6F3C-FA24-4A80-8CD4-EE5698C541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4"/>
            <a:ext cx="51577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4"/>
            <a:ext cx="51831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 userDrawn="1"/>
        </p:nvSpPr>
        <p:spPr bwMode="auto">
          <a:xfrm>
            <a:off x="1195917" y="482600"/>
            <a:ext cx="4900930" cy="49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CLICK TO </a:t>
            </a:r>
            <a:r>
              <a:rPr lang="en-US" altLang="zh-CN" sz="2665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ADD TITLE IN HERE</a:t>
            </a:r>
            <a:endParaRPr lang="zh-CN" altLang="en-US" sz="2665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 rot="13500000">
            <a:off x="565367" y="581460"/>
            <a:ext cx="399491" cy="399491"/>
            <a:chOff x="1012198" y="1172188"/>
            <a:chExt cx="494867" cy="494867"/>
          </a:xfrm>
        </p:grpSpPr>
        <p:sp>
          <p:nvSpPr>
            <p:cNvPr id="2" name="矩形 1"/>
            <p:cNvSpPr/>
            <p:nvPr userDrawn="1"/>
          </p:nvSpPr>
          <p:spPr>
            <a:xfrm>
              <a:off x="1012198" y="1172188"/>
              <a:ext cx="494867" cy="4948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dist="12700" dir="5520000">
                <a:schemeClr val="bg1">
                  <a:lumMod val="85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2400"/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1119808" y="1279798"/>
              <a:ext cx="279648" cy="279648"/>
            </a:xfrm>
            <a:prstGeom prst="rect">
              <a:avLst/>
            </a:prstGeom>
            <a:solidFill>
              <a:srgbClr val="D94E60"/>
            </a:solidFill>
            <a:ln>
              <a:noFill/>
            </a:ln>
            <a:effectLst>
              <a:innerShdw dist="12700" dir="6600000">
                <a:srgbClr val="A51E28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24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F70B30C-BA91-43FD-8CFA-A2710351D06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FAEC6EA-BB28-4ADE-B0D1-73988EF829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CC6706C-9128-41F0-BB9A-9E179802AD5D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7F6D716-1C24-4C54-B4BE-D6B4CAE3E2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B019338-762A-4864-80F0-219CD51CB297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D25AFEA-2C82-4524-A260-D8CBC0C4F86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E937444-94CC-4B52-AA23-3FD705100F5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820C2B6-9CF3-4021-85AB-8B325F4ADFD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43A389A-E307-48D0-9D08-4F6A34BB70D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6EAC834-E80E-4A55-AA22-2D66CD31DFD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7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8F161EE-3879-42EC-9C89-C867C552AC4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26EE9D5-6185-4ACD-AF43-7F2ABB2ADE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E5C0D59-2327-4795-8ACC-0E2066D9141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35E980C-3EBF-4723-8B64-0FECA7D905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33E1310-4D8F-469F-9B4E-9A3D1A703F5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161F89D-6223-487C-A3AC-301350B34E8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:newsflash/>
      </p:transition>
    </mc:Choice>
    <mc:Fallback>
      <p:transition spd="slow" advClick="0" advTm="5000">
        <p:newsfla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3" Type="http://schemas.openxmlformats.org/officeDocument/2006/relationships/theme" Target="../theme/theme2.xml"/><Relationship Id="rId32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" Type="http://schemas.openxmlformats.org/officeDocument/2006/relationships/slideLayout" Target="../slideLayouts/slideLayout14.xml"/><Relationship Id="rId29" Type="http://schemas.openxmlformats.org/officeDocument/2006/relationships/slideLayout" Target="../slideLayouts/slideLayout40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1" Type="http://schemas.openxmlformats.org/officeDocument/2006/relationships/theme" Target="../theme/theme5.xml"/><Relationship Id="rId10" Type="http://schemas.openxmlformats.org/officeDocument/2006/relationships/slideLayout" Target="../slideLayouts/slideLayout66.xml"/><Relationship Id="rId1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5" Type="http://schemas.openxmlformats.org/officeDocument/2006/relationships/theme" Target="../theme/theme6.xml"/><Relationship Id="rId14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55"/>
            <a:ext cx="10972800" cy="1143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300"/>
            <a:ext cx="10972800" cy="4526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744"/>
            <a:ext cx="2844800" cy="365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744"/>
            <a:ext cx="3860800" cy="365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744"/>
            <a:ext cx="2844800" cy="365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3730" kern="1200">
          <a:solidFill>
            <a:schemeClr val="tx1"/>
          </a:solidFill>
          <a:latin typeface="+mn-lt"/>
          <a:ea typeface="+mn-ea"/>
          <a:cs typeface="+mn-cs"/>
        </a:defRPr>
      </a:lvl2pPr>
      <a:lvl3pPr marL="1523365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965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2565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13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073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033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93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3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1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6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15DFD-8505-4C7B-90FE-F45A356547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2" y="6356746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5" y="6356746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6F3C-FA24-4A80-8CD4-EE5698C541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</p:sldLayoutIdLst>
  <p:timing>
    <p:tnLst>
      <p:par>
        <p:cTn id="1" dur="indefinite" restart="never" nodeType="tmRoot"/>
      </p:par>
    </p:tnLst>
  </p:timing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ct val="19000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4425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905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66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</p:sldLayoutIdLst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457200" indent="-456565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0365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165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165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165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:newsflash/>
      </p:transition>
    </mc:Choice>
    <mc:Fallback>
      <p:transition spd="slow" advClick="0" advTm="5000">
        <p:newsflash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65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0365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46.xml"/><Relationship Id="rId3" Type="http://schemas.openxmlformats.org/officeDocument/2006/relationships/image" Target="../media/image12.emf"/><Relationship Id="rId2" Type="http://schemas.openxmlformats.org/officeDocument/2006/relationships/oleObject" Target="../embeddings/oleObject5.bin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image" Target="../media/image13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6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46.xml"/><Relationship Id="rId3" Type="http://schemas.openxmlformats.org/officeDocument/2006/relationships/image" Target="../media/image16.emf"/><Relationship Id="rId2" Type="http://schemas.openxmlformats.org/officeDocument/2006/relationships/oleObject" Target="../embeddings/oleObject6.bin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image" Target="../media/image17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6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6.xml"/><Relationship Id="rId5" Type="http://schemas.openxmlformats.org/officeDocument/2006/relationships/image" Target="../media/image5.png"/><Relationship Id="rId4" Type="http://schemas.openxmlformats.org/officeDocument/2006/relationships/chart" Target="../charts/chart4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6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3.xml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46.xml"/><Relationship Id="rId3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46.xml"/><Relationship Id="rId7" Type="http://schemas.openxmlformats.org/officeDocument/2006/relationships/image" Target="../media/image11.emf"/><Relationship Id="rId6" Type="http://schemas.openxmlformats.org/officeDocument/2006/relationships/oleObject" Target="../embeddings/oleObject4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9.e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229870" y="250825"/>
            <a:ext cx="11712575" cy="6335395"/>
          </a:xfrm>
          <a:prstGeom prst="roundRect">
            <a:avLst>
              <a:gd name="adj" fmla="val 566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2553970" y="3198495"/>
            <a:ext cx="7084695" cy="36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dist">
              <a:buFont typeface="Arial" panose="020B0604020202020204" pitchFamily="34" charset="0"/>
              <a:buNone/>
            </a:pPr>
            <a:r>
              <a:rPr lang="en-US" altLang="zh-CN" sz="24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charset="-122"/>
                <a:ea typeface="幼圆" panose="02010509060101010101" charset="-122"/>
                <a:cs typeface="Arial" panose="020B0604020202020204" pitchFamily="34" charset="0"/>
              </a:rPr>
              <a:t>G15</a:t>
            </a:r>
            <a:r>
              <a:rPr lang="zh-CN" altLang="en-US" sz="24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charset="-122"/>
                <a:ea typeface="幼圆" panose="02010509060101010101" charset="-122"/>
                <a:cs typeface="Arial" panose="020B0604020202020204" pitchFamily="34" charset="0"/>
              </a:rPr>
              <a:t>组详细设计答辩</a:t>
            </a:r>
            <a:r>
              <a:rPr lang="en-US" altLang="zh-CN" sz="24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charset="-122"/>
                <a:ea typeface="幼圆" panose="02010509060101010101" charset="-122"/>
                <a:cs typeface="Arial" panose="020B0604020202020204" pitchFamily="34" charset="0"/>
              </a:rPr>
              <a:t>PPT</a:t>
            </a:r>
            <a:endParaRPr lang="en-US" altLang="zh-CN" sz="2400" cap="all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charset="-122"/>
              <a:ea typeface="幼圆" panose="02010509060101010101" charset="-122"/>
              <a:cs typeface="Arial" panose="020B0604020202020204" pitchFamily="34" charset="0"/>
            </a:endParaRPr>
          </a:p>
        </p:txBody>
      </p:sp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4312920" y="1768475"/>
            <a:ext cx="3542665" cy="123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80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</a:rPr>
              <a:t>校叮当</a:t>
            </a:r>
            <a:endParaRPr lang="zh-CN" altLang="en-US" sz="8000" cap="all" dirty="0">
              <a:solidFill>
                <a:schemeClr val="tx1">
                  <a:lumMod val="75000"/>
                  <a:lumOff val="2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文本框 10"/>
          <p:cNvSpPr txBox="1"/>
          <p:nvPr/>
        </p:nvSpPr>
        <p:spPr>
          <a:xfrm>
            <a:off x="2532410" y="3766904"/>
            <a:ext cx="7127808" cy="37719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17" tIns="45708" rIns="91417" bIns="45708" anchor="t">
            <a:spAutoFit/>
          </a:bodyPr>
          <a:lstStyle/>
          <a:p>
            <a:pPr lvl="0" algn="ctr" eaLnBrk="0" latinLnBrk="0" hangingPunct="0"/>
            <a:r>
              <a:rPr lang="en-US" altLang="zh-CN" sz="1865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charset="-128"/>
                <a:ea typeface="Meiryo" panose="020B0604030504040204" charset="-128"/>
              </a:rPr>
              <a:t> </a:t>
            </a:r>
            <a:r>
              <a:rPr lang="zh-CN" altLang="en-US" sz="1865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charset="-128"/>
                <a:ea typeface="宋体" panose="02010600030101010101" pitchFamily="2" charset="-122"/>
              </a:rPr>
              <a:t>小组成员：陈佳敏  徐毓茜  马益亮  江亮儒</a:t>
            </a:r>
            <a:endParaRPr lang="zh-CN" altLang="en-US" sz="1865" dirty="0">
              <a:solidFill>
                <a:schemeClr val="tx1">
                  <a:lumMod val="75000"/>
                  <a:lumOff val="25000"/>
                </a:schemeClr>
              </a:solidFill>
              <a:latin typeface="Meiryo" panose="020B0604030504040204" charset="-128"/>
              <a:ea typeface="宋体" panose="02010600030101010101" pitchFamily="2" charset="-122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5154476" y="4304791"/>
            <a:ext cx="1860699" cy="31153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rgbClr val="68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6" name="文本框 5"/>
          <p:cNvSpPr txBox="1"/>
          <p:nvPr/>
        </p:nvSpPr>
        <p:spPr>
          <a:xfrm>
            <a:off x="5181740" y="4304963"/>
            <a:ext cx="1806353" cy="335915"/>
          </a:xfrm>
          <a:prstGeom prst="rect">
            <a:avLst/>
          </a:prstGeom>
          <a:noFill/>
          <a:ln>
            <a:noFill/>
          </a:ln>
        </p:spPr>
        <p:txBody>
          <a:bodyPr wrap="square" lIns="121852" tIns="60926" rIns="121852" bIns="60926" rtlCol="0">
            <a:spAutoFit/>
          </a:bodyPr>
          <a:lstStyle/>
          <a:p>
            <a:pPr algn="ctr"/>
            <a:r>
              <a:rPr lang="zh-CN" altLang="zh-CN" sz="1400" b="1" dirty="0">
                <a:solidFill>
                  <a:srgbClr val="689900"/>
                </a:solidFill>
                <a:latin typeface="幼圆" panose="02010509060101010101" charset="-122"/>
                <a:ea typeface="幼圆" panose="02010509060101010101" charset="-122"/>
              </a:rPr>
              <a:t>指导老师：杨枨</a:t>
            </a:r>
            <a:endParaRPr lang="zh-CN" altLang="zh-CN" sz="1400" b="1" dirty="0">
              <a:solidFill>
                <a:srgbClr val="68990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5" name="图片 4" descr="d157b10278929b86b7a263b4312d9255"/>
          <p:cNvPicPr>
            <a:picLocks noChangeAspect="1"/>
          </p:cNvPicPr>
          <p:nvPr/>
        </p:nvPicPr>
        <p:blipFill>
          <a:blip r:embed="rId1"/>
          <a:srcRect l="1939" t="60987" r="4808" b="1168"/>
          <a:stretch>
            <a:fillRect/>
          </a:stretch>
        </p:blipFill>
        <p:spPr>
          <a:xfrm>
            <a:off x="282575" y="3206115"/>
            <a:ext cx="11602720" cy="3380105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3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8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00"/>
                            </p:stCondLst>
                            <p:childTnLst>
                              <p:par>
                                <p:cTn id="37" presetID="20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38" dur="500" autoRev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8990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500" autoRev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8990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500" autoRev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3" grpId="1" bldLvl="0" animBg="1"/>
      <p:bldP spid="16" grpId="0"/>
      <p:bldP spid="4" grpId="0" bldLvl="0" animBg="1"/>
      <p:bldP spid="1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/>
        </p:nvSpPr>
        <p:spPr>
          <a:xfrm>
            <a:off x="387316" y="405623"/>
            <a:ext cx="11422449" cy="6047179"/>
          </a:xfrm>
          <a:prstGeom prst="rect">
            <a:avLst/>
          </a:prstGeom>
          <a:solidFill>
            <a:schemeClr val="bg1"/>
          </a:solidFill>
          <a:ln w="952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4227500" y="1974786"/>
            <a:ext cx="346941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DFKai-SB" panose="03000509000000000000" charset="-120"/>
                <a:ea typeface="DFKai-SB" panose="03000509000000000000" charset="-120"/>
              </a:rPr>
              <a:t>Part 03</a:t>
            </a:r>
            <a:endParaRPr lang="en-US" altLang="zh-CN" sz="6000" b="1" smtClean="0">
              <a:solidFill>
                <a:schemeClr val="tx1">
                  <a:lumMod val="65000"/>
                  <a:lumOff val="35000"/>
                </a:schemeClr>
              </a:solidFill>
              <a:latin typeface="DFKai-SB" panose="03000509000000000000" charset="-120"/>
              <a:ea typeface="DFKai-SB" panose="03000509000000000000" charset="-12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57753" y="2964507"/>
            <a:ext cx="500891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模块设计</a:t>
            </a:r>
            <a:endParaRPr lang="zh-CN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400976" y="3584290"/>
            <a:ext cx="112246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492351" y="3667913"/>
            <a:ext cx="493971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rPr>
              <a:t>Module design</a:t>
            </a:r>
            <a:endParaRPr lang="en-US" altLang="zh-CN" sz="1200" smtClean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2" name="图片 1" descr="d157b10278929b86b7a263b4312d9255"/>
          <p:cNvPicPr>
            <a:picLocks noChangeAspect="1"/>
          </p:cNvPicPr>
          <p:nvPr/>
        </p:nvPicPr>
        <p:blipFill>
          <a:blip r:embed="rId1"/>
          <a:srcRect l="69662" t="54976" r="5194" b="2211"/>
          <a:stretch>
            <a:fillRect/>
          </a:stretch>
        </p:blipFill>
        <p:spPr>
          <a:xfrm>
            <a:off x="7264112" y="1986636"/>
            <a:ext cx="4545478" cy="4465911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56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99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99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4" name="矩形 4"/>
          <p:cNvSpPr/>
          <p:nvPr/>
        </p:nvSpPr>
        <p:spPr>
          <a:xfrm>
            <a:off x="354476" y="329328"/>
            <a:ext cx="651599" cy="651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45500" y="263283"/>
            <a:ext cx="1415772" cy="464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最新工作概述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82795" y="457200"/>
            <a:ext cx="3279140" cy="826770"/>
            <a:chOff x="7217" y="720"/>
            <a:chExt cx="5164" cy="1302"/>
          </a:xfrm>
        </p:grpSpPr>
        <p:grpSp>
          <p:nvGrpSpPr>
            <p:cNvPr id="8" name="组合 7"/>
            <p:cNvGrpSpPr/>
            <p:nvPr/>
          </p:nvGrpSpPr>
          <p:grpSpPr>
            <a:xfrm>
              <a:off x="7217" y="720"/>
              <a:ext cx="5164" cy="1084"/>
              <a:chOff x="7217" y="848"/>
              <a:chExt cx="5164" cy="1084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4" name="直接连接符 3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直接连接符 4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3"/>
              <p:cNvSpPr txBox="1"/>
              <p:nvPr/>
            </p:nvSpPr>
            <p:spPr>
              <a:xfrm>
                <a:off x="7217" y="848"/>
                <a:ext cx="516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sz="2400" spc="600" dirty="0">
                    <a:solidFill>
                      <a:schemeClr val="bg1">
                        <a:lumMod val="50000"/>
                      </a:schemeClr>
                    </a:solidFill>
                    <a:latin typeface="幼圆" panose="02010509060101010101" charset="-122"/>
                    <a:ea typeface="幼圆" panose="02010509060101010101" charset="-122"/>
                    <a:sym typeface="微软雅黑" panose="020B0503020204020204" charset="-122"/>
                  </a:rPr>
                  <a:t>功能</a:t>
                </a:r>
                <a:endParaRPr lang="zh-CN" altLang="en-US" sz="2400" spc="600" dirty="0">
                  <a:solidFill>
                    <a:schemeClr val="bg1">
                      <a:lumMod val="50000"/>
                    </a:schemeClr>
                  </a:solidFill>
                  <a:latin typeface="幼圆" panose="02010509060101010101" charset="-122"/>
                  <a:ea typeface="幼圆" panose="02010509060101010101" charset="-122"/>
                  <a:sym typeface="微软雅黑" panose="020B0503020204020204" charset="-122"/>
                </a:endParaRPr>
              </a:p>
            </p:txBody>
          </p:sp>
        </p:grpSp>
        <p:pic>
          <p:nvPicPr>
            <p:cNvPr id="7" name="图片 6" descr="d157b10278929b86b7a263b4312d9255"/>
            <p:cNvPicPr>
              <a:picLocks noChangeAspect="1"/>
            </p:cNvPicPr>
            <p:nvPr/>
          </p:nvPicPr>
          <p:blipFill>
            <a:blip r:embed="rId1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  <p:graphicFrame>
        <p:nvGraphicFramePr>
          <p:cNvPr id="-2147482610" name="对象 -2147482611"/>
          <p:cNvGraphicFramePr>
            <a:graphicFrameLocks noChangeAspect="1"/>
          </p:cNvGraphicFramePr>
          <p:nvPr/>
        </p:nvGraphicFramePr>
        <p:xfrm>
          <a:off x="3968115" y="1720850"/>
          <a:ext cx="4507865" cy="4043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4481195" imgH="4010660" progId="Visio.Drawing.11">
                  <p:embed/>
                </p:oleObj>
              </mc:Choice>
              <mc:Fallback>
                <p:oleObj name="" r:id="rId2" imgW="4481195" imgH="401066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68115" y="1720850"/>
                        <a:ext cx="4507865" cy="40436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0795" y="261007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4" name="矩形 4"/>
          <p:cNvSpPr/>
          <p:nvPr/>
        </p:nvSpPr>
        <p:spPr>
          <a:xfrm>
            <a:off x="354476" y="329328"/>
            <a:ext cx="651599" cy="651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45500" y="263283"/>
            <a:ext cx="1415772" cy="464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最新工作概述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82795" y="457200"/>
            <a:ext cx="3279140" cy="826770"/>
            <a:chOff x="7217" y="720"/>
            <a:chExt cx="5164" cy="1302"/>
          </a:xfrm>
        </p:grpSpPr>
        <p:grpSp>
          <p:nvGrpSpPr>
            <p:cNvPr id="8" name="组合 7"/>
            <p:cNvGrpSpPr/>
            <p:nvPr/>
          </p:nvGrpSpPr>
          <p:grpSpPr>
            <a:xfrm>
              <a:off x="7217" y="720"/>
              <a:ext cx="5164" cy="1084"/>
              <a:chOff x="7217" y="848"/>
              <a:chExt cx="5164" cy="1084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4" name="直接连接符 3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直接连接符 4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3"/>
              <p:cNvSpPr txBox="1"/>
              <p:nvPr/>
            </p:nvSpPr>
            <p:spPr>
              <a:xfrm>
                <a:off x="7217" y="848"/>
                <a:ext cx="516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输入项</a:t>
                </a:r>
                <a:endParaRPr lang="en-US" altLang="zh-CN" sz="2400" b="0" spc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charset="-122"/>
                  <a:ea typeface="幼圆" panose="02010509060101010101" charset="-122"/>
                  <a:sym typeface="+mn-ea"/>
                </a:endParaRPr>
              </a:p>
            </p:txBody>
          </p:sp>
        </p:grpSp>
        <p:pic>
          <p:nvPicPr>
            <p:cNvPr id="7" name="图片 6" descr="d157b10278929b86b7a263b4312d9255"/>
            <p:cNvPicPr>
              <a:picLocks noChangeAspect="1"/>
            </p:cNvPicPr>
            <p:nvPr/>
          </p:nvPicPr>
          <p:blipFill>
            <a:blip r:embed="rId1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  <p:sp>
        <p:nvSpPr>
          <p:cNvPr id="20" name="文本框 19"/>
          <p:cNvSpPr txBox="1"/>
          <p:nvPr/>
        </p:nvSpPr>
        <p:spPr>
          <a:xfrm>
            <a:off x="9738995" y="609473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详见需求分析报告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110" y="2143760"/>
            <a:ext cx="5603875" cy="2739390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0795" y="261007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4" name="矩形 4"/>
          <p:cNvSpPr/>
          <p:nvPr/>
        </p:nvSpPr>
        <p:spPr>
          <a:xfrm>
            <a:off x="354476" y="329328"/>
            <a:ext cx="651599" cy="651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45500" y="263283"/>
            <a:ext cx="1415772" cy="464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最新工作概述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82795" y="457200"/>
            <a:ext cx="3279140" cy="826770"/>
            <a:chOff x="7217" y="720"/>
            <a:chExt cx="5164" cy="1302"/>
          </a:xfrm>
        </p:grpSpPr>
        <p:grpSp>
          <p:nvGrpSpPr>
            <p:cNvPr id="8" name="组合 7"/>
            <p:cNvGrpSpPr/>
            <p:nvPr/>
          </p:nvGrpSpPr>
          <p:grpSpPr>
            <a:xfrm>
              <a:off x="7217" y="720"/>
              <a:ext cx="5164" cy="1084"/>
              <a:chOff x="7217" y="848"/>
              <a:chExt cx="5164" cy="1084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4" name="直接连接符 3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直接连接符 4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3"/>
              <p:cNvSpPr txBox="1"/>
              <p:nvPr/>
            </p:nvSpPr>
            <p:spPr>
              <a:xfrm>
                <a:off x="7217" y="848"/>
                <a:ext cx="516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输出项</a:t>
                </a:r>
                <a:endParaRPr lang="zh-CN" sz="2400" b="0" spc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charset="-122"/>
                  <a:ea typeface="幼圆" panose="02010509060101010101" charset="-122"/>
                  <a:sym typeface="+mn-ea"/>
                </a:endParaRPr>
              </a:p>
            </p:txBody>
          </p:sp>
        </p:grpSp>
        <p:pic>
          <p:nvPicPr>
            <p:cNvPr id="7" name="图片 6" descr="d157b10278929b86b7a263b4312d9255"/>
            <p:cNvPicPr>
              <a:picLocks noChangeAspect="1"/>
            </p:cNvPicPr>
            <p:nvPr/>
          </p:nvPicPr>
          <p:blipFill>
            <a:blip r:embed="rId1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  <p:sp>
        <p:nvSpPr>
          <p:cNvPr id="20" name="文本框 19"/>
          <p:cNvSpPr txBox="1"/>
          <p:nvPr/>
        </p:nvSpPr>
        <p:spPr>
          <a:xfrm>
            <a:off x="9738995" y="609473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详见需求分析报告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10" y="1283970"/>
            <a:ext cx="4080510" cy="476059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310" y="1283970"/>
            <a:ext cx="4272280" cy="4683125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0795" y="261007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4" name="矩形 4"/>
          <p:cNvSpPr/>
          <p:nvPr/>
        </p:nvSpPr>
        <p:spPr>
          <a:xfrm>
            <a:off x="354476" y="329328"/>
            <a:ext cx="651599" cy="651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45500" y="263283"/>
            <a:ext cx="1415772" cy="464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最新工作概述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82795" y="457200"/>
            <a:ext cx="3279140" cy="826770"/>
            <a:chOff x="7217" y="720"/>
            <a:chExt cx="5164" cy="1302"/>
          </a:xfrm>
        </p:grpSpPr>
        <p:grpSp>
          <p:nvGrpSpPr>
            <p:cNvPr id="8" name="组合 7"/>
            <p:cNvGrpSpPr/>
            <p:nvPr/>
          </p:nvGrpSpPr>
          <p:grpSpPr>
            <a:xfrm>
              <a:off x="7217" y="720"/>
              <a:ext cx="5164" cy="1084"/>
              <a:chOff x="7217" y="848"/>
              <a:chExt cx="5164" cy="1084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4" name="直接连接符 3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直接连接符 4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3"/>
              <p:cNvSpPr txBox="1"/>
              <p:nvPr/>
            </p:nvSpPr>
            <p:spPr>
              <a:xfrm>
                <a:off x="7217" y="848"/>
                <a:ext cx="516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zh-CN" sz="2400" spc="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幼圆" panose="02010509060101010101" charset="-122"/>
                    <a:ea typeface="幼圆" panose="02010509060101010101" charset="-122"/>
                    <a:sym typeface="+mn-ea"/>
                  </a:rPr>
                  <a:t>逻辑流程</a:t>
                </a:r>
                <a:endParaRPr lang="zh-CN" sz="2400" spc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charset="-122"/>
                  <a:ea typeface="幼圆" panose="02010509060101010101" charset="-122"/>
                  <a:sym typeface="+mn-ea"/>
                </a:endParaRPr>
              </a:p>
            </p:txBody>
          </p:sp>
        </p:grpSp>
        <p:pic>
          <p:nvPicPr>
            <p:cNvPr id="7" name="图片 6" descr="d157b10278929b86b7a263b4312d9255"/>
            <p:cNvPicPr>
              <a:picLocks noChangeAspect="1"/>
            </p:cNvPicPr>
            <p:nvPr/>
          </p:nvPicPr>
          <p:blipFill>
            <a:blip r:embed="rId1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  <p:sp>
        <p:nvSpPr>
          <p:cNvPr id="20" name="文本框 19"/>
          <p:cNvSpPr txBox="1"/>
          <p:nvPr/>
        </p:nvSpPr>
        <p:spPr>
          <a:xfrm>
            <a:off x="9738995" y="609473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详见需求分析报告</a:t>
            </a:r>
            <a:endParaRPr lang="zh-CN" altLang="en-US"/>
          </a:p>
        </p:txBody>
      </p:sp>
      <p:graphicFrame>
        <p:nvGraphicFramePr>
          <p:cNvPr id="-2147482609" name="对象 -2147482610"/>
          <p:cNvGraphicFramePr>
            <a:graphicFrameLocks noChangeAspect="1"/>
          </p:cNvGraphicFramePr>
          <p:nvPr/>
        </p:nvGraphicFramePr>
        <p:xfrm>
          <a:off x="5478145" y="1551940"/>
          <a:ext cx="1489075" cy="454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1729105" imgH="5241925" progId="Visio.Drawing.11">
                  <p:embed/>
                </p:oleObj>
              </mc:Choice>
              <mc:Fallback>
                <p:oleObj name="" r:id="rId2" imgW="1729105" imgH="524192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78145" y="1551940"/>
                        <a:ext cx="1489075" cy="45427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/>
        </p:nvSpPr>
        <p:spPr>
          <a:xfrm>
            <a:off x="387316" y="405623"/>
            <a:ext cx="11422449" cy="6047179"/>
          </a:xfrm>
          <a:prstGeom prst="rect">
            <a:avLst/>
          </a:prstGeom>
          <a:solidFill>
            <a:schemeClr val="bg1"/>
          </a:solidFill>
          <a:ln w="952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4227500" y="1974786"/>
            <a:ext cx="346941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DFKai-SB" panose="03000509000000000000" charset="-120"/>
                <a:ea typeface="DFKai-SB" panose="03000509000000000000" charset="-120"/>
              </a:rPr>
              <a:t>Part 04</a:t>
            </a:r>
            <a:endParaRPr lang="en-US" altLang="zh-CN" sz="6000" b="1" smtClean="0">
              <a:solidFill>
                <a:schemeClr val="tx1">
                  <a:lumMod val="65000"/>
                  <a:lumOff val="35000"/>
                </a:schemeClr>
              </a:solidFill>
              <a:latin typeface="DFKai-SB" panose="03000509000000000000" charset="-120"/>
              <a:ea typeface="DFKai-SB" panose="03000509000000000000" charset="-12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57753" y="2964507"/>
            <a:ext cx="500891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伪代码</a:t>
            </a:r>
            <a:endParaRPr lang="zh-CN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400976" y="3584290"/>
            <a:ext cx="112246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492351" y="3667913"/>
            <a:ext cx="493971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rPr>
              <a:t>Pseudo code</a:t>
            </a:r>
            <a:endParaRPr lang="en-US" altLang="zh-CN" sz="1200" smtClean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2" name="图片 1" descr="d157b10278929b86b7a263b4312d9255"/>
          <p:cNvPicPr>
            <a:picLocks noChangeAspect="1"/>
          </p:cNvPicPr>
          <p:nvPr/>
        </p:nvPicPr>
        <p:blipFill>
          <a:blip r:embed="rId1"/>
          <a:srcRect l="69662" t="54976" r="5194" b="2211"/>
          <a:stretch>
            <a:fillRect/>
          </a:stretch>
        </p:blipFill>
        <p:spPr>
          <a:xfrm>
            <a:off x="7264112" y="1986636"/>
            <a:ext cx="4545478" cy="4465911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56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7305" y="261007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4" name="矩形 4"/>
          <p:cNvSpPr/>
          <p:nvPr/>
        </p:nvSpPr>
        <p:spPr>
          <a:xfrm>
            <a:off x="354476" y="329328"/>
            <a:ext cx="651599" cy="651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45500" y="263283"/>
            <a:ext cx="1415772" cy="464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最新工作概述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128135" y="425450"/>
            <a:ext cx="3935095" cy="858520"/>
            <a:chOff x="6501" y="670"/>
            <a:chExt cx="6197" cy="1352"/>
          </a:xfrm>
        </p:grpSpPr>
        <p:grpSp>
          <p:nvGrpSpPr>
            <p:cNvPr id="8" name="组合 7"/>
            <p:cNvGrpSpPr/>
            <p:nvPr/>
          </p:nvGrpSpPr>
          <p:grpSpPr>
            <a:xfrm>
              <a:off x="6501" y="670"/>
              <a:ext cx="6197" cy="1134"/>
              <a:chOff x="6501" y="798"/>
              <a:chExt cx="6197" cy="1134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4" name="直接连接符 3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直接连接符 4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3"/>
              <p:cNvSpPr txBox="1"/>
              <p:nvPr/>
            </p:nvSpPr>
            <p:spPr>
              <a:xfrm>
                <a:off x="6501" y="798"/>
                <a:ext cx="6197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伪代码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(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部分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)</a:t>
                </a:r>
                <a:endParaRPr lang="en-US" altLang="zh-CN" sz="2400" spc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charset="-122"/>
                  <a:ea typeface="幼圆" panose="02010509060101010101" charset="-122"/>
                  <a:sym typeface="+mn-ea"/>
                </a:endParaRPr>
              </a:p>
            </p:txBody>
          </p:sp>
        </p:grpSp>
        <p:pic>
          <p:nvPicPr>
            <p:cNvPr id="7" name="图片 6" descr="d157b10278929b86b7a263b4312d9255"/>
            <p:cNvPicPr>
              <a:picLocks noChangeAspect="1"/>
            </p:cNvPicPr>
            <p:nvPr/>
          </p:nvPicPr>
          <p:blipFill>
            <a:blip r:embed="rId1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129665" y="1442720"/>
            <a:ext cx="1824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一、用户模块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193165" y="4730115"/>
            <a:ext cx="1697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三、商品模块</a:t>
            </a:r>
            <a:endParaRPr lang="zh-CN"/>
          </a:p>
        </p:txBody>
      </p:sp>
      <p:sp>
        <p:nvSpPr>
          <p:cNvPr id="10" name="文本框 9"/>
          <p:cNvSpPr txBox="1"/>
          <p:nvPr/>
        </p:nvSpPr>
        <p:spPr>
          <a:xfrm>
            <a:off x="1129665" y="3352165"/>
            <a:ext cx="1667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二、搜索模块</a:t>
            </a:r>
            <a:endParaRPr 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50" y="1370965"/>
            <a:ext cx="4267835" cy="508254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555115" y="1871980"/>
            <a:ext cx="2403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1.1</a:t>
            </a:r>
            <a:r>
              <a:rPr lang="zh-CN" altLang="en-US"/>
              <a:t>用户注册界面</a:t>
            </a:r>
            <a:endParaRPr lang="zh-CN" altLang="en-US"/>
          </a:p>
          <a:p>
            <a:r>
              <a:rPr lang="en-US" altLang="zh-CN"/>
              <a:t>1.2</a:t>
            </a:r>
            <a:r>
              <a:rPr lang="zh-CN" altLang="en-US"/>
              <a:t>用户登陆界面</a:t>
            </a:r>
            <a:endParaRPr lang="zh-CN" altLang="en-US"/>
          </a:p>
          <a:p>
            <a:r>
              <a:rPr lang="en-US" altLang="zh-CN"/>
              <a:t>1.3</a:t>
            </a:r>
            <a:r>
              <a:rPr lang="zh-CN" altLang="en-US"/>
              <a:t>用户个人信息界面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55115" y="3720465"/>
            <a:ext cx="2016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2.1</a:t>
            </a:r>
            <a:r>
              <a:rPr lang="zh-CN" altLang="en-US"/>
              <a:t>全文搜索</a:t>
            </a:r>
            <a:endParaRPr lang="zh-CN" altLang="en-US"/>
          </a:p>
          <a:p>
            <a:r>
              <a:rPr lang="en-US" altLang="zh-CN"/>
              <a:t>2.2</a:t>
            </a:r>
            <a:r>
              <a:rPr lang="zh-CN" altLang="en-US"/>
              <a:t>分类搜索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612900" y="5191125"/>
            <a:ext cx="20167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3.1</a:t>
            </a:r>
            <a:r>
              <a:rPr lang="zh-CN" altLang="en-US"/>
              <a:t>商品发布模块</a:t>
            </a:r>
            <a:endParaRPr lang="zh-CN" altLang="en-US"/>
          </a:p>
          <a:p>
            <a:r>
              <a:rPr lang="en-US" altLang="zh-CN"/>
              <a:t>3.2</a:t>
            </a:r>
            <a:r>
              <a:rPr lang="zh-CN" altLang="en-US"/>
              <a:t>货架界面</a:t>
            </a:r>
            <a:endParaRPr lang="zh-CN" altLang="en-US"/>
          </a:p>
          <a:p>
            <a:r>
              <a:rPr lang="en-US" altLang="zh-CN"/>
              <a:t>3.3</a:t>
            </a:r>
            <a:r>
              <a:rPr lang="zh-CN" altLang="en-US"/>
              <a:t>收藏界面</a:t>
            </a:r>
            <a:endParaRPr lang="zh-CN" altLang="en-US"/>
          </a:p>
          <a:p>
            <a:r>
              <a:rPr lang="en-US" altLang="zh-CN"/>
              <a:t>3.4</a:t>
            </a:r>
            <a:r>
              <a:rPr lang="zh-CN" altLang="en-US"/>
              <a:t>评论界面</a:t>
            </a:r>
            <a:endParaRPr lang="zh-CN" alt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/>
        </p:nvSpPr>
        <p:spPr>
          <a:xfrm>
            <a:off x="384776" y="405623"/>
            <a:ext cx="11422449" cy="6047179"/>
          </a:xfrm>
          <a:prstGeom prst="rect">
            <a:avLst/>
          </a:prstGeom>
          <a:solidFill>
            <a:schemeClr val="bg1"/>
          </a:solidFill>
          <a:ln w="952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4227500" y="1974786"/>
            <a:ext cx="346941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DFKai-SB" panose="03000509000000000000" charset="-120"/>
                <a:ea typeface="DFKai-SB" panose="03000509000000000000" charset="-120"/>
              </a:rPr>
              <a:t>Part 05</a:t>
            </a:r>
            <a:endParaRPr lang="en-US" altLang="zh-CN" sz="6000" b="1" smtClean="0">
              <a:solidFill>
                <a:schemeClr val="tx1">
                  <a:lumMod val="65000"/>
                  <a:lumOff val="35000"/>
                </a:schemeClr>
              </a:solidFill>
              <a:latin typeface="DFKai-SB" panose="03000509000000000000" charset="-120"/>
              <a:ea typeface="DFKai-SB" panose="03000509000000000000" charset="-12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57753" y="2964507"/>
            <a:ext cx="500891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PAD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400976" y="3584290"/>
            <a:ext cx="112246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492351" y="3667913"/>
            <a:ext cx="493971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PAD chart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 descr="d157b10278929b86b7a263b4312d9255"/>
          <p:cNvPicPr>
            <a:picLocks noChangeAspect="1"/>
          </p:cNvPicPr>
          <p:nvPr/>
        </p:nvPicPr>
        <p:blipFill>
          <a:blip r:embed="rId1"/>
          <a:srcRect l="55630" t="77751" r="30789" b="822"/>
          <a:stretch>
            <a:fillRect/>
          </a:stretch>
        </p:blipFill>
        <p:spPr>
          <a:xfrm>
            <a:off x="2687315" y="4217899"/>
            <a:ext cx="2453881" cy="2234648"/>
          </a:xfrm>
          <a:prstGeom prst="rect">
            <a:avLst/>
          </a:prstGeom>
        </p:spPr>
      </p:pic>
      <p:pic>
        <p:nvPicPr>
          <p:cNvPr id="2" name="图片 1" descr="d157b10278929b86b7a263b4312d9255"/>
          <p:cNvPicPr>
            <a:picLocks noChangeAspect="1"/>
          </p:cNvPicPr>
          <p:nvPr/>
        </p:nvPicPr>
        <p:blipFill>
          <a:blip r:embed="rId1"/>
          <a:srcRect l="83077" t="54976" r="5194" b="2211"/>
          <a:stretch>
            <a:fillRect/>
          </a:stretch>
        </p:blipFill>
        <p:spPr>
          <a:xfrm>
            <a:off x="241052" y="2242266"/>
            <a:ext cx="1998487" cy="4210280"/>
          </a:xfrm>
          <a:prstGeom prst="rect">
            <a:avLst/>
          </a:prstGeom>
        </p:spPr>
      </p:pic>
      <p:pic>
        <p:nvPicPr>
          <p:cNvPr id="3" name="图片 2" descr="d157b10278929b86b7a263b4312d9255"/>
          <p:cNvPicPr>
            <a:picLocks noChangeAspect="1"/>
          </p:cNvPicPr>
          <p:nvPr/>
        </p:nvPicPr>
        <p:blipFill>
          <a:blip r:embed="rId1"/>
          <a:srcRect l="3211" t="65229" r="86361" b="2407"/>
          <a:stretch>
            <a:fillRect/>
          </a:stretch>
        </p:blipFill>
        <p:spPr>
          <a:xfrm flipH="1">
            <a:off x="1956822" y="4917919"/>
            <a:ext cx="856615" cy="1534628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56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99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99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4" name="矩形 4"/>
          <p:cNvSpPr/>
          <p:nvPr/>
        </p:nvSpPr>
        <p:spPr>
          <a:xfrm>
            <a:off x="354476" y="329328"/>
            <a:ext cx="651599" cy="651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45500" y="263283"/>
            <a:ext cx="1415772" cy="464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最新工作概述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82795" y="457200"/>
            <a:ext cx="3279140" cy="826770"/>
            <a:chOff x="7217" y="720"/>
            <a:chExt cx="5164" cy="1302"/>
          </a:xfrm>
        </p:grpSpPr>
        <p:grpSp>
          <p:nvGrpSpPr>
            <p:cNvPr id="8" name="组合 7"/>
            <p:cNvGrpSpPr/>
            <p:nvPr/>
          </p:nvGrpSpPr>
          <p:grpSpPr>
            <a:xfrm>
              <a:off x="7217" y="720"/>
              <a:ext cx="5164" cy="1084"/>
              <a:chOff x="7217" y="848"/>
              <a:chExt cx="5164" cy="1084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4" name="直接连接符 3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直接连接符 4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3"/>
              <p:cNvSpPr txBox="1"/>
              <p:nvPr/>
            </p:nvSpPr>
            <p:spPr>
              <a:xfrm>
                <a:off x="7217" y="848"/>
                <a:ext cx="516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PAD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图</a:t>
                </a:r>
                <a:endParaRPr lang="zh-CN" altLang="en-US" sz="2400" b="0" spc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charset="-122"/>
                  <a:ea typeface="幼圆" panose="02010509060101010101" charset="-122"/>
                  <a:sym typeface="+mn-ea"/>
                </a:endParaRPr>
              </a:p>
            </p:txBody>
          </p:sp>
        </p:grpSp>
        <p:pic>
          <p:nvPicPr>
            <p:cNvPr id="7" name="图片 6" descr="d157b10278929b86b7a263b4312d9255"/>
            <p:cNvPicPr>
              <a:picLocks noChangeAspect="1"/>
            </p:cNvPicPr>
            <p:nvPr/>
          </p:nvPicPr>
          <p:blipFill>
            <a:blip r:embed="rId1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  <p:pic>
        <p:nvPicPr>
          <p:cNvPr id="10" name="图片 9" descr="%4$~(V8QU649Z$LZM8P(O6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" y="1399540"/>
            <a:ext cx="7360920" cy="2606040"/>
          </a:xfrm>
          <a:prstGeom prst="rect">
            <a:avLst/>
          </a:prstGeom>
        </p:spPr>
      </p:pic>
      <p:pic>
        <p:nvPicPr>
          <p:cNvPr id="11" name="图片 10" descr="{8%49V@Z1VDHNV(_V0]_4{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955" y="3436620"/>
            <a:ext cx="6595745" cy="3074035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/>
        </p:nvSpPr>
        <p:spPr>
          <a:xfrm>
            <a:off x="384776" y="405623"/>
            <a:ext cx="11422449" cy="6047179"/>
          </a:xfrm>
          <a:prstGeom prst="rect">
            <a:avLst/>
          </a:prstGeom>
          <a:solidFill>
            <a:schemeClr val="bg1"/>
          </a:solidFill>
          <a:ln w="952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4227500" y="1974786"/>
            <a:ext cx="346941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DFKai-SB" panose="03000509000000000000" charset="-120"/>
                <a:ea typeface="DFKai-SB" panose="03000509000000000000" charset="-120"/>
              </a:rPr>
              <a:t>Part 06</a:t>
            </a:r>
            <a:endParaRPr lang="en-US" altLang="zh-CN" sz="6000" b="1" smtClean="0">
              <a:solidFill>
                <a:schemeClr val="tx1">
                  <a:lumMod val="65000"/>
                  <a:lumOff val="35000"/>
                </a:schemeClr>
              </a:solidFill>
              <a:latin typeface="DFKai-SB" panose="03000509000000000000" charset="-120"/>
              <a:ea typeface="DFKai-SB" panose="03000509000000000000" charset="-12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57753" y="2964507"/>
            <a:ext cx="500891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小组成员及分工</a:t>
            </a:r>
            <a:endParaRPr lang="zh-CN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400976" y="3584290"/>
            <a:ext cx="112246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492351" y="3667913"/>
            <a:ext cx="493971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Group members and division of labor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图片 4" descr="d157b10278929b86b7a263b4312d9255"/>
          <p:cNvPicPr>
            <a:picLocks noChangeAspect="1"/>
          </p:cNvPicPr>
          <p:nvPr/>
        </p:nvPicPr>
        <p:blipFill>
          <a:blip r:embed="rId1"/>
          <a:srcRect l="31828" t="80491" r="30789" b="822"/>
          <a:stretch>
            <a:fillRect/>
          </a:stretch>
        </p:blipFill>
        <p:spPr>
          <a:xfrm flipH="1">
            <a:off x="384950" y="4087544"/>
            <a:ext cx="6353511" cy="2365003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56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圆角矩形 9"/>
          <p:cNvSpPr/>
          <p:nvPr/>
        </p:nvSpPr>
        <p:spPr>
          <a:xfrm>
            <a:off x="239395" y="247015"/>
            <a:ext cx="11712575" cy="6335395"/>
          </a:xfrm>
          <a:prstGeom prst="roundRect">
            <a:avLst>
              <a:gd name="adj" fmla="val 566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grpSp>
        <p:nvGrpSpPr>
          <p:cNvPr id="24" name="组合 23"/>
          <p:cNvGrpSpPr/>
          <p:nvPr/>
        </p:nvGrpSpPr>
        <p:grpSpPr>
          <a:xfrm>
            <a:off x="1685771" y="2484992"/>
            <a:ext cx="1838960" cy="1223010"/>
            <a:chOff x="2626783" y="2277020"/>
            <a:chExt cx="1838960" cy="1223010"/>
          </a:xfrm>
        </p:grpSpPr>
        <p:grpSp>
          <p:nvGrpSpPr>
            <p:cNvPr id="25" name="组合 24"/>
            <p:cNvGrpSpPr/>
            <p:nvPr/>
          </p:nvGrpSpPr>
          <p:grpSpPr>
            <a:xfrm>
              <a:off x="2626783" y="2277020"/>
              <a:ext cx="1838960" cy="1223010"/>
              <a:chOff x="2684915" y="2277020"/>
              <a:chExt cx="1838960" cy="1223010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2773815" y="2978060"/>
                <a:ext cx="1661160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华文细黑" panose="02010600040101010101" pitchFamily="2" charset="-122"/>
                  </a:rPr>
                  <a:t>CONTENT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华文细黑" panose="02010600040101010101" pitchFamily="2" charset="-122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2684915" y="2277020"/>
                <a:ext cx="1838960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幼圆" panose="02010509060101010101" charset="-122"/>
                    <a:ea typeface="幼圆" panose="02010509060101010101" charset="-122"/>
                  </a:rPr>
                  <a:t>目录</a:t>
                </a:r>
                <a:endParaRPr lang="zh-CN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sp>
          <p:nvSpPr>
            <p:cNvPr id="26" name="L 形 25"/>
            <p:cNvSpPr/>
            <p:nvPr/>
          </p:nvSpPr>
          <p:spPr>
            <a:xfrm rot="2493705" flipH="1" flipV="1">
              <a:off x="4321671" y="3207991"/>
              <a:ext cx="54243" cy="54244"/>
            </a:xfrm>
            <a:prstGeom prst="corner">
              <a:avLst>
                <a:gd name="adj1" fmla="val 15149"/>
                <a:gd name="adj2" fmla="val 17140"/>
              </a:avLst>
            </a:prstGeom>
            <a:solidFill>
              <a:srgbClr val="708265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27" name="L 形 26"/>
            <p:cNvSpPr/>
            <p:nvPr/>
          </p:nvSpPr>
          <p:spPr>
            <a:xfrm rot="2493705" flipH="1" flipV="1">
              <a:off x="4239023" y="3207991"/>
              <a:ext cx="54243" cy="54244"/>
            </a:xfrm>
            <a:prstGeom prst="corner">
              <a:avLst>
                <a:gd name="adj1" fmla="val 15149"/>
                <a:gd name="adj2" fmla="val 17140"/>
              </a:avLst>
            </a:prstGeom>
            <a:solidFill>
              <a:srgbClr val="72411C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华文细黑" panose="02010600040101010101" pitchFamily="2" charset="-122"/>
              </a:endParaRPr>
            </a:p>
          </p:txBody>
        </p:sp>
      </p:grpSp>
      <p:pic>
        <p:nvPicPr>
          <p:cNvPr id="13" name="图片 12" descr="d157b10278929b86b7a263b4312d9255"/>
          <p:cNvPicPr>
            <a:picLocks noChangeAspect="1"/>
          </p:cNvPicPr>
          <p:nvPr/>
        </p:nvPicPr>
        <p:blipFill>
          <a:blip r:embed="rId1"/>
          <a:srcRect l="3211" t="65229" r="86361" b="2407"/>
          <a:stretch>
            <a:fillRect/>
          </a:stretch>
        </p:blipFill>
        <p:spPr>
          <a:xfrm>
            <a:off x="54610" y="790575"/>
            <a:ext cx="3232785" cy="579183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340985" y="1932940"/>
            <a:ext cx="3377565" cy="629697"/>
            <a:chOff x="8705" y="6653"/>
            <a:chExt cx="5319" cy="1162"/>
          </a:xfrm>
        </p:grpSpPr>
        <p:sp>
          <p:nvSpPr>
            <p:cNvPr id="3" name="文本框 16"/>
            <p:cNvSpPr txBox="1">
              <a:spLocks noChangeArrowheads="1"/>
            </p:cNvSpPr>
            <p:nvPr/>
          </p:nvSpPr>
          <p:spPr bwMode="auto">
            <a:xfrm>
              <a:off x="9784" y="6653"/>
              <a:ext cx="4240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indent="0" algn="l">
                <a:lnSpc>
                  <a:spcPct val="175000"/>
                </a:lnSpc>
                <a:buNone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项目概述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705" y="6958"/>
              <a:ext cx="1018" cy="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charset="-122"/>
                  <a:ea typeface="幼圆" panose="02010509060101010101" charset="-122"/>
                </a:rPr>
                <a:t>01</a:t>
              </a:r>
              <a:endPara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340985" y="2484755"/>
            <a:ext cx="3107690" cy="629697"/>
            <a:chOff x="8705" y="6653"/>
            <a:chExt cx="4894" cy="1162"/>
          </a:xfrm>
        </p:grpSpPr>
        <p:sp>
          <p:nvSpPr>
            <p:cNvPr id="15" name="文本框 16"/>
            <p:cNvSpPr txBox="1">
              <a:spLocks noChangeArrowheads="1"/>
            </p:cNvSpPr>
            <p:nvPr/>
          </p:nvSpPr>
          <p:spPr bwMode="auto">
            <a:xfrm>
              <a:off x="9784" y="6653"/>
              <a:ext cx="3815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indent="0" algn="l">
                <a:lnSpc>
                  <a:spcPct val="175000"/>
                </a:lnSpc>
                <a:buNone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系统结构设计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705" y="6958"/>
              <a:ext cx="1018" cy="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charset="-122"/>
                  <a:ea typeface="幼圆" panose="02010509060101010101" charset="-122"/>
                </a:rPr>
                <a:t>02</a:t>
              </a:r>
              <a:endPara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340985" y="3077955"/>
            <a:ext cx="4575810" cy="629697"/>
            <a:chOff x="8702" y="6454"/>
            <a:chExt cx="7206" cy="1162"/>
          </a:xfrm>
        </p:grpSpPr>
        <p:sp>
          <p:nvSpPr>
            <p:cNvPr id="30" name="文本框 16"/>
            <p:cNvSpPr txBox="1">
              <a:spLocks noChangeArrowheads="1"/>
            </p:cNvSpPr>
            <p:nvPr/>
          </p:nvSpPr>
          <p:spPr bwMode="auto">
            <a:xfrm>
              <a:off x="9781" y="6454"/>
              <a:ext cx="6127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indent="0" algn="l">
                <a:lnSpc>
                  <a:spcPct val="175000"/>
                </a:lnSpc>
                <a:buNone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模块设计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8702" y="6759"/>
              <a:ext cx="1018" cy="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charset="-122"/>
                  <a:ea typeface="幼圆" panose="02010509060101010101" charset="-122"/>
                </a:rPr>
                <a:t>03</a:t>
              </a:r>
              <a:endPara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</p:grpSp>
      <p:sp>
        <p:nvSpPr>
          <p:cNvPr id="9" name="文本框 16"/>
          <p:cNvSpPr txBox="1">
            <a:spLocks noChangeArrowheads="1"/>
          </p:cNvSpPr>
          <p:nvPr/>
        </p:nvSpPr>
        <p:spPr bwMode="auto">
          <a:xfrm>
            <a:off x="6026150" y="3639820"/>
            <a:ext cx="2436495" cy="62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l">
              <a:lnSpc>
                <a:spcPct val="175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伪代码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42890" y="3809365"/>
            <a:ext cx="646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04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5" name="文本框 16"/>
          <p:cNvSpPr txBox="1">
            <a:spLocks noChangeArrowheads="1"/>
          </p:cNvSpPr>
          <p:nvPr/>
        </p:nvSpPr>
        <p:spPr bwMode="auto">
          <a:xfrm>
            <a:off x="6026150" y="4269740"/>
            <a:ext cx="2436495" cy="62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l">
              <a:lnSpc>
                <a:spcPct val="175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42890" y="4439285"/>
            <a:ext cx="646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05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12" name="文本框 16"/>
          <p:cNvSpPr txBox="1">
            <a:spLocks noChangeArrowheads="1"/>
          </p:cNvSpPr>
          <p:nvPr/>
        </p:nvSpPr>
        <p:spPr bwMode="auto">
          <a:xfrm>
            <a:off x="6026150" y="4841240"/>
            <a:ext cx="2436495" cy="62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l">
              <a:lnSpc>
                <a:spcPct val="175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小组成员及分工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42890" y="5010785"/>
            <a:ext cx="646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06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Bar/>
      </p:transition>
    </mc:Choice>
    <mc:Fallback>
      <p:transition spd="slow">
        <p:randomBa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5" grpId="0"/>
      <p:bldP spid="6" grpId="0"/>
      <p:bldP spid="12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4" name="矩形 4"/>
          <p:cNvSpPr/>
          <p:nvPr/>
        </p:nvSpPr>
        <p:spPr>
          <a:xfrm>
            <a:off x="354476" y="329328"/>
            <a:ext cx="651599" cy="651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Chart 2"/>
          <p:cNvGraphicFramePr/>
          <p:nvPr/>
        </p:nvGraphicFramePr>
        <p:xfrm>
          <a:off x="1105808" y="2164608"/>
          <a:ext cx="2651742" cy="2082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9" name="Content Placeholder 2"/>
          <p:cNvSpPr txBox="1"/>
          <p:nvPr/>
        </p:nvSpPr>
        <p:spPr>
          <a:xfrm>
            <a:off x="1899502" y="2938186"/>
            <a:ext cx="1066183" cy="39684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rPr>
              <a:t>25%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graphicFrame>
        <p:nvGraphicFramePr>
          <p:cNvPr id="20" name="Chart 39"/>
          <p:cNvGraphicFramePr/>
          <p:nvPr/>
        </p:nvGraphicFramePr>
        <p:xfrm>
          <a:off x="3539924" y="2164608"/>
          <a:ext cx="2651742" cy="2082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Content Placeholder 2"/>
          <p:cNvSpPr txBox="1"/>
          <p:nvPr/>
        </p:nvSpPr>
        <p:spPr>
          <a:xfrm>
            <a:off x="4337276" y="2938186"/>
            <a:ext cx="1066183" cy="39684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rPr>
              <a:t>25%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graphicFrame>
        <p:nvGraphicFramePr>
          <p:cNvPr id="22" name="Chart 47"/>
          <p:cNvGraphicFramePr/>
          <p:nvPr/>
        </p:nvGraphicFramePr>
        <p:xfrm>
          <a:off x="5972212" y="2164608"/>
          <a:ext cx="2651742" cy="2082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Content Placeholder 2"/>
          <p:cNvSpPr txBox="1"/>
          <p:nvPr/>
        </p:nvSpPr>
        <p:spPr>
          <a:xfrm>
            <a:off x="6775050" y="2938186"/>
            <a:ext cx="1064354" cy="39684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rPr>
              <a:t>25%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graphicFrame>
        <p:nvGraphicFramePr>
          <p:cNvPr id="24" name="Chart 51"/>
          <p:cNvGraphicFramePr/>
          <p:nvPr/>
        </p:nvGraphicFramePr>
        <p:xfrm>
          <a:off x="8406329" y="2164608"/>
          <a:ext cx="2651742" cy="2082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Content Placeholder 2"/>
          <p:cNvSpPr txBox="1"/>
          <p:nvPr/>
        </p:nvSpPr>
        <p:spPr>
          <a:xfrm>
            <a:off x="9207337" y="2938186"/>
            <a:ext cx="1066183" cy="39684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rPr>
              <a:t>25%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79855" y="4315460"/>
            <a:ext cx="2065655" cy="1952625"/>
            <a:chOff x="2173" y="6796"/>
            <a:chExt cx="3253" cy="3075"/>
          </a:xfrm>
        </p:grpSpPr>
        <p:sp>
          <p:nvSpPr>
            <p:cNvPr id="29" name="文本框 28"/>
            <p:cNvSpPr txBox="1"/>
            <p:nvPr/>
          </p:nvSpPr>
          <p:spPr>
            <a:xfrm>
              <a:off x="2173" y="7183"/>
              <a:ext cx="3253" cy="2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【项目负责人】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【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UI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设计员】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PPT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制作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数据库结构设计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前端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UI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设计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功能模块设计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[9.6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分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]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264" y="6796"/>
              <a:ext cx="312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 </a:t>
              </a:r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陈佳敏   </a:t>
              </a:r>
              <a:r>
                <a:rPr lang="en-US" altLang="zh-CN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31601339</a:t>
              </a:r>
              <a:endPara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768725" y="4315398"/>
            <a:ext cx="2065655" cy="1741989"/>
            <a:chOff x="5935" y="6218"/>
            <a:chExt cx="3253" cy="6328"/>
          </a:xfrm>
        </p:grpSpPr>
        <p:sp>
          <p:nvSpPr>
            <p:cNvPr id="31" name="文本框 30"/>
            <p:cNvSpPr txBox="1"/>
            <p:nvPr/>
          </p:nvSpPr>
          <p:spPr>
            <a:xfrm>
              <a:off x="5935" y="7183"/>
              <a:ext cx="3253" cy="5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【文档编辑员】</a:t>
              </a:r>
              <a:endPara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【项目整体规划】</a:t>
              </a:r>
              <a:endPara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各类文档编写</a:t>
              </a:r>
              <a:endPara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网络协议学习</a:t>
              </a:r>
              <a:endPara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功能模块设计</a:t>
              </a:r>
              <a:endParaRPr 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Segoe UI" panose="020B0502040204020203" pitchFamily="34" charset="0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</a:rPr>
                <a:t>[9.8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</a:rPr>
                <a:t>分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</a:rPr>
                <a:t>]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168" y="6218"/>
              <a:ext cx="2989" cy="1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 </a:t>
              </a:r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徐毓茜   </a:t>
              </a:r>
              <a:r>
                <a:rPr lang="en-US" altLang="zh-CN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31601343</a:t>
              </a:r>
              <a:endPara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191885" y="4315460"/>
            <a:ext cx="2074545" cy="1952625"/>
            <a:chOff x="9751" y="6796"/>
            <a:chExt cx="3267" cy="3075"/>
          </a:xfrm>
        </p:grpSpPr>
        <p:sp>
          <p:nvSpPr>
            <p:cNvPr id="33" name="文本框 32"/>
            <p:cNvSpPr txBox="1"/>
            <p:nvPr/>
          </p:nvSpPr>
          <p:spPr>
            <a:xfrm>
              <a:off x="9751" y="7183"/>
              <a:ext cx="3253" cy="2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【前端程序员】</a:t>
              </a:r>
              <a:endPara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【Git管理员】</a:t>
              </a:r>
              <a:endPara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前端页面编写</a:t>
              </a:r>
              <a:endParaRPr 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前端与服务器交互</a:t>
              </a:r>
              <a:endParaRPr 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文档技术完善</a:t>
              </a:r>
              <a:endParaRPr 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Git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管理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endParaRPr>
            </a:p>
            <a:p>
              <a:pPr algn="ctr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</a:rPr>
                <a:t>[9.9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</a:rPr>
                <a:t>分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</a:rPr>
                <a:t>]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968" y="6796"/>
              <a:ext cx="305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 </a:t>
              </a:r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江亮儒   </a:t>
              </a:r>
              <a:r>
                <a:rPr lang="en-US" altLang="zh-CN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31601353</a:t>
              </a:r>
              <a:endPara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744585" y="4291330"/>
            <a:ext cx="2065655" cy="1746250"/>
            <a:chOff x="13771" y="6758"/>
            <a:chExt cx="3253" cy="2750"/>
          </a:xfrm>
        </p:grpSpPr>
        <p:sp>
          <p:nvSpPr>
            <p:cNvPr id="35" name="文本框 34"/>
            <p:cNvSpPr txBox="1"/>
            <p:nvPr/>
          </p:nvSpPr>
          <p:spPr>
            <a:xfrm>
              <a:off x="13771" y="7183"/>
              <a:ext cx="3253" cy="2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【后端程序员】</a:t>
              </a:r>
              <a:endPara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【数据库管理员】</a:t>
              </a:r>
              <a:endPara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服务器和数据库交互操作</a:t>
              </a:r>
              <a:endPara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云端部署</a:t>
              </a:r>
              <a:endPara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文档技术完善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endParaRPr>
            </a:p>
            <a:p>
              <a:pPr algn="ctr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</a:rPr>
                <a:t>[9.7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</a:rPr>
                <a:t>分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</a:rPr>
                <a:t>]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4035" y="6758"/>
              <a:ext cx="2807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 </a:t>
              </a:r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马益亮   </a:t>
              </a:r>
              <a:r>
                <a:rPr lang="en-US" altLang="zh-CN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31601361</a:t>
              </a:r>
              <a:endPara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337050" y="457200"/>
            <a:ext cx="3804285" cy="826770"/>
            <a:chOff x="6830" y="720"/>
            <a:chExt cx="5991" cy="1302"/>
          </a:xfrm>
        </p:grpSpPr>
        <p:grpSp>
          <p:nvGrpSpPr>
            <p:cNvPr id="8" name="组合 7"/>
            <p:cNvGrpSpPr/>
            <p:nvPr/>
          </p:nvGrpSpPr>
          <p:grpSpPr>
            <a:xfrm>
              <a:off x="6830" y="720"/>
              <a:ext cx="5991" cy="1084"/>
              <a:chOff x="6830" y="848"/>
              <a:chExt cx="5991" cy="1084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7" name="直接连接符 6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3"/>
              <p:cNvSpPr txBox="1"/>
              <p:nvPr/>
            </p:nvSpPr>
            <p:spPr>
              <a:xfrm>
                <a:off x="6830" y="848"/>
                <a:ext cx="5991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en-US" altLang="zh-CN" sz="2400" b="0" spc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charset="-122"/>
                    <a:ea typeface="幼圆" panose="02010509060101010101" charset="-122"/>
                  </a:rPr>
                  <a:t>G15</a:t>
                </a:r>
                <a:r>
                  <a:rPr lang="zh-CN" altLang="en-US" sz="2400" b="0" spc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charset="-122"/>
                    <a:ea typeface="幼圆" panose="02010509060101010101" charset="-122"/>
                  </a:rPr>
                  <a:t>小组成员及分工</a:t>
                </a:r>
                <a:endParaRPr lang="zh-CN" altLang="en-US" sz="2400" b="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pic>
          <p:nvPicPr>
            <p:cNvPr id="15" name="图片 14" descr="d157b10278929b86b7a263b4312d9255"/>
            <p:cNvPicPr>
              <a:picLocks noChangeAspect="1"/>
            </p:cNvPicPr>
            <p:nvPr/>
          </p:nvPicPr>
          <p:blipFill>
            <a:blip r:embed="rId5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3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4" name="矩形 4"/>
          <p:cNvSpPr/>
          <p:nvPr/>
        </p:nvSpPr>
        <p:spPr>
          <a:xfrm>
            <a:off x="354476" y="329328"/>
            <a:ext cx="651599" cy="651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45500" y="263283"/>
            <a:ext cx="1415772" cy="464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最新工作概述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82795" y="457200"/>
            <a:ext cx="3279140" cy="826770"/>
            <a:chOff x="7217" y="720"/>
            <a:chExt cx="5164" cy="1302"/>
          </a:xfrm>
        </p:grpSpPr>
        <p:grpSp>
          <p:nvGrpSpPr>
            <p:cNvPr id="8" name="组合 7"/>
            <p:cNvGrpSpPr/>
            <p:nvPr/>
          </p:nvGrpSpPr>
          <p:grpSpPr>
            <a:xfrm>
              <a:off x="7217" y="720"/>
              <a:ext cx="5164" cy="1084"/>
              <a:chOff x="7217" y="848"/>
              <a:chExt cx="5164" cy="1084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4" name="直接连接符 3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直接连接符 4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3"/>
              <p:cNvSpPr txBox="1"/>
              <p:nvPr/>
            </p:nvSpPr>
            <p:spPr>
              <a:xfrm>
                <a:off x="7217" y="848"/>
                <a:ext cx="516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sz="2400" spc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charset="-122"/>
                    <a:ea typeface="幼圆" panose="02010509060101010101" charset="-122"/>
                  </a:rPr>
                  <a:t>会议记录</a:t>
                </a:r>
                <a:endParaRPr lang="zh-CN" altLang="en-US" sz="2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pic>
          <p:nvPicPr>
            <p:cNvPr id="7" name="图片 6" descr="d157b10278929b86b7a263b4312d9255"/>
            <p:cNvPicPr>
              <a:picLocks noChangeAspect="1"/>
            </p:cNvPicPr>
            <p:nvPr/>
          </p:nvPicPr>
          <p:blipFill>
            <a:blip r:embed="rId1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  <p:pic>
        <p:nvPicPr>
          <p:cNvPr id="13" name="图片 12" descr="ZFS`{~$~`A5VD48IMTM`EJ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" y="1358265"/>
            <a:ext cx="5695315" cy="3628390"/>
          </a:xfrm>
          <a:prstGeom prst="rect">
            <a:avLst/>
          </a:prstGeom>
        </p:spPr>
      </p:pic>
      <p:pic>
        <p:nvPicPr>
          <p:cNvPr id="15" name="图片 14" descr="7PB]K`@HOYILB25~VIHT@6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340" y="329565"/>
            <a:ext cx="4269105" cy="5008880"/>
          </a:xfrm>
          <a:prstGeom prst="rect">
            <a:avLst/>
          </a:prstGeom>
        </p:spPr>
      </p:pic>
      <p:pic>
        <p:nvPicPr>
          <p:cNvPr id="16" name="图片 15" descr="9A{I5_LF$U`U5FCWOK8@3C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8255" y="5338445"/>
            <a:ext cx="4187190" cy="1259205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227330" y="260985"/>
            <a:ext cx="11712575" cy="6335395"/>
          </a:xfrm>
          <a:prstGeom prst="roundRect">
            <a:avLst>
              <a:gd name="adj" fmla="val 566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2289810" y="2927985"/>
            <a:ext cx="7726045" cy="738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48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charset="-122"/>
                <a:ea typeface="幼圆" panose="02010509060101010101" charset="-122"/>
                <a:cs typeface="Arial" panose="020B0604020202020204" pitchFamily="34" charset="0"/>
              </a:rPr>
              <a:t>Thanks for your listening</a:t>
            </a:r>
            <a:endParaRPr lang="en-US" altLang="zh-CN" sz="4800" cap="all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charset="-122"/>
              <a:ea typeface="幼圆" panose="02010509060101010101" charset="-122"/>
              <a:cs typeface="Arial" panose="020B0604020202020204" pitchFamily="34" charset="0"/>
            </a:endParaRPr>
          </a:p>
        </p:txBody>
      </p:sp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2715260" y="1460500"/>
            <a:ext cx="6779895" cy="123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80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</a:rPr>
              <a:t>SE2018</a:t>
            </a:r>
            <a:r>
              <a:rPr lang="zh-CN" altLang="en-US" sz="80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</a:rPr>
              <a:t>春</a:t>
            </a:r>
            <a:r>
              <a:rPr lang="en-US" altLang="zh-CN" sz="80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</a:rPr>
              <a:t>-G15</a:t>
            </a:r>
            <a:endParaRPr lang="en-US" altLang="zh-CN" sz="8000" cap="all" dirty="0">
              <a:solidFill>
                <a:schemeClr val="tx1">
                  <a:lumMod val="75000"/>
                  <a:lumOff val="2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5165906" y="4076826"/>
            <a:ext cx="1860699" cy="31153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rgbClr val="68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6" name="文本框 5"/>
          <p:cNvSpPr txBox="1"/>
          <p:nvPr/>
        </p:nvSpPr>
        <p:spPr>
          <a:xfrm>
            <a:off x="5180470" y="4076998"/>
            <a:ext cx="1806353" cy="335915"/>
          </a:xfrm>
          <a:prstGeom prst="rect">
            <a:avLst/>
          </a:prstGeom>
          <a:noFill/>
          <a:ln>
            <a:noFill/>
          </a:ln>
        </p:spPr>
        <p:txBody>
          <a:bodyPr wrap="square" lIns="121852" tIns="60926" rIns="121852" bIns="60926" rtlCol="0">
            <a:spAutoFit/>
          </a:bodyPr>
          <a:lstStyle/>
          <a:p>
            <a:pPr algn="ctr"/>
            <a:r>
              <a:rPr lang="zh-CN" altLang="zh-CN" sz="1400" b="1" dirty="0">
                <a:solidFill>
                  <a:srgbClr val="689900"/>
                </a:solidFill>
                <a:latin typeface="幼圆" panose="02010509060101010101" charset="-122"/>
                <a:ea typeface="幼圆" panose="02010509060101010101" charset="-122"/>
              </a:rPr>
              <a:t>指导老师：杨枨</a:t>
            </a:r>
            <a:endParaRPr lang="zh-CN" altLang="zh-CN" sz="1400" b="1" dirty="0">
              <a:solidFill>
                <a:srgbClr val="68990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5" name="图片 4" descr="d157b10278929b86b7a263b4312d9255"/>
          <p:cNvPicPr>
            <a:picLocks noChangeAspect="1"/>
          </p:cNvPicPr>
          <p:nvPr/>
        </p:nvPicPr>
        <p:blipFill>
          <a:blip r:embed="rId1"/>
          <a:srcRect l="1939" t="60987" r="4808" b="1168"/>
          <a:stretch>
            <a:fillRect/>
          </a:stretch>
        </p:blipFill>
        <p:spPr>
          <a:xfrm>
            <a:off x="281940" y="3216275"/>
            <a:ext cx="11602720" cy="3380105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16" grpId="0"/>
      <p:bldP spid="1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/>
        </p:nvSpPr>
        <p:spPr>
          <a:xfrm>
            <a:off x="384776" y="405623"/>
            <a:ext cx="11422449" cy="6047179"/>
          </a:xfrm>
          <a:prstGeom prst="rect">
            <a:avLst/>
          </a:prstGeom>
          <a:solidFill>
            <a:schemeClr val="bg1"/>
          </a:solidFill>
          <a:ln w="952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4227500" y="1974786"/>
            <a:ext cx="346941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DFKai-SB" panose="03000509000000000000" charset="-120"/>
                <a:ea typeface="DFKai-SB" panose="03000509000000000000" charset="-120"/>
              </a:rPr>
              <a:t>Part 01</a:t>
            </a:r>
            <a:endParaRPr lang="en-US" altLang="zh-CN" sz="6000" b="1" smtClean="0">
              <a:solidFill>
                <a:schemeClr val="tx1">
                  <a:lumMod val="65000"/>
                  <a:lumOff val="35000"/>
                </a:schemeClr>
              </a:solidFill>
              <a:latin typeface="DFKai-SB" panose="03000509000000000000" charset="-120"/>
              <a:ea typeface="DFKai-SB" panose="03000509000000000000" charset="-12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57753" y="2964507"/>
            <a:ext cx="500891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项目概述</a:t>
            </a:r>
            <a:endParaRPr lang="zh-CN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400976" y="3584290"/>
            <a:ext cx="112246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492351" y="3667913"/>
            <a:ext cx="493971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Project overview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图片 4" descr="d157b10278929b86b7a263b4312d9255"/>
          <p:cNvPicPr>
            <a:picLocks noChangeAspect="1"/>
          </p:cNvPicPr>
          <p:nvPr/>
        </p:nvPicPr>
        <p:blipFill>
          <a:blip r:embed="rId1"/>
          <a:srcRect l="31828" t="80491" r="30789" b="822"/>
          <a:stretch>
            <a:fillRect/>
          </a:stretch>
        </p:blipFill>
        <p:spPr>
          <a:xfrm flipH="1">
            <a:off x="384950" y="4087544"/>
            <a:ext cx="6353511" cy="2365003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56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99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99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cxnSp>
        <p:nvCxnSpPr>
          <p:cNvPr id="30" name="直接连接符 29"/>
          <p:cNvCxnSpPr/>
          <p:nvPr/>
        </p:nvCxnSpPr>
        <p:spPr>
          <a:xfrm>
            <a:off x="6103549" y="1472986"/>
            <a:ext cx="0" cy="5102308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组合 30"/>
          <p:cNvGrpSpPr/>
          <p:nvPr/>
        </p:nvGrpSpPr>
        <p:grpSpPr>
          <a:xfrm>
            <a:off x="2356130" y="1886957"/>
            <a:ext cx="4337404" cy="966951"/>
            <a:chOff x="5879462" y="287200"/>
            <a:chExt cx="3545784" cy="790365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07485" y="296365"/>
              <a:ext cx="2680840" cy="781200"/>
            </a:xfrm>
            <a:prstGeom prst="rect">
              <a:avLst/>
            </a:prstGeom>
          </p:spPr>
        </p:pic>
        <p:grpSp>
          <p:nvGrpSpPr>
            <p:cNvPr id="3" name="组合 32"/>
            <p:cNvGrpSpPr/>
            <p:nvPr/>
          </p:nvGrpSpPr>
          <p:grpSpPr>
            <a:xfrm flipH="1">
              <a:off x="5879462" y="287200"/>
              <a:ext cx="3545784" cy="558112"/>
              <a:chOff x="7995986" y="760883"/>
              <a:chExt cx="3436053" cy="540840"/>
            </a:xfrm>
          </p:grpSpPr>
          <p:sp>
            <p:nvSpPr>
              <p:cNvPr id="34" name="Freeform 56"/>
              <p:cNvSpPr/>
              <p:nvPr/>
            </p:nvSpPr>
            <p:spPr bwMode="auto">
              <a:xfrm>
                <a:off x="9009785" y="760883"/>
                <a:ext cx="2422254" cy="430899"/>
              </a:xfrm>
              <a:custGeom>
                <a:avLst/>
                <a:gdLst>
                  <a:gd name="T0" fmla="*/ 2353 w 2385"/>
                  <a:gd name="T1" fmla="*/ 0 h 425"/>
                  <a:gd name="T2" fmla="*/ 0 w 2385"/>
                  <a:gd name="T3" fmla="*/ 0 h 425"/>
                  <a:gd name="T4" fmla="*/ 0 w 2385"/>
                  <a:gd name="T5" fmla="*/ 425 h 425"/>
                  <a:gd name="T6" fmla="*/ 2353 w 2385"/>
                  <a:gd name="T7" fmla="*/ 425 h 425"/>
                  <a:gd name="T8" fmla="*/ 2385 w 2385"/>
                  <a:gd name="T9" fmla="*/ 393 h 425"/>
                  <a:gd name="T10" fmla="*/ 2385 w 2385"/>
                  <a:gd name="T11" fmla="*/ 32 h 425"/>
                  <a:gd name="T12" fmla="*/ 2353 w 2385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5" h="425">
                    <a:moveTo>
                      <a:pt x="23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2353" y="425"/>
                      <a:pt x="2353" y="425"/>
                      <a:pt x="2353" y="425"/>
                    </a:cubicBezTo>
                    <a:cubicBezTo>
                      <a:pt x="2370" y="425"/>
                      <a:pt x="2385" y="411"/>
                      <a:pt x="2385" y="393"/>
                    </a:cubicBezTo>
                    <a:cubicBezTo>
                      <a:pt x="2385" y="32"/>
                      <a:pt x="2385" y="32"/>
                      <a:pt x="2385" y="32"/>
                    </a:cubicBezTo>
                    <a:cubicBezTo>
                      <a:pt x="2385" y="15"/>
                      <a:pt x="2370" y="0"/>
                      <a:pt x="2353" y="0"/>
                    </a:cubicBezTo>
                    <a:close/>
                  </a:path>
                </a:pathLst>
              </a:custGeom>
              <a:solidFill>
                <a:srgbClr val="6899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68" tIns="60934" rIns="121868" bIns="6093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35" name="Freeform 57"/>
              <p:cNvSpPr/>
              <p:nvPr/>
            </p:nvSpPr>
            <p:spPr bwMode="auto">
              <a:xfrm>
                <a:off x="7995986" y="760883"/>
                <a:ext cx="1013801" cy="430899"/>
              </a:xfrm>
              <a:custGeom>
                <a:avLst/>
                <a:gdLst>
                  <a:gd name="T0" fmla="*/ 32 w 734"/>
                  <a:gd name="T1" fmla="*/ 0 h 425"/>
                  <a:gd name="T2" fmla="*/ 0 w 734"/>
                  <a:gd name="T3" fmla="*/ 32 h 425"/>
                  <a:gd name="T4" fmla="*/ 0 w 734"/>
                  <a:gd name="T5" fmla="*/ 393 h 425"/>
                  <a:gd name="T6" fmla="*/ 32 w 734"/>
                  <a:gd name="T7" fmla="*/ 425 h 425"/>
                  <a:gd name="T8" fmla="*/ 734 w 734"/>
                  <a:gd name="T9" fmla="*/ 425 h 425"/>
                  <a:gd name="T10" fmla="*/ 734 w 734"/>
                  <a:gd name="T11" fmla="*/ 0 h 425"/>
                  <a:gd name="T12" fmla="*/ 32 w 734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4" h="425">
                    <a:moveTo>
                      <a:pt x="32" y="0"/>
                    </a:moveTo>
                    <a:cubicBezTo>
                      <a:pt x="14" y="0"/>
                      <a:pt x="0" y="15"/>
                      <a:pt x="0" y="32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0" y="411"/>
                      <a:pt x="14" y="425"/>
                      <a:pt x="32" y="425"/>
                    </a:cubicBezTo>
                    <a:cubicBezTo>
                      <a:pt x="734" y="425"/>
                      <a:pt x="734" y="425"/>
                      <a:pt x="734" y="425"/>
                    </a:cubicBezTo>
                    <a:cubicBezTo>
                      <a:pt x="734" y="0"/>
                      <a:pt x="734" y="0"/>
                      <a:pt x="734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35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68" tIns="60934" rIns="121868" bIns="6093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36" name="Freeform 58"/>
              <p:cNvSpPr/>
              <p:nvPr/>
            </p:nvSpPr>
            <p:spPr bwMode="auto">
              <a:xfrm>
                <a:off x="8337616" y="1044602"/>
                <a:ext cx="255347" cy="257121"/>
              </a:xfrm>
              <a:custGeom>
                <a:avLst/>
                <a:gdLst>
                  <a:gd name="T0" fmla="*/ 72 w 144"/>
                  <a:gd name="T1" fmla="*/ 145 h 145"/>
                  <a:gd name="T2" fmla="*/ 0 w 144"/>
                  <a:gd name="T3" fmla="*/ 73 h 145"/>
                  <a:gd name="T4" fmla="*/ 72 w 144"/>
                  <a:gd name="T5" fmla="*/ 0 h 145"/>
                  <a:gd name="T6" fmla="*/ 144 w 144"/>
                  <a:gd name="T7" fmla="*/ 73 h 145"/>
                  <a:gd name="T8" fmla="*/ 72 w 144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5">
                    <a:moveTo>
                      <a:pt x="72" y="145"/>
                    </a:moveTo>
                    <a:lnTo>
                      <a:pt x="0" y="73"/>
                    </a:lnTo>
                    <a:lnTo>
                      <a:pt x="72" y="0"/>
                    </a:lnTo>
                    <a:lnTo>
                      <a:pt x="144" y="73"/>
                    </a:lnTo>
                    <a:lnTo>
                      <a:pt x="72" y="145"/>
                    </a:lnTo>
                    <a:close/>
                  </a:path>
                </a:pathLst>
              </a:custGeom>
              <a:solidFill>
                <a:srgbClr val="35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68" tIns="60934" rIns="121868" bIns="6093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</p:grpSp>
      <p:sp>
        <p:nvSpPr>
          <p:cNvPr id="37" name="文本框 36"/>
          <p:cNvSpPr txBox="1"/>
          <p:nvPr/>
        </p:nvSpPr>
        <p:spPr>
          <a:xfrm>
            <a:off x="5386405" y="1988604"/>
            <a:ext cx="1282813" cy="377190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1865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One</a:t>
            </a:r>
            <a:endParaRPr lang="en-US" altLang="zh-CN" sz="1865" dirty="0">
              <a:solidFill>
                <a:schemeClr val="tx1">
                  <a:lumMod val="10000"/>
                  <a:lumOff val="9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" name="组合 37"/>
          <p:cNvGrpSpPr/>
          <p:nvPr/>
        </p:nvGrpSpPr>
        <p:grpSpPr>
          <a:xfrm>
            <a:off x="2365294" y="4442765"/>
            <a:ext cx="4337404" cy="966951"/>
            <a:chOff x="5879462" y="287200"/>
            <a:chExt cx="3545784" cy="790365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07485" y="296365"/>
              <a:ext cx="2680840" cy="781200"/>
            </a:xfrm>
            <a:prstGeom prst="rect">
              <a:avLst/>
            </a:prstGeom>
          </p:spPr>
        </p:pic>
        <p:grpSp>
          <p:nvGrpSpPr>
            <p:cNvPr id="5" name="组合 39"/>
            <p:cNvGrpSpPr/>
            <p:nvPr/>
          </p:nvGrpSpPr>
          <p:grpSpPr>
            <a:xfrm flipH="1">
              <a:off x="5879462" y="287200"/>
              <a:ext cx="3545784" cy="558112"/>
              <a:chOff x="7995986" y="760883"/>
              <a:chExt cx="3436053" cy="540840"/>
            </a:xfrm>
          </p:grpSpPr>
          <p:sp>
            <p:nvSpPr>
              <p:cNvPr id="41" name="Freeform 56"/>
              <p:cNvSpPr/>
              <p:nvPr/>
            </p:nvSpPr>
            <p:spPr bwMode="auto">
              <a:xfrm>
                <a:off x="9009785" y="760883"/>
                <a:ext cx="2422254" cy="430899"/>
              </a:xfrm>
              <a:custGeom>
                <a:avLst/>
                <a:gdLst>
                  <a:gd name="T0" fmla="*/ 2353 w 2385"/>
                  <a:gd name="T1" fmla="*/ 0 h 425"/>
                  <a:gd name="T2" fmla="*/ 0 w 2385"/>
                  <a:gd name="T3" fmla="*/ 0 h 425"/>
                  <a:gd name="T4" fmla="*/ 0 w 2385"/>
                  <a:gd name="T5" fmla="*/ 425 h 425"/>
                  <a:gd name="T6" fmla="*/ 2353 w 2385"/>
                  <a:gd name="T7" fmla="*/ 425 h 425"/>
                  <a:gd name="T8" fmla="*/ 2385 w 2385"/>
                  <a:gd name="T9" fmla="*/ 393 h 425"/>
                  <a:gd name="T10" fmla="*/ 2385 w 2385"/>
                  <a:gd name="T11" fmla="*/ 32 h 425"/>
                  <a:gd name="T12" fmla="*/ 2353 w 2385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5" h="425">
                    <a:moveTo>
                      <a:pt x="23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2353" y="425"/>
                      <a:pt x="2353" y="425"/>
                      <a:pt x="2353" y="425"/>
                    </a:cubicBezTo>
                    <a:cubicBezTo>
                      <a:pt x="2370" y="425"/>
                      <a:pt x="2385" y="411"/>
                      <a:pt x="2385" y="393"/>
                    </a:cubicBezTo>
                    <a:cubicBezTo>
                      <a:pt x="2385" y="32"/>
                      <a:pt x="2385" y="32"/>
                      <a:pt x="2385" y="32"/>
                    </a:cubicBezTo>
                    <a:cubicBezTo>
                      <a:pt x="2385" y="15"/>
                      <a:pt x="2370" y="0"/>
                      <a:pt x="2353" y="0"/>
                    </a:cubicBezTo>
                    <a:close/>
                  </a:path>
                </a:pathLst>
              </a:custGeom>
              <a:solidFill>
                <a:srgbClr val="6899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68" tIns="60934" rIns="121868" bIns="6093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42" name="Freeform 57"/>
              <p:cNvSpPr/>
              <p:nvPr/>
            </p:nvSpPr>
            <p:spPr bwMode="auto">
              <a:xfrm>
                <a:off x="7995986" y="760883"/>
                <a:ext cx="1013801" cy="430899"/>
              </a:xfrm>
              <a:custGeom>
                <a:avLst/>
                <a:gdLst>
                  <a:gd name="T0" fmla="*/ 32 w 734"/>
                  <a:gd name="T1" fmla="*/ 0 h 425"/>
                  <a:gd name="T2" fmla="*/ 0 w 734"/>
                  <a:gd name="T3" fmla="*/ 32 h 425"/>
                  <a:gd name="T4" fmla="*/ 0 w 734"/>
                  <a:gd name="T5" fmla="*/ 393 h 425"/>
                  <a:gd name="T6" fmla="*/ 32 w 734"/>
                  <a:gd name="T7" fmla="*/ 425 h 425"/>
                  <a:gd name="T8" fmla="*/ 734 w 734"/>
                  <a:gd name="T9" fmla="*/ 425 h 425"/>
                  <a:gd name="T10" fmla="*/ 734 w 734"/>
                  <a:gd name="T11" fmla="*/ 0 h 425"/>
                  <a:gd name="T12" fmla="*/ 32 w 734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4" h="425">
                    <a:moveTo>
                      <a:pt x="32" y="0"/>
                    </a:moveTo>
                    <a:cubicBezTo>
                      <a:pt x="14" y="0"/>
                      <a:pt x="0" y="15"/>
                      <a:pt x="0" y="32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0" y="411"/>
                      <a:pt x="14" y="425"/>
                      <a:pt x="32" y="425"/>
                    </a:cubicBezTo>
                    <a:cubicBezTo>
                      <a:pt x="734" y="425"/>
                      <a:pt x="734" y="425"/>
                      <a:pt x="734" y="425"/>
                    </a:cubicBezTo>
                    <a:cubicBezTo>
                      <a:pt x="734" y="0"/>
                      <a:pt x="734" y="0"/>
                      <a:pt x="734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35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68" tIns="60934" rIns="121868" bIns="6093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43" name="Freeform 58"/>
              <p:cNvSpPr/>
              <p:nvPr/>
            </p:nvSpPr>
            <p:spPr bwMode="auto">
              <a:xfrm>
                <a:off x="8337616" y="1044602"/>
                <a:ext cx="255347" cy="257121"/>
              </a:xfrm>
              <a:custGeom>
                <a:avLst/>
                <a:gdLst>
                  <a:gd name="T0" fmla="*/ 72 w 144"/>
                  <a:gd name="T1" fmla="*/ 145 h 145"/>
                  <a:gd name="T2" fmla="*/ 0 w 144"/>
                  <a:gd name="T3" fmla="*/ 73 h 145"/>
                  <a:gd name="T4" fmla="*/ 72 w 144"/>
                  <a:gd name="T5" fmla="*/ 0 h 145"/>
                  <a:gd name="T6" fmla="*/ 144 w 144"/>
                  <a:gd name="T7" fmla="*/ 73 h 145"/>
                  <a:gd name="T8" fmla="*/ 72 w 144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5">
                    <a:moveTo>
                      <a:pt x="72" y="145"/>
                    </a:moveTo>
                    <a:lnTo>
                      <a:pt x="0" y="73"/>
                    </a:lnTo>
                    <a:lnTo>
                      <a:pt x="72" y="0"/>
                    </a:lnTo>
                    <a:lnTo>
                      <a:pt x="144" y="73"/>
                    </a:lnTo>
                    <a:lnTo>
                      <a:pt x="72" y="145"/>
                    </a:lnTo>
                    <a:close/>
                  </a:path>
                </a:pathLst>
              </a:custGeom>
              <a:solidFill>
                <a:srgbClr val="35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68" tIns="60934" rIns="121868" bIns="6093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</p:grpSp>
      <p:sp>
        <p:nvSpPr>
          <p:cNvPr id="44" name="文本框 43"/>
          <p:cNvSpPr txBox="1"/>
          <p:nvPr/>
        </p:nvSpPr>
        <p:spPr>
          <a:xfrm>
            <a:off x="5390850" y="4519638"/>
            <a:ext cx="1282813" cy="377190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1865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Three</a:t>
            </a:r>
            <a:endParaRPr lang="en-US" altLang="zh-CN" sz="1865" dirty="0">
              <a:solidFill>
                <a:schemeClr val="tx1">
                  <a:lumMod val="10000"/>
                  <a:lumOff val="9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" name="组合 44"/>
          <p:cNvGrpSpPr/>
          <p:nvPr/>
        </p:nvGrpSpPr>
        <p:grpSpPr>
          <a:xfrm flipH="1">
            <a:off x="5514822" y="3157136"/>
            <a:ext cx="4337404" cy="966951"/>
            <a:chOff x="5879462" y="287200"/>
            <a:chExt cx="3545784" cy="790365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07485" y="296365"/>
              <a:ext cx="2680840" cy="781200"/>
            </a:xfrm>
            <a:prstGeom prst="rect">
              <a:avLst/>
            </a:prstGeom>
          </p:spPr>
        </p:pic>
        <p:grpSp>
          <p:nvGrpSpPr>
            <p:cNvPr id="7" name="组合 46"/>
            <p:cNvGrpSpPr/>
            <p:nvPr/>
          </p:nvGrpSpPr>
          <p:grpSpPr>
            <a:xfrm flipH="1">
              <a:off x="5879462" y="287200"/>
              <a:ext cx="3545784" cy="558112"/>
              <a:chOff x="7995986" y="760883"/>
              <a:chExt cx="3436053" cy="540840"/>
            </a:xfrm>
          </p:grpSpPr>
          <p:sp>
            <p:nvSpPr>
              <p:cNvPr id="48" name="Freeform 56"/>
              <p:cNvSpPr/>
              <p:nvPr/>
            </p:nvSpPr>
            <p:spPr bwMode="auto">
              <a:xfrm>
                <a:off x="9009785" y="760883"/>
                <a:ext cx="2422254" cy="430899"/>
              </a:xfrm>
              <a:custGeom>
                <a:avLst/>
                <a:gdLst>
                  <a:gd name="T0" fmla="*/ 2353 w 2385"/>
                  <a:gd name="T1" fmla="*/ 0 h 425"/>
                  <a:gd name="T2" fmla="*/ 0 w 2385"/>
                  <a:gd name="T3" fmla="*/ 0 h 425"/>
                  <a:gd name="T4" fmla="*/ 0 w 2385"/>
                  <a:gd name="T5" fmla="*/ 425 h 425"/>
                  <a:gd name="T6" fmla="*/ 2353 w 2385"/>
                  <a:gd name="T7" fmla="*/ 425 h 425"/>
                  <a:gd name="T8" fmla="*/ 2385 w 2385"/>
                  <a:gd name="T9" fmla="*/ 393 h 425"/>
                  <a:gd name="T10" fmla="*/ 2385 w 2385"/>
                  <a:gd name="T11" fmla="*/ 32 h 425"/>
                  <a:gd name="T12" fmla="*/ 2353 w 2385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5" h="425">
                    <a:moveTo>
                      <a:pt x="23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2353" y="425"/>
                      <a:pt x="2353" y="425"/>
                      <a:pt x="2353" y="425"/>
                    </a:cubicBezTo>
                    <a:cubicBezTo>
                      <a:pt x="2370" y="425"/>
                      <a:pt x="2385" y="411"/>
                      <a:pt x="2385" y="393"/>
                    </a:cubicBezTo>
                    <a:cubicBezTo>
                      <a:pt x="2385" y="32"/>
                      <a:pt x="2385" y="32"/>
                      <a:pt x="2385" y="32"/>
                    </a:cubicBezTo>
                    <a:cubicBezTo>
                      <a:pt x="2385" y="15"/>
                      <a:pt x="2370" y="0"/>
                      <a:pt x="2353" y="0"/>
                    </a:cubicBezTo>
                    <a:close/>
                  </a:path>
                </a:pathLst>
              </a:custGeom>
              <a:solidFill>
                <a:srgbClr val="6899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68" tIns="60934" rIns="121868" bIns="6093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49" name="Freeform 57"/>
              <p:cNvSpPr/>
              <p:nvPr/>
            </p:nvSpPr>
            <p:spPr bwMode="auto">
              <a:xfrm>
                <a:off x="7995986" y="760883"/>
                <a:ext cx="1013801" cy="430899"/>
              </a:xfrm>
              <a:custGeom>
                <a:avLst/>
                <a:gdLst>
                  <a:gd name="T0" fmla="*/ 32 w 734"/>
                  <a:gd name="T1" fmla="*/ 0 h 425"/>
                  <a:gd name="T2" fmla="*/ 0 w 734"/>
                  <a:gd name="T3" fmla="*/ 32 h 425"/>
                  <a:gd name="T4" fmla="*/ 0 w 734"/>
                  <a:gd name="T5" fmla="*/ 393 h 425"/>
                  <a:gd name="T6" fmla="*/ 32 w 734"/>
                  <a:gd name="T7" fmla="*/ 425 h 425"/>
                  <a:gd name="T8" fmla="*/ 734 w 734"/>
                  <a:gd name="T9" fmla="*/ 425 h 425"/>
                  <a:gd name="T10" fmla="*/ 734 w 734"/>
                  <a:gd name="T11" fmla="*/ 0 h 425"/>
                  <a:gd name="T12" fmla="*/ 32 w 734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4" h="425">
                    <a:moveTo>
                      <a:pt x="32" y="0"/>
                    </a:moveTo>
                    <a:cubicBezTo>
                      <a:pt x="14" y="0"/>
                      <a:pt x="0" y="15"/>
                      <a:pt x="0" y="32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0" y="411"/>
                      <a:pt x="14" y="425"/>
                      <a:pt x="32" y="425"/>
                    </a:cubicBezTo>
                    <a:cubicBezTo>
                      <a:pt x="734" y="425"/>
                      <a:pt x="734" y="425"/>
                      <a:pt x="734" y="425"/>
                    </a:cubicBezTo>
                    <a:cubicBezTo>
                      <a:pt x="734" y="0"/>
                      <a:pt x="734" y="0"/>
                      <a:pt x="734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35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68" tIns="60934" rIns="121868" bIns="6093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50" name="Freeform 58"/>
              <p:cNvSpPr/>
              <p:nvPr/>
            </p:nvSpPr>
            <p:spPr bwMode="auto">
              <a:xfrm>
                <a:off x="8337616" y="1044602"/>
                <a:ext cx="255347" cy="257121"/>
              </a:xfrm>
              <a:custGeom>
                <a:avLst/>
                <a:gdLst>
                  <a:gd name="T0" fmla="*/ 72 w 144"/>
                  <a:gd name="T1" fmla="*/ 145 h 145"/>
                  <a:gd name="T2" fmla="*/ 0 w 144"/>
                  <a:gd name="T3" fmla="*/ 73 h 145"/>
                  <a:gd name="T4" fmla="*/ 72 w 144"/>
                  <a:gd name="T5" fmla="*/ 0 h 145"/>
                  <a:gd name="T6" fmla="*/ 144 w 144"/>
                  <a:gd name="T7" fmla="*/ 73 h 145"/>
                  <a:gd name="T8" fmla="*/ 72 w 144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5">
                    <a:moveTo>
                      <a:pt x="72" y="145"/>
                    </a:moveTo>
                    <a:lnTo>
                      <a:pt x="0" y="73"/>
                    </a:lnTo>
                    <a:lnTo>
                      <a:pt x="72" y="0"/>
                    </a:lnTo>
                    <a:lnTo>
                      <a:pt x="144" y="73"/>
                    </a:lnTo>
                    <a:lnTo>
                      <a:pt x="72" y="145"/>
                    </a:lnTo>
                    <a:close/>
                  </a:path>
                </a:pathLst>
              </a:custGeom>
              <a:solidFill>
                <a:srgbClr val="35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68" tIns="60934" rIns="121868" bIns="6093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</p:grpSp>
      <p:sp>
        <p:nvSpPr>
          <p:cNvPr id="51" name="文本框 50"/>
          <p:cNvSpPr txBox="1"/>
          <p:nvPr/>
        </p:nvSpPr>
        <p:spPr>
          <a:xfrm>
            <a:off x="5526998" y="3248245"/>
            <a:ext cx="1282813" cy="377190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1865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Two</a:t>
            </a:r>
            <a:endParaRPr lang="en-US" altLang="zh-CN" sz="1865" dirty="0">
              <a:solidFill>
                <a:schemeClr val="tx1">
                  <a:lumMod val="10000"/>
                  <a:lumOff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727674" y="1950506"/>
            <a:ext cx="1978927" cy="397510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市场背景</a:t>
            </a:r>
            <a:r>
              <a:rPr lang="en-US" altLang="zh-CN" sz="2000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 </a:t>
            </a:r>
            <a:endParaRPr lang="en-US" altLang="zh-CN" sz="2000" dirty="0">
              <a:solidFill>
                <a:schemeClr val="tx1">
                  <a:lumMod val="10000"/>
                  <a:lumOff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756160" y="4524797"/>
            <a:ext cx="1920101" cy="397510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产品对象</a:t>
            </a:r>
            <a:endParaRPr lang="zh-CN" altLang="en-US" sz="2000" b="1" dirty="0">
              <a:solidFill>
                <a:schemeClr val="tx1">
                  <a:lumMod val="10000"/>
                  <a:lumOff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043893" y="3253405"/>
            <a:ext cx="1920101" cy="397510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产品</a:t>
            </a:r>
            <a:r>
              <a:rPr lang="zh-CN" altLang="en-US" sz="2000" b="1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目标</a:t>
            </a:r>
            <a:endParaRPr lang="zh-CN" altLang="en-US" sz="2000" b="1" dirty="0">
              <a:solidFill>
                <a:schemeClr val="tx1">
                  <a:lumMod val="10000"/>
                  <a:lumOff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25195" y="2644775"/>
            <a:ext cx="4330700" cy="1325880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      </a:t>
            </a:r>
            <a:r>
              <a:rPr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手机是把手机当成接受讯息的工具，了解时事的工具，建立社交网络的工具，便利生活的工具。</a:t>
            </a:r>
            <a:endParaRPr sz="1335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      越来越多的高校学生更愿意通过移动智能终端平台连接互联网。于是针对大学生群体的校园APP也诞生了。</a:t>
            </a:r>
            <a:endParaRPr sz="1335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794500" y="4051300"/>
            <a:ext cx="4674870" cy="1325880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      </a:t>
            </a:r>
            <a:r>
              <a:rPr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 为在校学生提供一个高效、便利、规范的二手交易市场。同时对二手商品循环使用可以倡导资源的合理使用，构建和谐校园、节约型校园，减少浪费，给予货物“第二次生命” 。</a:t>
            </a:r>
            <a:endParaRPr sz="1335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25195" y="5125720"/>
            <a:ext cx="4330700" cy="1325880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主要用户：浙江大学城市学院在校学生</a:t>
            </a:r>
            <a:endParaRPr sz="1335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特殊用户：杨老师</a:t>
            </a:r>
            <a:endParaRPr sz="1335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校园二手交易网上进行交易的都是本校学生，系统的用户主要分为系统管理员、游客、买家、卖家等业务对象。</a:t>
            </a:r>
            <a:endParaRPr sz="1335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82795" y="457200"/>
            <a:ext cx="3279140" cy="826770"/>
            <a:chOff x="7217" y="720"/>
            <a:chExt cx="5164" cy="1302"/>
          </a:xfrm>
        </p:grpSpPr>
        <p:grpSp>
          <p:nvGrpSpPr>
            <p:cNvPr id="8" name="组合 7"/>
            <p:cNvGrpSpPr/>
            <p:nvPr/>
          </p:nvGrpSpPr>
          <p:grpSpPr>
            <a:xfrm>
              <a:off x="7217" y="720"/>
              <a:ext cx="5164" cy="1084"/>
              <a:chOff x="7217" y="848"/>
              <a:chExt cx="5164" cy="1084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12" name="直接连接符 11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3"/>
              <p:cNvSpPr txBox="1"/>
              <p:nvPr/>
            </p:nvSpPr>
            <p:spPr>
              <a:xfrm>
                <a:off x="7217" y="848"/>
                <a:ext cx="516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项目概述</a:t>
                </a:r>
                <a:endParaRPr lang="zh-CN" altLang="en-US" sz="2400" b="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pic>
          <p:nvPicPr>
            <p:cNvPr id="15" name="图片 14" descr="d157b10278929b86b7a263b4312d9255"/>
            <p:cNvPicPr>
              <a:picLocks noChangeAspect="1"/>
            </p:cNvPicPr>
            <p:nvPr/>
          </p:nvPicPr>
          <p:blipFill>
            <a:blip r:embed="rId2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Bar/>
      </p:transition>
    </mc:Choice>
    <mc:Fallback>
      <p:transition spd="slow">
        <p:randomBa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4" grpId="0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0795" y="261007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程精解》——马尔奇.哈弗贝克</a:t>
            </a:r>
            <a:endParaRPr lang="zh-CN" altLang="en-US" sz="2400"/>
          </a:p>
          <a:p>
            <a:pPr algn="ctr"/>
            <a:r>
              <a:rPr lang="zh-CN" altLang="en-US" sz="2400"/>
              <a:t>Vue.js网络课程</a:t>
            </a:r>
            <a:endParaRPr lang="zh-CN" altLang="en-US" sz="2400"/>
          </a:p>
          <a:p>
            <a:pPr algn="ctr"/>
            <a:r>
              <a:rPr lang="zh-CN" altLang="en-US" sz="2400"/>
              <a:t>上学期学的数据库知识</a:t>
            </a:r>
            <a:endParaRPr lang="zh-CN" altLang="en-US" sz="2400"/>
          </a:p>
          <a:p>
            <a:pPr algn="ctr"/>
            <a:r>
              <a:rPr lang="zh-CN" altLang="en-US" sz="2400"/>
              <a:t>《图解HTTP》</a:t>
            </a:r>
            <a:endParaRPr lang="zh-CN" altLang="en-US" sz="2400"/>
          </a:p>
        </p:txBody>
      </p:sp>
      <p:grpSp>
        <p:nvGrpSpPr>
          <p:cNvPr id="10" name="组合 9"/>
          <p:cNvGrpSpPr/>
          <p:nvPr/>
        </p:nvGrpSpPr>
        <p:grpSpPr>
          <a:xfrm>
            <a:off x="1059174" y="1945912"/>
            <a:ext cx="395550" cy="380866"/>
            <a:chOff x="8134849" y="3131854"/>
            <a:chExt cx="489450" cy="464509"/>
          </a:xfrm>
          <a:solidFill>
            <a:srgbClr val="689901"/>
          </a:solidFill>
        </p:grpSpPr>
        <p:sp>
          <p:nvSpPr>
            <p:cNvPr id="11" name="Freeform 74"/>
            <p:cNvSpPr/>
            <p:nvPr/>
          </p:nvSpPr>
          <p:spPr bwMode="auto">
            <a:xfrm>
              <a:off x="8190965" y="3131854"/>
              <a:ext cx="221344" cy="205755"/>
            </a:xfrm>
            <a:custGeom>
              <a:avLst/>
              <a:gdLst>
                <a:gd name="T0" fmla="*/ 78 w 78"/>
                <a:gd name="T1" fmla="*/ 13 h 72"/>
                <a:gd name="T2" fmla="*/ 64 w 78"/>
                <a:gd name="T3" fmla="*/ 72 h 72"/>
                <a:gd name="T4" fmla="*/ 0 w 78"/>
                <a:gd name="T5" fmla="*/ 68 h 72"/>
                <a:gd name="T6" fmla="*/ 15 w 78"/>
                <a:gd name="T7" fmla="*/ 13 h 72"/>
                <a:gd name="T8" fmla="*/ 78 w 78"/>
                <a:gd name="T9" fmla="*/ 1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72">
                  <a:moveTo>
                    <a:pt x="78" y="13"/>
                  </a:moveTo>
                  <a:cubicBezTo>
                    <a:pt x="76" y="36"/>
                    <a:pt x="68" y="52"/>
                    <a:pt x="64" y="72"/>
                  </a:cubicBezTo>
                  <a:cubicBezTo>
                    <a:pt x="46" y="65"/>
                    <a:pt x="22" y="61"/>
                    <a:pt x="0" y="68"/>
                  </a:cubicBezTo>
                  <a:cubicBezTo>
                    <a:pt x="5" y="49"/>
                    <a:pt x="11" y="32"/>
                    <a:pt x="15" y="13"/>
                  </a:cubicBezTo>
                  <a:cubicBezTo>
                    <a:pt x="31" y="0"/>
                    <a:pt x="61" y="5"/>
                    <a:pt x="78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7" tIns="45708" rIns="91417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75"/>
            <p:cNvSpPr/>
            <p:nvPr/>
          </p:nvSpPr>
          <p:spPr bwMode="auto">
            <a:xfrm>
              <a:off x="8396720" y="3200439"/>
              <a:ext cx="227579" cy="199520"/>
            </a:xfrm>
            <a:custGeom>
              <a:avLst/>
              <a:gdLst>
                <a:gd name="T0" fmla="*/ 17 w 80"/>
                <a:gd name="T1" fmla="*/ 0 h 70"/>
                <a:gd name="T2" fmla="*/ 80 w 80"/>
                <a:gd name="T3" fmla="*/ 4 h 70"/>
                <a:gd name="T4" fmla="*/ 63 w 80"/>
                <a:gd name="T5" fmla="*/ 61 h 70"/>
                <a:gd name="T6" fmla="*/ 0 w 80"/>
                <a:gd name="T7" fmla="*/ 57 h 70"/>
                <a:gd name="T8" fmla="*/ 17 w 8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70">
                  <a:moveTo>
                    <a:pt x="17" y="0"/>
                  </a:moveTo>
                  <a:cubicBezTo>
                    <a:pt x="33" y="9"/>
                    <a:pt x="59" y="10"/>
                    <a:pt x="80" y="4"/>
                  </a:cubicBezTo>
                  <a:cubicBezTo>
                    <a:pt x="74" y="22"/>
                    <a:pt x="70" y="43"/>
                    <a:pt x="63" y="61"/>
                  </a:cubicBezTo>
                  <a:cubicBezTo>
                    <a:pt x="46" y="70"/>
                    <a:pt x="13" y="69"/>
                    <a:pt x="0" y="57"/>
                  </a:cubicBezTo>
                  <a:cubicBezTo>
                    <a:pt x="5" y="37"/>
                    <a:pt x="11" y="18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7" tIns="45708" rIns="91417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6"/>
            <p:cNvSpPr/>
            <p:nvPr/>
          </p:nvSpPr>
          <p:spPr bwMode="auto">
            <a:xfrm>
              <a:off x="8134849" y="3334493"/>
              <a:ext cx="224460" cy="202639"/>
            </a:xfrm>
            <a:custGeom>
              <a:avLst/>
              <a:gdLst>
                <a:gd name="T0" fmla="*/ 78 w 78"/>
                <a:gd name="T1" fmla="*/ 12 h 71"/>
                <a:gd name="T2" fmla="*/ 64 w 78"/>
                <a:gd name="T3" fmla="*/ 71 h 71"/>
                <a:gd name="T4" fmla="*/ 0 w 78"/>
                <a:gd name="T5" fmla="*/ 67 h 71"/>
                <a:gd name="T6" fmla="*/ 15 w 78"/>
                <a:gd name="T7" fmla="*/ 10 h 71"/>
                <a:gd name="T8" fmla="*/ 78 w 78"/>
                <a:gd name="T9" fmla="*/ 1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71">
                  <a:moveTo>
                    <a:pt x="78" y="12"/>
                  </a:moveTo>
                  <a:cubicBezTo>
                    <a:pt x="75" y="33"/>
                    <a:pt x="67" y="49"/>
                    <a:pt x="64" y="71"/>
                  </a:cubicBezTo>
                  <a:cubicBezTo>
                    <a:pt x="45" y="62"/>
                    <a:pt x="21" y="56"/>
                    <a:pt x="0" y="67"/>
                  </a:cubicBezTo>
                  <a:cubicBezTo>
                    <a:pt x="3" y="45"/>
                    <a:pt x="10" y="29"/>
                    <a:pt x="15" y="10"/>
                  </a:cubicBezTo>
                  <a:cubicBezTo>
                    <a:pt x="31" y="0"/>
                    <a:pt x="64" y="3"/>
                    <a:pt x="78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7" tIns="45708" rIns="91417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7"/>
            <p:cNvSpPr/>
            <p:nvPr/>
          </p:nvSpPr>
          <p:spPr bwMode="auto">
            <a:xfrm>
              <a:off x="8340605" y="3390608"/>
              <a:ext cx="227579" cy="205755"/>
            </a:xfrm>
            <a:custGeom>
              <a:avLst/>
              <a:gdLst>
                <a:gd name="T0" fmla="*/ 17 w 80"/>
                <a:gd name="T1" fmla="*/ 0 h 72"/>
                <a:gd name="T2" fmla="*/ 80 w 80"/>
                <a:gd name="T3" fmla="*/ 4 h 72"/>
                <a:gd name="T4" fmla="*/ 63 w 80"/>
                <a:gd name="T5" fmla="*/ 61 h 72"/>
                <a:gd name="T6" fmla="*/ 0 w 80"/>
                <a:gd name="T7" fmla="*/ 59 h 72"/>
                <a:gd name="T8" fmla="*/ 17 w 80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72">
                  <a:moveTo>
                    <a:pt x="17" y="0"/>
                  </a:moveTo>
                  <a:cubicBezTo>
                    <a:pt x="33" y="12"/>
                    <a:pt x="60" y="12"/>
                    <a:pt x="80" y="4"/>
                  </a:cubicBezTo>
                  <a:cubicBezTo>
                    <a:pt x="74" y="23"/>
                    <a:pt x="69" y="43"/>
                    <a:pt x="63" y="61"/>
                  </a:cubicBezTo>
                  <a:cubicBezTo>
                    <a:pt x="47" y="72"/>
                    <a:pt x="15" y="71"/>
                    <a:pt x="0" y="59"/>
                  </a:cubicBezTo>
                  <a:cubicBezTo>
                    <a:pt x="4" y="38"/>
                    <a:pt x="10" y="18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7" tIns="45708" rIns="91417" bIns="45708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2014220" y="1817370"/>
            <a:ext cx="4342130" cy="1641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0" algn="just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开发环境：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操作系统：Linux   ， Windows10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数据库软件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：MySQL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办公软件：Microsoft Office 2013，Microsoft project 2013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界面设计：Axure RP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集成开发工具：android sdudio、webstrom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428490" y="457200"/>
            <a:ext cx="3675380" cy="826770"/>
            <a:chOff x="6974" y="720"/>
            <a:chExt cx="5788" cy="1302"/>
          </a:xfrm>
        </p:grpSpPr>
        <p:grpSp>
          <p:nvGrpSpPr>
            <p:cNvPr id="8" name="组合 7"/>
            <p:cNvGrpSpPr/>
            <p:nvPr/>
          </p:nvGrpSpPr>
          <p:grpSpPr>
            <a:xfrm>
              <a:off x="6974" y="720"/>
              <a:ext cx="5788" cy="1084"/>
              <a:chOff x="6974" y="848"/>
              <a:chExt cx="5788" cy="1084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5" name="直接连接符 4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接连接符 5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TextBox 3"/>
              <p:cNvSpPr txBox="1"/>
              <p:nvPr/>
            </p:nvSpPr>
            <p:spPr>
              <a:xfrm>
                <a:off x="6974" y="848"/>
                <a:ext cx="5788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sz="2400" b="0" spc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charset="-122"/>
                    <a:ea typeface="幼圆" panose="02010509060101010101" charset="-122"/>
                  </a:rPr>
                  <a:t>开发环境和参考文献</a:t>
                </a:r>
                <a:endParaRPr lang="zh-CN" altLang="en-US" sz="2400" b="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pic>
          <p:nvPicPr>
            <p:cNvPr id="17" name="图片 16" descr="d157b10278929b86b7a263b4312d9255"/>
            <p:cNvPicPr>
              <a:picLocks noChangeAspect="1"/>
            </p:cNvPicPr>
            <p:nvPr/>
          </p:nvPicPr>
          <p:blipFill>
            <a:blip r:embed="rId1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  <p:sp>
        <p:nvSpPr>
          <p:cNvPr id="16" name="矩形 15"/>
          <p:cNvSpPr/>
          <p:nvPr/>
        </p:nvSpPr>
        <p:spPr>
          <a:xfrm>
            <a:off x="2014220" y="3722370"/>
            <a:ext cx="5982335" cy="17697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30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参考文献：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朴灵. 深入浅出NodeJS[M]. 第1版. 人民邮电出版社出版社, 2013.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马尔奇·哈弗贝克. JavaScript编程精解[M]. 第2版. 机械工程出版社, 2016.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ustbhuangyi. Vue.js 高仿饿了么外卖APP 收藏 [EB/OL]. [2018-3-30]. https://coding.imooc.com/class/chapter/74.html#Anchor.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计算分院老师. 数据库系统设计与开发[M]. 第1版. 浙江大学城市学院, 2017.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上野宣. 图解HTTP[M]. 第1班. 人民邮电出版社, 2014.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116959" y="3708672"/>
            <a:ext cx="395550" cy="380866"/>
            <a:chOff x="8134849" y="3131854"/>
            <a:chExt cx="489450" cy="464509"/>
          </a:xfrm>
          <a:solidFill>
            <a:srgbClr val="689901"/>
          </a:solidFill>
        </p:grpSpPr>
        <p:sp>
          <p:nvSpPr>
            <p:cNvPr id="19" name="Freeform 74"/>
            <p:cNvSpPr/>
            <p:nvPr/>
          </p:nvSpPr>
          <p:spPr bwMode="auto">
            <a:xfrm>
              <a:off x="8190965" y="3131854"/>
              <a:ext cx="221344" cy="205755"/>
            </a:xfrm>
            <a:custGeom>
              <a:avLst/>
              <a:gdLst>
                <a:gd name="T0" fmla="*/ 78 w 78"/>
                <a:gd name="T1" fmla="*/ 13 h 72"/>
                <a:gd name="T2" fmla="*/ 64 w 78"/>
                <a:gd name="T3" fmla="*/ 72 h 72"/>
                <a:gd name="T4" fmla="*/ 0 w 78"/>
                <a:gd name="T5" fmla="*/ 68 h 72"/>
                <a:gd name="T6" fmla="*/ 15 w 78"/>
                <a:gd name="T7" fmla="*/ 13 h 72"/>
                <a:gd name="T8" fmla="*/ 78 w 78"/>
                <a:gd name="T9" fmla="*/ 1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72">
                  <a:moveTo>
                    <a:pt x="78" y="13"/>
                  </a:moveTo>
                  <a:cubicBezTo>
                    <a:pt x="76" y="36"/>
                    <a:pt x="68" y="52"/>
                    <a:pt x="64" y="72"/>
                  </a:cubicBezTo>
                  <a:cubicBezTo>
                    <a:pt x="46" y="65"/>
                    <a:pt x="22" y="61"/>
                    <a:pt x="0" y="68"/>
                  </a:cubicBezTo>
                  <a:cubicBezTo>
                    <a:pt x="5" y="49"/>
                    <a:pt x="11" y="32"/>
                    <a:pt x="15" y="13"/>
                  </a:cubicBezTo>
                  <a:cubicBezTo>
                    <a:pt x="31" y="0"/>
                    <a:pt x="61" y="5"/>
                    <a:pt x="78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7" tIns="45708" rIns="91417" bIns="45708" numCol="1" anchor="t" anchorCtr="0" compatLnSpc="1"/>
            <a:p>
              <a:endParaRPr lang="zh-CN" altLang="en-US"/>
            </a:p>
          </p:txBody>
        </p:sp>
        <p:sp>
          <p:nvSpPr>
            <p:cNvPr id="20" name="Freeform 75"/>
            <p:cNvSpPr/>
            <p:nvPr/>
          </p:nvSpPr>
          <p:spPr bwMode="auto">
            <a:xfrm>
              <a:off x="8396720" y="3200439"/>
              <a:ext cx="227579" cy="199520"/>
            </a:xfrm>
            <a:custGeom>
              <a:avLst/>
              <a:gdLst>
                <a:gd name="T0" fmla="*/ 17 w 80"/>
                <a:gd name="T1" fmla="*/ 0 h 70"/>
                <a:gd name="T2" fmla="*/ 80 w 80"/>
                <a:gd name="T3" fmla="*/ 4 h 70"/>
                <a:gd name="T4" fmla="*/ 63 w 80"/>
                <a:gd name="T5" fmla="*/ 61 h 70"/>
                <a:gd name="T6" fmla="*/ 0 w 80"/>
                <a:gd name="T7" fmla="*/ 57 h 70"/>
                <a:gd name="T8" fmla="*/ 17 w 8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70">
                  <a:moveTo>
                    <a:pt x="17" y="0"/>
                  </a:moveTo>
                  <a:cubicBezTo>
                    <a:pt x="33" y="9"/>
                    <a:pt x="59" y="10"/>
                    <a:pt x="80" y="4"/>
                  </a:cubicBezTo>
                  <a:cubicBezTo>
                    <a:pt x="74" y="22"/>
                    <a:pt x="70" y="43"/>
                    <a:pt x="63" y="61"/>
                  </a:cubicBezTo>
                  <a:cubicBezTo>
                    <a:pt x="46" y="70"/>
                    <a:pt x="13" y="69"/>
                    <a:pt x="0" y="57"/>
                  </a:cubicBezTo>
                  <a:cubicBezTo>
                    <a:pt x="5" y="37"/>
                    <a:pt x="11" y="18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7" tIns="45708" rIns="91417" bIns="45708" numCol="1" anchor="t" anchorCtr="0" compatLnSpc="1"/>
            <a:p>
              <a:endParaRPr lang="zh-CN" altLang="en-US"/>
            </a:p>
          </p:txBody>
        </p:sp>
        <p:sp>
          <p:nvSpPr>
            <p:cNvPr id="21" name="Freeform 76"/>
            <p:cNvSpPr/>
            <p:nvPr/>
          </p:nvSpPr>
          <p:spPr bwMode="auto">
            <a:xfrm>
              <a:off x="8134849" y="3334493"/>
              <a:ext cx="224460" cy="202639"/>
            </a:xfrm>
            <a:custGeom>
              <a:avLst/>
              <a:gdLst>
                <a:gd name="T0" fmla="*/ 78 w 78"/>
                <a:gd name="T1" fmla="*/ 12 h 71"/>
                <a:gd name="T2" fmla="*/ 64 w 78"/>
                <a:gd name="T3" fmla="*/ 71 h 71"/>
                <a:gd name="T4" fmla="*/ 0 w 78"/>
                <a:gd name="T5" fmla="*/ 67 h 71"/>
                <a:gd name="T6" fmla="*/ 15 w 78"/>
                <a:gd name="T7" fmla="*/ 10 h 71"/>
                <a:gd name="T8" fmla="*/ 78 w 78"/>
                <a:gd name="T9" fmla="*/ 1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71">
                  <a:moveTo>
                    <a:pt x="78" y="12"/>
                  </a:moveTo>
                  <a:cubicBezTo>
                    <a:pt x="75" y="33"/>
                    <a:pt x="67" y="49"/>
                    <a:pt x="64" y="71"/>
                  </a:cubicBezTo>
                  <a:cubicBezTo>
                    <a:pt x="45" y="62"/>
                    <a:pt x="21" y="56"/>
                    <a:pt x="0" y="67"/>
                  </a:cubicBezTo>
                  <a:cubicBezTo>
                    <a:pt x="3" y="45"/>
                    <a:pt x="10" y="29"/>
                    <a:pt x="15" y="10"/>
                  </a:cubicBezTo>
                  <a:cubicBezTo>
                    <a:pt x="31" y="0"/>
                    <a:pt x="64" y="3"/>
                    <a:pt x="78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7" tIns="45708" rIns="91417" bIns="45708" numCol="1" anchor="t" anchorCtr="0" compatLnSpc="1"/>
            <a:p>
              <a:endParaRPr lang="zh-CN" altLang="en-US"/>
            </a:p>
          </p:txBody>
        </p:sp>
        <p:sp>
          <p:nvSpPr>
            <p:cNvPr id="23" name="Freeform 77"/>
            <p:cNvSpPr/>
            <p:nvPr/>
          </p:nvSpPr>
          <p:spPr bwMode="auto">
            <a:xfrm>
              <a:off x="8340605" y="3390608"/>
              <a:ext cx="227579" cy="205755"/>
            </a:xfrm>
            <a:custGeom>
              <a:avLst/>
              <a:gdLst>
                <a:gd name="T0" fmla="*/ 17 w 80"/>
                <a:gd name="T1" fmla="*/ 0 h 72"/>
                <a:gd name="T2" fmla="*/ 80 w 80"/>
                <a:gd name="T3" fmla="*/ 4 h 72"/>
                <a:gd name="T4" fmla="*/ 63 w 80"/>
                <a:gd name="T5" fmla="*/ 61 h 72"/>
                <a:gd name="T6" fmla="*/ 0 w 80"/>
                <a:gd name="T7" fmla="*/ 59 h 72"/>
                <a:gd name="T8" fmla="*/ 17 w 80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72">
                  <a:moveTo>
                    <a:pt x="17" y="0"/>
                  </a:moveTo>
                  <a:cubicBezTo>
                    <a:pt x="33" y="12"/>
                    <a:pt x="60" y="12"/>
                    <a:pt x="80" y="4"/>
                  </a:cubicBezTo>
                  <a:cubicBezTo>
                    <a:pt x="74" y="23"/>
                    <a:pt x="69" y="43"/>
                    <a:pt x="63" y="61"/>
                  </a:cubicBezTo>
                  <a:cubicBezTo>
                    <a:pt x="47" y="72"/>
                    <a:pt x="15" y="71"/>
                    <a:pt x="0" y="59"/>
                  </a:cubicBezTo>
                  <a:cubicBezTo>
                    <a:pt x="4" y="38"/>
                    <a:pt x="10" y="18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7" tIns="45708" rIns="91417" bIns="45708" numCol="1" anchor="t" anchorCtr="0" compatLnSpc="1"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725914" y="1888127"/>
            <a:ext cx="395550" cy="380866"/>
            <a:chOff x="8134849" y="3131854"/>
            <a:chExt cx="489450" cy="464509"/>
          </a:xfrm>
          <a:solidFill>
            <a:srgbClr val="689901"/>
          </a:solidFill>
        </p:grpSpPr>
        <p:sp>
          <p:nvSpPr>
            <p:cNvPr id="24" name="Freeform 74"/>
            <p:cNvSpPr/>
            <p:nvPr/>
          </p:nvSpPr>
          <p:spPr bwMode="auto">
            <a:xfrm>
              <a:off x="8190965" y="3131854"/>
              <a:ext cx="221344" cy="205755"/>
            </a:xfrm>
            <a:custGeom>
              <a:avLst/>
              <a:gdLst>
                <a:gd name="T0" fmla="*/ 78 w 78"/>
                <a:gd name="T1" fmla="*/ 13 h 72"/>
                <a:gd name="T2" fmla="*/ 64 w 78"/>
                <a:gd name="T3" fmla="*/ 72 h 72"/>
                <a:gd name="T4" fmla="*/ 0 w 78"/>
                <a:gd name="T5" fmla="*/ 68 h 72"/>
                <a:gd name="T6" fmla="*/ 15 w 78"/>
                <a:gd name="T7" fmla="*/ 13 h 72"/>
                <a:gd name="T8" fmla="*/ 78 w 78"/>
                <a:gd name="T9" fmla="*/ 1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72">
                  <a:moveTo>
                    <a:pt x="78" y="13"/>
                  </a:moveTo>
                  <a:cubicBezTo>
                    <a:pt x="76" y="36"/>
                    <a:pt x="68" y="52"/>
                    <a:pt x="64" y="72"/>
                  </a:cubicBezTo>
                  <a:cubicBezTo>
                    <a:pt x="46" y="65"/>
                    <a:pt x="22" y="61"/>
                    <a:pt x="0" y="68"/>
                  </a:cubicBezTo>
                  <a:cubicBezTo>
                    <a:pt x="5" y="49"/>
                    <a:pt x="11" y="32"/>
                    <a:pt x="15" y="13"/>
                  </a:cubicBezTo>
                  <a:cubicBezTo>
                    <a:pt x="31" y="0"/>
                    <a:pt x="61" y="5"/>
                    <a:pt x="78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7" tIns="45708" rIns="91417" bIns="45708" numCol="1" anchor="t" anchorCtr="0" compatLnSpc="1"/>
            <a:p>
              <a:endParaRPr lang="zh-CN" altLang="en-US"/>
            </a:p>
          </p:txBody>
        </p:sp>
        <p:sp>
          <p:nvSpPr>
            <p:cNvPr id="25" name="Freeform 75"/>
            <p:cNvSpPr/>
            <p:nvPr/>
          </p:nvSpPr>
          <p:spPr bwMode="auto">
            <a:xfrm>
              <a:off x="8396720" y="3200439"/>
              <a:ext cx="227579" cy="199520"/>
            </a:xfrm>
            <a:custGeom>
              <a:avLst/>
              <a:gdLst>
                <a:gd name="T0" fmla="*/ 17 w 80"/>
                <a:gd name="T1" fmla="*/ 0 h 70"/>
                <a:gd name="T2" fmla="*/ 80 w 80"/>
                <a:gd name="T3" fmla="*/ 4 h 70"/>
                <a:gd name="T4" fmla="*/ 63 w 80"/>
                <a:gd name="T5" fmla="*/ 61 h 70"/>
                <a:gd name="T6" fmla="*/ 0 w 80"/>
                <a:gd name="T7" fmla="*/ 57 h 70"/>
                <a:gd name="T8" fmla="*/ 17 w 8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70">
                  <a:moveTo>
                    <a:pt x="17" y="0"/>
                  </a:moveTo>
                  <a:cubicBezTo>
                    <a:pt x="33" y="9"/>
                    <a:pt x="59" y="10"/>
                    <a:pt x="80" y="4"/>
                  </a:cubicBezTo>
                  <a:cubicBezTo>
                    <a:pt x="74" y="22"/>
                    <a:pt x="70" y="43"/>
                    <a:pt x="63" y="61"/>
                  </a:cubicBezTo>
                  <a:cubicBezTo>
                    <a:pt x="46" y="70"/>
                    <a:pt x="13" y="69"/>
                    <a:pt x="0" y="57"/>
                  </a:cubicBezTo>
                  <a:cubicBezTo>
                    <a:pt x="5" y="37"/>
                    <a:pt x="11" y="18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7" tIns="45708" rIns="91417" bIns="45708" numCol="1" anchor="t" anchorCtr="0" compatLnSpc="1"/>
            <a:p>
              <a:endParaRPr lang="zh-CN" altLang="en-US"/>
            </a:p>
          </p:txBody>
        </p:sp>
        <p:sp>
          <p:nvSpPr>
            <p:cNvPr id="26" name="Freeform 76"/>
            <p:cNvSpPr/>
            <p:nvPr/>
          </p:nvSpPr>
          <p:spPr bwMode="auto">
            <a:xfrm>
              <a:off x="8134849" y="3334493"/>
              <a:ext cx="224460" cy="202639"/>
            </a:xfrm>
            <a:custGeom>
              <a:avLst/>
              <a:gdLst>
                <a:gd name="T0" fmla="*/ 78 w 78"/>
                <a:gd name="T1" fmla="*/ 12 h 71"/>
                <a:gd name="T2" fmla="*/ 64 w 78"/>
                <a:gd name="T3" fmla="*/ 71 h 71"/>
                <a:gd name="T4" fmla="*/ 0 w 78"/>
                <a:gd name="T5" fmla="*/ 67 h 71"/>
                <a:gd name="T6" fmla="*/ 15 w 78"/>
                <a:gd name="T7" fmla="*/ 10 h 71"/>
                <a:gd name="T8" fmla="*/ 78 w 78"/>
                <a:gd name="T9" fmla="*/ 1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71">
                  <a:moveTo>
                    <a:pt x="78" y="12"/>
                  </a:moveTo>
                  <a:cubicBezTo>
                    <a:pt x="75" y="33"/>
                    <a:pt x="67" y="49"/>
                    <a:pt x="64" y="71"/>
                  </a:cubicBezTo>
                  <a:cubicBezTo>
                    <a:pt x="45" y="62"/>
                    <a:pt x="21" y="56"/>
                    <a:pt x="0" y="67"/>
                  </a:cubicBezTo>
                  <a:cubicBezTo>
                    <a:pt x="3" y="45"/>
                    <a:pt x="10" y="29"/>
                    <a:pt x="15" y="10"/>
                  </a:cubicBezTo>
                  <a:cubicBezTo>
                    <a:pt x="31" y="0"/>
                    <a:pt x="64" y="3"/>
                    <a:pt x="78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7" tIns="45708" rIns="91417" bIns="45708" numCol="1" anchor="t" anchorCtr="0" compatLnSpc="1"/>
            <a:p>
              <a:endParaRPr lang="zh-CN" altLang="en-US"/>
            </a:p>
          </p:txBody>
        </p:sp>
        <p:sp>
          <p:nvSpPr>
            <p:cNvPr id="27" name="Freeform 77"/>
            <p:cNvSpPr/>
            <p:nvPr/>
          </p:nvSpPr>
          <p:spPr bwMode="auto">
            <a:xfrm>
              <a:off x="8340605" y="3390608"/>
              <a:ext cx="227579" cy="205755"/>
            </a:xfrm>
            <a:custGeom>
              <a:avLst/>
              <a:gdLst>
                <a:gd name="T0" fmla="*/ 17 w 80"/>
                <a:gd name="T1" fmla="*/ 0 h 72"/>
                <a:gd name="T2" fmla="*/ 80 w 80"/>
                <a:gd name="T3" fmla="*/ 4 h 72"/>
                <a:gd name="T4" fmla="*/ 63 w 80"/>
                <a:gd name="T5" fmla="*/ 61 h 72"/>
                <a:gd name="T6" fmla="*/ 0 w 80"/>
                <a:gd name="T7" fmla="*/ 59 h 72"/>
                <a:gd name="T8" fmla="*/ 17 w 80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72">
                  <a:moveTo>
                    <a:pt x="17" y="0"/>
                  </a:moveTo>
                  <a:cubicBezTo>
                    <a:pt x="33" y="12"/>
                    <a:pt x="60" y="12"/>
                    <a:pt x="80" y="4"/>
                  </a:cubicBezTo>
                  <a:cubicBezTo>
                    <a:pt x="74" y="23"/>
                    <a:pt x="69" y="43"/>
                    <a:pt x="63" y="61"/>
                  </a:cubicBezTo>
                  <a:cubicBezTo>
                    <a:pt x="47" y="72"/>
                    <a:pt x="15" y="71"/>
                    <a:pt x="0" y="59"/>
                  </a:cubicBezTo>
                  <a:cubicBezTo>
                    <a:pt x="4" y="38"/>
                    <a:pt x="10" y="18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7" tIns="45708" rIns="91417" bIns="45708" numCol="1" anchor="t" anchorCtr="0" compatLnSpc="1"/>
            <a:p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7680960" y="1759585"/>
            <a:ext cx="4342130" cy="1641475"/>
          </a:xfrm>
          <a:prstGeom prst="rect">
            <a:avLst/>
          </a:prstGeom>
        </p:spPr>
        <p:txBody>
          <a:bodyPr wrap="square">
            <a:spAutoFit/>
          </a:bodyPr>
          <a:p>
            <a:pPr lvl="0" indent="0" algn="just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测试资料：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《二手交易平台项目开发计划》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《二手交易平台项目组规约》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《二手交易平台概要设计说明书》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《二手交易平台需求规格说明书》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《二手交易平台详细设计说明书》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Bar/>
      </p:transition>
    </mc:Choice>
    <mc:Fallback>
      <p:transition spd="slow">
        <p:randomBa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6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/>
        </p:nvSpPr>
        <p:spPr>
          <a:xfrm>
            <a:off x="384776" y="405623"/>
            <a:ext cx="11422449" cy="6047179"/>
          </a:xfrm>
          <a:prstGeom prst="rect">
            <a:avLst/>
          </a:prstGeom>
          <a:solidFill>
            <a:schemeClr val="bg1"/>
          </a:solidFill>
          <a:ln w="952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4227500" y="1974786"/>
            <a:ext cx="346941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DFKai-SB" panose="03000509000000000000" charset="-120"/>
                <a:ea typeface="DFKai-SB" panose="03000509000000000000" charset="-120"/>
              </a:rPr>
              <a:t>Part 02</a:t>
            </a:r>
            <a:endParaRPr lang="en-US" altLang="zh-CN" sz="6000" b="1" smtClean="0">
              <a:solidFill>
                <a:schemeClr val="tx1">
                  <a:lumMod val="65000"/>
                  <a:lumOff val="35000"/>
                </a:schemeClr>
              </a:solidFill>
              <a:latin typeface="DFKai-SB" panose="03000509000000000000" charset="-120"/>
              <a:ea typeface="DFKai-SB" panose="03000509000000000000" charset="-12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92043" y="2739082"/>
            <a:ext cx="5008914" cy="845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75000"/>
              </a:lnSpc>
              <a:buNone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系统结构设计</a:t>
            </a:r>
            <a:endParaRPr lang="en-US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400976" y="3584290"/>
            <a:ext cx="112246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491716" y="3667913"/>
            <a:ext cx="493971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rPr>
              <a:t>System structure design</a:t>
            </a:r>
            <a:endParaRPr lang="en-US" altLang="zh-CN" sz="1200" smtClean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2" name="图片 1" descr="d157b10278929b86b7a263b4312d9255"/>
          <p:cNvPicPr>
            <a:picLocks noChangeAspect="1"/>
          </p:cNvPicPr>
          <p:nvPr/>
        </p:nvPicPr>
        <p:blipFill>
          <a:blip r:embed="rId1"/>
          <a:srcRect l="69662" t="54976" r="5194" b="2211"/>
          <a:stretch>
            <a:fillRect/>
          </a:stretch>
        </p:blipFill>
        <p:spPr>
          <a:xfrm>
            <a:off x="7405717" y="2130781"/>
            <a:ext cx="4545478" cy="4465911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56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99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99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4" name="矩形 4"/>
          <p:cNvSpPr/>
          <p:nvPr/>
        </p:nvSpPr>
        <p:spPr>
          <a:xfrm>
            <a:off x="354476" y="329328"/>
            <a:ext cx="651599" cy="651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45500" y="263283"/>
            <a:ext cx="1415772" cy="464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最新工作概述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82795" y="457200"/>
            <a:ext cx="3279140" cy="826770"/>
            <a:chOff x="7217" y="720"/>
            <a:chExt cx="5164" cy="1302"/>
          </a:xfrm>
        </p:grpSpPr>
        <p:grpSp>
          <p:nvGrpSpPr>
            <p:cNvPr id="8" name="组合 7"/>
            <p:cNvGrpSpPr/>
            <p:nvPr/>
          </p:nvGrpSpPr>
          <p:grpSpPr>
            <a:xfrm>
              <a:off x="7217" y="720"/>
              <a:ext cx="5164" cy="1084"/>
              <a:chOff x="7217" y="848"/>
              <a:chExt cx="5164" cy="1084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4" name="直接连接符 3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直接连接符 4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3"/>
              <p:cNvSpPr txBox="1"/>
              <p:nvPr/>
            </p:nvSpPr>
            <p:spPr>
              <a:xfrm>
                <a:off x="7217" y="848"/>
                <a:ext cx="516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系统程序功能层级图</a:t>
                </a:r>
                <a:endParaRPr sz="24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endParaRPr>
              </a:p>
            </p:txBody>
          </p:sp>
        </p:grpSp>
        <p:pic>
          <p:nvPicPr>
            <p:cNvPr id="7" name="图片 6" descr="d157b10278929b86b7a263b4312d9255"/>
            <p:cNvPicPr>
              <a:picLocks noChangeAspect="1"/>
            </p:cNvPicPr>
            <p:nvPr/>
          </p:nvPicPr>
          <p:blipFill>
            <a:blip r:embed="rId1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  <p:graphicFrame>
        <p:nvGraphicFramePr>
          <p:cNvPr id="-2147482623" name="对象 -2147482624"/>
          <p:cNvGraphicFramePr>
            <a:graphicFrameLocks noChangeAspect="1"/>
          </p:cNvGraphicFramePr>
          <p:nvPr/>
        </p:nvGraphicFramePr>
        <p:xfrm>
          <a:off x="2520950" y="1383030"/>
          <a:ext cx="7625080" cy="4469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5758180" imgH="3376930" progId="Visio.Drawing.11">
                  <p:embed/>
                </p:oleObj>
              </mc:Choice>
              <mc:Fallback>
                <p:oleObj name="" r:id="rId2" imgW="5758180" imgH="337693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20950" y="1383030"/>
                        <a:ext cx="7625080" cy="44697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4" name="矩形 4"/>
          <p:cNvSpPr/>
          <p:nvPr/>
        </p:nvSpPr>
        <p:spPr>
          <a:xfrm>
            <a:off x="354476" y="329328"/>
            <a:ext cx="651599" cy="651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45500" y="263283"/>
            <a:ext cx="1415772" cy="464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最新工作概述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82795" y="457200"/>
            <a:ext cx="3279140" cy="826770"/>
            <a:chOff x="7217" y="720"/>
            <a:chExt cx="5164" cy="1302"/>
          </a:xfrm>
        </p:grpSpPr>
        <p:grpSp>
          <p:nvGrpSpPr>
            <p:cNvPr id="8" name="组合 7"/>
            <p:cNvGrpSpPr/>
            <p:nvPr/>
          </p:nvGrpSpPr>
          <p:grpSpPr>
            <a:xfrm>
              <a:off x="7217" y="720"/>
              <a:ext cx="5164" cy="1084"/>
              <a:chOff x="7217" y="848"/>
              <a:chExt cx="5164" cy="1084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4" name="直接连接符 3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直接连接符 4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3"/>
              <p:cNvSpPr txBox="1"/>
              <p:nvPr/>
            </p:nvSpPr>
            <p:spPr>
              <a:xfrm>
                <a:off x="7217" y="848"/>
                <a:ext cx="516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程序功能与模块的关系</a:t>
                </a: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endParaRPr>
              </a:p>
            </p:txBody>
          </p:sp>
        </p:grpSp>
        <p:pic>
          <p:nvPicPr>
            <p:cNvPr id="7" name="图片 6" descr="d157b10278929b86b7a263b4312d9255"/>
            <p:cNvPicPr>
              <a:picLocks noChangeAspect="1"/>
            </p:cNvPicPr>
            <p:nvPr/>
          </p:nvPicPr>
          <p:blipFill>
            <a:blip r:embed="rId1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  <p:pic>
        <p:nvPicPr>
          <p:cNvPr id="10" name="图片 9" descr="NH4DXUXE0[WR{AEU~AXY[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0" y="1461770"/>
            <a:ext cx="4113530" cy="5029835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6670" y="261007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4" name="矩形 4"/>
          <p:cNvSpPr/>
          <p:nvPr/>
        </p:nvSpPr>
        <p:spPr>
          <a:xfrm>
            <a:off x="354476" y="329328"/>
            <a:ext cx="651599" cy="651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45500" y="263283"/>
            <a:ext cx="1415772" cy="464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最新工作概述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82795" y="457200"/>
            <a:ext cx="3279140" cy="826770"/>
            <a:chOff x="7217" y="720"/>
            <a:chExt cx="5164" cy="1302"/>
          </a:xfrm>
        </p:grpSpPr>
        <p:grpSp>
          <p:nvGrpSpPr>
            <p:cNvPr id="8" name="组合 7"/>
            <p:cNvGrpSpPr/>
            <p:nvPr/>
          </p:nvGrpSpPr>
          <p:grpSpPr>
            <a:xfrm>
              <a:off x="7217" y="720"/>
              <a:ext cx="5164" cy="1084"/>
              <a:chOff x="7217" y="848"/>
              <a:chExt cx="5164" cy="1084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4" name="直接连接符 3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直接连接符 4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3"/>
              <p:cNvSpPr txBox="1"/>
              <p:nvPr/>
            </p:nvSpPr>
            <p:spPr>
              <a:xfrm>
                <a:off x="7217" y="848"/>
                <a:ext cx="516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用户</a:t>
                </a: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endParaRPr>
              </a:p>
            </p:txBody>
          </p:sp>
        </p:grpSp>
        <p:pic>
          <p:nvPicPr>
            <p:cNvPr id="7" name="图片 6" descr="d157b10278929b86b7a263b4312d9255"/>
            <p:cNvPicPr>
              <a:picLocks noChangeAspect="1"/>
            </p:cNvPicPr>
            <p:nvPr/>
          </p:nvPicPr>
          <p:blipFill>
            <a:blip r:embed="rId1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/>
        </p:nvSpPr>
        <p:spPr>
          <a:xfrm>
            <a:off x="1245870" y="1726565"/>
            <a:ext cx="1844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搜索物品程序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205095" y="1726565"/>
            <a:ext cx="1813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上架商品程序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228455" y="1726565"/>
            <a:ext cx="1727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发布请求程序</a:t>
            </a:r>
            <a:endParaRPr lang="zh-CN" altLang="en-US"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04290" y="5319395"/>
            <a:ext cx="1727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</a:t>
            </a:r>
            <a:r>
              <a:rPr lang="zh-CN" altLang="en-US"/>
              <a:t>收藏商品程序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198110" y="5319395"/>
            <a:ext cx="1795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5.</a:t>
            </a:r>
            <a:r>
              <a:rPr lang="zh-CN" altLang="en-US"/>
              <a:t>评论商品程序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966835" y="5319395"/>
            <a:ext cx="2251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6.</a:t>
            </a:r>
            <a:r>
              <a:rPr lang="zh-CN" altLang="en-US"/>
              <a:t>修改用户信息程序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304290" y="5687695"/>
            <a:ext cx="1795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7.</a:t>
            </a:r>
            <a:r>
              <a:rPr lang="zh-CN" altLang="en-US"/>
              <a:t>订购商品程序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224145" y="5687695"/>
            <a:ext cx="1795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8.</a:t>
            </a:r>
            <a:r>
              <a:rPr lang="zh-CN" altLang="en-US"/>
              <a:t>查询订单程序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938895" y="5687695"/>
            <a:ext cx="2306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9.</a:t>
            </a:r>
            <a:r>
              <a:rPr lang="zh-CN" altLang="en-US"/>
              <a:t>修改商品信息程序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66140" y="6055995"/>
            <a:ext cx="2605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10.</a:t>
            </a:r>
            <a:r>
              <a:rPr lang="zh-CN" altLang="en-US"/>
              <a:t>维护数据库信息程序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139690" y="6055995"/>
            <a:ext cx="1914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11.</a:t>
            </a:r>
            <a:r>
              <a:rPr lang="zh-CN" altLang="en-US"/>
              <a:t>删除用户程序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9137650" y="6055995"/>
            <a:ext cx="1852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12.</a:t>
            </a:r>
            <a:r>
              <a:rPr lang="zh-CN" altLang="en-US"/>
              <a:t>订单处理程序</a:t>
            </a:r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354330" y="2461895"/>
          <a:ext cx="4227830" cy="1883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2" imgW="3123565" imgH="1339850" progId="Visio.Drawing.11">
                  <p:embed/>
                </p:oleObj>
              </mc:Choice>
              <mc:Fallback>
                <p:oleObj name="" r:id="rId2" imgW="3123565" imgH="1339850" progId="Visio.Drawing.11">
                  <p:embed/>
                  <p:pic>
                    <p:nvPicPr>
                      <p:cNvPr id="0" name="图片 2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4330" y="2461895"/>
                        <a:ext cx="4227830" cy="18834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4709795" y="2178050"/>
          <a:ext cx="3349625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4" imgW="3313430" imgH="1847215" progId="Visio.Drawing.11">
                  <p:embed/>
                </p:oleObj>
              </mc:Choice>
              <mc:Fallback>
                <p:oleObj name="" r:id="rId4" imgW="3313430" imgH="1847215" progId="Visio.Drawing.11">
                  <p:embed/>
                  <p:pic>
                    <p:nvPicPr>
                      <p:cNvPr id="0" name="图片 3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09795" y="2178050"/>
                        <a:ext cx="3349625" cy="24511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20" name="对象 -2147482621"/>
          <p:cNvGraphicFramePr>
            <a:graphicFrameLocks noChangeAspect="1"/>
          </p:cNvGraphicFramePr>
          <p:nvPr/>
        </p:nvGraphicFramePr>
        <p:xfrm>
          <a:off x="8059420" y="2178050"/>
          <a:ext cx="3658870" cy="2677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6" imgW="3313430" imgH="1847215" progId="Visio.Drawing.11">
                  <p:embed/>
                </p:oleObj>
              </mc:Choice>
              <mc:Fallback>
                <p:oleObj name="" r:id="rId6" imgW="3313430" imgH="1847215" progId="Visio.Drawing.11">
                  <p:embed/>
                  <p:pic>
                    <p:nvPicPr>
                      <p:cNvPr id="0" name="图片 3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059420" y="2178050"/>
                        <a:ext cx="3658870" cy="267779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32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9BCFC7"/>
      </a:accent1>
      <a:accent2>
        <a:srgbClr val="70B09F"/>
      </a:accent2>
      <a:accent3>
        <a:srgbClr val="9BCFC7"/>
      </a:accent3>
      <a:accent4>
        <a:srgbClr val="70B09F"/>
      </a:accent4>
      <a:accent5>
        <a:srgbClr val="9BCFC7"/>
      </a:accent5>
      <a:accent6>
        <a:srgbClr val="70B09F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004教育公开课01">
      <a:dk1>
        <a:sysClr val="windowText" lastClr="000000"/>
      </a:dk1>
      <a:lt1>
        <a:sysClr val="window" lastClr="FFFFFF"/>
      </a:lt1>
      <a:dk2>
        <a:srgbClr val="9FB36A"/>
      </a:dk2>
      <a:lt2>
        <a:srgbClr val="E7E6E6"/>
      </a:lt2>
      <a:accent1>
        <a:srgbClr val="416236"/>
      </a:accent1>
      <a:accent2>
        <a:srgbClr val="9FB36A"/>
      </a:accent2>
      <a:accent3>
        <a:srgbClr val="416236"/>
      </a:accent3>
      <a:accent4>
        <a:srgbClr val="9FB36A"/>
      </a:accent4>
      <a:accent5>
        <a:srgbClr val="416236"/>
      </a:accent5>
      <a:accent6>
        <a:srgbClr val="9FB36A"/>
      </a:accent6>
      <a:hlink>
        <a:srgbClr val="416236"/>
      </a:hlink>
      <a:folHlink>
        <a:srgbClr val="9FB36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1734</Words>
  <Application>WPS 演示</Application>
  <PresentationFormat>宽屏</PresentationFormat>
  <Paragraphs>265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22</vt:i4>
      </vt:variant>
    </vt:vector>
  </HeadingPairs>
  <TitlesOfParts>
    <vt:vector size="58" baseType="lpstr">
      <vt:lpstr>Arial</vt:lpstr>
      <vt:lpstr>宋体</vt:lpstr>
      <vt:lpstr>Wingdings</vt:lpstr>
      <vt:lpstr>微软雅黑</vt:lpstr>
      <vt:lpstr>Lato Regular</vt:lpstr>
      <vt:lpstr>Lato Hairline</vt:lpstr>
      <vt:lpstr>Lato Light</vt:lpstr>
      <vt:lpstr>Roboto Condensed</vt:lpstr>
      <vt:lpstr>Open Sans</vt:lpstr>
      <vt:lpstr>Calibri</vt:lpstr>
      <vt:lpstr>Arial Unicode MS</vt:lpstr>
      <vt:lpstr>幼圆</vt:lpstr>
      <vt:lpstr>方正姚体</vt:lpstr>
      <vt:lpstr>Meiryo</vt:lpstr>
      <vt:lpstr>华文细黑</vt:lpstr>
      <vt:lpstr>DFKai-SB</vt:lpstr>
      <vt:lpstr>等线</vt:lpstr>
      <vt:lpstr>等线 Light</vt:lpstr>
      <vt:lpstr>Calibri</vt:lpstr>
      <vt:lpstr>Times New Roman</vt:lpstr>
      <vt:lpstr>Segoe UI</vt:lpstr>
      <vt:lpstr>MingLiU-ExtB</vt:lpstr>
      <vt:lpstr>Segoe Print</vt:lpstr>
      <vt:lpstr>Office 主题​​</vt:lpstr>
      <vt:lpstr>Office 主题</vt:lpstr>
      <vt:lpstr>自定义设计方案</vt:lpstr>
      <vt:lpstr>3_Office 主题​​</vt:lpstr>
      <vt:lpstr>1_Office 主题</vt:lpstr>
      <vt:lpstr>1_Office 主题​​</vt:lpstr>
      <vt:lpstr>2_Office 主题​​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lfjt</dc:creator>
  <cp:lastModifiedBy>小八</cp:lastModifiedBy>
  <cp:revision>24</cp:revision>
  <dcterms:created xsi:type="dcterms:W3CDTF">2017-12-07T02:03:00Z</dcterms:created>
  <dcterms:modified xsi:type="dcterms:W3CDTF">2018-05-16T14:53:46Z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