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93" r:id="rId4"/>
    <p:sldMasterId id="2147483696" r:id="rId5"/>
    <p:sldMasterId id="2147483708" r:id="rId6"/>
    <p:sldMasterId id="2147483719" r:id="rId7"/>
    <p:sldMasterId id="2147483734" r:id="rId8"/>
  </p:sldMasterIdLst>
  <p:notesMasterIdLst>
    <p:notesMasterId r:id="rId10"/>
  </p:notesMasterIdLst>
  <p:sldIdLst>
    <p:sldId id="258" r:id="rId9"/>
    <p:sldId id="276" r:id="rId11"/>
    <p:sldId id="262" r:id="rId12"/>
    <p:sldId id="264" r:id="rId13"/>
    <p:sldId id="275" r:id="rId14"/>
    <p:sldId id="302" r:id="rId15"/>
    <p:sldId id="259" r:id="rId16"/>
    <p:sldId id="267" r:id="rId17"/>
    <p:sldId id="269" r:id="rId18"/>
    <p:sldId id="273" r:id="rId19"/>
    <p:sldId id="271" r:id="rId20"/>
    <p:sldId id="260" r:id="rId21"/>
    <p:sldId id="266" r:id="rId22"/>
    <p:sldId id="272" r:id="rId23"/>
    <p:sldId id="268" r:id="rId24"/>
    <p:sldId id="322" r:id="rId25"/>
    <p:sldId id="295" r:id="rId26"/>
    <p:sldId id="304" r:id="rId27"/>
    <p:sldId id="303" r:id="rId28"/>
    <p:sldId id="296" r:id="rId29"/>
    <p:sldId id="274" r:id="rId30"/>
    <p:sldId id="319" r:id="rId31"/>
    <p:sldId id="277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2B2B"/>
    <a:srgbClr val="689900"/>
    <a:srgbClr val="68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836A0-1CE6-43E0-9ACD-0351418F1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58"/>
            <a:ext cx="10363200" cy="1470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40"/>
            <a:ext cx="8534400" cy="1752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160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93"/>
            <a:ext cx="10363200" cy="1500280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208"/>
            <a:ext cx="5386917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010"/>
            <a:ext cx="5386917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208"/>
            <a:ext cx="5389033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010"/>
            <a:ext cx="5389033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231904" y="72480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工作回顾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670191" y="72480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423925" y="672374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898540" y="672374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519936" y="68548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工作体会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932004" y="68548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4895867" y="698586"/>
            <a:ext cx="23901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工作规划和展望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346325" y="698586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0160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0383" y="501609"/>
            <a:ext cx="1607820" cy="46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年度工作概述</a:t>
            </a:r>
            <a:endParaRPr lang="zh-CN" altLang="en-US" sz="186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5762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27296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工作完成情况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05623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75289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成功项目展示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53616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523283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67"/>
            <a:ext cx="4011084" cy="1162122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475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90"/>
            <a:ext cx="4011084" cy="469135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96"/>
            <a:ext cx="7315200" cy="566773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13"/>
            <a:ext cx="7315200" cy="411505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9200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69"/>
            <a:ext cx="7315200" cy="80491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900" y="0"/>
            <a:ext cx="12195563" cy="685842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7" tIns="43343" rIns="86687" bIns="43343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88"/>
            <a:ext cx="4368800" cy="3083755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5" y="3801687"/>
            <a:ext cx="4511964" cy="43180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5" y="4385521"/>
            <a:ext cx="4511964" cy="22846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8122"/>
            <a:ext cx="4488039" cy="15369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36"/>
            <a:ext cx="10972800" cy="114307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9D0CC-2592-4809-900B-655FF6BF8FF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42DD-752C-4899-AEEF-6B8C8C58ABE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3142"/>
            <a:ext cx="12192000" cy="688156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725"/>
            <a:ext cx="8652933" cy="698544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536"/>
            <a:ext cx="8652933" cy="38108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42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63171" y="491643"/>
            <a:ext cx="1705610" cy="397510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455"/>
            <a:ext cx="3416309" cy="459105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747" cy="685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195917" y="482600"/>
            <a:ext cx="490093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CLICK TO </a:t>
            </a:r>
            <a:r>
              <a:rPr lang="en-US" altLang="zh-CN" sz="2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ADD TITLE IN HERE</a:t>
            </a: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 rot="13500000">
            <a:off x="565367" y="581460"/>
            <a:ext cx="399491" cy="399491"/>
            <a:chOff x="1012198" y="1172188"/>
            <a:chExt cx="494867" cy="494867"/>
          </a:xfrm>
        </p:grpSpPr>
        <p:sp>
          <p:nvSpPr>
            <p:cNvPr id="2" name="矩形 1"/>
            <p:cNvSpPr/>
            <p:nvPr userDrawn="1"/>
          </p:nvSpPr>
          <p:spPr>
            <a:xfrm>
              <a:off x="1012198" y="1172188"/>
              <a:ext cx="494867" cy="494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dist="12700" dir="552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19808" y="1279798"/>
              <a:ext cx="279648" cy="279648"/>
            </a:xfrm>
            <a:prstGeom prst="rect">
              <a:avLst/>
            </a:prstGeom>
            <a:solidFill>
              <a:srgbClr val="D94E60"/>
            </a:solidFill>
            <a:ln>
              <a:noFill/>
            </a:ln>
            <a:effectLst>
              <a:innerShdw dist="12700" dir="6600000">
                <a:srgbClr val="A51E28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3" Type="http://schemas.openxmlformats.org/officeDocument/2006/relationships/theme" Target="../theme/theme2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microsoft.com/office/2007/relationships/media" Target="file:///C:\Users\L\Desktop\&#26032;&#24314;&#25991;&#20214;&#22841;\&#36719;&#20214;&#24037;&#31243;&#22522;&#30784;\&#20316;&#19994;\SE2018&#26149;-G15-&#31532;&#19977;&#21608;&#20316;&#19994;\Yanni%20-%20A%20Walk%20In%20The%20Rain.mp3" TargetMode="External"/><Relationship Id="rId2" Type="http://schemas.openxmlformats.org/officeDocument/2006/relationships/audio" Target="file:///C:\Users\L\Desktop\&#26032;&#24314;&#25991;&#20214;&#22841;\&#36719;&#20214;&#24037;&#31243;&#22522;&#30784;\&#20316;&#19994;\SE2018&#26149;-G15-&#31532;&#19977;&#21608;&#20316;&#19994;\Yanni%20-%20A%20Walk%20In%20The%20Rain.mp3" TargetMode="Externa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hyperlink" Target="WBS.xmind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6.xml"/><Relationship Id="rId6" Type="http://schemas.openxmlformats.org/officeDocument/2006/relationships/hyperlink" Target="&#29976;&#29305;&#22270;&#25913;1%20(1).mpp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5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9870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553970" y="3198495"/>
            <a:ext cx="708469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G15</a:t>
            </a:r>
            <a:r>
              <a:rPr lang="zh-CN" altLang="en-US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组项目计划答辩</a:t>
            </a: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PPT</a:t>
            </a:r>
            <a:endParaRPr lang="en-US" altLang="zh-CN" sz="24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312920" y="1768475"/>
            <a:ext cx="354266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校叮当</a:t>
            </a:r>
            <a:endParaRPr lang="zh-CN" altLang="en-US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2532410" y="3766904"/>
            <a:ext cx="7127808" cy="37719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宋体" panose="02010600030101010101" pitchFamily="2" charset="-122"/>
              </a:rPr>
              <a:t>小组成员：陈佳敏  徐毓茜  马益亮  江亮儒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charset="-128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54476" y="4304791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1740" y="4304963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2575" y="3206115"/>
            <a:ext cx="11602720" cy="3380105"/>
          </a:xfrm>
          <a:prstGeom prst="rect">
            <a:avLst/>
          </a:prstGeom>
        </p:spPr>
      </p:pic>
      <p:pic>
        <p:nvPicPr>
          <p:cNvPr id="6" name="Yanni - A Walk In The Rain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870" y="250825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1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1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1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1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1"/>
                            </p:stCondLst>
                            <p:childTnLst>
                              <p:par>
                                <p:cTn id="40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4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16" grpId="0"/>
      <p:bldP spid="4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670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5967730" y="4699635"/>
            <a:ext cx="76835" cy="184785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68990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352B2B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2537622" y="2079066"/>
            <a:ext cx="2746679" cy="298456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68990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6897735" y="2079066"/>
            <a:ext cx="2746679" cy="298456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68990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5089525" y="2381250"/>
            <a:ext cx="2003425" cy="1911985"/>
            <a:chOff x="8015" y="4450"/>
            <a:chExt cx="3155" cy="3011"/>
          </a:xfrm>
          <a:solidFill>
            <a:srgbClr val="352B2B"/>
          </a:solidFill>
        </p:grpSpPr>
        <p:sp>
          <p:nvSpPr>
            <p:cNvPr id="23" name="Freeform 292"/>
            <p:cNvSpPr/>
            <p:nvPr/>
          </p:nvSpPr>
          <p:spPr bwMode="auto">
            <a:xfrm>
              <a:off x="8015" y="5521"/>
              <a:ext cx="852" cy="1927"/>
            </a:xfrm>
            <a:custGeom>
              <a:avLst/>
              <a:gdLst>
                <a:gd name="T0" fmla="*/ 144 w 183"/>
                <a:gd name="T1" fmla="*/ 414 h 414"/>
                <a:gd name="T2" fmla="*/ 138 w 183"/>
                <a:gd name="T3" fmla="*/ 413 h 414"/>
                <a:gd name="T4" fmla="*/ 124 w 183"/>
                <a:gd name="T5" fmla="*/ 389 h 414"/>
                <a:gd name="T6" fmla="*/ 120 w 183"/>
                <a:gd name="T7" fmla="*/ 196 h 414"/>
                <a:gd name="T8" fmla="*/ 10 w 183"/>
                <a:gd name="T9" fmla="*/ 38 h 414"/>
                <a:gd name="T10" fmla="*/ 7 w 183"/>
                <a:gd name="T11" fmla="*/ 10 h 414"/>
                <a:gd name="T12" fmla="*/ 35 w 183"/>
                <a:gd name="T13" fmla="*/ 6 h 414"/>
                <a:gd name="T14" fmla="*/ 158 w 183"/>
                <a:gd name="T15" fmla="*/ 184 h 414"/>
                <a:gd name="T16" fmla="*/ 163 w 183"/>
                <a:gd name="T17" fmla="*/ 399 h 414"/>
                <a:gd name="T18" fmla="*/ 144 w 183"/>
                <a:gd name="T1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414">
                  <a:moveTo>
                    <a:pt x="144" y="414"/>
                  </a:moveTo>
                  <a:cubicBezTo>
                    <a:pt x="142" y="414"/>
                    <a:pt x="140" y="414"/>
                    <a:pt x="138" y="413"/>
                  </a:cubicBezTo>
                  <a:cubicBezTo>
                    <a:pt x="128" y="410"/>
                    <a:pt x="121" y="399"/>
                    <a:pt x="124" y="389"/>
                  </a:cubicBezTo>
                  <a:cubicBezTo>
                    <a:pt x="142" y="325"/>
                    <a:pt x="141" y="259"/>
                    <a:pt x="120" y="196"/>
                  </a:cubicBezTo>
                  <a:cubicBezTo>
                    <a:pt x="100" y="133"/>
                    <a:pt x="62" y="79"/>
                    <a:pt x="10" y="38"/>
                  </a:cubicBezTo>
                  <a:cubicBezTo>
                    <a:pt x="2" y="31"/>
                    <a:pt x="0" y="18"/>
                    <a:pt x="7" y="10"/>
                  </a:cubicBezTo>
                  <a:cubicBezTo>
                    <a:pt x="14" y="1"/>
                    <a:pt x="26" y="0"/>
                    <a:pt x="35" y="6"/>
                  </a:cubicBezTo>
                  <a:cubicBezTo>
                    <a:pt x="93" y="52"/>
                    <a:pt x="136" y="113"/>
                    <a:pt x="158" y="184"/>
                  </a:cubicBezTo>
                  <a:cubicBezTo>
                    <a:pt x="181" y="254"/>
                    <a:pt x="183" y="328"/>
                    <a:pt x="163" y="399"/>
                  </a:cubicBezTo>
                  <a:cubicBezTo>
                    <a:pt x="160" y="408"/>
                    <a:pt x="152" y="414"/>
                    <a:pt x="144" y="4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93"/>
            <p:cNvSpPr/>
            <p:nvPr/>
          </p:nvSpPr>
          <p:spPr bwMode="auto">
            <a:xfrm>
              <a:off x="8024" y="4450"/>
              <a:ext cx="1675" cy="1266"/>
            </a:xfrm>
            <a:custGeom>
              <a:avLst/>
              <a:gdLst>
                <a:gd name="T0" fmla="*/ 21 w 360"/>
                <a:gd name="T1" fmla="*/ 272 h 272"/>
                <a:gd name="T2" fmla="*/ 1 w 360"/>
                <a:gd name="T3" fmla="*/ 253 h 272"/>
                <a:gd name="T4" fmla="*/ 20 w 360"/>
                <a:gd name="T5" fmla="*/ 232 h 272"/>
                <a:gd name="T6" fmla="*/ 202 w 360"/>
                <a:gd name="T7" fmla="*/ 169 h 272"/>
                <a:gd name="T8" fmla="*/ 318 w 360"/>
                <a:gd name="T9" fmla="*/ 15 h 272"/>
                <a:gd name="T10" fmla="*/ 344 w 360"/>
                <a:gd name="T11" fmla="*/ 4 h 272"/>
                <a:gd name="T12" fmla="*/ 356 w 360"/>
                <a:gd name="T13" fmla="*/ 29 h 272"/>
                <a:gd name="T14" fmla="*/ 225 w 360"/>
                <a:gd name="T15" fmla="*/ 201 h 272"/>
                <a:gd name="T16" fmla="*/ 22 w 360"/>
                <a:gd name="T17" fmla="*/ 272 h 272"/>
                <a:gd name="T18" fmla="*/ 21 w 360"/>
                <a:gd name="T1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272">
                  <a:moveTo>
                    <a:pt x="21" y="272"/>
                  </a:moveTo>
                  <a:cubicBezTo>
                    <a:pt x="10" y="272"/>
                    <a:pt x="1" y="264"/>
                    <a:pt x="1" y="253"/>
                  </a:cubicBezTo>
                  <a:cubicBezTo>
                    <a:pt x="0" y="242"/>
                    <a:pt x="9" y="233"/>
                    <a:pt x="20" y="232"/>
                  </a:cubicBezTo>
                  <a:cubicBezTo>
                    <a:pt x="86" y="230"/>
                    <a:pt x="149" y="208"/>
                    <a:pt x="202" y="169"/>
                  </a:cubicBezTo>
                  <a:cubicBezTo>
                    <a:pt x="255" y="130"/>
                    <a:pt x="295" y="77"/>
                    <a:pt x="318" y="15"/>
                  </a:cubicBezTo>
                  <a:cubicBezTo>
                    <a:pt x="322" y="5"/>
                    <a:pt x="334" y="0"/>
                    <a:pt x="344" y="4"/>
                  </a:cubicBezTo>
                  <a:cubicBezTo>
                    <a:pt x="354" y="8"/>
                    <a:pt x="360" y="19"/>
                    <a:pt x="356" y="29"/>
                  </a:cubicBezTo>
                  <a:cubicBezTo>
                    <a:pt x="330" y="98"/>
                    <a:pt x="285" y="158"/>
                    <a:pt x="225" y="201"/>
                  </a:cubicBezTo>
                  <a:cubicBezTo>
                    <a:pt x="166" y="245"/>
                    <a:pt x="95" y="269"/>
                    <a:pt x="22" y="272"/>
                  </a:cubicBezTo>
                  <a:cubicBezTo>
                    <a:pt x="21" y="272"/>
                    <a:pt x="21" y="272"/>
                    <a:pt x="21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94"/>
            <p:cNvSpPr/>
            <p:nvPr/>
          </p:nvSpPr>
          <p:spPr bwMode="auto">
            <a:xfrm>
              <a:off x="9485" y="4450"/>
              <a:ext cx="1675" cy="1266"/>
            </a:xfrm>
            <a:custGeom>
              <a:avLst/>
              <a:gdLst>
                <a:gd name="T0" fmla="*/ 339 w 360"/>
                <a:gd name="T1" fmla="*/ 272 h 272"/>
                <a:gd name="T2" fmla="*/ 338 w 360"/>
                <a:gd name="T3" fmla="*/ 272 h 272"/>
                <a:gd name="T4" fmla="*/ 135 w 360"/>
                <a:gd name="T5" fmla="*/ 201 h 272"/>
                <a:gd name="T6" fmla="*/ 4 w 360"/>
                <a:gd name="T7" fmla="*/ 29 h 272"/>
                <a:gd name="T8" fmla="*/ 16 w 360"/>
                <a:gd name="T9" fmla="*/ 4 h 272"/>
                <a:gd name="T10" fmla="*/ 42 w 360"/>
                <a:gd name="T11" fmla="*/ 15 h 272"/>
                <a:gd name="T12" fmla="*/ 158 w 360"/>
                <a:gd name="T13" fmla="*/ 169 h 272"/>
                <a:gd name="T14" fmla="*/ 340 w 360"/>
                <a:gd name="T15" fmla="*/ 232 h 272"/>
                <a:gd name="T16" fmla="*/ 359 w 360"/>
                <a:gd name="T17" fmla="*/ 253 h 272"/>
                <a:gd name="T18" fmla="*/ 339 w 360"/>
                <a:gd name="T1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272">
                  <a:moveTo>
                    <a:pt x="339" y="272"/>
                  </a:moveTo>
                  <a:cubicBezTo>
                    <a:pt x="339" y="272"/>
                    <a:pt x="339" y="272"/>
                    <a:pt x="338" y="272"/>
                  </a:cubicBezTo>
                  <a:cubicBezTo>
                    <a:pt x="265" y="269"/>
                    <a:pt x="194" y="245"/>
                    <a:pt x="135" y="201"/>
                  </a:cubicBezTo>
                  <a:cubicBezTo>
                    <a:pt x="75" y="158"/>
                    <a:pt x="30" y="98"/>
                    <a:pt x="4" y="29"/>
                  </a:cubicBezTo>
                  <a:cubicBezTo>
                    <a:pt x="0" y="19"/>
                    <a:pt x="6" y="8"/>
                    <a:pt x="16" y="4"/>
                  </a:cubicBezTo>
                  <a:cubicBezTo>
                    <a:pt x="26" y="0"/>
                    <a:pt x="38" y="5"/>
                    <a:pt x="42" y="15"/>
                  </a:cubicBezTo>
                  <a:cubicBezTo>
                    <a:pt x="65" y="77"/>
                    <a:pt x="105" y="130"/>
                    <a:pt x="158" y="169"/>
                  </a:cubicBezTo>
                  <a:cubicBezTo>
                    <a:pt x="211" y="208"/>
                    <a:pt x="274" y="230"/>
                    <a:pt x="340" y="232"/>
                  </a:cubicBezTo>
                  <a:cubicBezTo>
                    <a:pt x="351" y="233"/>
                    <a:pt x="360" y="242"/>
                    <a:pt x="359" y="253"/>
                  </a:cubicBezTo>
                  <a:cubicBezTo>
                    <a:pt x="359" y="264"/>
                    <a:pt x="350" y="272"/>
                    <a:pt x="339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95"/>
            <p:cNvSpPr/>
            <p:nvPr/>
          </p:nvSpPr>
          <p:spPr bwMode="auto">
            <a:xfrm>
              <a:off x="10318" y="5521"/>
              <a:ext cx="852" cy="1927"/>
            </a:xfrm>
            <a:custGeom>
              <a:avLst/>
              <a:gdLst>
                <a:gd name="T0" fmla="*/ 39 w 183"/>
                <a:gd name="T1" fmla="*/ 414 h 414"/>
                <a:gd name="T2" fmla="*/ 20 w 183"/>
                <a:gd name="T3" fmla="*/ 399 h 414"/>
                <a:gd name="T4" fmla="*/ 25 w 183"/>
                <a:gd name="T5" fmla="*/ 184 h 414"/>
                <a:gd name="T6" fmla="*/ 148 w 183"/>
                <a:gd name="T7" fmla="*/ 6 h 414"/>
                <a:gd name="T8" fmla="*/ 176 w 183"/>
                <a:gd name="T9" fmla="*/ 10 h 414"/>
                <a:gd name="T10" fmla="*/ 173 w 183"/>
                <a:gd name="T11" fmla="*/ 38 h 414"/>
                <a:gd name="T12" fmla="*/ 63 w 183"/>
                <a:gd name="T13" fmla="*/ 196 h 414"/>
                <a:gd name="T14" fmla="*/ 59 w 183"/>
                <a:gd name="T15" fmla="*/ 389 h 414"/>
                <a:gd name="T16" fmla="*/ 45 w 183"/>
                <a:gd name="T17" fmla="*/ 413 h 414"/>
                <a:gd name="T18" fmla="*/ 39 w 183"/>
                <a:gd name="T1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414">
                  <a:moveTo>
                    <a:pt x="39" y="414"/>
                  </a:moveTo>
                  <a:cubicBezTo>
                    <a:pt x="31" y="414"/>
                    <a:pt x="23" y="408"/>
                    <a:pt x="20" y="399"/>
                  </a:cubicBezTo>
                  <a:cubicBezTo>
                    <a:pt x="0" y="328"/>
                    <a:pt x="2" y="254"/>
                    <a:pt x="25" y="184"/>
                  </a:cubicBezTo>
                  <a:cubicBezTo>
                    <a:pt x="47" y="113"/>
                    <a:pt x="90" y="52"/>
                    <a:pt x="148" y="6"/>
                  </a:cubicBezTo>
                  <a:cubicBezTo>
                    <a:pt x="157" y="0"/>
                    <a:pt x="169" y="1"/>
                    <a:pt x="176" y="10"/>
                  </a:cubicBezTo>
                  <a:cubicBezTo>
                    <a:pt x="183" y="18"/>
                    <a:pt x="181" y="31"/>
                    <a:pt x="173" y="38"/>
                  </a:cubicBezTo>
                  <a:cubicBezTo>
                    <a:pt x="121" y="79"/>
                    <a:pt x="83" y="133"/>
                    <a:pt x="63" y="196"/>
                  </a:cubicBezTo>
                  <a:cubicBezTo>
                    <a:pt x="42" y="259"/>
                    <a:pt x="41" y="325"/>
                    <a:pt x="59" y="389"/>
                  </a:cubicBezTo>
                  <a:cubicBezTo>
                    <a:pt x="62" y="399"/>
                    <a:pt x="55" y="410"/>
                    <a:pt x="45" y="413"/>
                  </a:cubicBezTo>
                  <a:cubicBezTo>
                    <a:pt x="43" y="414"/>
                    <a:pt x="41" y="414"/>
                    <a:pt x="39" y="4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96"/>
            <p:cNvSpPr/>
            <p:nvPr/>
          </p:nvSpPr>
          <p:spPr bwMode="auto">
            <a:xfrm>
              <a:off x="8578" y="6987"/>
              <a:ext cx="2029" cy="475"/>
            </a:xfrm>
            <a:custGeom>
              <a:avLst/>
              <a:gdLst>
                <a:gd name="T0" fmla="*/ 23 w 436"/>
                <a:gd name="T1" fmla="*/ 99 h 102"/>
                <a:gd name="T2" fmla="*/ 6 w 436"/>
                <a:gd name="T3" fmla="*/ 90 h 102"/>
                <a:gd name="T4" fmla="*/ 11 w 436"/>
                <a:gd name="T5" fmla="*/ 62 h 102"/>
                <a:gd name="T6" fmla="*/ 218 w 436"/>
                <a:gd name="T7" fmla="*/ 0 h 102"/>
                <a:gd name="T8" fmla="*/ 425 w 436"/>
                <a:gd name="T9" fmla="*/ 62 h 102"/>
                <a:gd name="T10" fmla="*/ 430 w 436"/>
                <a:gd name="T11" fmla="*/ 90 h 102"/>
                <a:gd name="T12" fmla="*/ 402 w 436"/>
                <a:gd name="T13" fmla="*/ 96 h 102"/>
                <a:gd name="T14" fmla="*/ 218 w 436"/>
                <a:gd name="T15" fmla="*/ 40 h 102"/>
                <a:gd name="T16" fmla="*/ 34 w 436"/>
                <a:gd name="T17" fmla="*/ 96 h 102"/>
                <a:gd name="T18" fmla="*/ 23 w 436"/>
                <a:gd name="T19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" h="102">
                  <a:moveTo>
                    <a:pt x="23" y="99"/>
                  </a:moveTo>
                  <a:cubicBezTo>
                    <a:pt x="16" y="99"/>
                    <a:pt x="10" y="96"/>
                    <a:pt x="6" y="90"/>
                  </a:cubicBezTo>
                  <a:cubicBezTo>
                    <a:pt x="0" y="81"/>
                    <a:pt x="2" y="68"/>
                    <a:pt x="11" y="62"/>
                  </a:cubicBezTo>
                  <a:cubicBezTo>
                    <a:pt x="73" y="21"/>
                    <a:pt x="144" y="0"/>
                    <a:pt x="218" y="0"/>
                  </a:cubicBezTo>
                  <a:cubicBezTo>
                    <a:pt x="292" y="0"/>
                    <a:pt x="363" y="21"/>
                    <a:pt x="425" y="62"/>
                  </a:cubicBezTo>
                  <a:cubicBezTo>
                    <a:pt x="434" y="68"/>
                    <a:pt x="436" y="81"/>
                    <a:pt x="430" y="90"/>
                  </a:cubicBezTo>
                  <a:cubicBezTo>
                    <a:pt x="424" y="99"/>
                    <a:pt x="412" y="102"/>
                    <a:pt x="402" y="96"/>
                  </a:cubicBezTo>
                  <a:cubicBezTo>
                    <a:pt x="348" y="59"/>
                    <a:pt x="284" y="40"/>
                    <a:pt x="218" y="40"/>
                  </a:cubicBezTo>
                  <a:cubicBezTo>
                    <a:pt x="152" y="40"/>
                    <a:pt x="88" y="59"/>
                    <a:pt x="34" y="96"/>
                  </a:cubicBezTo>
                  <a:cubicBezTo>
                    <a:pt x="30" y="98"/>
                    <a:pt x="26" y="99"/>
                    <a:pt x="23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8" name="Freeform 297"/>
          <p:cNvSpPr/>
          <p:nvPr/>
        </p:nvSpPr>
        <p:spPr bwMode="auto">
          <a:xfrm>
            <a:off x="4385979" y="2830623"/>
            <a:ext cx="851042" cy="2053730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298"/>
          <p:cNvSpPr/>
          <p:nvPr/>
        </p:nvSpPr>
        <p:spPr bwMode="auto">
          <a:xfrm>
            <a:off x="4412844" y="1639755"/>
            <a:ext cx="1767094" cy="1317933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299"/>
          <p:cNvSpPr/>
          <p:nvPr/>
        </p:nvSpPr>
        <p:spPr bwMode="auto">
          <a:xfrm>
            <a:off x="6044008" y="1639755"/>
            <a:ext cx="1767094" cy="1317933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00"/>
          <p:cNvSpPr/>
          <p:nvPr/>
        </p:nvSpPr>
        <p:spPr bwMode="auto">
          <a:xfrm>
            <a:off x="6965970" y="2830623"/>
            <a:ext cx="851042" cy="2053730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01"/>
          <p:cNvSpPr/>
          <p:nvPr/>
        </p:nvSpPr>
        <p:spPr bwMode="auto">
          <a:xfrm>
            <a:off x="5009486" y="4472340"/>
            <a:ext cx="2163065" cy="434386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845752" y="4273293"/>
            <a:ext cx="490531" cy="493486"/>
            <a:chOff x="9206" y="7396"/>
            <a:chExt cx="772" cy="777"/>
          </a:xfrm>
        </p:grpSpPr>
        <p:sp>
          <p:nvSpPr>
            <p:cNvPr id="33" name="Oval 316"/>
            <p:cNvSpPr>
              <a:spLocks noChangeArrowheads="1"/>
            </p:cNvSpPr>
            <p:nvPr/>
          </p:nvSpPr>
          <p:spPr bwMode="auto">
            <a:xfrm>
              <a:off x="9225" y="7430"/>
              <a:ext cx="735" cy="740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4" name="Group 54"/>
            <p:cNvGrpSpPr/>
            <p:nvPr/>
          </p:nvGrpSpPr>
          <p:grpSpPr>
            <a:xfrm>
              <a:off x="9206" y="7396"/>
              <a:ext cx="772" cy="777"/>
              <a:chOff x="4308476" y="4857703"/>
              <a:chExt cx="527050" cy="530225"/>
            </a:xfrm>
            <a:solidFill>
              <a:srgbClr val="A77250"/>
            </a:solidFill>
          </p:grpSpPr>
          <p:sp>
            <p:nvSpPr>
              <p:cNvPr id="35" name="Freeform 303"/>
              <p:cNvSpPr>
                <a:spLocks noEditPoints="1"/>
              </p:cNvSpPr>
              <p:nvPr/>
            </p:nvSpPr>
            <p:spPr bwMode="auto">
              <a:xfrm>
                <a:off x="4460876" y="4992026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317"/>
              <p:cNvSpPr>
                <a:spLocks noEditPoints="1"/>
              </p:cNvSpPr>
              <p:nvPr/>
            </p:nvSpPr>
            <p:spPr bwMode="auto">
              <a:xfrm>
                <a:off x="4308476" y="4857703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00925" y="3530561"/>
            <a:ext cx="493486" cy="493486"/>
            <a:chOff x="7573" y="6226"/>
            <a:chExt cx="777" cy="777"/>
          </a:xfrm>
        </p:grpSpPr>
        <p:sp>
          <p:nvSpPr>
            <p:cNvPr id="37" name="Oval 318"/>
            <p:cNvSpPr>
              <a:spLocks noChangeArrowheads="1"/>
            </p:cNvSpPr>
            <p:nvPr/>
          </p:nvSpPr>
          <p:spPr bwMode="auto">
            <a:xfrm>
              <a:off x="7591" y="6261"/>
              <a:ext cx="740" cy="740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8" name="Group 59"/>
            <p:cNvGrpSpPr/>
            <p:nvPr/>
          </p:nvGrpSpPr>
          <p:grpSpPr>
            <a:xfrm>
              <a:off x="7573" y="6226"/>
              <a:ext cx="777" cy="777"/>
              <a:chOff x="3194051" y="4059677"/>
              <a:chExt cx="530225" cy="530225"/>
            </a:xfrm>
            <a:solidFill>
              <a:srgbClr val="A77250"/>
            </a:solidFill>
          </p:grpSpPr>
          <p:sp>
            <p:nvSpPr>
              <p:cNvPr id="39" name="Freeform 305"/>
              <p:cNvSpPr>
                <a:spLocks noEditPoints="1"/>
              </p:cNvSpPr>
              <p:nvPr/>
            </p:nvSpPr>
            <p:spPr bwMode="auto">
              <a:xfrm>
                <a:off x="3336926" y="4166654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319"/>
              <p:cNvSpPr>
                <a:spLocks noEditPoints="1"/>
              </p:cNvSpPr>
              <p:nvPr/>
            </p:nvSpPr>
            <p:spPr bwMode="auto">
              <a:xfrm>
                <a:off x="3194051" y="4059677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193721" y="2305894"/>
            <a:ext cx="494121" cy="490150"/>
            <a:chOff x="8179" y="4297"/>
            <a:chExt cx="778" cy="772"/>
          </a:xfrm>
        </p:grpSpPr>
        <p:sp>
          <p:nvSpPr>
            <p:cNvPr id="41" name="Oval 320"/>
            <p:cNvSpPr>
              <a:spLocks noChangeArrowheads="1"/>
            </p:cNvSpPr>
            <p:nvPr/>
          </p:nvSpPr>
          <p:spPr bwMode="auto">
            <a:xfrm>
              <a:off x="8179" y="4314"/>
              <a:ext cx="740" cy="735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2" name="Group 64"/>
            <p:cNvGrpSpPr/>
            <p:nvPr/>
          </p:nvGrpSpPr>
          <p:grpSpPr>
            <a:xfrm>
              <a:off x="8180" y="4297"/>
              <a:ext cx="777" cy="772"/>
              <a:chOff x="3608585" y="2743836"/>
              <a:chExt cx="530225" cy="527050"/>
            </a:xfrm>
            <a:solidFill>
              <a:srgbClr val="A77250"/>
            </a:solidFill>
          </p:grpSpPr>
          <p:sp>
            <p:nvSpPr>
              <p:cNvPr id="43" name="Freeform 307"/>
              <p:cNvSpPr>
                <a:spLocks noEditPoints="1"/>
              </p:cNvSpPr>
              <p:nvPr/>
            </p:nvSpPr>
            <p:spPr bwMode="auto">
              <a:xfrm>
                <a:off x="3716272" y="286738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321"/>
              <p:cNvSpPr>
                <a:spLocks noEditPoints="1"/>
              </p:cNvSpPr>
              <p:nvPr/>
            </p:nvSpPr>
            <p:spPr bwMode="auto">
              <a:xfrm>
                <a:off x="3608585" y="2743836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84034" y="2316054"/>
            <a:ext cx="493486" cy="490531"/>
            <a:chOff x="10211" y="4313"/>
            <a:chExt cx="777" cy="772"/>
          </a:xfrm>
        </p:grpSpPr>
        <p:sp>
          <p:nvSpPr>
            <p:cNvPr id="45" name="Oval 322"/>
            <p:cNvSpPr>
              <a:spLocks noChangeArrowheads="1"/>
            </p:cNvSpPr>
            <p:nvPr/>
          </p:nvSpPr>
          <p:spPr bwMode="auto">
            <a:xfrm>
              <a:off x="10230" y="4348"/>
              <a:ext cx="740" cy="735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6" name="Group 69"/>
            <p:cNvGrpSpPr/>
            <p:nvPr/>
          </p:nvGrpSpPr>
          <p:grpSpPr>
            <a:xfrm>
              <a:off x="10211" y="4313"/>
              <a:ext cx="777" cy="772"/>
              <a:chOff x="4994276" y="2754752"/>
              <a:chExt cx="530225" cy="527050"/>
            </a:xfrm>
            <a:solidFill>
              <a:srgbClr val="A77250"/>
            </a:solidFill>
          </p:grpSpPr>
          <p:sp>
            <p:nvSpPr>
              <p:cNvPr id="47" name="Freeform 309"/>
              <p:cNvSpPr>
                <a:spLocks noEditPoints="1"/>
              </p:cNvSpPr>
              <p:nvPr/>
            </p:nvSpPr>
            <p:spPr bwMode="auto">
              <a:xfrm>
                <a:off x="5121276" y="2874533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323"/>
              <p:cNvSpPr>
                <a:spLocks noEditPoints="1"/>
              </p:cNvSpPr>
              <p:nvPr/>
            </p:nvSpPr>
            <p:spPr bwMode="auto">
              <a:xfrm>
                <a:off x="4994276" y="2754752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55875" y="3530561"/>
            <a:ext cx="493486" cy="493486"/>
            <a:chOff x="10835" y="6226"/>
            <a:chExt cx="777" cy="777"/>
          </a:xfrm>
        </p:grpSpPr>
        <p:sp>
          <p:nvSpPr>
            <p:cNvPr id="49" name="Oval 324"/>
            <p:cNvSpPr>
              <a:spLocks noChangeArrowheads="1"/>
            </p:cNvSpPr>
            <p:nvPr/>
          </p:nvSpPr>
          <p:spPr bwMode="auto">
            <a:xfrm>
              <a:off x="10853" y="6261"/>
              <a:ext cx="740" cy="740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0" name="Group 74"/>
            <p:cNvGrpSpPr/>
            <p:nvPr/>
          </p:nvGrpSpPr>
          <p:grpSpPr>
            <a:xfrm>
              <a:off x="10835" y="6226"/>
              <a:ext cx="777" cy="777"/>
              <a:chOff x="5419726" y="4059677"/>
              <a:chExt cx="530225" cy="530225"/>
            </a:xfrm>
            <a:solidFill>
              <a:srgbClr val="A77250"/>
            </a:solidFill>
          </p:grpSpPr>
          <p:sp>
            <p:nvSpPr>
              <p:cNvPr id="51" name="Freeform 311"/>
              <p:cNvSpPr>
                <a:spLocks noEditPoints="1"/>
              </p:cNvSpPr>
              <p:nvPr/>
            </p:nvSpPr>
            <p:spPr bwMode="auto">
              <a:xfrm>
                <a:off x="5575301" y="4178253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325"/>
              <p:cNvSpPr>
                <a:spLocks noEditPoints="1"/>
              </p:cNvSpPr>
              <p:nvPr/>
            </p:nvSpPr>
            <p:spPr bwMode="auto">
              <a:xfrm>
                <a:off x="5419726" y="4059677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7933055" y="1762125"/>
            <a:ext cx="2052955" cy="1497330"/>
            <a:chOff x="12493" y="3475"/>
            <a:chExt cx="3233" cy="2358"/>
          </a:xfrm>
        </p:grpSpPr>
        <p:sp>
          <p:nvSpPr>
            <p:cNvPr id="53" name="文本框 52"/>
            <p:cNvSpPr txBox="1"/>
            <p:nvPr/>
          </p:nvSpPr>
          <p:spPr>
            <a:xfrm>
              <a:off x="12493" y="3945"/>
              <a:ext cx="323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物品编号</a:t>
              </a:r>
              <a:endParaRPr 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卖家</a:t>
              </a:r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ID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关键字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详细信息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图片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……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948" y="3475"/>
              <a:ext cx="232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物品信息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92350" y="1762125"/>
            <a:ext cx="2052955" cy="1313180"/>
            <a:chOff x="3610" y="3475"/>
            <a:chExt cx="3233" cy="2068"/>
          </a:xfrm>
        </p:grpSpPr>
        <p:sp>
          <p:nvSpPr>
            <p:cNvPr id="57" name="文本框 56"/>
            <p:cNvSpPr txBox="1"/>
            <p:nvPr/>
          </p:nvSpPr>
          <p:spPr>
            <a:xfrm>
              <a:off x="3610" y="3945"/>
              <a:ext cx="3233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ID</a:t>
              </a:r>
              <a:endParaRPr 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用户名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学号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手机号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……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156" y="3475"/>
              <a:ext cx="21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账号</a:t>
              </a:r>
              <a:r>
                <a:rPr lang="zh-CN"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39995" y="4906645"/>
            <a:ext cx="2052955" cy="1557655"/>
            <a:chOff x="3594" y="6839"/>
            <a:chExt cx="3233" cy="2453"/>
          </a:xfrm>
        </p:grpSpPr>
        <p:sp>
          <p:nvSpPr>
            <p:cNvPr id="59" name="文本框 58"/>
            <p:cNvSpPr txBox="1"/>
            <p:nvPr/>
          </p:nvSpPr>
          <p:spPr>
            <a:xfrm>
              <a:off x="3594" y="7404"/>
              <a:ext cx="323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交易单编号</a:t>
              </a:r>
              <a:endParaRPr 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物品编号</a:t>
              </a:r>
              <a:endParaRPr 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买家</a:t>
              </a:r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ID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交易时间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是否付款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……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156" y="6839"/>
              <a:ext cx="21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交易</a:t>
              </a:r>
              <a:r>
                <a:rPr lang="zh-CN"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单信息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24860" y="463550"/>
            <a:ext cx="6100445" cy="820420"/>
            <a:chOff x="5236" y="730"/>
            <a:chExt cx="9607" cy="1292"/>
          </a:xfrm>
        </p:grpSpPr>
        <p:grpSp>
          <p:nvGrpSpPr>
            <p:cNvPr id="4" name="组合 3"/>
            <p:cNvGrpSpPr/>
            <p:nvPr/>
          </p:nvGrpSpPr>
          <p:grpSpPr>
            <a:xfrm>
              <a:off x="5236" y="730"/>
              <a:ext cx="9607" cy="1074"/>
              <a:chOff x="5236" y="858"/>
              <a:chExt cx="9607" cy="107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3"/>
              <p:cNvSpPr txBox="1"/>
              <p:nvPr/>
            </p:nvSpPr>
            <p:spPr>
              <a:xfrm>
                <a:off x="5236" y="858"/>
                <a:ext cx="9607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分析系统的数据需求（逻辑结构）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8" name="图片 17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bldLvl="0" animBg="1"/>
      <p:bldP spid="31" grpId="0" bldLvl="0" animBg="1"/>
      <p:bldP spid="32" grpId="0" bldLvl="0" animBg="1"/>
      <p:bldP spid="28" grpId="0" bldLvl="0" animBg="1"/>
      <p:bldP spid="29" grpId="0" bldLvl="0" animBg="1"/>
      <p:bldP spid="21" grpId="0" bldLvl="0" animBg="1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317750" y="3194050"/>
            <a:ext cx="8506460" cy="143891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879475" y="3194050"/>
            <a:ext cx="1437640" cy="1438910"/>
            <a:chOff x="1284" y="3736"/>
            <a:chExt cx="2264" cy="2266"/>
          </a:xfrm>
        </p:grpSpPr>
        <p:sp>
          <p:nvSpPr>
            <p:cNvPr id="5" name="矩形 4"/>
            <p:cNvSpPr/>
            <p:nvPr/>
          </p:nvSpPr>
          <p:spPr>
            <a:xfrm>
              <a:off x="1284" y="3736"/>
              <a:ext cx="2265" cy="2266"/>
            </a:xfrm>
            <a:prstGeom prst="rect">
              <a:avLst/>
            </a:prstGeom>
            <a:solidFill>
              <a:srgbClr val="35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2184" y="4588"/>
              <a:ext cx="464" cy="561"/>
            </a:xfrm>
            <a:custGeom>
              <a:avLst/>
              <a:gdLst>
                <a:gd name="T0" fmla="*/ 75 w 116"/>
                <a:gd name="T1" fmla="*/ 56 h 140"/>
                <a:gd name="T2" fmla="*/ 97 w 116"/>
                <a:gd name="T3" fmla="*/ 56 h 140"/>
                <a:gd name="T4" fmla="*/ 103 w 116"/>
                <a:gd name="T5" fmla="*/ 61 h 140"/>
                <a:gd name="T6" fmla="*/ 100 w 116"/>
                <a:gd name="T7" fmla="*/ 66 h 140"/>
                <a:gd name="T8" fmla="*/ 9 w 116"/>
                <a:gd name="T9" fmla="*/ 138 h 140"/>
                <a:gd name="T10" fmla="*/ 1 w 116"/>
                <a:gd name="T11" fmla="*/ 137 h 140"/>
                <a:gd name="T12" fmla="*/ 1 w 116"/>
                <a:gd name="T13" fmla="*/ 131 h 140"/>
                <a:gd name="T14" fmla="*/ 36 w 116"/>
                <a:gd name="T15" fmla="*/ 67 h 140"/>
                <a:gd name="T16" fmla="*/ 15 w 116"/>
                <a:gd name="T17" fmla="*/ 67 h 140"/>
                <a:gd name="T18" fmla="*/ 10 w 116"/>
                <a:gd name="T19" fmla="*/ 61 h 140"/>
                <a:gd name="T20" fmla="*/ 11 w 116"/>
                <a:gd name="T21" fmla="*/ 58 h 140"/>
                <a:gd name="T22" fmla="*/ 49 w 116"/>
                <a:gd name="T23" fmla="*/ 3 h 140"/>
                <a:gd name="T24" fmla="*/ 54 w 116"/>
                <a:gd name="T25" fmla="*/ 1 h 140"/>
                <a:gd name="T26" fmla="*/ 54 w 116"/>
                <a:gd name="T27" fmla="*/ 0 h 140"/>
                <a:gd name="T28" fmla="*/ 111 w 116"/>
                <a:gd name="T29" fmla="*/ 0 h 140"/>
                <a:gd name="T30" fmla="*/ 116 w 116"/>
                <a:gd name="T31" fmla="*/ 6 h 140"/>
                <a:gd name="T32" fmla="*/ 114 w 116"/>
                <a:gd name="T33" fmla="*/ 10 h 140"/>
                <a:gd name="T34" fmla="*/ 75 w 116"/>
                <a:gd name="T35" fmla="*/ 56 h 140"/>
                <a:gd name="T36" fmla="*/ 81 w 116"/>
                <a:gd name="T37" fmla="*/ 67 h 140"/>
                <a:gd name="T38" fmla="*/ 81 w 116"/>
                <a:gd name="T39" fmla="*/ 67 h 140"/>
                <a:gd name="T40" fmla="*/ 63 w 116"/>
                <a:gd name="T41" fmla="*/ 67 h 140"/>
                <a:gd name="T42" fmla="*/ 63 w 116"/>
                <a:gd name="T43" fmla="*/ 67 h 140"/>
                <a:gd name="T44" fmla="*/ 60 w 116"/>
                <a:gd name="T45" fmla="*/ 65 h 140"/>
                <a:gd name="T46" fmla="*/ 59 w 116"/>
                <a:gd name="T47" fmla="*/ 58 h 140"/>
                <a:gd name="T48" fmla="*/ 99 w 116"/>
                <a:gd name="T49" fmla="*/ 11 h 140"/>
                <a:gd name="T50" fmla="*/ 57 w 116"/>
                <a:gd name="T51" fmla="*/ 11 h 140"/>
                <a:gd name="T52" fmla="*/ 26 w 116"/>
                <a:gd name="T53" fmla="*/ 56 h 140"/>
                <a:gd name="T54" fmla="*/ 45 w 116"/>
                <a:gd name="T55" fmla="*/ 56 h 140"/>
                <a:gd name="T56" fmla="*/ 45 w 116"/>
                <a:gd name="T57" fmla="*/ 56 h 140"/>
                <a:gd name="T58" fmla="*/ 48 w 116"/>
                <a:gd name="T59" fmla="*/ 56 h 140"/>
                <a:gd name="T60" fmla="*/ 50 w 116"/>
                <a:gd name="T61" fmla="*/ 64 h 140"/>
                <a:gd name="T62" fmla="*/ 23 w 116"/>
                <a:gd name="T63" fmla="*/ 113 h 140"/>
                <a:gd name="T64" fmla="*/ 81 w 116"/>
                <a:gd name="T65" fmla="*/ 6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40">
                  <a:moveTo>
                    <a:pt x="75" y="56"/>
                  </a:moveTo>
                  <a:cubicBezTo>
                    <a:pt x="97" y="56"/>
                    <a:pt x="97" y="56"/>
                    <a:pt x="97" y="56"/>
                  </a:cubicBezTo>
                  <a:cubicBezTo>
                    <a:pt x="100" y="56"/>
                    <a:pt x="103" y="58"/>
                    <a:pt x="103" y="61"/>
                  </a:cubicBezTo>
                  <a:cubicBezTo>
                    <a:pt x="103" y="63"/>
                    <a:pt x="102" y="65"/>
                    <a:pt x="100" y="6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6" y="140"/>
                    <a:pt x="3" y="140"/>
                    <a:pt x="1" y="137"/>
                  </a:cubicBezTo>
                  <a:cubicBezTo>
                    <a:pt x="0" y="136"/>
                    <a:pt x="0" y="133"/>
                    <a:pt x="1" y="131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4"/>
                    <a:pt x="10" y="61"/>
                  </a:cubicBezTo>
                  <a:cubicBezTo>
                    <a:pt x="10" y="60"/>
                    <a:pt x="10" y="59"/>
                    <a:pt x="11" y="5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4" y="0"/>
                    <a:pt x="116" y="3"/>
                    <a:pt x="116" y="6"/>
                  </a:cubicBezTo>
                  <a:cubicBezTo>
                    <a:pt x="116" y="7"/>
                    <a:pt x="115" y="9"/>
                    <a:pt x="114" y="10"/>
                  </a:cubicBezTo>
                  <a:cubicBezTo>
                    <a:pt x="75" y="56"/>
                    <a:pt x="75" y="56"/>
                    <a:pt x="75" y="56"/>
                  </a:cubicBezTo>
                  <a:close/>
                  <a:moveTo>
                    <a:pt x="81" y="6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2" y="67"/>
                    <a:pt x="61" y="66"/>
                    <a:pt x="60" y="65"/>
                  </a:cubicBezTo>
                  <a:cubicBezTo>
                    <a:pt x="57" y="63"/>
                    <a:pt x="57" y="60"/>
                    <a:pt x="59" y="58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6"/>
                    <a:pt x="47" y="56"/>
                    <a:pt x="48" y="56"/>
                  </a:cubicBezTo>
                  <a:cubicBezTo>
                    <a:pt x="51" y="58"/>
                    <a:pt x="52" y="61"/>
                    <a:pt x="50" y="6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81" y="67"/>
                    <a:pt x="81" y="67"/>
                    <a:pt x="8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38015" y="457200"/>
            <a:ext cx="3625850" cy="826770"/>
            <a:chOff x="6989" y="720"/>
            <a:chExt cx="5710" cy="1302"/>
          </a:xfrm>
        </p:grpSpPr>
        <p:grpSp>
          <p:nvGrpSpPr>
            <p:cNvPr id="16" name="组合 15"/>
            <p:cNvGrpSpPr/>
            <p:nvPr/>
          </p:nvGrpSpPr>
          <p:grpSpPr>
            <a:xfrm>
              <a:off x="6989" y="720"/>
              <a:ext cx="5710" cy="1084"/>
              <a:chOff x="6989" y="848"/>
              <a:chExt cx="5710" cy="1084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3"/>
              <p:cNvSpPr txBox="1"/>
              <p:nvPr/>
            </p:nvSpPr>
            <p:spPr>
              <a:xfrm>
                <a:off x="6989" y="848"/>
                <a:ext cx="571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导出系统的逻辑模型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22" name="图片 21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85" y="3429635"/>
            <a:ext cx="8505825" cy="967740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2467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03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可行性分析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feasibility analysis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832" y="3293567"/>
            <a:ext cx="1763171" cy="31589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43184" t="80491" r="41539" b="822"/>
          <a:stretch>
            <a:fillRect/>
          </a:stretch>
        </p:blipFill>
        <p:spPr>
          <a:xfrm>
            <a:off x="1586074" y="3919099"/>
            <a:ext cx="2558842" cy="2533448"/>
          </a:xfrm>
          <a:prstGeom prst="rect">
            <a:avLst/>
          </a:prstGeom>
        </p:spPr>
      </p:pic>
      <p:pic>
        <p:nvPicPr>
          <p:cNvPr id="4" name="图片 3" descr="d157b10278929b86b7a263b4312d9255"/>
          <p:cNvPicPr>
            <a:picLocks noChangeAspect="1"/>
          </p:cNvPicPr>
          <p:nvPr/>
        </p:nvPicPr>
        <p:blipFill>
          <a:blip r:embed="rId1"/>
          <a:srcRect l="69662" t="80975" r="16806" b="2211"/>
          <a:stretch>
            <a:fillRect/>
          </a:stretch>
        </p:blipFill>
        <p:spPr>
          <a:xfrm>
            <a:off x="8433070" y="3930103"/>
            <a:ext cx="3518725" cy="2522444"/>
          </a:xfrm>
          <a:prstGeom prst="rect">
            <a:avLst/>
          </a:prstGeom>
        </p:spPr>
      </p:pic>
      <p:pic>
        <p:nvPicPr>
          <p:cNvPr id="9" name="图片 8" descr="d157b10278929b86b7a263b4312d9255"/>
          <p:cNvPicPr>
            <a:picLocks noChangeAspect="1"/>
          </p:cNvPicPr>
          <p:nvPr/>
        </p:nvPicPr>
        <p:blipFill>
          <a:blip r:embed="rId1"/>
          <a:srcRect l="31828" t="92454" r="58721" b="822"/>
          <a:stretch>
            <a:fillRect/>
          </a:stretch>
        </p:blipFill>
        <p:spPr>
          <a:xfrm>
            <a:off x="7671258" y="6031011"/>
            <a:ext cx="795670" cy="421536"/>
          </a:xfrm>
          <a:prstGeom prst="rect">
            <a:avLst/>
          </a:prstGeom>
        </p:spPr>
      </p:pic>
      <p:pic>
        <p:nvPicPr>
          <p:cNvPr id="11" name="图片 10" descr="d157b10278929b86b7a263b4312d9255"/>
          <p:cNvPicPr>
            <a:picLocks noChangeAspect="1"/>
          </p:cNvPicPr>
          <p:nvPr/>
        </p:nvPicPr>
        <p:blipFill>
          <a:blip r:embed="rId1"/>
          <a:srcRect l="31828" t="92454" r="58721" b="822"/>
          <a:stretch>
            <a:fillRect/>
          </a:stretch>
        </p:blipFill>
        <p:spPr>
          <a:xfrm>
            <a:off x="3907907" y="6143590"/>
            <a:ext cx="583209" cy="308957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670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4238389" y="3302203"/>
            <a:ext cx="1414251" cy="1414688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10" name="椭圆 9"/>
          <p:cNvSpPr/>
          <p:nvPr/>
        </p:nvSpPr>
        <p:spPr>
          <a:xfrm>
            <a:off x="6392585" y="3302203"/>
            <a:ext cx="1414251" cy="1414688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647460" y="4009547"/>
            <a:ext cx="744883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97381" y="4020411"/>
            <a:ext cx="3769878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56061" y="4020411"/>
            <a:ext cx="3478457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矩形 15"/>
          <p:cNvSpPr/>
          <p:nvPr/>
        </p:nvSpPr>
        <p:spPr>
          <a:xfrm>
            <a:off x="7339965" y="2320925"/>
            <a:ext cx="2916555" cy="753745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这款软件可能涉及到的技术包括：websocket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node js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PHP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JavaScript,HTML5 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CSS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Java等。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302810" y="4859561"/>
            <a:ext cx="591017" cy="591199"/>
          </a:xfrm>
          <a:prstGeom prst="ellipse">
            <a:avLst/>
          </a:prstGeom>
          <a:solidFill>
            <a:srgbClr val="68990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18" name="矩形 17"/>
          <p:cNvSpPr/>
          <p:nvPr/>
        </p:nvSpPr>
        <p:spPr>
          <a:xfrm>
            <a:off x="8999218" y="4825207"/>
            <a:ext cx="1365885" cy="375920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en-US" sz="1860" b="1" dirty="0" smtClean="0">
                <a:solidFill>
                  <a:srgbClr val="352B2B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操作可行性</a:t>
            </a:r>
            <a:endParaRPr lang="en-US" sz="1860" b="1" dirty="0" smtClean="0">
              <a:solidFill>
                <a:srgbClr val="352B2B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5605" y="5266690"/>
            <a:ext cx="3478530" cy="753745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1.后台数据库的及时更新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2.使用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上述技术分别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实现双向通信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、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前端页面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、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服务端程序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和构建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数据库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即可。</a:t>
            </a:r>
            <a:endParaRPr lang="zh-CN"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7377" y="2477235"/>
            <a:ext cx="1365885" cy="375920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en-US" sz="1860" b="1" dirty="0" smtClean="0">
                <a:solidFill>
                  <a:srgbClr val="352B2B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技术可行性</a:t>
            </a:r>
            <a:endParaRPr lang="en-US" sz="1860" b="1" dirty="0" smtClean="0">
              <a:solidFill>
                <a:srgbClr val="352B2B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68674" y="2321015"/>
            <a:ext cx="2240600" cy="532130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客户端，网络协议，服务器配置，数据库，后端交互。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3110" y="4825474"/>
            <a:ext cx="1365885" cy="375920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en-US" sz="1860" b="1" dirty="0" smtClean="0">
                <a:solidFill>
                  <a:srgbClr val="352B2B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经济可行性</a:t>
            </a:r>
            <a:endParaRPr lang="en-US" sz="1860" b="1" dirty="0" smtClean="0">
              <a:solidFill>
                <a:srgbClr val="352B2B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46810" y="5209540"/>
            <a:ext cx="3110865" cy="532130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时间可以说是唯一的成本，方便校园生活，加强校园交互，可以说是对社会的一种贡献。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24639" y="2958637"/>
            <a:ext cx="591017" cy="591199"/>
          </a:xfrm>
          <a:prstGeom prst="ellipse">
            <a:avLst/>
          </a:prstGeom>
          <a:solidFill>
            <a:srgbClr val="68990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29" name="椭圆 28"/>
          <p:cNvSpPr/>
          <p:nvPr/>
        </p:nvSpPr>
        <p:spPr>
          <a:xfrm>
            <a:off x="4257154" y="4859561"/>
            <a:ext cx="591017" cy="591199"/>
          </a:xfrm>
          <a:prstGeom prst="ellipse">
            <a:avLst/>
          </a:prstGeom>
          <a:solidFill>
            <a:srgbClr val="68990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30" name="文本框 9"/>
          <p:cNvSpPr txBox="1"/>
          <p:nvPr/>
        </p:nvSpPr>
        <p:spPr>
          <a:xfrm>
            <a:off x="5853915" y="3006082"/>
            <a:ext cx="361950" cy="520700"/>
          </a:xfrm>
          <a:prstGeom prst="rect">
            <a:avLst/>
          </a:prstGeom>
          <a:noFill/>
        </p:spPr>
        <p:txBody>
          <a:bodyPr wrap="none" lIns="91417" tIns="45708" rIns="91417" bIns="45708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汉仪菱心体简" pitchFamily="49" charset="-122"/>
              </a:rPr>
              <a:t>A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  <a:ea typeface="汉仪菱心体简" pitchFamily="49" charset="-122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4363749" y="4894810"/>
            <a:ext cx="377825" cy="520700"/>
          </a:xfrm>
          <a:prstGeom prst="rect">
            <a:avLst/>
          </a:prstGeom>
          <a:noFill/>
        </p:spPr>
        <p:txBody>
          <a:bodyPr wrap="none" lIns="91417" tIns="45708" rIns="91417" bIns="45708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汉仪菱心体简" pitchFamily="49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汉仪菱心体简" pitchFamily="49" charset="-122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7410663" y="4894810"/>
            <a:ext cx="378460" cy="520700"/>
          </a:xfrm>
          <a:prstGeom prst="rect">
            <a:avLst/>
          </a:prstGeom>
          <a:noFill/>
        </p:spPr>
        <p:txBody>
          <a:bodyPr wrap="none" lIns="91417" tIns="45708" rIns="91417" bIns="45708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  <a:ea typeface="汉仪菱心体简" pitchFamily="49" charset="-122"/>
              </a:rPr>
              <a:t>C</a:t>
            </a:r>
            <a:endParaRPr lang="en-US" sz="2800" dirty="0">
              <a:solidFill>
                <a:schemeClr val="bg1"/>
              </a:solidFill>
              <a:latin typeface="Impact" panose="020B0806030902050204" pitchFamily="34" charset="0"/>
              <a:ea typeface="汉仪菱心体简" pitchFamily="49" charset="-122"/>
            </a:endParaRPr>
          </a:p>
        </p:txBody>
      </p:sp>
      <p:sp>
        <p:nvSpPr>
          <p:cNvPr id="34" name="Freeform 532"/>
          <p:cNvSpPr/>
          <p:nvPr/>
        </p:nvSpPr>
        <p:spPr bwMode="auto">
          <a:xfrm>
            <a:off x="4646533" y="3703168"/>
            <a:ext cx="597964" cy="607350"/>
          </a:xfrm>
          <a:custGeom>
            <a:avLst/>
            <a:gdLst>
              <a:gd name="T0" fmla="*/ 53 w 55"/>
              <a:gd name="T1" fmla="*/ 20 h 56"/>
              <a:gd name="T2" fmla="*/ 54 w 55"/>
              <a:gd name="T3" fmla="*/ 28 h 56"/>
              <a:gd name="T4" fmla="*/ 52 w 55"/>
              <a:gd name="T5" fmla="*/ 30 h 56"/>
              <a:gd name="T6" fmla="*/ 55 w 55"/>
              <a:gd name="T7" fmla="*/ 33 h 56"/>
              <a:gd name="T8" fmla="*/ 54 w 55"/>
              <a:gd name="T9" fmla="*/ 37 h 56"/>
              <a:gd name="T10" fmla="*/ 52 w 55"/>
              <a:gd name="T11" fmla="*/ 38 h 56"/>
              <a:gd name="T12" fmla="*/ 53 w 55"/>
              <a:gd name="T13" fmla="*/ 40 h 56"/>
              <a:gd name="T14" fmla="*/ 52 w 55"/>
              <a:gd name="T15" fmla="*/ 45 h 56"/>
              <a:gd name="T16" fmla="*/ 50 w 55"/>
              <a:gd name="T17" fmla="*/ 46 h 56"/>
              <a:gd name="T18" fmla="*/ 52 w 55"/>
              <a:gd name="T19" fmla="*/ 48 h 56"/>
              <a:gd name="T20" fmla="*/ 51 w 55"/>
              <a:gd name="T21" fmla="*/ 54 h 56"/>
              <a:gd name="T22" fmla="*/ 47 w 55"/>
              <a:gd name="T23" fmla="*/ 56 h 56"/>
              <a:gd name="T24" fmla="*/ 20 w 55"/>
              <a:gd name="T25" fmla="*/ 49 h 56"/>
              <a:gd name="T26" fmla="*/ 13 w 55"/>
              <a:gd name="T27" fmla="*/ 48 h 56"/>
              <a:gd name="T28" fmla="*/ 13 w 55"/>
              <a:gd name="T29" fmla="*/ 52 h 56"/>
              <a:gd name="T30" fmla="*/ 0 w 55"/>
              <a:gd name="T31" fmla="*/ 52 h 56"/>
              <a:gd name="T32" fmla="*/ 0 w 55"/>
              <a:gd name="T33" fmla="*/ 17 h 56"/>
              <a:gd name="T34" fmla="*/ 13 w 55"/>
              <a:gd name="T35" fmla="*/ 17 h 56"/>
              <a:gd name="T36" fmla="*/ 13 w 55"/>
              <a:gd name="T37" fmla="*/ 23 h 56"/>
              <a:gd name="T38" fmla="*/ 18 w 55"/>
              <a:gd name="T39" fmla="*/ 22 h 56"/>
              <a:gd name="T40" fmla="*/ 40 w 55"/>
              <a:gd name="T41" fmla="*/ 0 h 56"/>
              <a:gd name="T42" fmla="*/ 34 w 55"/>
              <a:gd name="T43" fmla="*/ 21 h 56"/>
              <a:gd name="T44" fmla="*/ 53 w 55"/>
              <a:gd name="T45" fmla="*/ 2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56">
                <a:moveTo>
                  <a:pt x="53" y="20"/>
                </a:moveTo>
                <a:cubicBezTo>
                  <a:pt x="54" y="28"/>
                  <a:pt x="54" y="28"/>
                  <a:pt x="54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52"/>
                  <a:pt x="13" y="52"/>
                  <a:pt x="13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51" y="8"/>
                  <a:pt x="41" y="15"/>
                  <a:pt x="34" y="21"/>
                </a:cubicBezTo>
                <a:lnTo>
                  <a:pt x="53" y="20"/>
                </a:ln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 dirty="0"/>
          </a:p>
        </p:txBody>
      </p:sp>
      <p:sp>
        <p:nvSpPr>
          <p:cNvPr id="35" name="Freeform 532"/>
          <p:cNvSpPr/>
          <p:nvPr/>
        </p:nvSpPr>
        <p:spPr bwMode="auto">
          <a:xfrm flipH="1" flipV="1">
            <a:off x="6800729" y="3703168"/>
            <a:ext cx="597964" cy="607350"/>
          </a:xfrm>
          <a:custGeom>
            <a:avLst/>
            <a:gdLst>
              <a:gd name="T0" fmla="*/ 53 w 55"/>
              <a:gd name="T1" fmla="*/ 20 h 56"/>
              <a:gd name="T2" fmla="*/ 54 w 55"/>
              <a:gd name="T3" fmla="*/ 28 h 56"/>
              <a:gd name="T4" fmla="*/ 52 w 55"/>
              <a:gd name="T5" fmla="*/ 30 h 56"/>
              <a:gd name="T6" fmla="*/ 55 w 55"/>
              <a:gd name="T7" fmla="*/ 33 h 56"/>
              <a:gd name="T8" fmla="*/ 54 w 55"/>
              <a:gd name="T9" fmla="*/ 37 h 56"/>
              <a:gd name="T10" fmla="*/ 52 w 55"/>
              <a:gd name="T11" fmla="*/ 38 h 56"/>
              <a:gd name="T12" fmla="*/ 53 w 55"/>
              <a:gd name="T13" fmla="*/ 40 h 56"/>
              <a:gd name="T14" fmla="*/ 52 w 55"/>
              <a:gd name="T15" fmla="*/ 45 h 56"/>
              <a:gd name="T16" fmla="*/ 50 w 55"/>
              <a:gd name="T17" fmla="*/ 46 h 56"/>
              <a:gd name="T18" fmla="*/ 52 w 55"/>
              <a:gd name="T19" fmla="*/ 48 h 56"/>
              <a:gd name="T20" fmla="*/ 51 w 55"/>
              <a:gd name="T21" fmla="*/ 54 h 56"/>
              <a:gd name="T22" fmla="*/ 47 w 55"/>
              <a:gd name="T23" fmla="*/ 56 h 56"/>
              <a:gd name="T24" fmla="*/ 20 w 55"/>
              <a:gd name="T25" fmla="*/ 49 h 56"/>
              <a:gd name="T26" fmla="*/ 13 w 55"/>
              <a:gd name="T27" fmla="*/ 48 h 56"/>
              <a:gd name="T28" fmla="*/ 13 w 55"/>
              <a:gd name="T29" fmla="*/ 52 h 56"/>
              <a:gd name="T30" fmla="*/ 0 w 55"/>
              <a:gd name="T31" fmla="*/ 52 h 56"/>
              <a:gd name="T32" fmla="*/ 0 w 55"/>
              <a:gd name="T33" fmla="*/ 17 h 56"/>
              <a:gd name="T34" fmla="*/ 13 w 55"/>
              <a:gd name="T35" fmla="*/ 17 h 56"/>
              <a:gd name="T36" fmla="*/ 13 w 55"/>
              <a:gd name="T37" fmla="*/ 23 h 56"/>
              <a:gd name="T38" fmla="*/ 18 w 55"/>
              <a:gd name="T39" fmla="*/ 22 h 56"/>
              <a:gd name="T40" fmla="*/ 40 w 55"/>
              <a:gd name="T41" fmla="*/ 0 h 56"/>
              <a:gd name="T42" fmla="*/ 34 w 55"/>
              <a:gd name="T43" fmla="*/ 21 h 56"/>
              <a:gd name="T44" fmla="*/ 53 w 55"/>
              <a:gd name="T45" fmla="*/ 2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56">
                <a:moveTo>
                  <a:pt x="53" y="20"/>
                </a:moveTo>
                <a:cubicBezTo>
                  <a:pt x="54" y="28"/>
                  <a:pt x="54" y="28"/>
                  <a:pt x="54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52"/>
                  <a:pt x="13" y="52"/>
                  <a:pt x="13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51" y="8"/>
                  <a:pt x="41" y="15"/>
                  <a:pt x="34" y="21"/>
                </a:cubicBezTo>
                <a:lnTo>
                  <a:pt x="53" y="20"/>
                </a:lnTo>
                <a:close/>
              </a:path>
            </a:pathLst>
          </a:custGeom>
          <a:solidFill>
            <a:srgbClr val="352B2B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可行性分析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22" name="图片 21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6" grpId="0"/>
      <p:bldP spid="17" grpId="0" bldLvl="0" animBg="1"/>
      <p:bldP spid="18" grpId="0"/>
      <p:bldP spid="19" grpId="0"/>
      <p:bldP spid="20" grpId="0"/>
      <p:bldP spid="21" grpId="0"/>
      <p:bldP spid="26" grpId="0"/>
      <p:bldP spid="27" grpId="0"/>
      <p:bldP spid="28" grpId="0" bldLvl="0" animBg="1"/>
      <p:bldP spid="29" grpId="0" bldLvl="0" animBg="1"/>
      <p:bldP spid="30" grpId="0"/>
      <p:bldP spid="31" grpId="0"/>
      <p:bldP spid="33" grpId="0"/>
      <p:bldP spid="34" grpId="0" bldLvl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5367020" y="1972310"/>
            <a:ext cx="1614170" cy="1614170"/>
            <a:chOff x="2754" y="3105"/>
            <a:chExt cx="2542" cy="2542"/>
          </a:xfrm>
        </p:grpSpPr>
        <p:sp>
          <p:nvSpPr>
            <p:cNvPr id="4" name="椭圆 3"/>
            <p:cNvSpPr/>
            <p:nvPr/>
          </p:nvSpPr>
          <p:spPr>
            <a:xfrm>
              <a:off x="2754" y="3105"/>
              <a:ext cx="2543" cy="2543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卫星接收器"/>
            <p:cNvSpPr/>
            <p:nvPr/>
          </p:nvSpPr>
          <p:spPr>
            <a:xfrm>
              <a:off x="3361" y="3712"/>
              <a:ext cx="1330" cy="1330"/>
            </a:xfrm>
            <a:custGeom>
              <a:avLst/>
              <a:gdLst>
                <a:gd name="connsiteX0" fmla="*/ 788546 w 4295694"/>
                <a:gd name="connsiteY0" fmla="*/ 3262602 h 4602950"/>
                <a:gd name="connsiteX1" fmla="*/ 722065 w 4295694"/>
                <a:gd name="connsiteY1" fmla="*/ 3276024 h 4602950"/>
                <a:gd name="connsiteX2" fmla="*/ 703443 w 4295694"/>
                <a:gd name="connsiteY2" fmla="*/ 3286707 h 4602950"/>
                <a:gd name="connsiteX3" fmla="*/ 667154 w 4295694"/>
                <a:gd name="connsiteY3" fmla="*/ 3311174 h 4602950"/>
                <a:gd name="connsiteX4" fmla="*/ 650940 w 4295694"/>
                <a:gd name="connsiteY4" fmla="*/ 3329902 h 4602950"/>
                <a:gd name="connsiteX5" fmla="*/ 628475 w 4295694"/>
                <a:gd name="connsiteY5" fmla="*/ 3363222 h 4602950"/>
                <a:gd name="connsiteX6" fmla="*/ 611251 w 4295694"/>
                <a:gd name="connsiteY6" fmla="*/ 3407093 h 4602950"/>
                <a:gd name="connsiteX7" fmla="*/ 611248 w 4295694"/>
                <a:gd name="connsiteY7" fmla="*/ 3407104 h 4602950"/>
                <a:gd name="connsiteX8" fmla="*/ 607571 w 4295694"/>
                <a:gd name="connsiteY8" fmla="*/ 3443577 h 4602950"/>
                <a:gd name="connsiteX9" fmla="*/ 788546 w 4295694"/>
                <a:gd name="connsiteY9" fmla="*/ 3624552 h 4602950"/>
                <a:gd name="connsiteX10" fmla="*/ 969521 w 4295694"/>
                <a:gd name="connsiteY10" fmla="*/ 3443577 h 4602950"/>
                <a:gd name="connsiteX11" fmla="*/ 965845 w 4295694"/>
                <a:gd name="connsiteY11" fmla="*/ 3407104 h 4602950"/>
                <a:gd name="connsiteX12" fmla="*/ 962750 w 4295694"/>
                <a:gd name="connsiteY12" fmla="*/ 3397135 h 4602950"/>
                <a:gd name="connsiteX13" fmla="*/ 962749 w 4295694"/>
                <a:gd name="connsiteY13" fmla="*/ 3397136 h 4602950"/>
                <a:gd name="connsiteX14" fmla="*/ 955298 w 4295694"/>
                <a:gd name="connsiteY14" fmla="*/ 3373133 h 4602950"/>
                <a:gd name="connsiteX15" fmla="*/ 955291 w 4295694"/>
                <a:gd name="connsiteY15" fmla="*/ 3373121 h 4602950"/>
                <a:gd name="connsiteX16" fmla="*/ 920412 w 4295694"/>
                <a:gd name="connsiteY16" fmla="*/ 3321388 h 4602950"/>
                <a:gd name="connsiteX17" fmla="*/ 906965 w 4295694"/>
                <a:gd name="connsiteY17" fmla="*/ 3309169 h 4602950"/>
                <a:gd name="connsiteX18" fmla="*/ 868849 w 4295694"/>
                <a:gd name="connsiteY18" fmla="*/ 3283471 h 4602950"/>
                <a:gd name="connsiteX19" fmla="*/ 852148 w 4295694"/>
                <a:gd name="connsiteY19" fmla="*/ 3275443 h 4602950"/>
                <a:gd name="connsiteX20" fmla="*/ 3704648 w 4295694"/>
                <a:gd name="connsiteY20" fmla="*/ 908397 h 4602950"/>
                <a:gd name="connsiteX21" fmla="*/ 2413156 w 4295694"/>
                <a:gd name="connsiteY21" fmla="*/ 1136122 h 4602950"/>
                <a:gd name="connsiteX22" fmla="*/ 3048940 w 4295694"/>
                <a:gd name="connsiteY22" fmla="*/ 2044116 h 4602950"/>
                <a:gd name="connsiteX23" fmla="*/ 1220089 w 4295694"/>
                <a:gd name="connsiteY23" fmla="*/ 619236 h 4602950"/>
                <a:gd name="connsiteX24" fmla="*/ 1204000 w 4295694"/>
                <a:gd name="connsiteY24" fmla="*/ 653307 h 4602950"/>
                <a:gd name="connsiteX25" fmla="*/ 1404665 w 4295694"/>
                <a:gd name="connsiteY25" fmla="*/ 2518863 h 4602950"/>
                <a:gd name="connsiteX26" fmla="*/ 3089083 w 4295694"/>
                <a:gd name="connsiteY26" fmla="*/ 3345485 h 4602950"/>
                <a:gd name="connsiteX27" fmla="*/ 3126598 w 4295694"/>
                <a:gd name="connsiteY27" fmla="*/ 3342019 h 4602950"/>
                <a:gd name="connsiteX28" fmla="*/ 3126489 w 4295694"/>
                <a:gd name="connsiteY28" fmla="*/ 3342009 h 4602950"/>
                <a:gd name="connsiteX29" fmla="*/ 1575619 w 4295694"/>
                <a:gd name="connsiteY29" fmla="*/ 2399160 h 4602950"/>
                <a:gd name="connsiteX30" fmla="*/ 1220060 w 4295694"/>
                <a:gd name="connsiteY30" fmla="*/ 619347 h 4602950"/>
                <a:gd name="connsiteX31" fmla="*/ 1617635 w 4295694"/>
                <a:gd name="connsiteY31" fmla="*/ 0 h 4602950"/>
                <a:gd name="connsiteX32" fmla="*/ 2292594 w 4295694"/>
                <a:gd name="connsiteY32" fmla="*/ 963942 h 4602950"/>
                <a:gd name="connsiteX33" fmla="*/ 3658628 w 4295694"/>
                <a:gd name="connsiteY33" fmla="*/ 723073 h 4602950"/>
                <a:gd name="connsiteX34" fmla="*/ 3663439 w 4295694"/>
                <a:gd name="connsiteY34" fmla="*/ 662289 h 4602950"/>
                <a:gd name="connsiteX35" fmla="*/ 3794430 w 4295694"/>
                <a:gd name="connsiteY35" fmla="*/ 456674 h 4602950"/>
                <a:gd name="connsiteX36" fmla="*/ 4238061 w 4295694"/>
                <a:gd name="connsiteY36" fmla="*/ 534898 h 4602950"/>
                <a:gd name="connsiteX37" fmla="*/ 4159837 w 4295694"/>
                <a:gd name="connsiteY37" fmla="*/ 978529 h 4602950"/>
                <a:gd name="connsiteX38" fmla="*/ 3921820 w 4295694"/>
                <a:gd name="connsiteY38" fmla="*/ 1031296 h 4602950"/>
                <a:gd name="connsiteX39" fmla="*/ 3863056 w 4295694"/>
                <a:gd name="connsiteY39" fmla="*/ 1015027 h 4602950"/>
                <a:gd name="connsiteX40" fmla="*/ 3169503 w 4295694"/>
                <a:gd name="connsiteY40" fmla="*/ 2216297 h 4602950"/>
                <a:gd name="connsiteX41" fmla="*/ 3844461 w 4295694"/>
                <a:gd name="connsiteY41" fmla="*/ 3180237 h 4602950"/>
                <a:gd name="connsiteX42" fmla="*/ 3708278 w 4295694"/>
                <a:gd name="connsiteY42" fmla="*/ 3265695 h 4602950"/>
                <a:gd name="connsiteX43" fmla="*/ 1410024 w 4295694"/>
                <a:gd name="connsiteY43" fmla="*/ 2964151 h 4602950"/>
                <a:gd name="connsiteX44" fmla="*/ 1376409 w 4295694"/>
                <a:gd name="connsiteY44" fmla="*/ 2928277 h 4602950"/>
                <a:gd name="connsiteX45" fmla="*/ 1156105 w 4295694"/>
                <a:gd name="connsiteY45" fmla="*/ 3177978 h 4602950"/>
                <a:gd name="connsiteX46" fmla="*/ 1202745 w 4295694"/>
                <a:gd name="connsiteY46" fmla="*/ 3230084 h 4602950"/>
                <a:gd name="connsiteX47" fmla="*/ 1236231 w 4295694"/>
                <a:gd name="connsiteY47" fmla="*/ 3297943 h 4602950"/>
                <a:gd name="connsiteX48" fmla="*/ 1246620 w 4295694"/>
                <a:gd name="connsiteY48" fmla="*/ 3361214 h 4602950"/>
                <a:gd name="connsiteX49" fmla="*/ 1138418 w 4295694"/>
                <a:gd name="connsiteY49" fmla="*/ 3948390 h 4602950"/>
                <a:gd name="connsiteX50" fmla="*/ 1183839 w 4295694"/>
                <a:gd name="connsiteY50" fmla="*/ 3969580 h 4602950"/>
                <a:gd name="connsiteX51" fmla="*/ 1566559 w 4295694"/>
                <a:gd name="connsiteY51" fmla="*/ 4498463 h 4602950"/>
                <a:gd name="connsiteX52" fmla="*/ 1577092 w 4295694"/>
                <a:gd name="connsiteY52" fmla="*/ 4602950 h 4602950"/>
                <a:gd name="connsiteX53" fmla="*/ 0 w 4295694"/>
                <a:gd name="connsiteY53" fmla="*/ 4602950 h 4602950"/>
                <a:gd name="connsiteX54" fmla="*/ 10534 w 4295694"/>
                <a:gd name="connsiteY54" fmla="*/ 4498463 h 4602950"/>
                <a:gd name="connsiteX55" fmla="*/ 393255 w 4295694"/>
                <a:gd name="connsiteY55" fmla="*/ 3969580 h 4602950"/>
                <a:gd name="connsiteX56" fmla="*/ 438675 w 4295694"/>
                <a:gd name="connsiteY56" fmla="*/ 3948390 h 4602950"/>
                <a:gd name="connsiteX57" fmla="*/ 330473 w 4295694"/>
                <a:gd name="connsiteY57" fmla="*/ 3361214 h 4602950"/>
                <a:gd name="connsiteX58" fmla="*/ 340862 w 4295694"/>
                <a:gd name="connsiteY58" fmla="*/ 3297943 h 4602950"/>
                <a:gd name="connsiteX59" fmla="*/ 374348 w 4295694"/>
                <a:gd name="connsiteY59" fmla="*/ 3230084 h 4602950"/>
                <a:gd name="connsiteX60" fmla="*/ 400339 w 4295694"/>
                <a:gd name="connsiteY60" fmla="*/ 3201047 h 4602950"/>
                <a:gd name="connsiteX61" fmla="*/ 322880 w 4295694"/>
                <a:gd name="connsiteY61" fmla="*/ 3110756 h 4602950"/>
                <a:gd name="connsiteX62" fmla="*/ 353773 w 4295694"/>
                <a:gd name="connsiteY62" fmla="*/ 2837154 h 4602950"/>
                <a:gd name="connsiteX63" fmla="*/ 405273 w 4295694"/>
                <a:gd name="connsiteY63" fmla="*/ 2780511 h 4602950"/>
                <a:gd name="connsiteX64" fmla="*/ 1005359 w 4295694"/>
                <a:gd name="connsiteY64" fmla="*/ 2395676 h 4602950"/>
                <a:gd name="connsiteX65" fmla="*/ 988063 w 4295694"/>
                <a:gd name="connsiteY65" fmla="*/ 2361529 h 4602950"/>
                <a:gd name="connsiteX66" fmla="*/ 1490754 w 4295694"/>
                <a:gd name="connsiteY66" fmla="*/ 98742 h 46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95694" h="4602950">
                  <a:moveTo>
                    <a:pt x="788546" y="3262602"/>
                  </a:moveTo>
                  <a:lnTo>
                    <a:pt x="722065" y="3276024"/>
                  </a:lnTo>
                  <a:lnTo>
                    <a:pt x="703443" y="3286707"/>
                  </a:lnTo>
                  <a:lnTo>
                    <a:pt x="667154" y="3311174"/>
                  </a:lnTo>
                  <a:lnTo>
                    <a:pt x="650940" y="3329902"/>
                  </a:lnTo>
                  <a:lnTo>
                    <a:pt x="628475" y="3363222"/>
                  </a:lnTo>
                  <a:lnTo>
                    <a:pt x="611251" y="3407093"/>
                  </a:lnTo>
                  <a:lnTo>
                    <a:pt x="611248" y="3407104"/>
                  </a:lnTo>
                  <a:cubicBezTo>
                    <a:pt x="608837" y="3418885"/>
                    <a:pt x="607571" y="3431083"/>
                    <a:pt x="607571" y="3443577"/>
                  </a:cubicBezTo>
                  <a:cubicBezTo>
                    <a:pt x="607571" y="3543527"/>
                    <a:pt x="688596" y="3624552"/>
                    <a:pt x="788546" y="3624552"/>
                  </a:cubicBezTo>
                  <a:cubicBezTo>
                    <a:pt x="888496" y="3624552"/>
                    <a:pt x="969521" y="3543527"/>
                    <a:pt x="969521" y="3443577"/>
                  </a:cubicBezTo>
                  <a:cubicBezTo>
                    <a:pt x="969521" y="3431083"/>
                    <a:pt x="968255" y="3418885"/>
                    <a:pt x="965845" y="3407104"/>
                  </a:cubicBezTo>
                  <a:lnTo>
                    <a:pt x="962750" y="3397135"/>
                  </a:lnTo>
                  <a:lnTo>
                    <a:pt x="962749" y="3397136"/>
                  </a:lnTo>
                  <a:lnTo>
                    <a:pt x="955298" y="3373133"/>
                  </a:lnTo>
                  <a:lnTo>
                    <a:pt x="955291" y="3373121"/>
                  </a:lnTo>
                  <a:lnTo>
                    <a:pt x="920412" y="3321388"/>
                  </a:lnTo>
                  <a:lnTo>
                    <a:pt x="906965" y="3309169"/>
                  </a:lnTo>
                  <a:lnTo>
                    <a:pt x="868849" y="3283471"/>
                  </a:lnTo>
                  <a:lnTo>
                    <a:pt x="852148" y="3275443"/>
                  </a:lnTo>
                  <a:close/>
                  <a:moveTo>
                    <a:pt x="3704648" y="908397"/>
                  </a:moveTo>
                  <a:lnTo>
                    <a:pt x="2413156" y="1136122"/>
                  </a:lnTo>
                  <a:lnTo>
                    <a:pt x="3048940" y="2044116"/>
                  </a:lnTo>
                  <a:close/>
                  <a:moveTo>
                    <a:pt x="1220089" y="619236"/>
                  </a:moveTo>
                  <a:lnTo>
                    <a:pt x="1204000" y="653307"/>
                  </a:lnTo>
                  <a:cubicBezTo>
                    <a:pt x="955662" y="1247544"/>
                    <a:pt x="1007937" y="1952277"/>
                    <a:pt x="1404665" y="2518863"/>
                  </a:cubicBezTo>
                  <a:cubicBezTo>
                    <a:pt x="1801394" y="3085450"/>
                    <a:pt x="2445746" y="3375605"/>
                    <a:pt x="3089083" y="3345485"/>
                  </a:cubicBezTo>
                  <a:lnTo>
                    <a:pt x="3126598" y="3342019"/>
                  </a:lnTo>
                  <a:lnTo>
                    <a:pt x="3126489" y="3342009"/>
                  </a:lnTo>
                  <a:cubicBezTo>
                    <a:pt x="2522425" y="3261313"/>
                    <a:pt x="1952730" y="2937731"/>
                    <a:pt x="1575619" y="2399160"/>
                  </a:cubicBezTo>
                  <a:cubicBezTo>
                    <a:pt x="1198508" y="1860590"/>
                    <a:pt x="1089288" y="1214580"/>
                    <a:pt x="1220060" y="619347"/>
                  </a:cubicBezTo>
                  <a:close/>
                  <a:moveTo>
                    <a:pt x="1617635" y="0"/>
                  </a:moveTo>
                  <a:lnTo>
                    <a:pt x="2292594" y="963942"/>
                  </a:lnTo>
                  <a:lnTo>
                    <a:pt x="3658628" y="723073"/>
                  </a:lnTo>
                  <a:lnTo>
                    <a:pt x="3663439" y="662289"/>
                  </a:lnTo>
                  <a:cubicBezTo>
                    <a:pt x="3677595" y="582007"/>
                    <a:pt x="3722377" y="507126"/>
                    <a:pt x="3794430" y="456674"/>
                  </a:cubicBezTo>
                  <a:cubicBezTo>
                    <a:pt x="3938536" y="355769"/>
                    <a:pt x="4137157" y="390792"/>
                    <a:pt x="4238061" y="534898"/>
                  </a:cubicBezTo>
                  <a:cubicBezTo>
                    <a:pt x="4338965" y="679004"/>
                    <a:pt x="4303943" y="877625"/>
                    <a:pt x="4159837" y="978529"/>
                  </a:cubicBezTo>
                  <a:cubicBezTo>
                    <a:pt x="4087784" y="1028981"/>
                    <a:pt x="4002102" y="1045452"/>
                    <a:pt x="3921820" y="1031296"/>
                  </a:cubicBezTo>
                  <a:lnTo>
                    <a:pt x="3863056" y="1015027"/>
                  </a:lnTo>
                  <a:lnTo>
                    <a:pt x="3169503" y="2216297"/>
                  </a:lnTo>
                  <a:lnTo>
                    <a:pt x="3844461" y="3180237"/>
                  </a:lnTo>
                  <a:lnTo>
                    <a:pt x="3708278" y="3265695"/>
                  </a:lnTo>
                  <a:cubicBezTo>
                    <a:pt x="2956045" y="3686124"/>
                    <a:pt x="2019093" y="3555481"/>
                    <a:pt x="1410024" y="2964151"/>
                  </a:cubicBezTo>
                  <a:lnTo>
                    <a:pt x="1376409" y="2928277"/>
                  </a:lnTo>
                  <a:lnTo>
                    <a:pt x="1156105" y="3177978"/>
                  </a:lnTo>
                  <a:lnTo>
                    <a:pt x="1202745" y="3230084"/>
                  </a:lnTo>
                  <a:cubicBezTo>
                    <a:pt x="1216415" y="3250449"/>
                    <a:pt x="1227745" y="3273276"/>
                    <a:pt x="1236231" y="3297943"/>
                  </a:cubicBezTo>
                  <a:lnTo>
                    <a:pt x="1246620" y="3361214"/>
                  </a:lnTo>
                  <a:lnTo>
                    <a:pt x="1138418" y="3948390"/>
                  </a:lnTo>
                  <a:lnTo>
                    <a:pt x="1183839" y="3969580"/>
                  </a:lnTo>
                  <a:cubicBezTo>
                    <a:pt x="1377847" y="4081138"/>
                    <a:pt x="1520277" y="4272289"/>
                    <a:pt x="1566559" y="4498463"/>
                  </a:cubicBezTo>
                  <a:lnTo>
                    <a:pt x="1577092" y="4602950"/>
                  </a:lnTo>
                  <a:lnTo>
                    <a:pt x="0" y="4602950"/>
                  </a:lnTo>
                  <a:lnTo>
                    <a:pt x="10534" y="4498463"/>
                  </a:lnTo>
                  <a:cubicBezTo>
                    <a:pt x="56816" y="4272289"/>
                    <a:pt x="199246" y="4081138"/>
                    <a:pt x="393255" y="3969580"/>
                  </a:cubicBezTo>
                  <a:lnTo>
                    <a:pt x="438675" y="3948390"/>
                  </a:lnTo>
                  <a:lnTo>
                    <a:pt x="330473" y="3361214"/>
                  </a:lnTo>
                  <a:lnTo>
                    <a:pt x="340862" y="3297943"/>
                  </a:lnTo>
                  <a:cubicBezTo>
                    <a:pt x="349348" y="3273276"/>
                    <a:pt x="360679" y="3250449"/>
                    <a:pt x="374348" y="3230084"/>
                  </a:cubicBezTo>
                  <a:lnTo>
                    <a:pt x="400339" y="3201047"/>
                  </a:lnTo>
                  <a:lnTo>
                    <a:pt x="322880" y="3110756"/>
                  </a:lnTo>
                  <a:cubicBezTo>
                    <a:pt x="267986" y="3046768"/>
                    <a:pt x="283977" y="2937741"/>
                    <a:pt x="353773" y="2837154"/>
                  </a:cubicBezTo>
                  <a:lnTo>
                    <a:pt x="405273" y="2780511"/>
                  </a:lnTo>
                  <a:lnTo>
                    <a:pt x="1005359" y="2395676"/>
                  </a:lnTo>
                  <a:lnTo>
                    <a:pt x="988063" y="2361529"/>
                  </a:lnTo>
                  <a:cubicBezTo>
                    <a:pt x="640709" y="1586944"/>
                    <a:pt x="838400" y="661814"/>
                    <a:pt x="1490754" y="987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01480" y="1972945"/>
            <a:ext cx="1614170" cy="1614170"/>
            <a:chOff x="6496" y="3105"/>
            <a:chExt cx="2542" cy="2542"/>
          </a:xfrm>
        </p:grpSpPr>
        <p:sp>
          <p:nvSpPr>
            <p:cNvPr id="3" name="椭圆 2"/>
            <p:cNvSpPr/>
            <p:nvPr/>
          </p:nvSpPr>
          <p:spPr>
            <a:xfrm>
              <a:off x="6496" y="3105"/>
              <a:ext cx="2543" cy="2543"/>
            </a:xfrm>
            <a:prstGeom prst="ellipse">
              <a:avLst/>
            </a:prstGeom>
            <a:solidFill>
              <a:srgbClr val="35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0" name="头"/>
            <p:cNvSpPr/>
            <p:nvPr/>
          </p:nvSpPr>
          <p:spPr bwMode="auto">
            <a:xfrm>
              <a:off x="7261" y="3795"/>
              <a:ext cx="1014" cy="1163"/>
            </a:xfrm>
            <a:custGeom>
              <a:avLst/>
              <a:gdLst>
                <a:gd name="T0" fmla="*/ 863428 w 1966913"/>
                <a:gd name="T1" fmla="*/ 1097231 h 2327275"/>
                <a:gd name="T2" fmla="*/ 770330 w 1966913"/>
                <a:gd name="T3" fmla="*/ 995043 h 2327275"/>
                <a:gd name="T4" fmla="*/ 745648 w 1966913"/>
                <a:gd name="T5" fmla="*/ 1036395 h 2327275"/>
                <a:gd name="T6" fmla="*/ 941803 w 1966913"/>
                <a:gd name="T7" fmla="*/ 1041158 h 2327275"/>
                <a:gd name="T8" fmla="*/ 925565 w 1966913"/>
                <a:gd name="T9" fmla="*/ 995692 h 2327275"/>
                <a:gd name="T10" fmla="*/ 742401 w 1966913"/>
                <a:gd name="T11" fmla="*/ 955423 h 2327275"/>
                <a:gd name="T12" fmla="*/ 933359 w 1966913"/>
                <a:gd name="T13" fmla="*/ 977073 h 2327275"/>
                <a:gd name="T14" fmla="*/ 935741 w 1966913"/>
                <a:gd name="T15" fmla="*/ 929226 h 2327275"/>
                <a:gd name="T16" fmla="*/ 1130380 w 1966913"/>
                <a:gd name="T17" fmla="*/ 825521 h 2327275"/>
                <a:gd name="T18" fmla="*/ 1164155 w 1966913"/>
                <a:gd name="T19" fmla="*/ 788284 h 2327275"/>
                <a:gd name="T20" fmla="*/ 528276 w 1966913"/>
                <a:gd name="T21" fmla="*/ 810367 h 2327275"/>
                <a:gd name="T22" fmla="*/ 619858 w 1966913"/>
                <a:gd name="T23" fmla="*/ 753210 h 2327275"/>
                <a:gd name="T24" fmla="*/ 1277172 w 1966913"/>
                <a:gd name="T25" fmla="*/ 526532 h 2327275"/>
                <a:gd name="T26" fmla="*/ 1265264 w 1966913"/>
                <a:gd name="T27" fmla="*/ 477819 h 2327275"/>
                <a:gd name="T28" fmla="*/ 404434 w 1966913"/>
                <a:gd name="T29" fmla="*/ 505748 h 2327275"/>
                <a:gd name="T30" fmla="*/ 536286 w 1966913"/>
                <a:gd name="T31" fmla="*/ 497088 h 2327275"/>
                <a:gd name="T32" fmla="*/ 858564 w 1966913"/>
                <a:gd name="T33" fmla="*/ 336617 h 2327275"/>
                <a:gd name="T34" fmla="*/ 795736 w 1966913"/>
                <a:gd name="T35" fmla="*/ 369597 h 2327275"/>
                <a:gd name="T36" fmla="*/ 713261 w 1966913"/>
                <a:gd name="T37" fmla="*/ 442280 h 2327275"/>
                <a:gd name="T38" fmla="*/ 683897 w 1966913"/>
                <a:gd name="T39" fmla="*/ 539265 h 2327275"/>
                <a:gd name="T40" fmla="*/ 636830 w 1966913"/>
                <a:gd name="T41" fmla="*/ 517134 h 2327275"/>
                <a:gd name="T42" fmla="*/ 684113 w 1966913"/>
                <a:gd name="T43" fmla="*/ 373285 h 2327275"/>
                <a:gd name="T44" fmla="*/ 827258 w 1966913"/>
                <a:gd name="T45" fmla="*/ 304072 h 2327275"/>
                <a:gd name="T46" fmla="*/ 691089 w 1966913"/>
                <a:gd name="T47" fmla="*/ 297690 h 2327275"/>
                <a:gd name="T48" fmla="*/ 580021 w 1966913"/>
                <a:gd name="T49" fmla="*/ 473490 h 2327275"/>
                <a:gd name="T50" fmla="*/ 598856 w 1966913"/>
                <a:gd name="T51" fmla="*/ 635866 h 2327275"/>
                <a:gd name="T52" fmla="*/ 697151 w 1966913"/>
                <a:gd name="T53" fmla="*/ 768365 h 2327275"/>
                <a:gd name="T54" fmla="*/ 708409 w 1966913"/>
                <a:gd name="T55" fmla="*/ 863626 h 2327275"/>
                <a:gd name="T56" fmla="*/ 756473 w 1966913"/>
                <a:gd name="T57" fmla="*/ 905195 h 2327275"/>
                <a:gd name="T58" fmla="*/ 966701 w 1966913"/>
                <a:gd name="T59" fmla="*/ 887225 h 2327275"/>
                <a:gd name="T60" fmla="*/ 985970 w 1966913"/>
                <a:gd name="T61" fmla="*/ 829202 h 2327275"/>
                <a:gd name="T62" fmla="*/ 1060665 w 1966913"/>
                <a:gd name="T63" fmla="*/ 688043 h 2327275"/>
                <a:gd name="T64" fmla="*/ 1113926 w 1966913"/>
                <a:gd name="T65" fmla="*/ 528914 h 2327275"/>
                <a:gd name="T66" fmla="*/ 1035334 w 1966913"/>
                <a:gd name="T67" fmla="*/ 327784 h 2327275"/>
                <a:gd name="T68" fmla="*/ 879666 w 1966913"/>
                <a:gd name="T69" fmla="*/ 250926 h 2327275"/>
                <a:gd name="T70" fmla="*/ 1047675 w 1966913"/>
                <a:gd name="T71" fmla="*/ 272143 h 2327275"/>
                <a:gd name="T72" fmla="*/ 1162207 w 1966913"/>
                <a:gd name="T73" fmla="*/ 201347 h 2327275"/>
                <a:gd name="T74" fmla="*/ 531523 w 1966913"/>
                <a:gd name="T75" fmla="*/ 196584 h 2327275"/>
                <a:gd name="T76" fmla="*/ 632199 w 1966913"/>
                <a:gd name="T77" fmla="*/ 282318 h 2327275"/>
                <a:gd name="T78" fmla="*/ 824240 w 1966913"/>
                <a:gd name="T79" fmla="*/ 73827 h 2327275"/>
                <a:gd name="T80" fmla="*/ 874470 w 1966913"/>
                <a:gd name="T81" fmla="*/ 91581 h 2327275"/>
                <a:gd name="T82" fmla="*/ 916689 w 1966913"/>
                <a:gd name="T83" fmla="*/ 5412 h 2327275"/>
                <a:gd name="T84" fmla="*/ 1319823 w 1966913"/>
                <a:gd name="T85" fmla="*/ 138129 h 2327275"/>
                <a:gd name="T86" fmla="*/ 1480255 w 1966913"/>
                <a:gd name="T87" fmla="*/ 287732 h 2327275"/>
                <a:gd name="T88" fmla="*/ 1575085 w 1966913"/>
                <a:gd name="T89" fmla="*/ 471758 h 2327275"/>
                <a:gd name="T90" fmla="*/ 1609725 w 1966913"/>
                <a:gd name="T91" fmla="*/ 701466 h 2327275"/>
                <a:gd name="T92" fmla="*/ 1577249 w 1966913"/>
                <a:gd name="T93" fmla="*/ 943082 h 2327275"/>
                <a:gd name="T94" fmla="*/ 1389538 w 1966913"/>
                <a:gd name="T95" fmla="*/ 1273897 h 2327275"/>
                <a:gd name="T96" fmla="*/ 574392 w 1966913"/>
                <a:gd name="T97" fmla="*/ 1716860 h 2327275"/>
                <a:gd name="T98" fmla="*/ 319997 w 1966913"/>
                <a:gd name="T99" fmla="*/ 1770336 h 2327275"/>
                <a:gd name="T100" fmla="*/ 227115 w 1966913"/>
                <a:gd name="T101" fmla="*/ 1688498 h 2327275"/>
                <a:gd name="T102" fmla="*/ 235343 w 1966913"/>
                <a:gd name="T103" fmla="*/ 1565308 h 2327275"/>
                <a:gd name="T104" fmla="*/ 148956 w 1966913"/>
                <a:gd name="T105" fmla="*/ 1440603 h 2327275"/>
                <a:gd name="T106" fmla="*/ 177535 w 1966913"/>
                <a:gd name="T107" fmla="*/ 1387994 h 2327275"/>
                <a:gd name="T108" fmla="*/ 89417 w 1966913"/>
                <a:gd name="T109" fmla="*/ 1305723 h 2327275"/>
                <a:gd name="T110" fmla="*/ 115398 w 1966913"/>
                <a:gd name="T111" fmla="*/ 1257876 h 2327275"/>
                <a:gd name="T112" fmla="*/ 45033 w 1966913"/>
                <a:gd name="T113" fmla="*/ 1226483 h 2327275"/>
                <a:gd name="T114" fmla="*/ 0 w 1966913"/>
                <a:gd name="T115" fmla="*/ 1162615 h 2327275"/>
                <a:gd name="T116" fmla="*/ 121460 w 1966913"/>
                <a:gd name="T117" fmla="*/ 855183 h 2327275"/>
                <a:gd name="T118" fmla="*/ 120811 w 1966913"/>
                <a:gd name="T119" fmla="*/ 727879 h 2327275"/>
                <a:gd name="T120" fmla="*/ 196371 w 1966913"/>
                <a:gd name="T121" fmla="*/ 372816 h 2327275"/>
                <a:gd name="T122" fmla="*/ 421754 w 1966913"/>
                <a:gd name="T123" fmla="*/ 110849 h 2327275"/>
                <a:gd name="T124" fmla="*/ 768598 w 1966913"/>
                <a:gd name="T125" fmla="*/ 866 h 23272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6913" h="2327275">
                  <a:moveTo>
                    <a:pt x="954753" y="1302893"/>
                  </a:moveTo>
                  <a:lnTo>
                    <a:pt x="954489" y="1306067"/>
                  </a:lnTo>
                  <a:lnTo>
                    <a:pt x="954753" y="1309506"/>
                  </a:lnTo>
                  <a:lnTo>
                    <a:pt x="955547" y="1313209"/>
                  </a:lnTo>
                  <a:lnTo>
                    <a:pt x="957134" y="1316118"/>
                  </a:lnTo>
                  <a:lnTo>
                    <a:pt x="959251" y="1319292"/>
                  </a:lnTo>
                  <a:lnTo>
                    <a:pt x="961896" y="1322466"/>
                  </a:lnTo>
                  <a:lnTo>
                    <a:pt x="965071" y="1325111"/>
                  </a:lnTo>
                  <a:lnTo>
                    <a:pt x="968510" y="1328020"/>
                  </a:lnTo>
                  <a:lnTo>
                    <a:pt x="972478" y="1330136"/>
                  </a:lnTo>
                  <a:lnTo>
                    <a:pt x="976182" y="1332517"/>
                  </a:lnTo>
                  <a:lnTo>
                    <a:pt x="980679" y="1334368"/>
                  </a:lnTo>
                  <a:lnTo>
                    <a:pt x="985176" y="1336219"/>
                  </a:lnTo>
                  <a:lnTo>
                    <a:pt x="990467" y="1337542"/>
                  </a:lnTo>
                  <a:lnTo>
                    <a:pt x="995229" y="1338864"/>
                  </a:lnTo>
                  <a:lnTo>
                    <a:pt x="1000255" y="1339658"/>
                  </a:lnTo>
                  <a:lnTo>
                    <a:pt x="1005282" y="1339922"/>
                  </a:lnTo>
                  <a:lnTo>
                    <a:pt x="1010308" y="1340451"/>
                  </a:lnTo>
                  <a:lnTo>
                    <a:pt x="1015335" y="1340451"/>
                  </a:lnTo>
                  <a:lnTo>
                    <a:pt x="1050255" y="1340451"/>
                  </a:lnTo>
                  <a:lnTo>
                    <a:pt x="1055017" y="1340451"/>
                  </a:lnTo>
                  <a:lnTo>
                    <a:pt x="1060043" y="1339922"/>
                  </a:lnTo>
                  <a:lnTo>
                    <a:pt x="1065070" y="1339658"/>
                  </a:lnTo>
                  <a:lnTo>
                    <a:pt x="1070096" y="1338864"/>
                  </a:lnTo>
                  <a:lnTo>
                    <a:pt x="1075123" y="1337542"/>
                  </a:lnTo>
                  <a:lnTo>
                    <a:pt x="1079884" y="1336219"/>
                  </a:lnTo>
                  <a:lnTo>
                    <a:pt x="1084646" y="1334368"/>
                  </a:lnTo>
                  <a:lnTo>
                    <a:pt x="1088879" y="1332517"/>
                  </a:lnTo>
                  <a:lnTo>
                    <a:pt x="1093112" y="1330136"/>
                  </a:lnTo>
                  <a:lnTo>
                    <a:pt x="1097080" y="1328020"/>
                  </a:lnTo>
                  <a:lnTo>
                    <a:pt x="1100519" y="1325111"/>
                  </a:lnTo>
                  <a:lnTo>
                    <a:pt x="1103429" y="1322466"/>
                  </a:lnTo>
                  <a:lnTo>
                    <a:pt x="1106075" y="1319292"/>
                  </a:lnTo>
                  <a:lnTo>
                    <a:pt x="1108191" y="1316118"/>
                  </a:lnTo>
                  <a:lnTo>
                    <a:pt x="1109778" y="1313209"/>
                  </a:lnTo>
                  <a:lnTo>
                    <a:pt x="1110836" y="1309506"/>
                  </a:lnTo>
                  <a:lnTo>
                    <a:pt x="1111101" y="1306067"/>
                  </a:lnTo>
                  <a:lnTo>
                    <a:pt x="1110836" y="1302893"/>
                  </a:lnTo>
                  <a:lnTo>
                    <a:pt x="1048668" y="1302893"/>
                  </a:lnTo>
                  <a:lnTo>
                    <a:pt x="1016657" y="1302893"/>
                  </a:lnTo>
                  <a:lnTo>
                    <a:pt x="954753" y="1302893"/>
                  </a:lnTo>
                  <a:close/>
                  <a:moveTo>
                    <a:pt x="941261" y="1215611"/>
                  </a:moveTo>
                  <a:lnTo>
                    <a:pt x="937822" y="1215875"/>
                  </a:lnTo>
                  <a:lnTo>
                    <a:pt x="934383" y="1216404"/>
                  </a:lnTo>
                  <a:lnTo>
                    <a:pt x="931208" y="1217462"/>
                  </a:lnTo>
                  <a:lnTo>
                    <a:pt x="928034" y="1218520"/>
                  </a:lnTo>
                  <a:lnTo>
                    <a:pt x="924859" y="1219842"/>
                  </a:lnTo>
                  <a:lnTo>
                    <a:pt x="922214" y="1221694"/>
                  </a:lnTo>
                  <a:lnTo>
                    <a:pt x="919568" y="1223545"/>
                  </a:lnTo>
                  <a:lnTo>
                    <a:pt x="916923" y="1225661"/>
                  </a:lnTo>
                  <a:lnTo>
                    <a:pt x="914806" y="1228306"/>
                  </a:lnTo>
                  <a:lnTo>
                    <a:pt x="912955" y="1230951"/>
                  </a:lnTo>
                  <a:lnTo>
                    <a:pt x="911103" y="1233596"/>
                  </a:lnTo>
                  <a:lnTo>
                    <a:pt x="909780" y="1236770"/>
                  </a:lnTo>
                  <a:lnTo>
                    <a:pt x="908722" y="1239944"/>
                  </a:lnTo>
                  <a:lnTo>
                    <a:pt x="907664" y="1243118"/>
                  </a:lnTo>
                  <a:lnTo>
                    <a:pt x="907135" y="1246556"/>
                  </a:lnTo>
                  <a:lnTo>
                    <a:pt x="906870" y="1249995"/>
                  </a:lnTo>
                  <a:lnTo>
                    <a:pt x="907135" y="1253698"/>
                  </a:lnTo>
                  <a:lnTo>
                    <a:pt x="907664" y="1256872"/>
                  </a:lnTo>
                  <a:lnTo>
                    <a:pt x="908722" y="1260310"/>
                  </a:lnTo>
                  <a:lnTo>
                    <a:pt x="909780" y="1263484"/>
                  </a:lnTo>
                  <a:lnTo>
                    <a:pt x="911103" y="1266129"/>
                  </a:lnTo>
                  <a:lnTo>
                    <a:pt x="912955" y="1269303"/>
                  </a:lnTo>
                  <a:lnTo>
                    <a:pt x="914806" y="1271948"/>
                  </a:lnTo>
                  <a:lnTo>
                    <a:pt x="916923" y="1274328"/>
                  </a:lnTo>
                  <a:lnTo>
                    <a:pt x="919568" y="1276444"/>
                  </a:lnTo>
                  <a:lnTo>
                    <a:pt x="922214" y="1278560"/>
                  </a:lnTo>
                  <a:lnTo>
                    <a:pt x="924859" y="1280147"/>
                  </a:lnTo>
                  <a:lnTo>
                    <a:pt x="928034" y="1281734"/>
                  </a:lnTo>
                  <a:lnTo>
                    <a:pt x="931208" y="1282792"/>
                  </a:lnTo>
                  <a:lnTo>
                    <a:pt x="934383" y="1283585"/>
                  </a:lnTo>
                  <a:lnTo>
                    <a:pt x="937822" y="1284114"/>
                  </a:lnTo>
                  <a:lnTo>
                    <a:pt x="941261" y="1284114"/>
                  </a:lnTo>
                  <a:lnTo>
                    <a:pt x="1124064" y="1284114"/>
                  </a:lnTo>
                  <a:lnTo>
                    <a:pt x="1127768" y="1284114"/>
                  </a:lnTo>
                  <a:lnTo>
                    <a:pt x="1130942" y="1283585"/>
                  </a:lnTo>
                  <a:lnTo>
                    <a:pt x="1134381" y="1282792"/>
                  </a:lnTo>
                  <a:lnTo>
                    <a:pt x="1137556" y="1281734"/>
                  </a:lnTo>
                  <a:lnTo>
                    <a:pt x="1140466" y="1280147"/>
                  </a:lnTo>
                  <a:lnTo>
                    <a:pt x="1143376" y="1278560"/>
                  </a:lnTo>
                  <a:lnTo>
                    <a:pt x="1146021" y="1276444"/>
                  </a:lnTo>
                  <a:lnTo>
                    <a:pt x="1148402" y="1274328"/>
                  </a:lnTo>
                  <a:lnTo>
                    <a:pt x="1150783" y="1271948"/>
                  </a:lnTo>
                  <a:lnTo>
                    <a:pt x="1152635" y="1269303"/>
                  </a:lnTo>
                  <a:lnTo>
                    <a:pt x="1154222" y="1266129"/>
                  </a:lnTo>
                  <a:lnTo>
                    <a:pt x="1155810" y="1263484"/>
                  </a:lnTo>
                  <a:lnTo>
                    <a:pt x="1156868" y="1260310"/>
                  </a:lnTo>
                  <a:lnTo>
                    <a:pt x="1157661" y="1256872"/>
                  </a:lnTo>
                  <a:lnTo>
                    <a:pt x="1158191" y="1253698"/>
                  </a:lnTo>
                  <a:lnTo>
                    <a:pt x="1158191" y="1249995"/>
                  </a:lnTo>
                  <a:lnTo>
                    <a:pt x="1158191" y="1246556"/>
                  </a:lnTo>
                  <a:lnTo>
                    <a:pt x="1157661" y="1243118"/>
                  </a:lnTo>
                  <a:lnTo>
                    <a:pt x="1156868" y="1239944"/>
                  </a:lnTo>
                  <a:lnTo>
                    <a:pt x="1155810" y="1236770"/>
                  </a:lnTo>
                  <a:lnTo>
                    <a:pt x="1154222" y="1233596"/>
                  </a:lnTo>
                  <a:lnTo>
                    <a:pt x="1152635" y="1230951"/>
                  </a:lnTo>
                  <a:lnTo>
                    <a:pt x="1150783" y="1228306"/>
                  </a:lnTo>
                  <a:lnTo>
                    <a:pt x="1148402" y="1225661"/>
                  </a:lnTo>
                  <a:lnTo>
                    <a:pt x="1146021" y="1223545"/>
                  </a:lnTo>
                  <a:lnTo>
                    <a:pt x="1143376" y="1221694"/>
                  </a:lnTo>
                  <a:lnTo>
                    <a:pt x="1140466" y="1219842"/>
                  </a:lnTo>
                  <a:lnTo>
                    <a:pt x="1137556" y="1218520"/>
                  </a:lnTo>
                  <a:lnTo>
                    <a:pt x="1134381" y="1217462"/>
                  </a:lnTo>
                  <a:lnTo>
                    <a:pt x="1130942" y="1216404"/>
                  </a:lnTo>
                  <a:lnTo>
                    <a:pt x="1127768" y="1215875"/>
                  </a:lnTo>
                  <a:lnTo>
                    <a:pt x="1124064" y="1215611"/>
                  </a:lnTo>
                  <a:lnTo>
                    <a:pt x="941261" y="1215611"/>
                  </a:lnTo>
                  <a:close/>
                  <a:moveTo>
                    <a:pt x="941261" y="1129121"/>
                  </a:moveTo>
                  <a:lnTo>
                    <a:pt x="937822" y="1129386"/>
                  </a:lnTo>
                  <a:lnTo>
                    <a:pt x="934383" y="1130179"/>
                  </a:lnTo>
                  <a:lnTo>
                    <a:pt x="931208" y="1130973"/>
                  </a:lnTo>
                  <a:lnTo>
                    <a:pt x="928034" y="1132031"/>
                  </a:lnTo>
                  <a:lnTo>
                    <a:pt x="924859" y="1133353"/>
                  </a:lnTo>
                  <a:lnTo>
                    <a:pt x="922214" y="1135205"/>
                  </a:lnTo>
                  <a:lnTo>
                    <a:pt x="919568" y="1137056"/>
                  </a:lnTo>
                  <a:lnTo>
                    <a:pt x="916923" y="1139437"/>
                  </a:lnTo>
                  <a:lnTo>
                    <a:pt x="914806" y="1141817"/>
                  </a:lnTo>
                  <a:lnTo>
                    <a:pt x="912955" y="1144462"/>
                  </a:lnTo>
                  <a:lnTo>
                    <a:pt x="911103" y="1147107"/>
                  </a:lnTo>
                  <a:lnTo>
                    <a:pt x="909780" y="1150281"/>
                  </a:lnTo>
                  <a:lnTo>
                    <a:pt x="908722" y="1153455"/>
                  </a:lnTo>
                  <a:lnTo>
                    <a:pt x="907664" y="1156629"/>
                  </a:lnTo>
                  <a:lnTo>
                    <a:pt x="907135" y="1160067"/>
                  </a:lnTo>
                  <a:lnTo>
                    <a:pt x="906870" y="1163505"/>
                  </a:lnTo>
                  <a:lnTo>
                    <a:pt x="907135" y="1167208"/>
                  </a:lnTo>
                  <a:lnTo>
                    <a:pt x="907664" y="1170382"/>
                  </a:lnTo>
                  <a:lnTo>
                    <a:pt x="908722" y="1173821"/>
                  </a:lnTo>
                  <a:lnTo>
                    <a:pt x="909780" y="1176995"/>
                  </a:lnTo>
                  <a:lnTo>
                    <a:pt x="911103" y="1179640"/>
                  </a:lnTo>
                  <a:lnTo>
                    <a:pt x="912955" y="1182813"/>
                  </a:lnTo>
                  <a:lnTo>
                    <a:pt x="914806" y="1185458"/>
                  </a:lnTo>
                  <a:lnTo>
                    <a:pt x="916923" y="1187839"/>
                  </a:lnTo>
                  <a:lnTo>
                    <a:pt x="919568" y="1189955"/>
                  </a:lnTo>
                  <a:lnTo>
                    <a:pt x="922214" y="1191806"/>
                  </a:lnTo>
                  <a:lnTo>
                    <a:pt x="924859" y="1193658"/>
                  </a:lnTo>
                  <a:lnTo>
                    <a:pt x="928034" y="1195245"/>
                  </a:lnTo>
                  <a:lnTo>
                    <a:pt x="931208" y="1196303"/>
                  </a:lnTo>
                  <a:lnTo>
                    <a:pt x="934383" y="1197096"/>
                  </a:lnTo>
                  <a:lnTo>
                    <a:pt x="937822" y="1197625"/>
                  </a:lnTo>
                  <a:lnTo>
                    <a:pt x="941261" y="1197625"/>
                  </a:lnTo>
                  <a:lnTo>
                    <a:pt x="1124064" y="1197625"/>
                  </a:lnTo>
                  <a:lnTo>
                    <a:pt x="1127768" y="1197625"/>
                  </a:lnTo>
                  <a:lnTo>
                    <a:pt x="1130942" y="1197096"/>
                  </a:lnTo>
                  <a:lnTo>
                    <a:pt x="1134381" y="1196303"/>
                  </a:lnTo>
                  <a:lnTo>
                    <a:pt x="1137556" y="1195245"/>
                  </a:lnTo>
                  <a:lnTo>
                    <a:pt x="1140466" y="1193658"/>
                  </a:lnTo>
                  <a:lnTo>
                    <a:pt x="1143376" y="1191806"/>
                  </a:lnTo>
                  <a:lnTo>
                    <a:pt x="1146021" y="1189955"/>
                  </a:lnTo>
                  <a:lnTo>
                    <a:pt x="1148402" y="1187839"/>
                  </a:lnTo>
                  <a:lnTo>
                    <a:pt x="1150783" y="1185458"/>
                  </a:lnTo>
                  <a:lnTo>
                    <a:pt x="1152635" y="1182813"/>
                  </a:lnTo>
                  <a:lnTo>
                    <a:pt x="1154222" y="1179640"/>
                  </a:lnTo>
                  <a:lnTo>
                    <a:pt x="1155810" y="1176995"/>
                  </a:lnTo>
                  <a:lnTo>
                    <a:pt x="1156868" y="1173821"/>
                  </a:lnTo>
                  <a:lnTo>
                    <a:pt x="1157661" y="1170382"/>
                  </a:lnTo>
                  <a:lnTo>
                    <a:pt x="1158191" y="1167208"/>
                  </a:lnTo>
                  <a:lnTo>
                    <a:pt x="1158191" y="1163505"/>
                  </a:lnTo>
                  <a:lnTo>
                    <a:pt x="1158191" y="1160067"/>
                  </a:lnTo>
                  <a:lnTo>
                    <a:pt x="1157661" y="1156629"/>
                  </a:lnTo>
                  <a:lnTo>
                    <a:pt x="1156868" y="1153455"/>
                  </a:lnTo>
                  <a:lnTo>
                    <a:pt x="1155810" y="1150281"/>
                  </a:lnTo>
                  <a:lnTo>
                    <a:pt x="1154222" y="1147107"/>
                  </a:lnTo>
                  <a:lnTo>
                    <a:pt x="1152635" y="1144462"/>
                  </a:lnTo>
                  <a:lnTo>
                    <a:pt x="1150783" y="1141817"/>
                  </a:lnTo>
                  <a:lnTo>
                    <a:pt x="1148402" y="1139437"/>
                  </a:lnTo>
                  <a:lnTo>
                    <a:pt x="1146021" y="1137056"/>
                  </a:lnTo>
                  <a:lnTo>
                    <a:pt x="1143376" y="1135205"/>
                  </a:lnTo>
                  <a:lnTo>
                    <a:pt x="1140466" y="1133353"/>
                  </a:lnTo>
                  <a:lnTo>
                    <a:pt x="1137556" y="1132031"/>
                  </a:lnTo>
                  <a:lnTo>
                    <a:pt x="1134381" y="1130973"/>
                  </a:lnTo>
                  <a:lnTo>
                    <a:pt x="1130942" y="1130179"/>
                  </a:lnTo>
                  <a:lnTo>
                    <a:pt x="1127768" y="1129386"/>
                  </a:lnTo>
                  <a:lnTo>
                    <a:pt x="1124064" y="1129121"/>
                  </a:lnTo>
                  <a:lnTo>
                    <a:pt x="941261" y="1129121"/>
                  </a:lnTo>
                  <a:close/>
                  <a:moveTo>
                    <a:pt x="1341787" y="876266"/>
                  </a:moveTo>
                  <a:lnTo>
                    <a:pt x="1336231" y="884201"/>
                  </a:lnTo>
                  <a:lnTo>
                    <a:pt x="1330676" y="891871"/>
                  </a:lnTo>
                  <a:lnTo>
                    <a:pt x="1325120" y="899277"/>
                  </a:lnTo>
                  <a:lnTo>
                    <a:pt x="1319565" y="906418"/>
                  </a:lnTo>
                  <a:lnTo>
                    <a:pt x="1308189" y="920172"/>
                  </a:lnTo>
                  <a:lnTo>
                    <a:pt x="1297078" y="932867"/>
                  </a:lnTo>
                  <a:lnTo>
                    <a:pt x="1362686" y="998726"/>
                  </a:lnTo>
                  <a:lnTo>
                    <a:pt x="1365596" y="1001107"/>
                  </a:lnTo>
                  <a:lnTo>
                    <a:pt x="1368241" y="1003223"/>
                  </a:lnTo>
                  <a:lnTo>
                    <a:pt x="1371416" y="1005074"/>
                  </a:lnTo>
                  <a:lnTo>
                    <a:pt x="1374591" y="1006396"/>
                  </a:lnTo>
                  <a:lnTo>
                    <a:pt x="1377765" y="1007719"/>
                  </a:lnTo>
                  <a:lnTo>
                    <a:pt x="1381204" y="1008512"/>
                  </a:lnTo>
                  <a:lnTo>
                    <a:pt x="1384643" y="1009041"/>
                  </a:lnTo>
                  <a:lnTo>
                    <a:pt x="1388083" y="1009041"/>
                  </a:lnTo>
                  <a:lnTo>
                    <a:pt x="1391522" y="1009041"/>
                  </a:lnTo>
                  <a:lnTo>
                    <a:pt x="1394961" y="1008512"/>
                  </a:lnTo>
                  <a:lnTo>
                    <a:pt x="1398400" y="1007719"/>
                  </a:lnTo>
                  <a:lnTo>
                    <a:pt x="1401839" y="1006396"/>
                  </a:lnTo>
                  <a:lnTo>
                    <a:pt x="1404749" y="1005074"/>
                  </a:lnTo>
                  <a:lnTo>
                    <a:pt x="1407924" y="1003223"/>
                  </a:lnTo>
                  <a:lnTo>
                    <a:pt x="1410834" y="1001107"/>
                  </a:lnTo>
                  <a:lnTo>
                    <a:pt x="1413479" y="998726"/>
                  </a:lnTo>
                  <a:lnTo>
                    <a:pt x="1416125" y="995817"/>
                  </a:lnTo>
                  <a:lnTo>
                    <a:pt x="1417976" y="993172"/>
                  </a:lnTo>
                  <a:lnTo>
                    <a:pt x="1420093" y="989998"/>
                  </a:lnTo>
                  <a:lnTo>
                    <a:pt x="1421416" y="986824"/>
                  </a:lnTo>
                  <a:lnTo>
                    <a:pt x="1422474" y="983386"/>
                  </a:lnTo>
                  <a:lnTo>
                    <a:pt x="1423267" y="980212"/>
                  </a:lnTo>
                  <a:lnTo>
                    <a:pt x="1423797" y="976773"/>
                  </a:lnTo>
                  <a:lnTo>
                    <a:pt x="1423797" y="973335"/>
                  </a:lnTo>
                  <a:lnTo>
                    <a:pt x="1423797" y="969632"/>
                  </a:lnTo>
                  <a:lnTo>
                    <a:pt x="1423267" y="966458"/>
                  </a:lnTo>
                  <a:lnTo>
                    <a:pt x="1422474" y="963020"/>
                  </a:lnTo>
                  <a:lnTo>
                    <a:pt x="1421416" y="959581"/>
                  </a:lnTo>
                  <a:lnTo>
                    <a:pt x="1420093" y="956672"/>
                  </a:lnTo>
                  <a:lnTo>
                    <a:pt x="1417976" y="953498"/>
                  </a:lnTo>
                  <a:lnTo>
                    <a:pt x="1416125" y="950588"/>
                  </a:lnTo>
                  <a:lnTo>
                    <a:pt x="1413479" y="947944"/>
                  </a:lnTo>
                  <a:lnTo>
                    <a:pt x="1341787" y="876266"/>
                  </a:lnTo>
                  <a:close/>
                  <a:moveTo>
                    <a:pt x="723538" y="876266"/>
                  </a:moveTo>
                  <a:lnTo>
                    <a:pt x="651846" y="947944"/>
                  </a:lnTo>
                  <a:lnTo>
                    <a:pt x="649465" y="950588"/>
                  </a:lnTo>
                  <a:lnTo>
                    <a:pt x="647084" y="953498"/>
                  </a:lnTo>
                  <a:lnTo>
                    <a:pt x="645497" y="956672"/>
                  </a:lnTo>
                  <a:lnTo>
                    <a:pt x="644174" y="959581"/>
                  </a:lnTo>
                  <a:lnTo>
                    <a:pt x="642587" y="963020"/>
                  </a:lnTo>
                  <a:lnTo>
                    <a:pt x="642058" y="966458"/>
                  </a:lnTo>
                  <a:lnTo>
                    <a:pt x="641529" y="969632"/>
                  </a:lnTo>
                  <a:lnTo>
                    <a:pt x="641264" y="973335"/>
                  </a:lnTo>
                  <a:lnTo>
                    <a:pt x="641529" y="976773"/>
                  </a:lnTo>
                  <a:lnTo>
                    <a:pt x="642058" y="980212"/>
                  </a:lnTo>
                  <a:lnTo>
                    <a:pt x="642587" y="983386"/>
                  </a:lnTo>
                  <a:lnTo>
                    <a:pt x="644174" y="986824"/>
                  </a:lnTo>
                  <a:lnTo>
                    <a:pt x="645497" y="989998"/>
                  </a:lnTo>
                  <a:lnTo>
                    <a:pt x="647084" y="993172"/>
                  </a:lnTo>
                  <a:lnTo>
                    <a:pt x="649465" y="995817"/>
                  </a:lnTo>
                  <a:lnTo>
                    <a:pt x="651846" y="998726"/>
                  </a:lnTo>
                  <a:lnTo>
                    <a:pt x="654491" y="1001107"/>
                  </a:lnTo>
                  <a:lnTo>
                    <a:pt x="657666" y="1003223"/>
                  </a:lnTo>
                  <a:lnTo>
                    <a:pt x="660576" y="1005074"/>
                  </a:lnTo>
                  <a:lnTo>
                    <a:pt x="663751" y="1006396"/>
                  </a:lnTo>
                  <a:lnTo>
                    <a:pt x="667190" y="1007719"/>
                  </a:lnTo>
                  <a:lnTo>
                    <a:pt x="670629" y="1008512"/>
                  </a:lnTo>
                  <a:lnTo>
                    <a:pt x="673803" y="1009041"/>
                  </a:lnTo>
                  <a:lnTo>
                    <a:pt x="677243" y="1009041"/>
                  </a:lnTo>
                  <a:lnTo>
                    <a:pt x="680682" y="1009041"/>
                  </a:lnTo>
                  <a:lnTo>
                    <a:pt x="683856" y="1008512"/>
                  </a:lnTo>
                  <a:lnTo>
                    <a:pt x="687295" y="1007719"/>
                  </a:lnTo>
                  <a:lnTo>
                    <a:pt x="690734" y="1006396"/>
                  </a:lnTo>
                  <a:lnTo>
                    <a:pt x="694174" y="1005074"/>
                  </a:lnTo>
                  <a:lnTo>
                    <a:pt x="696819" y="1003223"/>
                  </a:lnTo>
                  <a:lnTo>
                    <a:pt x="699994" y="1001107"/>
                  </a:lnTo>
                  <a:lnTo>
                    <a:pt x="702639" y="998726"/>
                  </a:lnTo>
                  <a:lnTo>
                    <a:pt x="768512" y="932867"/>
                  </a:lnTo>
                  <a:lnTo>
                    <a:pt x="757401" y="920172"/>
                  </a:lnTo>
                  <a:lnTo>
                    <a:pt x="745760" y="906418"/>
                  </a:lnTo>
                  <a:lnTo>
                    <a:pt x="740205" y="899277"/>
                  </a:lnTo>
                  <a:lnTo>
                    <a:pt x="734649" y="891606"/>
                  </a:lnTo>
                  <a:lnTo>
                    <a:pt x="728829" y="884201"/>
                  </a:lnTo>
                  <a:lnTo>
                    <a:pt x="723538" y="876266"/>
                  </a:lnTo>
                  <a:close/>
                  <a:moveTo>
                    <a:pt x="1407659" y="582150"/>
                  </a:moveTo>
                  <a:lnTo>
                    <a:pt x="1408982" y="594581"/>
                  </a:lnTo>
                  <a:lnTo>
                    <a:pt x="1410040" y="607276"/>
                  </a:lnTo>
                  <a:lnTo>
                    <a:pt x="1411098" y="620237"/>
                  </a:lnTo>
                  <a:lnTo>
                    <a:pt x="1411098" y="633197"/>
                  </a:lnTo>
                  <a:lnTo>
                    <a:pt x="1411098" y="643512"/>
                  </a:lnTo>
                  <a:lnTo>
                    <a:pt x="1410834" y="653827"/>
                  </a:lnTo>
                  <a:lnTo>
                    <a:pt x="1535436" y="653827"/>
                  </a:lnTo>
                  <a:lnTo>
                    <a:pt x="1539139" y="653563"/>
                  </a:lnTo>
                  <a:lnTo>
                    <a:pt x="1542314" y="653034"/>
                  </a:lnTo>
                  <a:lnTo>
                    <a:pt x="1546018" y="652240"/>
                  </a:lnTo>
                  <a:lnTo>
                    <a:pt x="1549192" y="651182"/>
                  </a:lnTo>
                  <a:lnTo>
                    <a:pt x="1552631" y="649331"/>
                  </a:lnTo>
                  <a:lnTo>
                    <a:pt x="1555277" y="647744"/>
                  </a:lnTo>
                  <a:lnTo>
                    <a:pt x="1558187" y="645628"/>
                  </a:lnTo>
                  <a:lnTo>
                    <a:pt x="1560568" y="643247"/>
                  </a:lnTo>
                  <a:lnTo>
                    <a:pt x="1562949" y="640603"/>
                  </a:lnTo>
                  <a:lnTo>
                    <a:pt x="1565065" y="637958"/>
                  </a:lnTo>
                  <a:lnTo>
                    <a:pt x="1566917" y="635048"/>
                  </a:lnTo>
                  <a:lnTo>
                    <a:pt x="1568504" y="631874"/>
                  </a:lnTo>
                  <a:lnTo>
                    <a:pt x="1569562" y="628700"/>
                  </a:lnTo>
                  <a:lnTo>
                    <a:pt x="1570356" y="625262"/>
                  </a:lnTo>
                  <a:lnTo>
                    <a:pt x="1571150" y="621559"/>
                  </a:lnTo>
                  <a:lnTo>
                    <a:pt x="1571414" y="617856"/>
                  </a:lnTo>
                  <a:lnTo>
                    <a:pt x="1571150" y="614418"/>
                  </a:lnTo>
                  <a:lnTo>
                    <a:pt x="1570356" y="610715"/>
                  </a:lnTo>
                  <a:lnTo>
                    <a:pt x="1569562" y="607276"/>
                  </a:lnTo>
                  <a:lnTo>
                    <a:pt x="1568504" y="603838"/>
                  </a:lnTo>
                  <a:lnTo>
                    <a:pt x="1566917" y="600929"/>
                  </a:lnTo>
                  <a:lnTo>
                    <a:pt x="1565065" y="598019"/>
                  </a:lnTo>
                  <a:lnTo>
                    <a:pt x="1562949" y="595110"/>
                  </a:lnTo>
                  <a:lnTo>
                    <a:pt x="1560568" y="592729"/>
                  </a:lnTo>
                  <a:lnTo>
                    <a:pt x="1558187" y="590084"/>
                  </a:lnTo>
                  <a:lnTo>
                    <a:pt x="1555277" y="588233"/>
                  </a:lnTo>
                  <a:lnTo>
                    <a:pt x="1552631" y="586646"/>
                  </a:lnTo>
                  <a:lnTo>
                    <a:pt x="1549192" y="584794"/>
                  </a:lnTo>
                  <a:lnTo>
                    <a:pt x="1546018" y="583736"/>
                  </a:lnTo>
                  <a:lnTo>
                    <a:pt x="1542314" y="582943"/>
                  </a:lnTo>
                  <a:lnTo>
                    <a:pt x="1539139" y="582414"/>
                  </a:lnTo>
                  <a:lnTo>
                    <a:pt x="1535436" y="582150"/>
                  </a:lnTo>
                  <a:lnTo>
                    <a:pt x="1407659" y="582150"/>
                  </a:lnTo>
                  <a:close/>
                  <a:moveTo>
                    <a:pt x="530154" y="582150"/>
                  </a:moveTo>
                  <a:lnTo>
                    <a:pt x="526450" y="582414"/>
                  </a:lnTo>
                  <a:lnTo>
                    <a:pt x="522747" y="582943"/>
                  </a:lnTo>
                  <a:lnTo>
                    <a:pt x="519308" y="583736"/>
                  </a:lnTo>
                  <a:lnTo>
                    <a:pt x="516133" y="584794"/>
                  </a:lnTo>
                  <a:lnTo>
                    <a:pt x="512958" y="586646"/>
                  </a:lnTo>
                  <a:lnTo>
                    <a:pt x="509784" y="588233"/>
                  </a:lnTo>
                  <a:lnTo>
                    <a:pt x="507403" y="590084"/>
                  </a:lnTo>
                  <a:lnTo>
                    <a:pt x="504493" y="592729"/>
                  </a:lnTo>
                  <a:lnTo>
                    <a:pt x="502376" y="595110"/>
                  </a:lnTo>
                  <a:lnTo>
                    <a:pt x="500260" y="598019"/>
                  </a:lnTo>
                  <a:lnTo>
                    <a:pt x="498408" y="600929"/>
                  </a:lnTo>
                  <a:lnTo>
                    <a:pt x="497085" y="603838"/>
                  </a:lnTo>
                  <a:lnTo>
                    <a:pt x="495763" y="607276"/>
                  </a:lnTo>
                  <a:lnTo>
                    <a:pt x="494969" y="610715"/>
                  </a:lnTo>
                  <a:lnTo>
                    <a:pt x="494440" y="614418"/>
                  </a:lnTo>
                  <a:lnTo>
                    <a:pt x="494175" y="617856"/>
                  </a:lnTo>
                  <a:lnTo>
                    <a:pt x="494440" y="621559"/>
                  </a:lnTo>
                  <a:lnTo>
                    <a:pt x="494969" y="625262"/>
                  </a:lnTo>
                  <a:lnTo>
                    <a:pt x="495763" y="628700"/>
                  </a:lnTo>
                  <a:lnTo>
                    <a:pt x="497085" y="631874"/>
                  </a:lnTo>
                  <a:lnTo>
                    <a:pt x="498408" y="635048"/>
                  </a:lnTo>
                  <a:lnTo>
                    <a:pt x="500260" y="637958"/>
                  </a:lnTo>
                  <a:lnTo>
                    <a:pt x="502376" y="640603"/>
                  </a:lnTo>
                  <a:lnTo>
                    <a:pt x="504493" y="643247"/>
                  </a:lnTo>
                  <a:lnTo>
                    <a:pt x="507403" y="645628"/>
                  </a:lnTo>
                  <a:lnTo>
                    <a:pt x="509784" y="647744"/>
                  </a:lnTo>
                  <a:lnTo>
                    <a:pt x="512958" y="649331"/>
                  </a:lnTo>
                  <a:lnTo>
                    <a:pt x="516133" y="651182"/>
                  </a:lnTo>
                  <a:lnTo>
                    <a:pt x="519308" y="652240"/>
                  </a:lnTo>
                  <a:lnTo>
                    <a:pt x="522747" y="653034"/>
                  </a:lnTo>
                  <a:lnTo>
                    <a:pt x="526450" y="653563"/>
                  </a:lnTo>
                  <a:lnTo>
                    <a:pt x="530154" y="653827"/>
                  </a:lnTo>
                  <a:lnTo>
                    <a:pt x="654756" y="653827"/>
                  </a:lnTo>
                  <a:lnTo>
                    <a:pt x="654491" y="643512"/>
                  </a:lnTo>
                  <a:lnTo>
                    <a:pt x="654227" y="633197"/>
                  </a:lnTo>
                  <a:lnTo>
                    <a:pt x="654491" y="620237"/>
                  </a:lnTo>
                  <a:lnTo>
                    <a:pt x="655285" y="607276"/>
                  </a:lnTo>
                  <a:lnTo>
                    <a:pt x="656079" y="594581"/>
                  </a:lnTo>
                  <a:lnTo>
                    <a:pt x="657666" y="582150"/>
                  </a:lnTo>
                  <a:lnTo>
                    <a:pt x="530154" y="582150"/>
                  </a:lnTo>
                  <a:close/>
                  <a:moveTo>
                    <a:pt x="1010822" y="371475"/>
                  </a:moveTo>
                  <a:lnTo>
                    <a:pt x="1014779" y="372005"/>
                  </a:lnTo>
                  <a:lnTo>
                    <a:pt x="1018472" y="372270"/>
                  </a:lnTo>
                  <a:lnTo>
                    <a:pt x="1021902" y="373065"/>
                  </a:lnTo>
                  <a:lnTo>
                    <a:pt x="1025331" y="374126"/>
                  </a:lnTo>
                  <a:lnTo>
                    <a:pt x="1028497" y="375451"/>
                  </a:lnTo>
                  <a:lnTo>
                    <a:pt x="1031927" y="377306"/>
                  </a:lnTo>
                  <a:lnTo>
                    <a:pt x="1034565" y="379427"/>
                  </a:lnTo>
                  <a:lnTo>
                    <a:pt x="1037467" y="381813"/>
                  </a:lnTo>
                  <a:lnTo>
                    <a:pt x="1039841" y="384198"/>
                  </a:lnTo>
                  <a:lnTo>
                    <a:pt x="1041951" y="387114"/>
                  </a:lnTo>
                  <a:lnTo>
                    <a:pt x="1043798" y="389764"/>
                  </a:lnTo>
                  <a:lnTo>
                    <a:pt x="1045645" y="393210"/>
                  </a:lnTo>
                  <a:lnTo>
                    <a:pt x="1046964" y="396656"/>
                  </a:lnTo>
                  <a:lnTo>
                    <a:pt x="1048019" y="400102"/>
                  </a:lnTo>
                  <a:lnTo>
                    <a:pt x="1048547" y="403548"/>
                  </a:lnTo>
                  <a:lnTo>
                    <a:pt x="1049338" y="407523"/>
                  </a:lnTo>
                  <a:lnTo>
                    <a:pt x="1049074" y="411234"/>
                  </a:lnTo>
                  <a:lnTo>
                    <a:pt x="1048547" y="414945"/>
                  </a:lnTo>
                  <a:lnTo>
                    <a:pt x="1047755" y="418656"/>
                  </a:lnTo>
                  <a:lnTo>
                    <a:pt x="1046700" y="421837"/>
                  </a:lnTo>
                  <a:lnTo>
                    <a:pt x="1045381" y="425283"/>
                  </a:lnTo>
                  <a:lnTo>
                    <a:pt x="1043534" y="428463"/>
                  </a:lnTo>
                  <a:lnTo>
                    <a:pt x="1041424" y="431644"/>
                  </a:lnTo>
                  <a:lnTo>
                    <a:pt x="1039049" y="434030"/>
                  </a:lnTo>
                  <a:lnTo>
                    <a:pt x="1036675" y="436680"/>
                  </a:lnTo>
                  <a:lnTo>
                    <a:pt x="1033773" y="438801"/>
                  </a:lnTo>
                  <a:lnTo>
                    <a:pt x="1031135" y="440921"/>
                  </a:lnTo>
                  <a:lnTo>
                    <a:pt x="1027706" y="442512"/>
                  </a:lnTo>
                  <a:lnTo>
                    <a:pt x="1024276" y="443837"/>
                  </a:lnTo>
                  <a:lnTo>
                    <a:pt x="1020846" y="445162"/>
                  </a:lnTo>
                  <a:lnTo>
                    <a:pt x="1017417" y="445692"/>
                  </a:lnTo>
                  <a:lnTo>
                    <a:pt x="1013460" y="445957"/>
                  </a:lnTo>
                  <a:lnTo>
                    <a:pt x="1005809" y="446487"/>
                  </a:lnTo>
                  <a:lnTo>
                    <a:pt x="998422" y="447018"/>
                  </a:lnTo>
                  <a:lnTo>
                    <a:pt x="991563" y="447813"/>
                  </a:lnTo>
                  <a:lnTo>
                    <a:pt x="984704" y="448873"/>
                  </a:lnTo>
                  <a:lnTo>
                    <a:pt x="978373" y="450198"/>
                  </a:lnTo>
                  <a:lnTo>
                    <a:pt x="972305" y="451524"/>
                  </a:lnTo>
                  <a:lnTo>
                    <a:pt x="965973" y="453114"/>
                  </a:lnTo>
                  <a:lnTo>
                    <a:pt x="960433" y="454969"/>
                  </a:lnTo>
                  <a:lnTo>
                    <a:pt x="954893" y="456825"/>
                  </a:lnTo>
                  <a:lnTo>
                    <a:pt x="949881" y="458945"/>
                  </a:lnTo>
                  <a:lnTo>
                    <a:pt x="944868" y="461066"/>
                  </a:lnTo>
                  <a:lnTo>
                    <a:pt x="939856" y="463716"/>
                  </a:lnTo>
                  <a:lnTo>
                    <a:pt x="935371" y="466102"/>
                  </a:lnTo>
                  <a:lnTo>
                    <a:pt x="930886" y="468753"/>
                  </a:lnTo>
                  <a:lnTo>
                    <a:pt x="926665" y="471403"/>
                  </a:lnTo>
                  <a:lnTo>
                    <a:pt x="922444" y="474319"/>
                  </a:lnTo>
                  <a:lnTo>
                    <a:pt x="918487" y="477235"/>
                  </a:lnTo>
                  <a:lnTo>
                    <a:pt x="914530" y="480150"/>
                  </a:lnTo>
                  <a:lnTo>
                    <a:pt x="910837" y="483331"/>
                  </a:lnTo>
                  <a:lnTo>
                    <a:pt x="907671" y="486777"/>
                  </a:lnTo>
                  <a:lnTo>
                    <a:pt x="900812" y="493403"/>
                  </a:lnTo>
                  <a:lnTo>
                    <a:pt x="894744" y="500825"/>
                  </a:lnTo>
                  <a:lnTo>
                    <a:pt x="888940" y="508247"/>
                  </a:lnTo>
                  <a:lnTo>
                    <a:pt x="883928" y="516199"/>
                  </a:lnTo>
                  <a:lnTo>
                    <a:pt x="879443" y="524150"/>
                  </a:lnTo>
                  <a:lnTo>
                    <a:pt x="874958" y="532367"/>
                  </a:lnTo>
                  <a:lnTo>
                    <a:pt x="871529" y="540319"/>
                  </a:lnTo>
                  <a:lnTo>
                    <a:pt x="868099" y="548801"/>
                  </a:lnTo>
                  <a:lnTo>
                    <a:pt x="864933" y="557018"/>
                  </a:lnTo>
                  <a:lnTo>
                    <a:pt x="862559" y="565235"/>
                  </a:lnTo>
                  <a:lnTo>
                    <a:pt x="860185" y="573452"/>
                  </a:lnTo>
                  <a:lnTo>
                    <a:pt x="858338" y="580874"/>
                  </a:lnTo>
                  <a:lnTo>
                    <a:pt x="856491" y="588295"/>
                  </a:lnTo>
                  <a:lnTo>
                    <a:pt x="855436" y="595187"/>
                  </a:lnTo>
                  <a:lnTo>
                    <a:pt x="853589" y="607645"/>
                  </a:lnTo>
                  <a:lnTo>
                    <a:pt x="852270" y="617717"/>
                  </a:lnTo>
                  <a:lnTo>
                    <a:pt x="852006" y="624874"/>
                  </a:lnTo>
                  <a:lnTo>
                    <a:pt x="851743" y="627789"/>
                  </a:lnTo>
                  <a:lnTo>
                    <a:pt x="851743" y="631765"/>
                  </a:lnTo>
                  <a:lnTo>
                    <a:pt x="851215" y="635476"/>
                  </a:lnTo>
                  <a:lnTo>
                    <a:pt x="850160" y="638922"/>
                  </a:lnTo>
                  <a:lnTo>
                    <a:pt x="849104" y="642633"/>
                  </a:lnTo>
                  <a:lnTo>
                    <a:pt x="847258" y="645549"/>
                  </a:lnTo>
                  <a:lnTo>
                    <a:pt x="845675" y="648729"/>
                  </a:lnTo>
                  <a:lnTo>
                    <a:pt x="843301" y="651645"/>
                  </a:lnTo>
                  <a:lnTo>
                    <a:pt x="841190" y="654296"/>
                  </a:lnTo>
                  <a:lnTo>
                    <a:pt x="838288" y="656681"/>
                  </a:lnTo>
                  <a:lnTo>
                    <a:pt x="835650" y="658802"/>
                  </a:lnTo>
                  <a:lnTo>
                    <a:pt x="832484" y="660657"/>
                  </a:lnTo>
                  <a:lnTo>
                    <a:pt x="829319" y="662247"/>
                  </a:lnTo>
                  <a:lnTo>
                    <a:pt x="826153" y="663308"/>
                  </a:lnTo>
                  <a:lnTo>
                    <a:pt x="822459" y="664103"/>
                  </a:lnTo>
                  <a:lnTo>
                    <a:pt x="818766" y="664898"/>
                  </a:lnTo>
                  <a:lnTo>
                    <a:pt x="814809" y="665163"/>
                  </a:lnTo>
                  <a:lnTo>
                    <a:pt x="811115" y="664898"/>
                  </a:lnTo>
                  <a:lnTo>
                    <a:pt x="807686" y="664103"/>
                  </a:lnTo>
                  <a:lnTo>
                    <a:pt x="803993" y="663308"/>
                  </a:lnTo>
                  <a:lnTo>
                    <a:pt x="800563" y="662247"/>
                  </a:lnTo>
                  <a:lnTo>
                    <a:pt x="797133" y="660657"/>
                  </a:lnTo>
                  <a:lnTo>
                    <a:pt x="794495" y="658802"/>
                  </a:lnTo>
                  <a:lnTo>
                    <a:pt x="791330" y="656681"/>
                  </a:lnTo>
                  <a:lnTo>
                    <a:pt x="788691" y="654296"/>
                  </a:lnTo>
                  <a:lnTo>
                    <a:pt x="786317" y="651645"/>
                  </a:lnTo>
                  <a:lnTo>
                    <a:pt x="784207" y="648729"/>
                  </a:lnTo>
                  <a:lnTo>
                    <a:pt x="782360" y="645549"/>
                  </a:lnTo>
                  <a:lnTo>
                    <a:pt x="781041" y="642633"/>
                  </a:lnTo>
                  <a:lnTo>
                    <a:pt x="779458" y="638922"/>
                  </a:lnTo>
                  <a:lnTo>
                    <a:pt x="778667" y="635476"/>
                  </a:lnTo>
                  <a:lnTo>
                    <a:pt x="778139" y="631765"/>
                  </a:lnTo>
                  <a:lnTo>
                    <a:pt x="777875" y="627789"/>
                  </a:lnTo>
                  <a:lnTo>
                    <a:pt x="778139" y="623814"/>
                  </a:lnTo>
                  <a:lnTo>
                    <a:pt x="778667" y="613741"/>
                  </a:lnTo>
                  <a:lnTo>
                    <a:pt x="779194" y="606850"/>
                  </a:lnTo>
                  <a:lnTo>
                    <a:pt x="780249" y="598898"/>
                  </a:lnTo>
                  <a:lnTo>
                    <a:pt x="781305" y="590151"/>
                  </a:lnTo>
                  <a:lnTo>
                    <a:pt x="782888" y="580343"/>
                  </a:lnTo>
                  <a:lnTo>
                    <a:pt x="785262" y="569741"/>
                  </a:lnTo>
                  <a:lnTo>
                    <a:pt x="787636" y="558343"/>
                  </a:lnTo>
                  <a:lnTo>
                    <a:pt x="790802" y="546681"/>
                  </a:lnTo>
                  <a:lnTo>
                    <a:pt x="794759" y="534223"/>
                  </a:lnTo>
                  <a:lnTo>
                    <a:pt x="799508" y="521500"/>
                  </a:lnTo>
                  <a:lnTo>
                    <a:pt x="801882" y="515138"/>
                  </a:lnTo>
                  <a:lnTo>
                    <a:pt x="804784" y="508247"/>
                  </a:lnTo>
                  <a:lnTo>
                    <a:pt x="807950" y="501885"/>
                  </a:lnTo>
                  <a:lnTo>
                    <a:pt x="810852" y="495524"/>
                  </a:lnTo>
                  <a:lnTo>
                    <a:pt x="814545" y="488632"/>
                  </a:lnTo>
                  <a:lnTo>
                    <a:pt x="818238" y="482271"/>
                  </a:lnTo>
                  <a:lnTo>
                    <a:pt x="823515" y="473259"/>
                  </a:lnTo>
                  <a:lnTo>
                    <a:pt x="829319" y="464512"/>
                  </a:lnTo>
                  <a:lnTo>
                    <a:pt x="835914" y="456030"/>
                  </a:lnTo>
                  <a:lnTo>
                    <a:pt x="842773" y="447548"/>
                  </a:lnTo>
                  <a:lnTo>
                    <a:pt x="850160" y="439331"/>
                  </a:lnTo>
                  <a:lnTo>
                    <a:pt x="858338" y="431379"/>
                  </a:lnTo>
                  <a:lnTo>
                    <a:pt x="867044" y="423692"/>
                  </a:lnTo>
                  <a:lnTo>
                    <a:pt x="876013" y="416270"/>
                  </a:lnTo>
                  <a:lnTo>
                    <a:pt x="882345" y="411499"/>
                  </a:lnTo>
                  <a:lnTo>
                    <a:pt x="888940" y="406993"/>
                  </a:lnTo>
                  <a:lnTo>
                    <a:pt x="896063" y="402752"/>
                  </a:lnTo>
                  <a:lnTo>
                    <a:pt x="903450" y="398776"/>
                  </a:lnTo>
                  <a:lnTo>
                    <a:pt x="910837" y="395066"/>
                  </a:lnTo>
                  <a:lnTo>
                    <a:pt x="918751" y="391620"/>
                  </a:lnTo>
                  <a:lnTo>
                    <a:pt x="926929" y="388174"/>
                  </a:lnTo>
                  <a:lnTo>
                    <a:pt x="935371" y="384993"/>
                  </a:lnTo>
                  <a:lnTo>
                    <a:pt x="943549" y="382343"/>
                  </a:lnTo>
                  <a:lnTo>
                    <a:pt x="952519" y="379957"/>
                  </a:lnTo>
                  <a:lnTo>
                    <a:pt x="961489" y="377837"/>
                  </a:lnTo>
                  <a:lnTo>
                    <a:pt x="970986" y="375716"/>
                  </a:lnTo>
                  <a:lnTo>
                    <a:pt x="980747" y="374391"/>
                  </a:lnTo>
                  <a:lnTo>
                    <a:pt x="990508" y="373065"/>
                  </a:lnTo>
                  <a:lnTo>
                    <a:pt x="1000533" y="372270"/>
                  </a:lnTo>
                  <a:lnTo>
                    <a:pt x="1010822" y="371475"/>
                  </a:lnTo>
                  <a:close/>
                  <a:moveTo>
                    <a:pt x="1024065" y="303903"/>
                  </a:moveTo>
                  <a:lnTo>
                    <a:pt x="1016128" y="304432"/>
                  </a:lnTo>
                  <a:lnTo>
                    <a:pt x="1001049" y="305490"/>
                  </a:lnTo>
                  <a:lnTo>
                    <a:pt x="997875" y="305754"/>
                  </a:lnTo>
                  <a:lnTo>
                    <a:pt x="990467" y="306548"/>
                  </a:lnTo>
                  <a:lnTo>
                    <a:pt x="983060" y="307606"/>
                  </a:lnTo>
                  <a:lnTo>
                    <a:pt x="975388" y="308928"/>
                  </a:lnTo>
                  <a:lnTo>
                    <a:pt x="968245" y="310251"/>
                  </a:lnTo>
                  <a:lnTo>
                    <a:pt x="960838" y="311573"/>
                  </a:lnTo>
                  <a:lnTo>
                    <a:pt x="953430" y="313424"/>
                  </a:lnTo>
                  <a:lnTo>
                    <a:pt x="946288" y="315276"/>
                  </a:lnTo>
                  <a:lnTo>
                    <a:pt x="938880" y="317392"/>
                  </a:lnTo>
                  <a:lnTo>
                    <a:pt x="915071" y="324269"/>
                  </a:lnTo>
                  <a:lnTo>
                    <a:pt x="915336" y="325591"/>
                  </a:lnTo>
                  <a:lnTo>
                    <a:pt x="904754" y="330088"/>
                  </a:lnTo>
                  <a:lnTo>
                    <a:pt x="893907" y="334584"/>
                  </a:lnTo>
                  <a:lnTo>
                    <a:pt x="883590" y="340138"/>
                  </a:lnTo>
                  <a:lnTo>
                    <a:pt x="873537" y="345428"/>
                  </a:lnTo>
                  <a:lnTo>
                    <a:pt x="863749" y="350983"/>
                  </a:lnTo>
                  <a:lnTo>
                    <a:pt x="853961" y="357066"/>
                  </a:lnTo>
                  <a:lnTo>
                    <a:pt x="844437" y="363678"/>
                  </a:lnTo>
                  <a:lnTo>
                    <a:pt x="835178" y="370291"/>
                  </a:lnTo>
                  <a:lnTo>
                    <a:pt x="826183" y="377432"/>
                  </a:lnTo>
                  <a:lnTo>
                    <a:pt x="817453" y="384573"/>
                  </a:lnTo>
                  <a:lnTo>
                    <a:pt x="808987" y="392508"/>
                  </a:lnTo>
                  <a:lnTo>
                    <a:pt x="800522" y="400443"/>
                  </a:lnTo>
                  <a:lnTo>
                    <a:pt x="792585" y="408642"/>
                  </a:lnTo>
                  <a:lnTo>
                    <a:pt x="785178" y="416841"/>
                  </a:lnTo>
                  <a:lnTo>
                    <a:pt x="777771" y="425570"/>
                  </a:lnTo>
                  <a:lnTo>
                    <a:pt x="770363" y="434562"/>
                  </a:lnTo>
                  <a:lnTo>
                    <a:pt x="762956" y="445407"/>
                  </a:lnTo>
                  <a:lnTo>
                    <a:pt x="755813" y="455986"/>
                  </a:lnTo>
                  <a:lnTo>
                    <a:pt x="748935" y="467095"/>
                  </a:lnTo>
                  <a:lnTo>
                    <a:pt x="742586" y="478468"/>
                  </a:lnTo>
                  <a:lnTo>
                    <a:pt x="736766" y="490106"/>
                  </a:lnTo>
                  <a:lnTo>
                    <a:pt x="731210" y="502008"/>
                  </a:lnTo>
                  <a:lnTo>
                    <a:pt x="726184" y="514439"/>
                  </a:lnTo>
                  <a:lnTo>
                    <a:pt x="721687" y="526606"/>
                  </a:lnTo>
                  <a:lnTo>
                    <a:pt x="717718" y="539302"/>
                  </a:lnTo>
                  <a:lnTo>
                    <a:pt x="714015" y="552262"/>
                  </a:lnTo>
                  <a:lnTo>
                    <a:pt x="710840" y="565222"/>
                  </a:lnTo>
                  <a:lnTo>
                    <a:pt x="708724" y="578447"/>
                  </a:lnTo>
                  <a:lnTo>
                    <a:pt x="706607" y="591936"/>
                  </a:lnTo>
                  <a:lnTo>
                    <a:pt x="705285" y="605689"/>
                  </a:lnTo>
                  <a:lnTo>
                    <a:pt x="704491" y="619443"/>
                  </a:lnTo>
                  <a:lnTo>
                    <a:pt x="704226" y="633197"/>
                  </a:lnTo>
                  <a:lnTo>
                    <a:pt x="704226" y="642983"/>
                  </a:lnTo>
                  <a:lnTo>
                    <a:pt x="704491" y="652769"/>
                  </a:lnTo>
                  <a:lnTo>
                    <a:pt x="705020" y="662026"/>
                  </a:lnTo>
                  <a:lnTo>
                    <a:pt x="705549" y="671284"/>
                  </a:lnTo>
                  <a:lnTo>
                    <a:pt x="706607" y="680541"/>
                  </a:lnTo>
                  <a:lnTo>
                    <a:pt x="707930" y="689269"/>
                  </a:lnTo>
                  <a:lnTo>
                    <a:pt x="708988" y="697998"/>
                  </a:lnTo>
                  <a:lnTo>
                    <a:pt x="710311" y="706461"/>
                  </a:lnTo>
                  <a:lnTo>
                    <a:pt x="712163" y="714661"/>
                  </a:lnTo>
                  <a:lnTo>
                    <a:pt x="713750" y="722595"/>
                  </a:lnTo>
                  <a:lnTo>
                    <a:pt x="715602" y="730266"/>
                  </a:lnTo>
                  <a:lnTo>
                    <a:pt x="717983" y="738200"/>
                  </a:lnTo>
                  <a:lnTo>
                    <a:pt x="720099" y="745342"/>
                  </a:lnTo>
                  <a:lnTo>
                    <a:pt x="722480" y="752748"/>
                  </a:lnTo>
                  <a:lnTo>
                    <a:pt x="724861" y="759624"/>
                  </a:lnTo>
                  <a:lnTo>
                    <a:pt x="727507" y="766766"/>
                  </a:lnTo>
                  <a:lnTo>
                    <a:pt x="731739" y="776816"/>
                  </a:lnTo>
                  <a:lnTo>
                    <a:pt x="736237" y="786338"/>
                  </a:lnTo>
                  <a:lnTo>
                    <a:pt x="740734" y="795595"/>
                  </a:lnTo>
                  <a:lnTo>
                    <a:pt x="745760" y="804324"/>
                  </a:lnTo>
                  <a:lnTo>
                    <a:pt x="750522" y="812788"/>
                  </a:lnTo>
                  <a:lnTo>
                    <a:pt x="755549" y="820987"/>
                  </a:lnTo>
                  <a:lnTo>
                    <a:pt x="760840" y="828922"/>
                  </a:lnTo>
                  <a:lnTo>
                    <a:pt x="766131" y="836327"/>
                  </a:lnTo>
                  <a:lnTo>
                    <a:pt x="771686" y="843469"/>
                  </a:lnTo>
                  <a:lnTo>
                    <a:pt x="776977" y="850346"/>
                  </a:lnTo>
                  <a:lnTo>
                    <a:pt x="782268" y="856958"/>
                  </a:lnTo>
                  <a:lnTo>
                    <a:pt x="787824" y="863041"/>
                  </a:lnTo>
                  <a:lnTo>
                    <a:pt x="798141" y="875208"/>
                  </a:lnTo>
                  <a:lnTo>
                    <a:pt x="808458" y="885788"/>
                  </a:lnTo>
                  <a:lnTo>
                    <a:pt x="826977" y="905096"/>
                  </a:lnTo>
                  <a:lnTo>
                    <a:pt x="834649" y="913824"/>
                  </a:lnTo>
                  <a:lnTo>
                    <a:pt x="841262" y="921759"/>
                  </a:lnTo>
                  <a:lnTo>
                    <a:pt x="844172" y="925726"/>
                  </a:lnTo>
                  <a:lnTo>
                    <a:pt x="846553" y="929165"/>
                  </a:lnTo>
                  <a:lnTo>
                    <a:pt x="848934" y="932338"/>
                  </a:lnTo>
                  <a:lnTo>
                    <a:pt x="850521" y="935512"/>
                  </a:lnTo>
                  <a:lnTo>
                    <a:pt x="851844" y="938686"/>
                  </a:lnTo>
                  <a:lnTo>
                    <a:pt x="852902" y="941067"/>
                  </a:lnTo>
                  <a:lnTo>
                    <a:pt x="853961" y="943976"/>
                  </a:lnTo>
                  <a:lnTo>
                    <a:pt x="854490" y="946092"/>
                  </a:lnTo>
                  <a:lnTo>
                    <a:pt x="856341" y="957994"/>
                  </a:lnTo>
                  <a:lnTo>
                    <a:pt x="857929" y="969896"/>
                  </a:lnTo>
                  <a:lnTo>
                    <a:pt x="858987" y="981799"/>
                  </a:lnTo>
                  <a:lnTo>
                    <a:pt x="859781" y="993436"/>
                  </a:lnTo>
                  <a:lnTo>
                    <a:pt x="860310" y="1003752"/>
                  </a:lnTo>
                  <a:lnTo>
                    <a:pt x="860574" y="1012744"/>
                  </a:lnTo>
                  <a:lnTo>
                    <a:pt x="860574" y="1025176"/>
                  </a:lnTo>
                  <a:lnTo>
                    <a:pt x="860574" y="1026762"/>
                  </a:lnTo>
                  <a:lnTo>
                    <a:pt x="860574" y="1027291"/>
                  </a:lnTo>
                  <a:lnTo>
                    <a:pt x="860574" y="1027556"/>
                  </a:lnTo>
                  <a:lnTo>
                    <a:pt x="860574" y="1027820"/>
                  </a:lnTo>
                  <a:lnTo>
                    <a:pt x="860839" y="1031788"/>
                  </a:lnTo>
                  <a:lnTo>
                    <a:pt x="861103" y="1036020"/>
                  </a:lnTo>
                  <a:lnTo>
                    <a:pt x="861632" y="1039987"/>
                  </a:lnTo>
                  <a:lnTo>
                    <a:pt x="862161" y="1043955"/>
                  </a:lnTo>
                  <a:lnTo>
                    <a:pt x="863220" y="1047922"/>
                  </a:lnTo>
                  <a:lnTo>
                    <a:pt x="864278" y="1051360"/>
                  </a:lnTo>
                  <a:lnTo>
                    <a:pt x="865601" y="1055063"/>
                  </a:lnTo>
                  <a:lnTo>
                    <a:pt x="867188" y="1058766"/>
                  </a:lnTo>
                  <a:lnTo>
                    <a:pt x="868511" y="1062469"/>
                  </a:lnTo>
                  <a:lnTo>
                    <a:pt x="870362" y="1065643"/>
                  </a:lnTo>
                  <a:lnTo>
                    <a:pt x="872479" y="1069081"/>
                  </a:lnTo>
                  <a:lnTo>
                    <a:pt x="874331" y="1072255"/>
                  </a:lnTo>
                  <a:lnTo>
                    <a:pt x="876712" y="1075694"/>
                  </a:lnTo>
                  <a:lnTo>
                    <a:pt x="878828" y="1078339"/>
                  </a:lnTo>
                  <a:lnTo>
                    <a:pt x="881473" y="1081513"/>
                  </a:lnTo>
                  <a:lnTo>
                    <a:pt x="884119" y="1083893"/>
                  </a:lnTo>
                  <a:lnTo>
                    <a:pt x="887029" y="1086802"/>
                  </a:lnTo>
                  <a:lnTo>
                    <a:pt x="889939" y="1089447"/>
                  </a:lnTo>
                  <a:lnTo>
                    <a:pt x="892849" y="1091563"/>
                  </a:lnTo>
                  <a:lnTo>
                    <a:pt x="896024" y="1093944"/>
                  </a:lnTo>
                  <a:lnTo>
                    <a:pt x="899198" y="1095795"/>
                  </a:lnTo>
                  <a:lnTo>
                    <a:pt x="902373" y="1097647"/>
                  </a:lnTo>
                  <a:lnTo>
                    <a:pt x="905812" y="1099763"/>
                  </a:lnTo>
                  <a:lnTo>
                    <a:pt x="909516" y="1101085"/>
                  </a:lnTo>
                  <a:lnTo>
                    <a:pt x="913219" y="1102408"/>
                  </a:lnTo>
                  <a:lnTo>
                    <a:pt x="916658" y="1103994"/>
                  </a:lnTo>
                  <a:lnTo>
                    <a:pt x="920627" y="1105052"/>
                  </a:lnTo>
                  <a:lnTo>
                    <a:pt x="924330" y="1105846"/>
                  </a:lnTo>
                  <a:lnTo>
                    <a:pt x="928298" y="1106375"/>
                  </a:lnTo>
                  <a:lnTo>
                    <a:pt x="932267" y="1106904"/>
                  </a:lnTo>
                  <a:lnTo>
                    <a:pt x="936499" y="1107433"/>
                  </a:lnTo>
                  <a:lnTo>
                    <a:pt x="940468" y="1107697"/>
                  </a:lnTo>
                  <a:lnTo>
                    <a:pt x="1124857" y="1107697"/>
                  </a:lnTo>
                  <a:lnTo>
                    <a:pt x="1129090" y="1107433"/>
                  </a:lnTo>
                  <a:lnTo>
                    <a:pt x="1133058" y="1106904"/>
                  </a:lnTo>
                  <a:lnTo>
                    <a:pt x="1137027" y="1106375"/>
                  </a:lnTo>
                  <a:lnTo>
                    <a:pt x="1140730" y="1105846"/>
                  </a:lnTo>
                  <a:lnTo>
                    <a:pt x="1144699" y="1105052"/>
                  </a:lnTo>
                  <a:lnTo>
                    <a:pt x="1148667" y="1103994"/>
                  </a:lnTo>
                  <a:lnTo>
                    <a:pt x="1152370" y="1102408"/>
                  </a:lnTo>
                  <a:lnTo>
                    <a:pt x="1156074" y="1101085"/>
                  </a:lnTo>
                  <a:lnTo>
                    <a:pt x="1159513" y="1099763"/>
                  </a:lnTo>
                  <a:lnTo>
                    <a:pt x="1162688" y="1097647"/>
                  </a:lnTo>
                  <a:lnTo>
                    <a:pt x="1166127" y="1095795"/>
                  </a:lnTo>
                  <a:lnTo>
                    <a:pt x="1169566" y="1093944"/>
                  </a:lnTo>
                  <a:lnTo>
                    <a:pt x="1172476" y="1091563"/>
                  </a:lnTo>
                  <a:lnTo>
                    <a:pt x="1175651" y="1089447"/>
                  </a:lnTo>
                  <a:lnTo>
                    <a:pt x="1178561" y="1086802"/>
                  </a:lnTo>
                  <a:lnTo>
                    <a:pt x="1181206" y="1083893"/>
                  </a:lnTo>
                  <a:lnTo>
                    <a:pt x="1183852" y="1081248"/>
                  </a:lnTo>
                  <a:lnTo>
                    <a:pt x="1186233" y="1078339"/>
                  </a:lnTo>
                  <a:lnTo>
                    <a:pt x="1188878" y="1075429"/>
                  </a:lnTo>
                  <a:lnTo>
                    <a:pt x="1190994" y="1072255"/>
                  </a:lnTo>
                  <a:lnTo>
                    <a:pt x="1193111" y="1069081"/>
                  </a:lnTo>
                  <a:lnTo>
                    <a:pt x="1194963" y="1065643"/>
                  </a:lnTo>
                  <a:lnTo>
                    <a:pt x="1196814" y="1062469"/>
                  </a:lnTo>
                  <a:lnTo>
                    <a:pt x="1198402" y="1058766"/>
                  </a:lnTo>
                  <a:lnTo>
                    <a:pt x="1199725" y="1055063"/>
                  </a:lnTo>
                  <a:lnTo>
                    <a:pt x="1201047" y="1051360"/>
                  </a:lnTo>
                  <a:lnTo>
                    <a:pt x="1202105" y="1047922"/>
                  </a:lnTo>
                  <a:lnTo>
                    <a:pt x="1202899" y="1043955"/>
                  </a:lnTo>
                  <a:lnTo>
                    <a:pt x="1203693" y="1039987"/>
                  </a:lnTo>
                  <a:lnTo>
                    <a:pt x="1204222" y="1036020"/>
                  </a:lnTo>
                  <a:lnTo>
                    <a:pt x="1204486" y="1031788"/>
                  </a:lnTo>
                  <a:lnTo>
                    <a:pt x="1204486" y="1027820"/>
                  </a:lnTo>
                  <a:lnTo>
                    <a:pt x="1204486" y="1027556"/>
                  </a:lnTo>
                  <a:lnTo>
                    <a:pt x="1204486" y="1027291"/>
                  </a:lnTo>
                  <a:lnTo>
                    <a:pt x="1204486" y="1026762"/>
                  </a:lnTo>
                  <a:lnTo>
                    <a:pt x="1204486" y="1025176"/>
                  </a:lnTo>
                  <a:lnTo>
                    <a:pt x="1204751" y="1013009"/>
                  </a:lnTo>
                  <a:lnTo>
                    <a:pt x="1205280" y="1004016"/>
                  </a:lnTo>
                  <a:lnTo>
                    <a:pt x="1205809" y="993701"/>
                  </a:lnTo>
                  <a:lnTo>
                    <a:pt x="1206338" y="982063"/>
                  </a:lnTo>
                  <a:lnTo>
                    <a:pt x="1207661" y="969896"/>
                  </a:lnTo>
                  <a:lnTo>
                    <a:pt x="1208984" y="957994"/>
                  </a:lnTo>
                  <a:lnTo>
                    <a:pt x="1211100" y="946092"/>
                  </a:lnTo>
                  <a:lnTo>
                    <a:pt x="1211894" y="943183"/>
                  </a:lnTo>
                  <a:lnTo>
                    <a:pt x="1212952" y="939480"/>
                  </a:lnTo>
                  <a:lnTo>
                    <a:pt x="1215068" y="935512"/>
                  </a:lnTo>
                  <a:lnTo>
                    <a:pt x="1217185" y="931280"/>
                  </a:lnTo>
                  <a:lnTo>
                    <a:pt x="1220095" y="927313"/>
                  </a:lnTo>
                  <a:lnTo>
                    <a:pt x="1223005" y="923081"/>
                  </a:lnTo>
                  <a:lnTo>
                    <a:pt x="1226708" y="918585"/>
                  </a:lnTo>
                  <a:lnTo>
                    <a:pt x="1230677" y="913824"/>
                  </a:lnTo>
                  <a:lnTo>
                    <a:pt x="1239936" y="903773"/>
                  </a:lnTo>
                  <a:lnTo>
                    <a:pt x="1250253" y="892929"/>
                  </a:lnTo>
                  <a:lnTo>
                    <a:pt x="1258719" y="883936"/>
                  </a:lnTo>
                  <a:lnTo>
                    <a:pt x="1267713" y="873885"/>
                  </a:lnTo>
                  <a:lnTo>
                    <a:pt x="1276972" y="863570"/>
                  </a:lnTo>
                  <a:lnTo>
                    <a:pt x="1286496" y="852461"/>
                  </a:lnTo>
                  <a:lnTo>
                    <a:pt x="1296020" y="840559"/>
                  </a:lnTo>
                  <a:lnTo>
                    <a:pt x="1300517" y="834211"/>
                  </a:lnTo>
                  <a:lnTo>
                    <a:pt x="1305279" y="827335"/>
                  </a:lnTo>
                  <a:lnTo>
                    <a:pt x="1309776" y="820722"/>
                  </a:lnTo>
                  <a:lnTo>
                    <a:pt x="1314274" y="813581"/>
                  </a:lnTo>
                  <a:lnTo>
                    <a:pt x="1318506" y="806175"/>
                  </a:lnTo>
                  <a:lnTo>
                    <a:pt x="1322739" y="798505"/>
                  </a:lnTo>
                  <a:lnTo>
                    <a:pt x="1326972" y="790570"/>
                  </a:lnTo>
                  <a:lnTo>
                    <a:pt x="1330940" y="782371"/>
                  </a:lnTo>
                  <a:lnTo>
                    <a:pt x="1334908" y="773907"/>
                  </a:lnTo>
                  <a:lnTo>
                    <a:pt x="1338612" y="765179"/>
                  </a:lnTo>
                  <a:lnTo>
                    <a:pt x="1341787" y="755922"/>
                  </a:lnTo>
                  <a:lnTo>
                    <a:pt x="1344961" y="746135"/>
                  </a:lnTo>
                  <a:lnTo>
                    <a:pt x="1347871" y="736614"/>
                  </a:lnTo>
                  <a:lnTo>
                    <a:pt x="1350517" y="726563"/>
                  </a:lnTo>
                  <a:lnTo>
                    <a:pt x="1352898" y="715983"/>
                  </a:lnTo>
                  <a:lnTo>
                    <a:pt x="1355014" y="705403"/>
                  </a:lnTo>
                  <a:lnTo>
                    <a:pt x="1357130" y="694030"/>
                  </a:lnTo>
                  <a:lnTo>
                    <a:pt x="1358453" y="682657"/>
                  </a:lnTo>
                  <a:lnTo>
                    <a:pt x="1359511" y="670755"/>
                  </a:lnTo>
                  <a:lnTo>
                    <a:pt x="1360834" y="658588"/>
                  </a:lnTo>
                  <a:lnTo>
                    <a:pt x="1361099" y="646157"/>
                  </a:lnTo>
                  <a:lnTo>
                    <a:pt x="1361363" y="633197"/>
                  </a:lnTo>
                  <a:lnTo>
                    <a:pt x="1361099" y="619443"/>
                  </a:lnTo>
                  <a:lnTo>
                    <a:pt x="1360041" y="605689"/>
                  </a:lnTo>
                  <a:lnTo>
                    <a:pt x="1358718" y="591936"/>
                  </a:lnTo>
                  <a:lnTo>
                    <a:pt x="1356866" y="578447"/>
                  </a:lnTo>
                  <a:lnTo>
                    <a:pt x="1354220" y="565222"/>
                  </a:lnTo>
                  <a:lnTo>
                    <a:pt x="1351046" y="552262"/>
                  </a:lnTo>
                  <a:lnTo>
                    <a:pt x="1347871" y="539302"/>
                  </a:lnTo>
                  <a:lnTo>
                    <a:pt x="1343639" y="526606"/>
                  </a:lnTo>
                  <a:lnTo>
                    <a:pt x="1339141" y="514439"/>
                  </a:lnTo>
                  <a:lnTo>
                    <a:pt x="1334115" y="502008"/>
                  </a:lnTo>
                  <a:lnTo>
                    <a:pt x="1328824" y="490106"/>
                  </a:lnTo>
                  <a:lnTo>
                    <a:pt x="1322739" y="478468"/>
                  </a:lnTo>
                  <a:lnTo>
                    <a:pt x="1316390" y="467095"/>
                  </a:lnTo>
                  <a:lnTo>
                    <a:pt x="1309512" y="455986"/>
                  </a:lnTo>
                  <a:lnTo>
                    <a:pt x="1302369" y="445407"/>
                  </a:lnTo>
                  <a:lnTo>
                    <a:pt x="1294697" y="434562"/>
                  </a:lnTo>
                  <a:lnTo>
                    <a:pt x="1287819" y="425570"/>
                  </a:lnTo>
                  <a:lnTo>
                    <a:pt x="1280412" y="416841"/>
                  </a:lnTo>
                  <a:lnTo>
                    <a:pt x="1272740" y="408642"/>
                  </a:lnTo>
                  <a:lnTo>
                    <a:pt x="1265068" y="400443"/>
                  </a:lnTo>
                  <a:lnTo>
                    <a:pt x="1256867" y="392508"/>
                  </a:lnTo>
                  <a:lnTo>
                    <a:pt x="1248401" y="384838"/>
                  </a:lnTo>
                  <a:lnTo>
                    <a:pt x="1239671" y="377696"/>
                  </a:lnTo>
                  <a:lnTo>
                    <a:pt x="1230677" y="370555"/>
                  </a:lnTo>
                  <a:lnTo>
                    <a:pt x="1221417" y="363943"/>
                  </a:lnTo>
                  <a:lnTo>
                    <a:pt x="1211894" y="357330"/>
                  </a:lnTo>
                  <a:lnTo>
                    <a:pt x="1202370" y="351247"/>
                  </a:lnTo>
                  <a:lnTo>
                    <a:pt x="1192317" y="345693"/>
                  </a:lnTo>
                  <a:lnTo>
                    <a:pt x="1182000" y="340403"/>
                  </a:lnTo>
                  <a:lnTo>
                    <a:pt x="1171947" y="334848"/>
                  </a:lnTo>
                  <a:lnTo>
                    <a:pt x="1161365" y="330352"/>
                  </a:lnTo>
                  <a:lnTo>
                    <a:pt x="1150783" y="325856"/>
                  </a:lnTo>
                  <a:lnTo>
                    <a:pt x="1151048" y="324269"/>
                  </a:lnTo>
                  <a:lnTo>
                    <a:pt x="1126180" y="317392"/>
                  </a:lnTo>
                  <a:lnTo>
                    <a:pt x="1119302" y="315276"/>
                  </a:lnTo>
                  <a:lnTo>
                    <a:pt x="1111895" y="313424"/>
                  </a:lnTo>
                  <a:lnTo>
                    <a:pt x="1104752" y="311573"/>
                  </a:lnTo>
                  <a:lnTo>
                    <a:pt x="1097345" y="310251"/>
                  </a:lnTo>
                  <a:lnTo>
                    <a:pt x="1089673" y="308928"/>
                  </a:lnTo>
                  <a:lnTo>
                    <a:pt x="1082530" y="307606"/>
                  </a:lnTo>
                  <a:lnTo>
                    <a:pt x="1074858" y="306548"/>
                  </a:lnTo>
                  <a:lnTo>
                    <a:pt x="1067186" y="305754"/>
                  </a:lnTo>
                  <a:lnTo>
                    <a:pt x="1064541" y="305490"/>
                  </a:lnTo>
                  <a:lnTo>
                    <a:pt x="1064276" y="305490"/>
                  </a:lnTo>
                  <a:lnTo>
                    <a:pt x="1049197" y="304432"/>
                  </a:lnTo>
                  <a:lnTo>
                    <a:pt x="1041525" y="303903"/>
                  </a:lnTo>
                  <a:lnTo>
                    <a:pt x="1033588" y="303903"/>
                  </a:lnTo>
                  <a:lnTo>
                    <a:pt x="1032795" y="303903"/>
                  </a:lnTo>
                  <a:lnTo>
                    <a:pt x="1032530" y="303903"/>
                  </a:lnTo>
                  <a:lnTo>
                    <a:pt x="1032001" y="303903"/>
                  </a:lnTo>
                  <a:lnTo>
                    <a:pt x="1024065" y="303903"/>
                  </a:lnTo>
                  <a:close/>
                  <a:moveTo>
                    <a:pt x="1388083" y="226671"/>
                  </a:moveTo>
                  <a:lnTo>
                    <a:pt x="1384643" y="226935"/>
                  </a:lnTo>
                  <a:lnTo>
                    <a:pt x="1381204" y="227464"/>
                  </a:lnTo>
                  <a:lnTo>
                    <a:pt x="1377765" y="228258"/>
                  </a:lnTo>
                  <a:lnTo>
                    <a:pt x="1374591" y="229316"/>
                  </a:lnTo>
                  <a:lnTo>
                    <a:pt x="1371416" y="230903"/>
                  </a:lnTo>
                  <a:lnTo>
                    <a:pt x="1368241" y="232490"/>
                  </a:lnTo>
                  <a:lnTo>
                    <a:pt x="1365596" y="234606"/>
                  </a:lnTo>
                  <a:lnTo>
                    <a:pt x="1362686" y="237250"/>
                  </a:lnTo>
                  <a:lnTo>
                    <a:pt x="1273269" y="326649"/>
                  </a:lnTo>
                  <a:lnTo>
                    <a:pt x="1280147" y="332468"/>
                  </a:lnTo>
                  <a:lnTo>
                    <a:pt x="1286496" y="338551"/>
                  </a:lnTo>
                  <a:lnTo>
                    <a:pt x="1293110" y="344899"/>
                  </a:lnTo>
                  <a:lnTo>
                    <a:pt x="1299195" y="351247"/>
                  </a:lnTo>
                  <a:lnTo>
                    <a:pt x="1305279" y="357859"/>
                  </a:lnTo>
                  <a:lnTo>
                    <a:pt x="1311364" y="364736"/>
                  </a:lnTo>
                  <a:lnTo>
                    <a:pt x="1317184" y="371348"/>
                  </a:lnTo>
                  <a:lnTo>
                    <a:pt x="1322739" y="378490"/>
                  </a:lnTo>
                  <a:lnTo>
                    <a:pt x="1413479" y="288033"/>
                  </a:lnTo>
                  <a:lnTo>
                    <a:pt x="1416125" y="285388"/>
                  </a:lnTo>
                  <a:lnTo>
                    <a:pt x="1417976" y="282479"/>
                  </a:lnTo>
                  <a:lnTo>
                    <a:pt x="1420093" y="279305"/>
                  </a:lnTo>
                  <a:lnTo>
                    <a:pt x="1421416" y="276131"/>
                  </a:lnTo>
                  <a:lnTo>
                    <a:pt x="1422474" y="272957"/>
                  </a:lnTo>
                  <a:lnTo>
                    <a:pt x="1423267" y="269519"/>
                  </a:lnTo>
                  <a:lnTo>
                    <a:pt x="1423797" y="266080"/>
                  </a:lnTo>
                  <a:lnTo>
                    <a:pt x="1423797" y="262642"/>
                  </a:lnTo>
                  <a:lnTo>
                    <a:pt x="1423797" y="259203"/>
                  </a:lnTo>
                  <a:lnTo>
                    <a:pt x="1423267" y="255765"/>
                  </a:lnTo>
                  <a:lnTo>
                    <a:pt x="1422474" y="252327"/>
                  </a:lnTo>
                  <a:lnTo>
                    <a:pt x="1421416" y="249153"/>
                  </a:lnTo>
                  <a:lnTo>
                    <a:pt x="1420093" y="245979"/>
                  </a:lnTo>
                  <a:lnTo>
                    <a:pt x="1417976" y="242805"/>
                  </a:lnTo>
                  <a:lnTo>
                    <a:pt x="1416125" y="240160"/>
                  </a:lnTo>
                  <a:lnTo>
                    <a:pt x="1413479" y="237250"/>
                  </a:lnTo>
                  <a:lnTo>
                    <a:pt x="1410834" y="234606"/>
                  </a:lnTo>
                  <a:lnTo>
                    <a:pt x="1407924" y="232490"/>
                  </a:lnTo>
                  <a:lnTo>
                    <a:pt x="1404749" y="230903"/>
                  </a:lnTo>
                  <a:lnTo>
                    <a:pt x="1401839" y="229316"/>
                  </a:lnTo>
                  <a:lnTo>
                    <a:pt x="1398400" y="228258"/>
                  </a:lnTo>
                  <a:lnTo>
                    <a:pt x="1394961" y="227464"/>
                  </a:lnTo>
                  <a:lnTo>
                    <a:pt x="1391522" y="226935"/>
                  </a:lnTo>
                  <a:lnTo>
                    <a:pt x="1388083" y="226671"/>
                  </a:lnTo>
                  <a:close/>
                  <a:moveTo>
                    <a:pt x="677243" y="226671"/>
                  </a:moveTo>
                  <a:lnTo>
                    <a:pt x="673803" y="226935"/>
                  </a:lnTo>
                  <a:lnTo>
                    <a:pt x="670629" y="227464"/>
                  </a:lnTo>
                  <a:lnTo>
                    <a:pt x="667190" y="228258"/>
                  </a:lnTo>
                  <a:lnTo>
                    <a:pt x="663751" y="229316"/>
                  </a:lnTo>
                  <a:lnTo>
                    <a:pt x="660576" y="230903"/>
                  </a:lnTo>
                  <a:lnTo>
                    <a:pt x="657666" y="232490"/>
                  </a:lnTo>
                  <a:lnTo>
                    <a:pt x="654491" y="234606"/>
                  </a:lnTo>
                  <a:lnTo>
                    <a:pt x="651846" y="237250"/>
                  </a:lnTo>
                  <a:lnTo>
                    <a:pt x="649465" y="240160"/>
                  </a:lnTo>
                  <a:lnTo>
                    <a:pt x="647084" y="242805"/>
                  </a:lnTo>
                  <a:lnTo>
                    <a:pt x="645497" y="245979"/>
                  </a:lnTo>
                  <a:lnTo>
                    <a:pt x="644174" y="249153"/>
                  </a:lnTo>
                  <a:lnTo>
                    <a:pt x="642587" y="252327"/>
                  </a:lnTo>
                  <a:lnTo>
                    <a:pt x="642058" y="255765"/>
                  </a:lnTo>
                  <a:lnTo>
                    <a:pt x="641529" y="259203"/>
                  </a:lnTo>
                  <a:lnTo>
                    <a:pt x="641264" y="262642"/>
                  </a:lnTo>
                  <a:lnTo>
                    <a:pt x="641529" y="266080"/>
                  </a:lnTo>
                  <a:lnTo>
                    <a:pt x="642058" y="269519"/>
                  </a:lnTo>
                  <a:lnTo>
                    <a:pt x="642587" y="272957"/>
                  </a:lnTo>
                  <a:lnTo>
                    <a:pt x="644174" y="276131"/>
                  </a:lnTo>
                  <a:lnTo>
                    <a:pt x="645497" y="279305"/>
                  </a:lnTo>
                  <a:lnTo>
                    <a:pt x="647084" y="282479"/>
                  </a:lnTo>
                  <a:lnTo>
                    <a:pt x="649465" y="285388"/>
                  </a:lnTo>
                  <a:lnTo>
                    <a:pt x="651846" y="288033"/>
                  </a:lnTo>
                  <a:lnTo>
                    <a:pt x="742321" y="378490"/>
                  </a:lnTo>
                  <a:lnTo>
                    <a:pt x="748406" y="371348"/>
                  </a:lnTo>
                  <a:lnTo>
                    <a:pt x="753961" y="364736"/>
                  </a:lnTo>
                  <a:lnTo>
                    <a:pt x="760046" y="357859"/>
                  </a:lnTo>
                  <a:lnTo>
                    <a:pt x="765866" y="351247"/>
                  </a:lnTo>
                  <a:lnTo>
                    <a:pt x="772480" y="344899"/>
                  </a:lnTo>
                  <a:lnTo>
                    <a:pt x="778564" y="338551"/>
                  </a:lnTo>
                  <a:lnTo>
                    <a:pt x="785443" y="332468"/>
                  </a:lnTo>
                  <a:lnTo>
                    <a:pt x="791792" y="326649"/>
                  </a:lnTo>
                  <a:lnTo>
                    <a:pt x="702639" y="237250"/>
                  </a:lnTo>
                  <a:lnTo>
                    <a:pt x="699994" y="234606"/>
                  </a:lnTo>
                  <a:lnTo>
                    <a:pt x="696819" y="232490"/>
                  </a:lnTo>
                  <a:lnTo>
                    <a:pt x="694174" y="230903"/>
                  </a:lnTo>
                  <a:lnTo>
                    <a:pt x="690734" y="229316"/>
                  </a:lnTo>
                  <a:lnTo>
                    <a:pt x="687295" y="228258"/>
                  </a:lnTo>
                  <a:lnTo>
                    <a:pt x="683856" y="227464"/>
                  </a:lnTo>
                  <a:lnTo>
                    <a:pt x="680682" y="226935"/>
                  </a:lnTo>
                  <a:lnTo>
                    <a:pt x="677243" y="226671"/>
                  </a:lnTo>
                  <a:close/>
                  <a:moveTo>
                    <a:pt x="1032795" y="79348"/>
                  </a:moveTo>
                  <a:lnTo>
                    <a:pt x="1029091" y="79877"/>
                  </a:lnTo>
                  <a:lnTo>
                    <a:pt x="1025387" y="80406"/>
                  </a:lnTo>
                  <a:lnTo>
                    <a:pt x="1021948" y="81200"/>
                  </a:lnTo>
                  <a:lnTo>
                    <a:pt x="1018774" y="82257"/>
                  </a:lnTo>
                  <a:lnTo>
                    <a:pt x="1015599" y="83844"/>
                  </a:lnTo>
                  <a:lnTo>
                    <a:pt x="1012425" y="85696"/>
                  </a:lnTo>
                  <a:lnTo>
                    <a:pt x="1010044" y="87547"/>
                  </a:lnTo>
                  <a:lnTo>
                    <a:pt x="1007134" y="90192"/>
                  </a:lnTo>
                  <a:lnTo>
                    <a:pt x="1005017" y="92573"/>
                  </a:lnTo>
                  <a:lnTo>
                    <a:pt x="1002901" y="95482"/>
                  </a:lnTo>
                  <a:lnTo>
                    <a:pt x="1001049" y="98392"/>
                  </a:lnTo>
                  <a:lnTo>
                    <a:pt x="999726" y="101301"/>
                  </a:lnTo>
                  <a:lnTo>
                    <a:pt x="998404" y="104739"/>
                  </a:lnTo>
                  <a:lnTo>
                    <a:pt x="997610" y="108178"/>
                  </a:lnTo>
                  <a:lnTo>
                    <a:pt x="997081" y="111881"/>
                  </a:lnTo>
                  <a:lnTo>
                    <a:pt x="996816" y="115319"/>
                  </a:lnTo>
                  <a:lnTo>
                    <a:pt x="996816" y="236986"/>
                  </a:lnTo>
                  <a:lnTo>
                    <a:pt x="1005546" y="236192"/>
                  </a:lnTo>
                  <a:lnTo>
                    <a:pt x="1014276" y="235664"/>
                  </a:lnTo>
                  <a:lnTo>
                    <a:pt x="1023007" y="235399"/>
                  </a:lnTo>
                  <a:lnTo>
                    <a:pt x="1031737" y="235135"/>
                  </a:lnTo>
                  <a:lnTo>
                    <a:pt x="1032795" y="235135"/>
                  </a:lnTo>
                  <a:lnTo>
                    <a:pt x="1033588" y="235135"/>
                  </a:lnTo>
                  <a:lnTo>
                    <a:pt x="1042583" y="235399"/>
                  </a:lnTo>
                  <a:lnTo>
                    <a:pt x="1051313" y="235664"/>
                  </a:lnTo>
                  <a:lnTo>
                    <a:pt x="1060043" y="236192"/>
                  </a:lnTo>
                  <a:lnTo>
                    <a:pt x="1068773" y="236986"/>
                  </a:lnTo>
                  <a:lnTo>
                    <a:pt x="1068773" y="115319"/>
                  </a:lnTo>
                  <a:lnTo>
                    <a:pt x="1068509" y="111881"/>
                  </a:lnTo>
                  <a:lnTo>
                    <a:pt x="1067715" y="108178"/>
                  </a:lnTo>
                  <a:lnTo>
                    <a:pt x="1066922" y="104739"/>
                  </a:lnTo>
                  <a:lnTo>
                    <a:pt x="1065863" y="101301"/>
                  </a:lnTo>
                  <a:lnTo>
                    <a:pt x="1064276" y="98392"/>
                  </a:lnTo>
                  <a:lnTo>
                    <a:pt x="1062424" y="95482"/>
                  </a:lnTo>
                  <a:lnTo>
                    <a:pt x="1060308" y="92573"/>
                  </a:lnTo>
                  <a:lnTo>
                    <a:pt x="1057927" y="90192"/>
                  </a:lnTo>
                  <a:lnTo>
                    <a:pt x="1055546" y="87547"/>
                  </a:lnTo>
                  <a:lnTo>
                    <a:pt x="1052636" y="85696"/>
                  </a:lnTo>
                  <a:lnTo>
                    <a:pt x="1049990" y="83844"/>
                  </a:lnTo>
                  <a:lnTo>
                    <a:pt x="1046816" y="82257"/>
                  </a:lnTo>
                  <a:lnTo>
                    <a:pt x="1043377" y="81200"/>
                  </a:lnTo>
                  <a:lnTo>
                    <a:pt x="1039938" y="80406"/>
                  </a:lnTo>
                  <a:lnTo>
                    <a:pt x="1036498" y="79877"/>
                  </a:lnTo>
                  <a:lnTo>
                    <a:pt x="1032795" y="79348"/>
                  </a:lnTo>
                  <a:close/>
                  <a:moveTo>
                    <a:pt x="986234" y="0"/>
                  </a:moveTo>
                  <a:lnTo>
                    <a:pt x="1012954" y="265"/>
                  </a:lnTo>
                  <a:lnTo>
                    <a:pt x="1039938" y="1058"/>
                  </a:lnTo>
                  <a:lnTo>
                    <a:pt x="1066922" y="2381"/>
                  </a:lnTo>
                  <a:lnTo>
                    <a:pt x="1093641" y="4232"/>
                  </a:lnTo>
                  <a:lnTo>
                    <a:pt x="1120096" y="6612"/>
                  </a:lnTo>
                  <a:lnTo>
                    <a:pt x="1146286" y="8993"/>
                  </a:lnTo>
                  <a:lnTo>
                    <a:pt x="1172212" y="12431"/>
                  </a:lnTo>
                  <a:lnTo>
                    <a:pt x="1198137" y="16134"/>
                  </a:lnTo>
                  <a:lnTo>
                    <a:pt x="1223798" y="20366"/>
                  </a:lnTo>
                  <a:lnTo>
                    <a:pt x="1248930" y="25127"/>
                  </a:lnTo>
                  <a:lnTo>
                    <a:pt x="1274327" y="30417"/>
                  </a:lnTo>
                  <a:lnTo>
                    <a:pt x="1298930" y="35971"/>
                  </a:lnTo>
                  <a:lnTo>
                    <a:pt x="1323268" y="42055"/>
                  </a:lnTo>
                  <a:lnTo>
                    <a:pt x="1347871" y="48931"/>
                  </a:lnTo>
                  <a:lnTo>
                    <a:pt x="1371681" y="56073"/>
                  </a:lnTo>
                  <a:lnTo>
                    <a:pt x="1395225" y="64007"/>
                  </a:lnTo>
                  <a:lnTo>
                    <a:pt x="1418506" y="72207"/>
                  </a:lnTo>
                  <a:lnTo>
                    <a:pt x="1441521" y="80935"/>
                  </a:lnTo>
                  <a:lnTo>
                    <a:pt x="1464272" y="90192"/>
                  </a:lnTo>
                  <a:lnTo>
                    <a:pt x="1486494" y="99979"/>
                  </a:lnTo>
                  <a:lnTo>
                    <a:pt x="1508716" y="110029"/>
                  </a:lnTo>
                  <a:lnTo>
                    <a:pt x="1530145" y="120873"/>
                  </a:lnTo>
                  <a:lnTo>
                    <a:pt x="1551309" y="131982"/>
                  </a:lnTo>
                  <a:lnTo>
                    <a:pt x="1572208" y="143884"/>
                  </a:lnTo>
                  <a:lnTo>
                    <a:pt x="1592313" y="156051"/>
                  </a:lnTo>
                  <a:lnTo>
                    <a:pt x="1612684" y="168747"/>
                  </a:lnTo>
                  <a:lnTo>
                    <a:pt x="1631996" y="181971"/>
                  </a:lnTo>
                  <a:lnTo>
                    <a:pt x="1651043" y="195725"/>
                  </a:lnTo>
                  <a:lnTo>
                    <a:pt x="1660567" y="202602"/>
                  </a:lnTo>
                  <a:lnTo>
                    <a:pt x="1669826" y="210008"/>
                  </a:lnTo>
                  <a:lnTo>
                    <a:pt x="1678821" y="217413"/>
                  </a:lnTo>
                  <a:lnTo>
                    <a:pt x="1687815" y="224819"/>
                  </a:lnTo>
                  <a:lnTo>
                    <a:pt x="1696810" y="232225"/>
                  </a:lnTo>
                  <a:lnTo>
                    <a:pt x="1705804" y="240160"/>
                  </a:lnTo>
                  <a:lnTo>
                    <a:pt x="1714535" y="247830"/>
                  </a:lnTo>
                  <a:lnTo>
                    <a:pt x="1723000" y="255765"/>
                  </a:lnTo>
                  <a:lnTo>
                    <a:pt x="1731466" y="263964"/>
                  </a:lnTo>
                  <a:lnTo>
                    <a:pt x="1739931" y="272164"/>
                  </a:lnTo>
                  <a:lnTo>
                    <a:pt x="1747868" y="280098"/>
                  </a:lnTo>
                  <a:lnTo>
                    <a:pt x="1756069" y="288827"/>
                  </a:lnTo>
                  <a:lnTo>
                    <a:pt x="1764005" y="297290"/>
                  </a:lnTo>
                  <a:lnTo>
                    <a:pt x="1771941" y="306019"/>
                  </a:lnTo>
                  <a:lnTo>
                    <a:pt x="1779349" y="314747"/>
                  </a:lnTo>
                  <a:lnTo>
                    <a:pt x="1787021" y="323740"/>
                  </a:lnTo>
                  <a:lnTo>
                    <a:pt x="1794163" y="332997"/>
                  </a:lnTo>
                  <a:lnTo>
                    <a:pt x="1801571" y="341990"/>
                  </a:lnTo>
                  <a:lnTo>
                    <a:pt x="1808714" y="351512"/>
                  </a:lnTo>
                  <a:lnTo>
                    <a:pt x="1815592" y="360769"/>
                  </a:lnTo>
                  <a:lnTo>
                    <a:pt x="1822735" y="370291"/>
                  </a:lnTo>
                  <a:lnTo>
                    <a:pt x="1829348" y="380077"/>
                  </a:lnTo>
                  <a:lnTo>
                    <a:pt x="1835962" y="389863"/>
                  </a:lnTo>
                  <a:lnTo>
                    <a:pt x="1842311" y="399914"/>
                  </a:lnTo>
                  <a:lnTo>
                    <a:pt x="1848396" y="409964"/>
                  </a:lnTo>
                  <a:lnTo>
                    <a:pt x="1854745" y="420280"/>
                  </a:lnTo>
                  <a:lnTo>
                    <a:pt x="1860830" y="430330"/>
                  </a:lnTo>
                  <a:lnTo>
                    <a:pt x="1866385" y="441175"/>
                  </a:lnTo>
                  <a:lnTo>
                    <a:pt x="1872470" y="451490"/>
                  </a:lnTo>
                  <a:lnTo>
                    <a:pt x="1877761" y="462070"/>
                  </a:lnTo>
                  <a:lnTo>
                    <a:pt x="1883316" y="473178"/>
                  </a:lnTo>
                  <a:lnTo>
                    <a:pt x="1888342" y="484023"/>
                  </a:lnTo>
                  <a:lnTo>
                    <a:pt x="1893369" y="495396"/>
                  </a:lnTo>
                  <a:lnTo>
                    <a:pt x="1898395" y="506240"/>
                  </a:lnTo>
                  <a:lnTo>
                    <a:pt x="1903157" y="517613"/>
                  </a:lnTo>
                  <a:lnTo>
                    <a:pt x="1907654" y="529251"/>
                  </a:lnTo>
                  <a:lnTo>
                    <a:pt x="1912152" y="540624"/>
                  </a:lnTo>
                  <a:lnTo>
                    <a:pt x="1916385" y="552526"/>
                  </a:lnTo>
                  <a:lnTo>
                    <a:pt x="1920617" y="564428"/>
                  </a:lnTo>
                  <a:lnTo>
                    <a:pt x="1924586" y="576331"/>
                  </a:lnTo>
                  <a:lnTo>
                    <a:pt x="1928289" y="588497"/>
                  </a:lnTo>
                  <a:lnTo>
                    <a:pt x="1931993" y="600664"/>
                  </a:lnTo>
                  <a:lnTo>
                    <a:pt x="1935432" y="612831"/>
                  </a:lnTo>
                  <a:lnTo>
                    <a:pt x="1938607" y="625526"/>
                  </a:lnTo>
                  <a:lnTo>
                    <a:pt x="1941781" y="637958"/>
                  </a:lnTo>
                  <a:lnTo>
                    <a:pt x="1944691" y="650918"/>
                  </a:lnTo>
                  <a:lnTo>
                    <a:pt x="1947337" y="663613"/>
                  </a:lnTo>
                  <a:lnTo>
                    <a:pt x="1950247" y="676574"/>
                  </a:lnTo>
                  <a:lnTo>
                    <a:pt x="1952363" y="689798"/>
                  </a:lnTo>
                  <a:lnTo>
                    <a:pt x="1954744" y="703023"/>
                  </a:lnTo>
                  <a:lnTo>
                    <a:pt x="1956596" y="716248"/>
                  </a:lnTo>
                  <a:lnTo>
                    <a:pt x="1958448" y="729737"/>
                  </a:lnTo>
                  <a:lnTo>
                    <a:pt x="1960299" y="743490"/>
                  </a:lnTo>
                  <a:lnTo>
                    <a:pt x="1961622" y="757244"/>
                  </a:lnTo>
                  <a:lnTo>
                    <a:pt x="1962945" y="770998"/>
                  </a:lnTo>
                  <a:lnTo>
                    <a:pt x="1964268" y="785016"/>
                  </a:lnTo>
                  <a:lnTo>
                    <a:pt x="1965061" y="799034"/>
                  </a:lnTo>
                  <a:lnTo>
                    <a:pt x="1965855" y="813317"/>
                  </a:lnTo>
                  <a:lnTo>
                    <a:pt x="1966384" y="827599"/>
                  </a:lnTo>
                  <a:lnTo>
                    <a:pt x="1966649" y="842411"/>
                  </a:lnTo>
                  <a:lnTo>
                    <a:pt x="1966913" y="856958"/>
                  </a:lnTo>
                  <a:lnTo>
                    <a:pt x="1966913" y="871769"/>
                  </a:lnTo>
                  <a:lnTo>
                    <a:pt x="1966649" y="886581"/>
                  </a:lnTo>
                  <a:lnTo>
                    <a:pt x="1966120" y="901393"/>
                  </a:lnTo>
                  <a:lnTo>
                    <a:pt x="1965590" y="916733"/>
                  </a:lnTo>
                  <a:lnTo>
                    <a:pt x="1964797" y="931809"/>
                  </a:lnTo>
                  <a:lnTo>
                    <a:pt x="1964003" y="947150"/>
                  </a:lnTo>
                  <a:lnTo>
                    <a:pt x="1962416" y="962755"/>
                  </a:lnTo>
                  <a:lnTo>
                    <a:pt x="1961093" y="978360"/>
                  </a:lnTo>
                  <a:lnTo>
                    <a:pt x="1959506" y="994230"/>
                  </a:lnTo>
                  <a:lnTo>
                    <a:pt x="1957654" y="1010099"/>
                  </a:lnTo>
                  <a:lnTo>
                    <a:pt x="1955802" y="1026233"/>
                  </a:lnTo>
                  <a:lnTo>
                    <a:pt x="1953950" y="1038929"/>
                  </a:lnTo>
                  <a:lnTo>
                    <a:pt x="1952363" y="1051360"/>
                  </a:lnTo>
                  <a:lnTo>
                    <a:pt x="1950247" y="1064056"/>
                  </a:lnTo>
                  <a:lnTo>
                    <a:pt x="1947866" y="1076752"/>
                  </a:lnTo>
                  <a:lnTo>
                    <a:pt x="1944956" y="1089447"/>
                  </a:lnTo>
                  <a:lnTo>
                    <a:pt x="1942046" y="1101879"/>
                  </a:lnTo>
                  <a:lnTo>
                    <a:pt x="1938607" y="1114574"/>
                  </a:lnTo>
                  <a:lnTo>
                    <a:pt x="1935167" y="1127005"/>
                  </a:lnTo>
                  <a:lnTo>
                    <a:pt x="1931199" y="1139701"/>
                  </a:lnTo>
                  <a:lnTo>
                    <a:pt x="1927231" y="1152132"/>
                  </a:lnTo>
                  <a:lnTo>
                    <a:pt x="1922998" y="1164828"/>
                  </a:lnTo>
                  <a:lnTo>
                    <a:pt x="1918501" y="1177524"/>
                  </a:lnTo>
                  <a:lnTo>
                    <a:pt x="1913210" y="1189955"/>
                  </a:lnTo>
                  <a:lnTo>
                    <a:pt x="1908448" y="1202386"/>
                  </a:lnTo>
                  <a:lnTo>
                    <a:pt x="1903157" y="1214817"/>
                  </a:lnTo>
                  <a:lnTo>
                    <a:pt x="1897866" y="1227513"/>
                  </a:lnTo>
                  <a:lnTo>
                    <a:pt x="1892311" y="1239944"/>
                  </a:lnTo>
                  <a:lnTo>
                    <a:pt x="1886491" y="1252111"/>
                  </a:lnTo>
                  <a:lnTo>
                    <a:pt x="1880142" y="1264806"/>
                  </a:lnTo>
                  <a:lnTo>
                    <a:pt x="1874321" y="1276973"/>
                  </a:lnTo>
                  <a:lnTo>
                    <a:pt x="1861359" y="1301571"/>
                  </a:lnTo>
                  <a:lnTo>
                    <a:pt x="1847867" y="1325904"/>
                  </a:lnTo>
                  <a:lnTo>
                    <a:pt x="1834110" y="1350238"/>
                  </a:lnTo>
                  <a:lnTo>
                    <a:pt x="1819825" y="1374306"/>
                  </a:lnTo>
                  <a:lnTo>
                    <a:pt x="1805274" y="1397846"/>
                  </a:lnTo>
                  <a:lnTo>
                    <a:pt x="1790195" y="1421386"/>
                  </a:lnTo>
                  <a:lnTo>
                    <a:pt x="1774851" y="1444662"/>
                  </a:lnTo>
                  <a:lnTo>
                    <a:pt x="1759772" y="1467673"/>
                  </a:lnTo>
                  <a:lnTo>
                    <a:pt x="1744164" y="1490154"/>
                  </a:lnTo>
                  <a:lnTo>
                    <a:pt x="1728820" y="1512636"/>
                  </a:lnTo>
                  <a:lnTo>
                    <a:pt x="1697868" y="1556278"/>
                  </a:lnTo>
                  <a:lnTo>
                    <a:pt x="1667974" y="1598332"/>
                  </a:lnTo>
                  <a:lnTo>
                    <a:pt x="1639403" y="1638535"/>
                  </a:lnTo>
                  <a:lnTo>
                    <a:pt x="1625647" y="1658108"/>
                  </a:lnTo>
                  <a:lnTo>
                    <a:pt x="1612419" y="1676887"/>
                  </a:lnTo>
                  <a:lnTo>
                    <a:pt x="1599985" y="1695401"/>
                  </a:lnTo>
                  <a:lnTo>
                    <a:pt x="1587816" y="1713387"/>
                  </a:lnTo>
                  <a:lnTo>
                    <a:pt x="1576705" y="1730843"/>
                  </a:lnTo>
                  <a:lnTo>
                    <a:pt x="1566388" y="1748035"/>
                  </a:lnTo>
                  <a:lnTo>
                    <a:pt x="1607393" y="2062253"/>
                  </a:lnTo>
                  <a:lnTo>
                    <a:pt x="1556070" y="2077329"/>
                  </a:lnTo>
                  <a:lnTo>
                    <a:pt x="1479087" y="2100605"/>
                  </a:lnTo>
                  <a:lnTo>
                    <a:pt x="1371681" y="2133931"/>
                  </a:lnTo>
                  <a:lnTo>
                    <a:pt x="1245491" y="2173076"/>
                  </a:lnTo>
                  <a:lnTo>
                    <a:pt x="1113217" y="2214601"/>
                  </a:lnTo>
                  <a:lnTo>
                    <a:pt x="986499" y="2254804"/>
                  </a:lnTo>
                  <a:lnTo>
                    <a:pt x="877241" y="2289188"/>
                  </a:lnTo>
                  <a:lnTo>
                    <a:pt x="797347" y="2314844"/>
                  </a:lnTo>
                  <a:lnTo>
                    <a:pt x="772480" y="2323043"/>
                  </a:lnTo>
                  <a:lnTo>
                    <a:pt x="759252" y="2327275"/>
                  </a:lnTo>
                  <a:lnTo>
                    <a:pt x="710046" y="2094521"/>
                  </a:lnTo>
                  <a:lnTo>
                    <a:pt x="701846" y="2097431"/>
                  </a:lnTo>
                  <a:lnTo>
                    <a:pt x="680153" y="2105630"/>
                  </a:lnTo>
                  <a:lnTo>
                    <a:pt x="664544" y="2110920"/>
                  </a:lnTo>
                  <a:lnTo>
                    <a:pt x="646820" y="2117003"/>
                  </a:lnTo>
                  <a:lnTo>
                    <a:pt x="626978" y="2123351"/>
                  </a:lnTo>
                  <a:lnTo>
                    <a:pt x="605550" y="2129699"/>
                  </a:lnTo>
                  <a:lnTo>
                    <a:pt x="582799" y="2136576"/>
                  </a:lnTo>
                  <a:lnTo>
                    <a:pt x="559254" y="2142923"/>
                  </a:lnTo>
                  <a:lnTo>
                    <a:pt x="535180" y="2149007"/>
                  </a:lnTo>
                  <a:lnTo>
                    <a:pt x="523011" y="2151652"/>
                  </a:lnTo>
                  <a:lnTo>
                    <a:pt x="511107" y="2154297"/>
                  </a:lnTo>
                  <a:lnTo>
                    <a:pt x="498937" y="2156413"/>
                  </a:lnTo>
                  <a:lnTo>
                    <a:pt x="486768" y="2158793"/>
                  </a:lnTo>
                  <a:lnTo>
                    <a:pt x="475128" y="2160644"/>
                  </a:lnTo>
                  <a:lnTo>
                    <a:pt x="463488" y="2162496"/>
                  </a:lnTo>
                  <a:lnTo>
                    <a:pt x="452112" y="2163554"/>
                  </a:lnTo>
                  <a:lnTo>
                    <a:pt x="441001" y="2164612"/>
                  </a:lnTo>
                  <a:lnTo>
                    <a:pt x="430419" y="2165141"/>
                  </a:lnTo>
                  <a:lnTo>
                    <a:pt x="420102" y="2165141"/>
                  </a:lnTo>
                  <a:lnTo>
                    <a:pt x="410049" y="2164876"/>
                  </a:lnTo>
                  <a:lnTo>
                    <a:pt x="400261" y="2164083"/>
                  </a:lnTo>
                  <a:lnTo>
                    <a:pt x="391002" y="2162760"/>
                  </a:lnTo>
                  <a:lnTo>
                    <a:pt x="382272" y="2160644"/>
                  </a:lnTo>
                  <a:lnTo>
                    <a:pt x="373806" y="2158264"/>
                  </a:lnTo>
                  <a:lnTo>
                    <a:pt x="365870" y="2155355"/>
                  </a:lnTo>
                  <a:lnTo>
                    <a:pt x="357933" y="2151916"/>
                  </a:lnTo>
                  <a:lnTo>
                    <a:pt x="350790" y="2148213"/>
                  </a:lnTo>
                  <a:lnTo>
                    <a:pt x="343648" y="2144246"/>
                  </a:lnTo>
                  <a:lnTo>
                    <a:pt x="337034" y="2139749"/>
                  </a:lnTo>
                  <a:lnTo>
                    <a:pt x="330685" y="2135253"/>
                  </a:lnTo>
                  <a:lnTo>
                    <a:pt x="324600" y="2129963"/>
                  </a:lnTo>
                  <a:lnTo>
                    <a:pt x="319045" y="2124938"/>
                  </a:lnTo>
                  <a:lnTo>
                    <a:pt x="313489" y="2119384"/>
                  </a:lnTo>
                  <a:lnTo>
                    <a:pt x="308463" y="2114094"/>
                  </a:lnTo>
                  <a:lnTo>
                    <a:pt x="303966" y="2108539"/>
                  </a:lnTo>
                  <a:lnTo>
                    <a:pt x="299468" y="2102456"/>
                  </a:lnTo>
                  <a:lnTo>
                    <a:pt x="295500" y="2096902"/>
                  </a:lnTo>
                  <a:lnTo>
                    <a:pt x="291796" y="2091083"/>
                  </a:lnTo>
                  <a:lnTo>
                    <a:pt x="288357" y="2085264"/>
                  </a:lnTo>
                  <a:lnTo>
                    <a:pt x="285183" y="2079445"/>
                  </a:lnTo>
                  <a:lnTo>
                    <a:pt x="282537" y="2073891"/>
                  </a:lnTo>
                  <a:lnTo>
                    <a:pt x="279892" y="2068336"/>
                  </a:lnTo>
                  <a:lnTo>
                    <a:pt x="277511" y="2062782"/>
                  </a:lnTo>
                  <a:lnTo>
                    <a:pt x="275394" y="2057757"/>
                  </a:lnTo>
                  <a:lnTo>
                    <a:pt x="273807" y="2052467"/>
                  </a:lnTo>
                  <a:lnTo>
                    <a:pt x="272220" y="2047706"/>
                  </a:lnTo>
                  <a:lnTo>
                    <a:pt x="271162" y="2042945"/>
                  </a:lnTo>
                  <a:lnTo>
                    <a:pt x="270103" y="2038713"/>
                  </a:lnTo>
                  <a:lnTo>
                    <a:pt x="269574" y="2035275"/>
                  </a:lnTo>
                  <a:lnTo>
                    <a:pt x="269310" y="2031572"/>
                  </a:lnTo>
                  <a:lnTo>
                    <a:pt x="269045" y="2028398"/>
                  </a:lnTo>
                  <a:lnTo>
                    <a:pt x="269045" y="2025489"/>
                  </a:lnTo>
                  <a:lnTo>
                    <a:pt x="269310" y="2022050"/>
                  </a:lnTo>
                  <a:lnTo>
                    <a:pt x="270632" y="2013851"/>
                  </a:lnTo>
                  <a:lnTo>
                    <a:pt x="272484" y="2004329"/>
                  </a:lnTo>
                  <a:lnTo>
                    <a:pt x="274865" y="1993749"/>
                  </a:lnTo>
                  <a:lnTo>
                    <a:pt x="280156" y="1969680"/>
                  </a:lnTo>
                  <a:lnTo>
                    <a:pt x="282802" y="1957249"/>
                  </a:lnTo>
                  <a:lnTo>
                    <a:pt x="284918" y="1944289"/>
                  </a:lnTo>
                  <a:lnTo>
                    <a:pt x="285712" y="1937677"/>
                  </a:lnTo>
                  <a:lnTo>
                    <a:pt x="286770" y="1931329"/>
                  </a:lnTo>
                  <a:lnTo>
                    <a:pt x="287034" y="1924981"/>
                  </a:lnTo>
                  <a:lnTo>
                    <a:pt x="287299" y="1918633"/>
                  </a:lnTo>
                  <a:lnTo>
                    <a:pt x="287564" y="1912285"/>
                  </a:lnTo>
                  <a:lnTo>
                    <a:pt x="287299" y="1906202"/>
                  </a:lnTo>
                  <a:lnTo>
                    <a:pt x="286770" y="1900383"/>
                  </a:lnTo>
                  <a:lnTo>
                    <a:pt x="285712" y="1894564"/>
                  </a:lnTo>
                  <a:lnTo>
                    <a:pt x="284654" y="1889010"/>
                  </a:lnTo>
                  <a:lnTo>
                    <a:pt x="283066" y="1883985"/>
                  </a:lnTo>
                  <a:lnTo>
                    <a:pt x="280950" y="1878695"/>
                  </a:lnTo>
                  <a:lnTo>
                    <a:pt x="278569" y="1873934"/>
                  </a:lnTo>
                  <a:lnTo>
                    <a:pt x="275659" y="1869438"/>
                  </a:lnTo>
                  <a:lnTo>
                    <a:pt x="272220" y="1865735"/>
                  </a:lnTo>
                  <a:lnTo>
                    <a:pt x="268781" y="1862032"/>
                  </a:lnTo>
                  <a:lnTo>
                    <a:pt x="264283" y="1858593"/>
                  </a:lnTo>
                  <a:lnTo>
                    <a:pt x="235712" y="1840343"/>
                  </a:lnTo>
                  <a:lnTo>
                    <a:pt x="215077" y="1826854"/>
                  </a:lnTo>
                  <a:lnTo>
                    <a:pt x="198146" y="1816274"/>
                  </a:lnTo>
                  <a:lnTo>
                    <a:pt x="194443" y="1807017"/>
                  </a:lnTo>
                  <a:lnTo>
                    <a:pt x="191004" y="1797231"/>
                  </a:lnTo>
                  <a:lnTo>
                    <a:pt x="187300" y="1785064"/>
                  </a:lnTo>
                  <a:lnTo>
                    <a:pt x="185448" y="1778981"/>
                  </a:lnTo>
                  <a:lnTo>
                    <a:pt x="184125" y="1772369"/>
                  </a:lnTo>
                  <a:lnTo>
                    <a:pt x="182803" y="1766285"/>
                  </a:lnTo>
                  <a:lnTo>
                    <a:pt x="182009" y="1759937"/>
                  </a:lnTo>
                  <a:lnTo>
                    <a:pt x="181744" y="1754383"/>
                  </a:lnTo>
                  <a:lnTo>
                    <a:pt x="181744" y="1749093"/>
                  </a:lnTo>
                  <a:lnTo>
                    <a:pt x="182009" y="1746977"/>
                  </a:lnTo>
                  <a:lnTo>
                    <a:pt x="182538" y="1744597"/>
                  </a:lnTo>
                  <a:lnTo>
                    <a:pt x="183067" y="1742745"/>
                  </a:lnTo>
                  <a:lnTo>
                    <a:pt x="183861" y="1740629"/>
                  </a:lnTo>
                  <a:lnTo>
                    <a:pt x="186242" y="1737191"/>
                  </a:lnTo>
                  <a:lnTo>
                    <a:pt x="188623" y="1734017"/>
                  </a:lnTo>
                  <a:lnTo>
                    <a:pt x="191797" y="1730579"/>
                  </a:lnTo>
                  <a:lnTo>
                    <a:pt x="194707" y="1727140"/>
                  </a:lnTo>
                  <a:lnTo>
                    <a:pt x="201586" y="1720792"/>
                  </a:lnTo>
                  <a:lnTo>
                    <a:pt x="208199" y="1714445"/>
                  </a:lnTo>
                  <a:lnTo>
                    <a:pt x="214548" y="1709155"/>
                  </a:lnTo>
                  <a:lnTo>
                    <a:pt x="219310" y="1704394"/>
                  </a:lnTo>
                  <a:lnTo>
                    <a:pt x="220897" y="1702542"/>
                  </a:lnTo>
                  <a:lnTo>
                    <a:pt x="221691" y="1700691"/>
                  </a:lnTo>
                  <a:lnTo>
                    <a:pt x="222220" y="1699369"/>
                  </a:lnTo>
                  <a:lnTo>
                    <a:pt x="221956" y="1698840"/>
                  </a:lnTo>
                  <a:lnTo>
                    <a:pt x="221691" y="1698311"/>
                  </a:lnTo>
                  <a:lnTo>
                    <a:pt x="220104" y="1697253"/>
                  </a:lnTo>
                  <a:lnTo>
                    <a:pt x="216929" y="1695666"/>
                  </a:lnTo>
                  <a:lnTo>
                    <a:pt x="207141" y="1691169"/>
                  </a:lnTo>
                  <a:lnTo>
                    <a:pt x="193914" y="1686144"/>
                  </a:lnTo>
                  <a:lnTo>
                    <a:pt x="178834" y="1680061"/>
                  </a:lnTo>
                  <a:lnTo>
                    <a:pt x="163491" y="1674242"/>
                  </a:lnTo>
                  <a:lnTo>
                    <a:pt x="148940" y="1668158"/>
                  </a:lnTo>
                  <a:lnTo>
                    <a:pt x="137300" y="1663133"/>
                  </a:lnTo>
                  <a:lnTo>
                    <a:pt x="132803" y="1661282"/>
                  </a:lnTo>
                  <a:lnTo>
                    <a:pt x="129628" y="1659166"/>
                  </a:lnTo>
                  <a:lnTo>
                    <a:pt x="128570" y="1658372"/>
                  </a:lnTo>
                  <a:lnTo>
                    <a:pt x="127248" y="1657314"/>
                  </a:lnTo>
                  <a:lnTo>
                    <a:pt x="124602" y="1654140"/>
                  </a:lnTo>
                  <a:lnTo>
                    <a:pt x="122221" y="1649908"/>
                  </a:lnTo>
                  <a:lnTo>
                    <a:pt x="119576" y="1645147"/>
                  </a:lnTo>
                  <a:lnTo>
                    <a:pt x="116930" y="1639593"/>
                  </a:lnTo>
                  <a:lnTo>
                    <a:pt x="115078" y="1633774"/>
                  </a:lnTo>
                  <a:lnTo>
                    <a:pt x="112697" y="1627162"/>
                  </a:lnTo>
                  <a:lnTo>
                    <a:pt x="111375" y="1620814"/>
                  </a:lnTo>
                  <a:lnTo>
                    <a:pt x="110052" y="1613937"/>
                  </a:lnTo>
                  <a:lnTo>
                    <a:pt x="109258" y="1607589"/>
                  </a:lnTo>
                  <a:lnTo>
                    <a:pt x="108994" y="1601506"/>
                  </a:lnTo>
                  <a:lnTo>
                    <a:pt x="109258" y="1595158"/>
                  </a:lnTo>
                  <a:lnTo>
                    <a:pt x="109523" y="1592513"/>
                  </a:lnTo>
                  <a:lnTo>
                    <a:pt x="110052" y="1589868"/>
                  </a:lnTo>
                  <a:lnTo>
                    <a:pt x="110846" y="1587488"/>
                  </a:lnTo>
                  <a:lnTo>
                    <a:pt x="111639" y="1585107"/>
                  </a:lnTo>
                  <a:lnTo>
                    <a:pt x="112697" y="1582992"/>
                  </a:lnTo>
                  <a:lnTo>
                    <a:pt x="114285" y="1581140"/>
                  </a:lnTo>
                  <a:lnTo>
                    <a:pt x="115607" y="1579553"/>
                  </a:lnTo>
                  <a:lnTo>
                    <a:pt x="117195" y="1578231"/>
                  </a:lnTo>
                  <a:lnTo>
                    <a:pt x="120898" y="1575321"/>
                  </a:lnTo>
                  <a:lnTo>
                    <a:pt x="124338" y="1572412"/>
                  </a:lnTo>
                  <a:lnTo>
                    <a:pt x="127512" y="1569502"/>
                  </a:lnTo>
                  <a:lnTo>
                    <a:pt x="130158" y="1566328"/>
                  </a:lnTo>
                  <a:lnTo>
                    <a:pt x="132803" y="1563155"/>
                  </a:lnTo>
                  <a:lnTo>
                    <a:pt x="134655" y="1560245"/>
                  </a:lnTo>
                  <a:lnTo>
                    <a:pt x="136771" y="1556807"/>
                  </a:lnTo>
                  <a:lnTo>
                    <a:pt x="138094" y="1553368"/>
                  </a:lnTo>
                  <a:lnTo>
                    <a:pt x="139417" y="1549930"/>
                  </a:lnTo>
                  <a:lnTo>
                    <a:pt x="140475" y="1546756"/>
                  </a:lnTo>
                  <a:lnTo>
                    <a:pt x="141004" y="1543318"/>
                  </a:lnTo>
                  <a:lnTo>
                    <a:pt x="141004" y="1539879"/>
                  </a:lnTo>
                  <a:lnTo>
                    <a:pt x="141004" y="1536705"/>
                  </a:lnTo>
                  <a:lnTo>
                    <a:pt x="140475" y="1533531"/>
                  </a:lnTo>
                  <a:lnTo>
                    <a:pt x="139417" y="1530093"/>
                  </a:lnTo>
                  <a:lnTo>
                    <a:pt x="138359" y="1526919"/>
                  </a:lnTo>
                  <a:lnTo>
                    <a:pt x="136771" y="1524010"/>
                  </a:lnTo>
                  <a:lnTo>
                    <a:pt x="134655" y="1521100"/>
                  </a:lnTo>
                  <a:lnTo>
                    <a:pt x="132539" y="1518455"/>
                  </a:lnTo>
                  <a:lnTo>
                    <a:pt x="129628" y="1515546"/>
                  </a:lnTo>
                  <a:lnTo>
                    <a:pt x="126718" y="1512901"/>
                  </a:lnTo>
                  <a:lnTo>
                    <a:pt x="123279" y="1510520"/>
                  </a:lnTo>
                  <a:lnTo>
                    <a:pt x="119576" y="1508404"/>
                  </a:lnTo>
                  <a:lnTo>
                    <a:pt x="115343" y="1506289"/>
                  </a:lnTo>
                  <a:lnTo>
                    <a:pt x="110581" y="1504702"/>
                  </a:lnTo>
                  <a:lnTo>
                    <a:pt x="105555" y="1502850"/>
                  </a:lnTo>
                  <a:lnTo>
                    <a:pt x="100264" y="1501792"/>
                  </a:lnTo>
                  <a:lnTo>
                    <a:pt x="94179" y="1500734"/>
                  </a:lnTo>
                  <a:lnTo>
                    <a:pt x="88094" y="1499676"/>
                  </a:lnTo>
                  <a:lnTo>
                    <a:pt x="81481" y="1499147"/>
                  </a:lnTo>
                  <a:lnTo>
                    <a:pt x="74338" y="1498883"/>
                  </a:lnTo>
                  <a:lnTo>
                    <a:pt x="66666" y="1498883"/>
                  </a:lnTo>
                  <a:lnTo>
                    <a:pt x="60846" y="1498883"/>
                  </a:lnTo>
                  <a:lnTo>
                    <a:pt x="55026" y="1498354"/>
                  </a:lnTo>
                  <a:lnTo>
                    <a:pt x="49735" y="1497560"/>
                  </a:lnTo>
                  <a:lnTo>
                    <a:pt x="44709" y="1496238"/>
                  </a:lnTo>
                  <a:lnTo>
                    <a:pt x="39947" y="1494386"/>
                  </a:lnTo>
                  <a:lnTo>
                    <a:pt x="35449" y="1492270"/>
                  </a:lnTo>
                  <a:lnTo>
                    <a:pt x="31217" y="1489625"/>
                  </a:lnTo>
                  <a:lnTo>
                    <a:pt x="27248" y="1486981"/>
                  </a:lnTo>
                  <a:lnTo>
                    <a:pt x="23545" y="1483807"/>
                  </a:lnTo>
                  <a:lnTo>
                    <a:pt x="20106" y="1480368"/>
                  </a:lnTo>
                  <a:lnTo>
                    <a:pt x="17196" y="1476665"/>
                  </a:lnTo>
                  <a:lnTo>
                    <a:pt x="14286" y="1472962"/>
                  </a:lnTo>
                  <a:lnTo>
                    <a:pt x="11640" y="1468995"/>
                  </a:lnTo>
                  <a:lnTo>
                    <a:pt x="9524" y="1464499"/>
                  </a:lnTo>
                  <a:lnTo>
                    <a:pt x="7407" y="1460002"/>
                  </a:lnTo>
                  <a:lnTo>
                    <a:pt x="5820" y="1455506"/>
                  </a:lnTo>
                  <a:lnTo>
                    <a:pt x="4233" y="1450745"/>
                  </a:lnTo>
                  <a:lnTo>
                    <a:pt x="2910" y="1445720"/>
                  </a:lnTo>
                  <a:lnTo>
                    <a:pt x="1852" y="1440959"/>
                  </a:lnTo>
                  <a:lnTo>
                    <a:pt x="1058" y="1435669"/>
                  </a:lnTo>
                  <a:lnTo>
                    <a:pt x="529" y="1430643"/>
                  </a:lnTo>
                  <a:lnTo>
                    <a:pt x="265" y="1425354"/>
                  </a:lnTo>
                  <a:lnTo>
                    <a:pt x="0" y="1420328"/>
                  </a:lnTo>
                  <a:lnTo>
                    <a:pt x="0" y="1415303"/>
                  </a:lnTo>
                  <a:lnTo>
                    <a:pt x="265" y="1410278"/>
                  </a:lnTo>
                  <a:lnTo>
                    <a:pt x="794" y="1405252"/>
                  </a:lnTo>
                  <a:lnTo>
                    <a:pt x="1323" y="1400227"/>
                  </a:lnTo>
                  <a:lnTo>
                    <a:pt x="2116" y="1395466"/>
                  </a:lnTo>
                  <a:lnTo>
                    <a:pt x="2910" y="1390705"/>
                  </a:lnTo>
                  <a:lnTo>
                    <a:pt x="4233" y="1386209"/>
                  </a:lnTo>
                  <a:lnTo>
                    <a:pt x="5556" y="1381977"/>
                  </a:lnTo>
                  <a:lnTo>
                    <a:pt x="6878" y="1377745"/>
                  </a:lnTo>
                  <a:lnTo>
                    <a:pt x="11640" y="1365843"/>
                  </a:lnTo>
                  <a:lnTo>
                    <a:pt x="19048" y="1349444"/>
                  </a:lnTo>
                  <a:lnTo>
                    <a:pt x="39947" y="1303687"/>
                  </a:lnTo>
                  <a:lnTo>
                    <a:pt x="65608" y="1245763"/>
                  </a:lnTo>
                  <a:lnTo>
                    <a:pt x="79629" y="1214288"/>
                  </a:lnTo>
                  <a:lnTo>
                    <a:pt x="93650" y="1182020"/>
                  </a:lnTo>
                  <a:lnTo>
                    <a:pt x="107406" y="1149487"/>
                  </a:lnTo>
                  <a:lnTo>
                    <a:pt x="120634" y="1117484"/>
                  </a:lnTo>
                  <a:lnTo>
                    <a:pt x="133068" y="1086802"/>
                  </a:lnTo>
                  <a:lnTo>
                    <a:pt x="138623" y="1072255"/>
                  </a:lnTo>
                  <a:lnTo>
                    <a:pt x="143914" y="1057973"/>
                  </a:lnTo>
                  <a:lnTo>
                    <a:pt x="148411" y="1044748"/>
                  </a:lnTo>
                  <a:lnTo>
                    <a:pt x="152909" y="1031788"/>
                  </a:lnTo>
                  <a:lnTo>
                    <a:pt x="156612" y="1019886"/>
                  </a:lnTo>
                  <a:lnTo>
                    <a:pt x="159787" y="1009041"/>
                  </a:lnTo>
                  <a:lnTo>
                    <a:pt x="162168" y="999255"/>
                  </a:lnTo>
                  <a:lnTo>
                    <a:pt x="164020" y="990527"/>
                  </a:lnTo>
                  <a:lnTo>
                    <a:pt x="164813" y="982857"/>
                  </a:lnTo>
                  <a:lnTo>
                    <a:pt x="165078" y="979683"/>
                  </a:lnTo>
                  <a:lnTo>
                    <a:pt x="165078" y="976509"/>
                  </a:lnTo>
                  <a:lnTo>
                    <a:pt x="164549" y="965929"/>
                  </a:lnTo>
                  <a:lnTo>
                    <a:pt x="163755" y="956143"/>
                  </a:lnTo>
                  <a:lnTo>
                    <a:pt x="162697" y="947944"/>
                  </a:lnTo>
                  <a:lnTo>
                    <a:pt x="161374" y="940273"/>
                  </a:lnTo>
                  <a:lnTo>
                    <a:pt x="160051" y="933396"/>
                  </a:lnTo>
                  <a:lnTo>
                    <a:pt x="158729" y="927578"/>
                  </a:lnTo>
                  <a:lnTo>
                    <a:pt x="157141" y="922288"/>
                  </a:lnTo>
                  <a:lnTo>
                    <a:pt x="155554" y="917527"/>
                  </a:lnTo>
                  <a:lnTo>
                    <a:pt x="152380" y="908799"/>
                  </a:lnTo>
                  <a:lnTo>
                    <a:pt x="149999" y="900864"/>
                  </a:lnTo>
                  <a:lnTo>
                    <a:pt x="148940" y="897425"/>
                  </a:lnTo>
                  <a:lnTo>
                    <a:pt x="148147" y="893458"/>
                  </a:lnTo>
                  <a:lnTo>
                    <a:pt x="147618" y="889226"/>
                  </a:lnTo>
                  <a:lnTo>
                    <a:pt x="147353" y="884730"/>
                  </a:lnTo>
                  <a:lnTo>
                    <a:pt x="147618" y="861190"/>
                  </a:lnTo>
                  <a:lnTo>
                    <a:pt x="148411" y="837385"/>
                  </a:lnTo>
                  <a:lnTo>
                    <a:pt x="149734" y="814374"/>
                  </a:lnTo>
                  <a:lnTo>
                    <a:pt x="151321" y="791364"/>
                  </a:lnTo>
                  <a:lnTo>
                    <a:pt x="153438" y="768617"/>
                  </a:lnTo>
                  <a:lnTo>
                    <a:pt x="156083" y="745871"/>
                  </a:lnTo>
                  <a:lnTo>
                    <a:pt x="159258" y="723653"/>
                  </a:lnTo>
                  <a:lnTo>
                    <a:pt x="162697" y="701700"/>
                  </a:lnTo>
                  <a:lnTo>
                    <a:pt x="166665" y="679747"/>
                  </a:lnTo>
                  <a:lnTo>
                    <a:pt x="171163" y="657795"/>
                  </a:lnTo>
                  <a:lnTo>
                    <a:pt x="176189" y="636371"/>
                  </a:lnTo>
                  <a:lnTo>
                    <a:pt x="181744" y="615476"/>
                  </a:lnTo>
                  <a:lnTo>
                    <a:pt x="187300" y="594316"/>
                  </a:lnTo>
                  <a:lnTo>
                    <a:pt x="193649" y="573686"/>
                  </a:lnTo>
                  <a:lnTo>
                    <a:pt x="200263" y="553320"/>
                  </a:lnTo>
                  <a:lnTo>
                    <a:pt x="207406" y="533218"/>
                  </a:lnTo>
                  <a:lnTo>
                    <a:pt x="215077" y="513117"/>
                  </a:lnTo>
                  <a:lnTo>
                    <a:pt x="223014" y="493809"/>
                  </a:lnTo>
                  <a:lnTo>
                    <a:pt x="231215" y="474501"/>
                  </a:lnTo>
                  <a:lnTo>
                    <a:pt x="239945" y="455457"/>
                  </a:lnTo>
                  <a:lnTo>
                    <a:pt x="249204" y="436943"/>
                  </a:lnTo>
                  <a:lnTo>
                    <a:pt x="259257" y="418428"/>
                  </a:lnTo>
                  <a:lnTo>
                    <a:pt x="269045" y="400443"/>
                  </a:lnTo>
                  <a:lnTo>
                    <a:pt x="279627" y="382722"/>
                  </a:lnTo>
                  <a:lnTo>
                    <a:pt x="290209" y="365265"/>
                  </a:lnTo>
                  <a:lnTo>
                    <a:pt x="301585" y="348073"/>
                  </a:lnTo>
                  <a:lnTo>
                    <a:pt x="313225" y="331410"/>
                  </a:lnTo>
                  <a:lnTo>
                    <a:pt x="325394" y="315011"/>
                  </a:lnTo>
                  <a:lnTo>
                    <a:pt x="337828" y="299142"/>
                  </a:lnTo>
                  <a:lnTo>
                    <a:pt x="350261" y="283272"/>
                  </a:lnTo>
                  <a:lnTo>
                    <a:pt x="363489" y="267932"/>
                  </a:lnTo>
                  <a:lnTo>
                    <a:pt x="376981" y="252856"/>
                  </a:lnTo>
                  <a:lnTo>
                    <a:pt x="391002" y="238044"/>
                  </a:lnTo>
                  <a:lnTo>
                    <a:pt x="405552" y="224026"/>
                  </a:lnTo>
                  <a:lnTo>
                    <a:pt x="420102" y="210008"/>
                  </a:lnTo>
                  <a:lnTo>
                    <a:pt x="434917" y="196519"/>
                  </a:lnTo>
                  <a:lnTo>
                    <a:pt x="450261" y="183558"/>
                  </a:lnTo>
                  <a:lnTo>
                    <a:pt x="466133" y="171127"/>
                  </a:lnTo>
                  <a:lnTo>
                    <a:pt x="482006" y="158696"/>
                  </a:lnTo>
                  <a:lnTo>
                    <a:pt x="498673" y="146794"/>
                  </a:lnTo>
                  <a:lnTo>
                    <a:pt x="515339" y="135421"/>
                  </a:lnTo>
                  <a:lnTo>
                    <a:pt x="532270" y="124312"/>
                  </a:lnTo>
                  <a:lnTo>
                    <a:pt x="549731" y="113732"/>
                  </a:lnTo>
                  <a:lnTo>
                    <a:pt x="567455" y="103681"/>
                  </a:lnTo>
                  <a:lnTo>
                    <a:pt x="585709" y="93895"/>
                  </a:lnTo>
                  <a:lnTo>
                    <a:pt x="603963" y="84638"/>
                  </a:lnTo>
                  <a:lnTo>
                    <a:pt x="622746" y="75645"/>
                  </a:lnTo>
                  <a:lnTo>
                    <a:pt x="641793" y="67446"/>
                  </a:lnTo>
                  <a:lnTo>
                    <a:pt x="661105" y="59247"/>
                  </a:lnTo>
                  <a:lnTo>
                    <a:pt x="680946" y="51841"/>
                  </a:lnTo>
                  <a:lnTo>
                    <a:pt x="700787" y="44964"/>
                  </a:lnTo>
                  <a:lnTo>
                    <a:pt x="721157" y="38616"/>
                  </a:lnTo>
                  <a:lnTo>
                    <a:pt x="741528" y="32533"/>
                  </a:lnTo>
                  <a:lnTo>
                    <a:pt x="762427" y="26978"/>
                  </a:lnTo>
                  <a:lnTo>
                    <a:pt x="783326" y="21953"/>
                  </a:lnTo>
                  <a:lnTo>
                    <a:pt x="805019" y="17457"/>
                  </a:lnTo>
                  <a:lnTo>
                    <a:pt x="826712" y="13489"/>
                  </a:lnTo>
                  <a:lnTo>
                    <a:pt x="848405" y="9786"/>
                  </a:lnTo>
                  <a:lnTo>
                    <a:pt x="870627" y="7141"/>
                  </a:lnTo>
                  <a:lnTo>
                    <a:pt x="893378" y="4497"/>
                  </a:lnTo>
                  <a:lnTo>
                    <a:pt x="916129" y="2645"/>
                  </a:lnTo>
                  <a:lnTo>
                    <a:pt x="939145" y="1058"/>
                  </a:lnTo>
                  <a:lnTo>
                    <a:pt x="962425" y="265"/>
                  </a:lnTo>
                  <a:lnTo>
                    <a:pt x="9862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264025" y="2656840"/>
            <a:ext cx="244475" cy="244475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14970" y="2657475"/>
            <a:ext cx="244475" cy="244475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811970" y="4659029"/>
            <a:ext cx="18043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二手交易模块赚取中间差价。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72657" y="4101809"/>
            <a:ext cx="1203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盈利模式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72603" y="4659029"/>
            <a:ext cx="180432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70元服务器费用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510430" y="4101809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设备成本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58860" y="4658995"/>
            <a:ext cx="2780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17（时薪）*1.5（每日工作小时）*30（一个月的时间）*3（月数）*4（人数）=9180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06602" y="4101809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人员成本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17" name="组合 16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财务分析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22" name="图片 21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867535" y="1972310"/>
            <a:ext cx="1614170" cy="1614170"/>
            <a:chOff x="13980" y="3105"/>
            <a:chExt cx="2542" cy="2542"/>
          </a:xfrm>
        </p:grpSpPr>
        <p:sp>
          <p:nvSpPr>
            <p:cNvPr id="24" name="椭圆 23"/>
            <p:cNvSpPr/>
            <p:nvPr/>
          </p:nvSpPr>
          <p:spPr>
            <a:xfrm>
              <a:off x="13980" y="3105"/>
              <a:ext cx="2543" cy="2543"/>
            </a:xfrm>
            <a:prstGeom prst="ellipse">
              <a:avLst/>
            </a:prstGeom>
            <a:solidFill>
              <a:srgbClr val="35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网络"/>
            <p:cNvSpPr/>
            <p:nvPr/>
          </p:nvSpPr>
          <p:spPr>
            <a:xfrm>
              <a:off x="14731" y="3856"/>
              <a:ext cx="1041" cy="1041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8" grpId="0"/>
      <p:bldP spid="59" grpId="0"/>
      <p:bldP spid="13" grpId="0" animBg="1"/>
      <p:bldP spid="15" grpId="0" animBg="1"/>
      <p:bldP spid="13" grpId="1" bldLvl="0" animBg="1"/>
      <p:bldP spid="15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60770" y="2503170"/>
            <a:ext cx="5348605" cy="97726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01105" y="2578100"/>
            <a:ext cx="92075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应对措施</a:t>
            </a:r>
            <a:endParaRPr lang="zh-CN" altLang="en-US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0770" y="3480435"/>
            <a:ext cx="5348605" cy="998855"/>
          </a:xfrm>
          <a:prstGeom prst="rect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风险分析以及对策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6301105" y="2938780"/>
            <a:ext cx="39179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大力开拓市场，广发宣传和广告，研究可行的营销策略，推出有效的营销方式，迅速占领客户。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0770" y="4479290"/>
            <a:ext cx="5348605" cy="111950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1105" y="3480435"/>
            <a:ext cx="5208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关注现金流的平衡。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一方面，我们会做好财务计划，减少坏账、呆账，提高资金周转率。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另一方面，我们会提升服务质量，做充分的市场推广，增加收入，争取利润最大化。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01105" y="4762500"/>
            <a:ext cx="50679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1.储备高素质人才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2.加强项目运营管理能力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165" y="2503170"/>
            <a:ext cx="5348605" cy="97726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2500" y="2578100"/>
            <a:ext cx="92075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市场风险</a:t>
            </a:r>
            <a:endParaRPr lang="en-US" altLang="zh-CN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2165" y="3480435"/>
            <a:ext cx="5348605" cy="998855"/>
          </a:xfrm>
          <a:prstGeom prst="rect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2500" y="2938780"/>
            <a:ext cx="39179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1.APP缺乏不可替代性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2.缺乏有效的盈利模式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2165" y="4479290"/>
            <a:ext cx="5348605" cy="111950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2500" y="3575685"/>
            <a:ext cx="2592705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财务风险</a:t>
            </a:r>
            <a:endParaRPr lang="en-US" altLang="zh-CN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52500" y="4495165"/>
            <a:ext cx="242951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技术风险</a:t>
            </a:r>
            <a:endParaRPr lang="en-US" altLang="zh-CN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2500" y="4003040"/>
            <a:ext cx="391795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维护可能会造成资金不足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52500" y="4749800"/>
            <a:ext cx="534860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1.软件结构体系存在问题，使完成的软件产品未能实现项目预定目标。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2.项目实施过程中采用全新技术，由于技术本身存在缺陷或对技术的在掌握不够深入，造成开发出的产品性能以及质量低劣。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22" grpId="0"/>
      <p:bldP spid="22" grpId="1"/>
      <p:bldP spid="10" grpId="0"/>
      <p:bldP spid="10" grpId="1"/>
      <p:bldP spid="11" grpId="0" bldLvl="0" animBg="1"/>
      <p:bldP spid="15" grpId="0"/>
      <p:bldP spid="15" grpId="1"/>
      <p:bldP spid="16" grpId="0"/>
      <p:bldP spid="16" grpId="1"/>
      <p:bldP spid="17" grpId="0" bldLvl="0" animBg="1"/>
      <p:bldP spid="20" grpId="0" bldLvl="0" animBg="1"/>
      <p:bldP spid="18" grpId="0"/>
      <p:bldP spid="18" grpId="1"/>
      <p:bldP spid="23" grpId="0"/>
      <p:bldP spid="23" grpId="1"/>
      <p:bldP spid="26" grpId="0" bldLvl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4582795" y="457200"/>
            <a:ext cx="3279140" cy="829945"/>
            <a:chOff x="7217" y="720"/>
            <a:chExt cx="5164" cy="1307"/>
          </a:xfrm>
        </p:grpSpPr>
        <p:grpSp>
          <p:nvGrpSpPr>
            <p:cNvPr id="4" name="组合 3"/>
            <p:cNvGrpSpPr/>
            <p:nvPr/>
          </p:nvGrpSpPr>
          <p:grpSpPr>
            <a:xfrm>
              <a:off x="7217" y="720"/>
              <a:ext cx="5164" cy="1307"/>
              <a:chOff x="7217" y="848"/>
              <a:chExt cx="5164" cy="13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3"/>
              <p:cNvSpPr txBox="1"/>
              <p:nvPr/>
            </p:nvSpPr>
            <p:spPr>
              <a:xfrm>
                <a:off x="7217" y="848"/>
                <a:ext cx="516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charset="-122"/>
                    <a:ea typeface="Arial Unicode MS" panose="020B0604020202020204" charset="-122"/>
                    <a:sym typeface="+mn-ea"/>
                  </a:rPr>
                  <a:t>质量保证</a:t>
                </a:r>
                <a:endPara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endParaRPr>
              </a:p>
              <a:p>
                <a:pPr algn="ctr">
                  <a:lnSpc>
                    <a:spcPct val="100000"/>
                  </a:lnSpc>
                </a:pP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8" name="图片 17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75" name="椭圆 74"/>
          <p:cNvSpPr/>
          <p:nvPr/>
        </p:nvSpPr>
        <p:spPr>
          <a:xfrm>
            <a:off x="869564" y="257175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饼形 75"/>
          <p:cNvSpPr/>
          <p:nvPr/>
        </p:nvSpPr>
        <p:spPr>
          <a:xfrm rot="5400000">
            <a:off x="792200" y="275816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71469" y="3954145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饼形 77"/>
          <p:cNvSpPr/>
          <p:nvPr/>
        </p:nvSpPr>
        <p:spPr>
          <a:xfrm rot="5400000">
            <a:off x="794105" y="414055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950189" y="3217545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饼形 83"/>
          <p:cNvSpPr/>
          <p:nvPr/>
        </p:nvSpPr>
        <p:spPr>
          <a:xfrm rot="5400000">
            <a:off x="10872825" y="341094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52729" y="4558030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饼形 87"/>
          <p:cNvSpPr/>
          <p:nvPr/>
        </p:nvSpPr>
        <p:spPr>
          <a:xfrm rot="5400000">
            <a:off x="10875365" y="475142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30985" y="2216785"/>
            <a:ext cx="3178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管理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组长负责PPT的审核，项目进度的监督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陈佳敏、徐毓茜进行最终所有任务完成度的审核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530985" y="3788410"/>
            <a:ext cx="3455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文档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统一采用标准模板，统一文档风格，保存doc格式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79665" y="3147695"/>
            <a:ext cx="3148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标准、条例和约定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没有及时完成任务的组员承担起请其他两位组员吃饭的责任（其他两位组员帮助未及时完成工作的组员完成尚未完成的部分）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79665" y="45580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评审和检查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sz="1200">
                <a:solidFill>
                  <a:schemeClr val="tx1"/>
                </a:solidFill>
              </a:rPr>
              <a:t>定时与杨枨老师沟通，审查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970270" y="1346200"/>
            <a:ext cx="251460" cy="5191760"/>
          </a:xfrm>
          <a:prstGeom prst="roundRect">
            <a:avLst/>
          </a:prstGeom>
          <a:gradFill>
            <a:gsLst>
              <a:gs pos="0">
                <a:srgbClr val="689901"/>
              </a:gs>
              <a:gs pos="100000">
                <a:srgbClr val="35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左箭头 100"/>
          <p:cNvSpPr/>
          <p:nvPr/>
        </p:nvSpPr>
        <p:spPr>
          <a:xfrm>
            <a:off x="4945380" y="269557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左箭头 101"/>
          <p:cNvSpPr/>
          <p:nvPr/>
        </p:nvSpPr>
        <p:spPr>
          <a:xfrm>
            <a:off x="4945380" y="398970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箭头 104"/>
          <p:cNvSpPr/>
          <p:nvPr/>
        </p:nvSpPr>
        <p:spPr>
          <a:xfrm rot="10800000">
            <a:off x="6221730" y="33083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左箭头 105"/>
          <p:cNvSpPr/>
          <p:nvPr/>
        </p:nvSpPr>
        <p:spPr>
          <a:xfrm rot="10800000">
            <a:off x="6221730" y="47561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1" grpId="0" bldLvl="0" animBg="1"/>
      <p:bldP spid="75" grpId="0" bldLvl="0" animBg="1"/>
      <p:bldP spid="76" grpId="0" bldLvl="0" animBg="1"/>
      <p:bldP spid="90" grpId="0"/>
      <p:bldP spid="102" grpId="0" bldLvl="0" animBg="1"/>
      <p:bldP spid="77" grpId="0" bldLvl="0" animBg="1"/>
      <p:bldP spid="78" grpId="0" bldLvl="0" animBg="1"/>
      <p:bldP spid="91" grpId="0"/>
      <p:bldP spid="105" grpId="0" bldLvl="0" animBg="1"/>
      <p:bldP spid="83" grpId="0" bldLvl="0" animBg="1"/>
      <p:bldP spid="84" grpId="0" bldLvl="0" animBg="1"/>
      <p:bldP spid="94" grpId="0"/>
      <p:bldP spid="106" grpId="0" bldLvl="0" animBg="1"/>
      <p:bldP spid="87" grpId="0" bldLvl="0" animBg="1"/>
      <p:bldP spid="88" grpId="0" bldLvl="0" animBg="1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05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项目计划图详解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Detailed solution of project plan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68775" y="520700"/>
            <a:ext cx="3887470" cy="763270"/>
            <a:chOff x="6565" y="820"/>
            <a:chExt cx="6122" cy="1202"/>
          </a:xfrm>
        </p:grpSpPr>
        <p:grpSp>
          <p:nvGrpSpPr>
            <p:cNvPr id="8" name="组合 7"/>
            <p:cNvGrpSpPr/>
            <p:nvPr/>
          </p:nvGrpSpPr>
          <p:grpSpPr>
            <a:xfrm>
              <a:off x="6565" y="820"/>
              <a:ext cx="6122" cy="984"/>
              <a:chOff x="6565" y="948"/>
              <a:chExt cx="6122" cy="9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565" y="948"/>
                <a:ext cx="612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工作任务的分解（WBS）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2256" t="31266" r="5552" b="27306"/>
          <a:stretch>
            <a:fillRect/>
          </a:stretch>
        </p:blipFill>
        <p:spPr>
          <a:xfrm>
            <a:off x="354330" y="1504315"/>
            <a:ext cx="11597005" cy="3171825"/>
          </a:xfrm>
          <a:prstGeom prst="rect">
            <a:avLst/>
          </a:prstGeom>
        </p:spPr>
      </p:pic>
      <p:sp>
        <p:nvSpPr>
          <p:cNvPr id="18" name="等腰三角形 17">
            <a:hlinkClick r:id="rId3" action="ppaction://hlinkfile"/>
          </p:cNvPr>
          <p:cNvSpPr/>
          <p:nvPr/>
        </p:nvSpPr>
        <p:spPr>
          <a:xfrm>
            <a:off x="10687685" y="5332730"/>
            <a:ext cx="1024890" cy="98615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880090" y="588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甘特图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885" t="14506" r="31312" b="3695"/>
          <a:stretch>
            <a:fillRect/>
          </a:stretch>
        </p:blipFill>
        <p:spPr>
          <a:xfrm>
            <a:off x="354330" y="626745"/>
            <a:ext cx="5462270" cy="3677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3080" t="47826" r="31267" b="11668"/>
          <a:stretch>
            <a:fillRect/>
          </a:stretch>
        </p:blipFill>
        <p:spPr>
          <a:xfrm>
            <a:off x="354330" y="4304665"/>
            <a:ext cx="5483225" cy="18326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rcRect l="64523" t="18125" r="1345" b="4316"/>
          <a:stretch>
            <a:fillRect/>
          </a:stretch>
        </p:blipFill>
        <p:spPr>
          <a:xfrm>
            <a:off x="7861935" y="626745"/>
            <a:ext cx="2948940" cy="3651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l="64635" t="34293" r="1234" b="24409"/>
          <a:stretch>
            <a:fillRect/>
          </a:stretch>
        </p:blipFill>
        <p:spPr>
          <a:xfrm>
            <a:off x="7861935" y="3602355"/>
            <a:ext cx="2861945" cy="1875790"/>
          </a:xfrm>
          <a:prstGeom prst="rect">
            <a:avLst/>
          </a:prstGeom>
        </p:spPr>
      </p:pic>
      <p:sp>
        <p:nvSpPr>
          <p:cNvPr id="18" name="等腰三角形 17">
            <a:hlinkClick r:id="rId6" action="ppaction://hlinkfile"/>
          </p:cNvPr>
          <p:cNvSpPr/>
          <p:nvPr/>
        </p:nvSpPr>
        <p:spPr>
          <a:xfrm>
            <a:off x="10723880" y="5400675"/>
            <a:ext cx="1024890" cy="98615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16285" y="59524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239395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340985" y="3263900"/>
            <a:ext cx="3107690" cy="655320"/>
            <a:chOff x="8705" y="6653"/>
            <a:chExt cx="4894" cy="1032"/>
          </a:xfrm>
        </p:grpSpPr>
        <p:sp>
          <p:nvSpPr>
            <p:cNvPr id="19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项目计划图详解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5" y="6958"/>
              <a:ext cx="101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04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85771" y="2484992"/>
            <a:ext cx="1838960" cy="1223010"/>
            <a:chOff x="2626783" y="2277020"/>
            <a:chExt cx="1838960" cy="1223010"/>
          </a:xfrm>
        </p:grpSpPr>
        <p:grpSp>
          <p:nvGrpSpPr>
            <p:cNvPr id="25" name="组合 24"/>
            <p:cNvGrpSpPr/>
            <p:nvPr/>
          </p:nvGrpSpPr>
          <p:grpSpPr>
            <a:xfrm>
              <a:off x="2626783" y="2277020"/>
              <a:ext cx="1838960" cy="1223010"/>
              <a:chOff x="2684915" y="2277020"/>
              <a:chExt cx="1838960" cy="122301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773815" y="2978060"/>
                <a:ext cx="166116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华文细黑" panose="02010600040101010101" pitchFamily="2" charset="-122"/>
                  </a:rPr>
                  <a:t>CONTENT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84915" y="2277020"/>
                <a:ext cx="1838960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目录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321671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239023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2411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3" name="图片 1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610" y="790575"/>
            <a:ext cx="3232785" cy="57918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0825" y="1616710"/>
            <a:ext cx="3377565" cy="629697"/>
            <a:chOff x="8705" y="6653"/>
            <a:chExt cx="5319" cy="1162"/>
          </a:xfrm>
        </p:grpSpPr>
        <p:sp>
          <p:nvSpPr>
            <p:cNvPr id="3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4240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项目概述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0825" y="2168525"/>
            <a:ext cx="3107690" cy="629697"/>
            <a:chOff x="8705" y="6653"/>
            <a:chExt cx="4894" cy="1162"/>
          </a:xfrm>
        </p:grpSpPr>
        <p:sp>
          <p:nvSpPr>
            <p:cNvPr id="15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需求分析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40985" y="2709545"/>
            <a:ext cx="4575810" cy="629697"/>
            <a:chOff x="8705" y="6653"/>
            <a:chExt cx="7206" cy="1162"/>
          </a:xfrm>
        </p:grpSpPr>
        <p:sp>
          <p:nvSpPr>
            <p:cNvPr id="30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6127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可行性分析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03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5977255" y="379476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小组成员及分工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2730" y="396430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05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06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小组成员及分工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Group members and division of labor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2"/>
          <p:cNvGraphicFramePr/>
          <p:nvPr/>
        </p:nvGraphicFramePr>
        <p:xfrm>
          <a:off x="1105808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502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0" name="Chart 39"/>
          <p:cNvGraphicFramePr/>
          <p:nvPr/>
        </p:nvGraphicFramePr>
        <p:xfrm>
          <a:off x="3539924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/>
          <p:cNvSpPr txBox="1"/>
          <p:nvPr/>
        </p:nvSpPr>
        <p:spPr>
          <a:xfrm>
            <a:off x="4337276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2" name="Chart 47"/>
          <p:cNvGraphicFramePr/>
          <p:nvPr/>
        </p:nvGraphicFramePr>
        <p:xfrm>
          <a:off x="5972212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ontent Placeholder 2"/>
          <p:cNvSpPr txBox="1"/>
          <p:nvPr/>
        </p:nvSpPr>
        <p:spPr>
          <a:xfrm>
            <a:off x="6775050" y="2938186"/>
            <a:ext cx="1064354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4" name="Chart 51"/>
          <p:cNvGraphicFramePr/>
          <p:nvPr/>
        </p:nvGraphicFramePr>
        <p:xfrm>
          <a:off x="8406329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Content Placeholder 2"/>
          <p:cNvSpPr txBox="1"/>
          <p:nvPr/>
        </p:nvSpPr>
        <p:spPr>
          <a:xfrm>
            <a:off x="9207337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9855" y="4315460"/>
            <a:ext cx="2065655" cy="1952625"/>
            <a:chOff x="2173" y="6796"/>
            <a:chExt cx="3253" cy="3075"/>
          </a:xfrm>
        </p:grpSpPr>
        <p:sp>
          <p:nvSpPr>
            <p:cNvPr id="29" name="文本框 28"/>
            <p:cNvSpPr txBox="1"/>
            <p:nvPr/>
          </p:nvSpPr>
          <p:spPr>
            <a:xfrm>
              <a:off x="2173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【项目负责人】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设计员】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PPT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制作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数据库结构设计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[9.7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64" y="6796"/>
              <a:ext cx="312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陈佳敏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31601339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8725" y="4315398"/>
            <a:ext cx="2065655" cy="1741989"/>
            <a:chOff x="5935" y="6218"/>
            <a:chExt cx="3253" cy="6328"/>
          </a:xfrm>
        </p:grpSpPr>
        <p:sp>
          <p:nvSpPr>
            <p:cNvPr id="31" name="文本框 30"/>
            <p:cNvSpPr txBox="1"/>
            <p:nvPr/>
          </p:nvSpPr>
          <p:spPr>
            <a:xfrm>
              <a:off x="5935" y="7183"/>
              <a:ext cx="3253" cy="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【文档编辑员】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【项目整体规划】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各类文档编写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网络协议学习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Segoe UI" panose="020B0502040204020203" pitchFamily="34" charset="0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68" y="6218"/>
              <a:ext cx="2989" cy="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徐毓茜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31601343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1885" y="4315460"/>
            <a:ext cx="2074545" cy="1952625"/>
            <a:chOff x="9751" y="6796"/>
            <a:chExt cx="3267" cy="3075"/>
          </a:xfrm>
        </p:grpSpPr>
        <p:sp>
          <p:nvSpPr>
            <p:cNvPr id="33" name="文本框 32"/>
            <p:cNvSpPr txBox="1"/>
            <p:nvPr/>
          </p:nvSpPr>
          <p:spPr>
            <a:xfrm>
              <a:off x="9751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【前端程序员】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【Git管理员】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前端页面编写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前端与服务器交互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管理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[9.9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68" y="6796"/>
              <a:ext cx="30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江亮儒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31601353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44585" y="4291330"/>
            <a:ext cx="2065655" cy="1746250"/>
            <a:chOff x="13771" y="6758"/>
            <a:chExt cx="3253" cy="2750"/>
          </a:xfrm>
        </p:grpSpPr>
        <p:sp>
          <p:nvSpPr>
            <p:cNvPr id="35" name="文本框 34"/>
            <p:cNvSpPr txBox="1"/>
            <p:nvPr/>
          </p:nvSpPr>
          <p:spPr>
            <a:xfrm>
              <a:off x="13771" y="7183"/>
              <a:ext cx="325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【后端程序员】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【数据库管理员】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服务器和数据库交互操作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云端部署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35" y="6758"/>
              <a:ext cx="28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马益亮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31601361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37050" y="457200"/>
            <a:ext cx="3804285" cy="826770"/>
            <a:chOff x="6830" y="720"/>
            <a:chExt cx="5991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830" y="720"/>
              <a:ext cx="5991" cy="1084"/>
              <a:chOff x="6830" y="848"/>
              <a:chExt cx="5991" cy="108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3"/>
              <p:cNvSpPr txBox="1"/>
              <p:nvPr/>
            </p:nvSpPr>
            <p:spPr>
              <a:xfrm>
                <a:off x="6830" y="848"/>
                <a:ext cx="599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G15</a:t>
                </a: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小组成员及分工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5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会议记录</a:t>
                </a:r>
                <a:endParaRPr lang="zh-CN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 descr="ZFS`{~$~`A5VD48IMTM`EJ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358265"/>
            <a:ext cx="5695315" cy="3628390"/>
          </a:xfrm>
          <a:prstGeom prst="rect">
            <a:avLst/>
          </a:prstGeom>
        </p:spPr>
      </p:pic>
      <p:pic>
        <p:nvPicPr>
          <p:cNvPr id="15" name="图片 14" descr="7PB]K`@HOYILB25~VIHT@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40" y="329565"/>
            <a:ext cx="4269105" cy="5008880"/>
          </a:xfrm>
          <a:prstGeom prst="rect">
            <a:avLst/>
          </a:prstGeom>
        </p:spPr>
      </p:pic>
      <p:pic>
        <p:nvPicPr>
          <p:cNvPr id="16" name="图片 15" descr="9A{I5_LF$U`U5FCWOK8@3C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5338445"/>
            <a:ext cx="4187190" cy="12592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7330" y="26098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289810" y="2927985"/>
            <a:ext cx="7726045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Thanks for your listening</a:t>
            </a:r>
            <a:endParaRPr lang="en-US" altLang="zh-CN" sz="48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715260" y="1460500"/>
            <a:ext cx="677989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SE2018</a:t>
            </a: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春</a:t>
            </a: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-G15</a:t>
            </a:r>
            <a:endParaRPr lang="en-US" altLang="zh-CN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65906" y="4076826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0470" y="4076998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1940" y="321627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6" grpId="0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01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30" name="直接连接符 29"/>
          <p:cNvCxnSpPr/>
          <p:nvPr/>
        </p:nvCxnSpPr>
        <p:spPr>
          <a:xfrm>
            <a:off x="6103549" y="1472986"/>
            <a:ext cx="0" cy="510230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2356130" y="1886957"/>
            <a:ext cx="4337404" cy="966951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5386405" y="1988604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One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2360849" y="4771695"/>
            <a:ext cx="4337404" cy="966951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5386405" y="4848568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5509742" y="3351446"/>
            <a:ext cx="4337404" cy="966951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5521918" y="3442555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Two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27674" y="1950506"/>
            <a:ext cx="197892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市场背景</a:t>
            </a:r>
            <a:r>
              <a:rPr lang="en-US" altLang="zh-CN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751715" y="4853727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产品名称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38813" y="3447715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产品简介</a:t>
            </a:r>
            <a:endParaRPr lang="en-US" altLang="zh-CN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25195" y="2644775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手机是把手机当成接受讯息的工具，了解时事的工具，建立社交网络的工具，便利生活的工具。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越来越多的高校学生更愿意通过移动智能终端平台连接互联网。于是针对大学生群体的校园APP也诞生了。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94500" y="4051300"/>
            <a:ext cx="4674870" cy="163512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校叮当校园APP是面向特定学校学生，为学生提供服务的智能手机应用程序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其功能具体为：二手交易平台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。</a:t>
            </a:r>
            <a:endParaRPr lang="zh-CN" altLang="en-US" sz="1335" b="1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该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APP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主要是服务于大学生处理平时闲置物品的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二手交易</a:t>
            </a: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平台，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二手书，二手衣物，二手电子产品，二手自行车等。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以后还会推出与校园信息连接的服务，可以查询课表等。</a:t>
            </a:r>
            <a:endParaRPr lang="zh-CN"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5195" y="5436235"/>
            <a:ext cx="4330700" cy="101727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由于我们主要做二手交易平台，届时会有许多稀奇古怪的闲置物品，所以联想到了哆啦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梦的口袋，又根据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“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小叮当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”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的谐音，取名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“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校叮当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”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。</a:t>
            </a:r>
            <a:endParaRPr lang="zh-CN" altLang="en-US"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项目概述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620" y="24449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3" name="圆角矩形 4"/>
          <p:cNvSpPr/>
          <p:nvPr/>
        </p:nvSpPr>
        <p:spPr>
          <a:xfrm rot="2700000">
            <a:off x="3183759" y="3107843"/>
            <a:ext cx="1387385" cy="1387385"/>
          </a:xfrm>
          <a:prstGeom prst="roundRect">
            <a:avLst>
              <a:gd name="adj" fmla="val 6319"/>
            </a:avLst>
          </a:prstGeom>
          <a:solidFill>
            <a:srgbClr val="68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圆角矩形 6"/>
          <p:cNvSpPr/>
          <p:nvPr/>
        </p:nvSpPr>
        <p:spPr>
          <a:xfrm rot="2700000">
            <a:off x="5475268" y="3107842"/>
            <a:ext cx="1387385" cy="1387385"/>
          </a:xfrm>
          <a:prstGeom prst="roundRect">
            <a:avLst>
              <a:gd name="adj" fmla="val 6319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7"/>
          <p:cNvSpPr/>
          <p:nvPr/>
        </p:nvSpPr>
        <p:spPr>
          <a:xfrm rot="2700000">
            <a:off x="7766777" y="3085640"/>
            <a:ext cx="1387385" cy="1387385"/>
          </a:xfrm>
          <a:prstGeom prst="roundRect">
            <a:avLst>
              <a:gd name="adj" fmla="val 6319"/>
            </a:avLst>
          </a:prstGeom>
          <a:solidFill>
            <a:srgbClr val="68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3072007" y="2181285"/>
            <a:ext cx="1939954" cy="1148363"/>
          </a:xfrm>
          <a:custGeom>
            <a:avLst/>
            <a:gdLst>
              <a:gd name="connsiteX0" fmla="*/ 0 w 1940313"/>
              <a:gd name="connsiteY0" fmla="*/ 791737 h 1148576"/>
              <a:gd name="connsiteX1" fmla="*/ 791737 w 1940313"/>
              <a:gd name="connsiteY1" fmla="*/ 0 h 1148576"/>
              <a:gd name="connsiteX2" fmla="*/ 1940313 w 1940313"/>
              <a:gd name="connsiteY2" fmla="*/ 1148576 h 114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13" h="1148576">
                <a:moveTo>
                  <a:pt x="0" y="791737"/>
                </a:moveTo>
                <a:lnTo>
                  <a:pt x="791737" y="0"/>
                </a:lnTo>
                <a:lnTo>
                  <a:pt x="1940313" y="1148576"/>
                </a:lnTo>
              </a:path>
            </a:pathLst>
          </a:custGeom>
          <a:noFill/>
          <a:ln w="12700">
            <a:solidFill>
              <a:srgbClr val="8A8B8F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10"/>
          <p:cNvSpPr/>
          <p:nvPr/>
        </p:nvSpPr>
        <p:spPr>
          <a:xfrm flipV="1">
            <a:off x="5369962" y="4234429"/>
            <a:ext cx="1939954" cy="1148363"/>
          </a:xfrm>
          <a:custGeom>
            <a:avLst/>
            <a:gdLst>
              <a:gd name="connsiteX0" fmla="*/ 0 w 1940313"/>
              <a:gd name="connsiteY0" fmla="*/ 791737 h 1148576"/>
              <a:gd name="connsiteX1" fmla="*/ 791737 w 1940313"/>
              <a:gd name="connsiteY1" fmla="*/ 0 h 1148576"/>
              <a:gd name="connsiteX2" fmla="*/ 1940313 w 1940313"/>
              <a:gd name="connsiteY2" fmla="*/ 1148576 h 114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13" h="1148576">
                <a:moveTo>
                  <a:pt x="0" y="791737"/>
                </a:moveTo>
                <a:lnTo>
                  <a:pt x="791737" y="0"/>
                </a:lnTo>
                <a:lnTo>
                  <a:pt x="1940313" y="1148576"/>
                </a:lnTo>
              </a:path>
            </a:pathLst>
          </a:custGeom>
          <a:noFill/>
          <a:ln w="12700">
            <a:solidFill>
              <a:srgbClr val="8A8B8F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7655311" y="2181285"/>
            <a:ext cx="1939954" cy="1148363"/>
          </a:xfrm>
          <a:custGeom>
            <a:avLst/>
            <a:gdLst>
              <a:gd name="connsiteX0" fmla="*/ 0 w 1940313"/>
              <a:gd name="connsiteY0" fmla="*/ 791737 h 1148576"/>
              <a:gd name="connsiteX1" fmla="*/ 791737 w 1940313"/>
              <a:gd name="connsiteY1" fmla="*/ 0 h 1148576"/>
              <a:gd name="connsiteX2" fmla="*/ 1940313 w 1940313"/>
              <a:gd name="connsiteY2" fmla="*/ 1148576 h 114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13" h="1148576">
                <a:moveTo>
                  <a:pt x="0" y="791737"/>
                </a:moveTo>
                <a:lnTo>
                  <a:pt x="791737" y="0"/>
                </a:lnTo>
                <a:lnTo>
                  <a:pt x="1940313" y="1148576"/>
                </a:lnTo>
              </a:path>
            </a:pathLst>
          </a:custGeom>
          <a:noFill/>
          <a:ln w="12700">
            <a:solidFill>
              <a:srgbClr val="8A8B8F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14528" y="5136261"/>
            <a:ext cx="2665599" cy="615938"/>
            <a:chOff x="1351824" y="4859209"/>
            <a:chExt cx="2666093" cy="616052"/>
          </a:xfrm>
        </p:grpSpPr>
        <p:sp>
          <p:nvSpPr>
            <p:cNvPr id="13" name="文本框 48"/>
            <p:cNvSpPr txBox="1"/>
            <p:nvPr/>
          </p:nvSpPr>
          <p:spPr>
            <a:xfrm>
              <a:off x="1423592" y="4859209"/>
              <a:ext cx="2532214" cy="33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卖家发布交易物品信息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51824" y="5199620"/>
              <a:ext cx="2666093" cy="27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endParaRPr sz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49059" y="1918012"/>
            <a:ext cx="2825750" cy="583565"/>
            <a:chOff x="1191774" y="4950667"/>
            <a:chExt cx="2826274" cy="583673"/>
          </a:xfrm>
        </p:grpSpPr>
        <p:sp>
          <p:nvSpPr>
            <p:cNvPr id="16" name="文本框 51"/>
            <p:cNvSpPr txBox="1"/>
            <p:nvPr/>
          </p:nvSpPr>
          <p:spPr>
            <a:xfrm>
              <a:off x="1191774" y="4950667"/>
              <a:ext cx="2826274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主页可以随机刷新或定向搜索物品信息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51824" y="5199620"/>
              <a:ext cx="2666093" cy="27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sz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95656" y="5168647"/>
            <a:ext cx="2800985" cy="583565"/>
            <a:chOff x="1332771" y="4891601"/>
            <a:chExt cx="2801504" cy="583673"/>
          </a:xfrm>
        </p:grpSpPr>
        <p:sp>
          <p:nvSpPr>
            <p:cNvPr id="19" name="文本框 54"/>
            <p:cNvSpPr txBox="1"/>
            <p:nvPr/>
          </p:nvSpPr>
          <p:spPr>
            <a:xfrm>
              <a:off x="1332771" y="4891601"/>
              <a:ext cx="2801504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 </a:t>
              </a:r>
              <a:r>
                <a:rPr 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买家可以收藏、评论、分享自己喜欢的物品信息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51824" y="5199620"/>
              <a:ext cx="2666093" cy="27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endPara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Lato Regular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36950" y="3450952"/>
            <a:ext cx="481005" cy="701166"/>
            <a:chOff x="4081166" y="4301728"/>
            <a:chExt cx="239316" cy="348854"/>
          </a:xfrm>
          <a:solidFill>
            <a:schemeClr val="bg1"/>
          </a:solidFill>
        </p:grpSpPr>
        <p:sp>
          <p:nvSpPr>
            <p:cNvPr id="25" name="AutoShape 97"/>
            <p:cNvSpPr/>
            <p:nvPr/>
          </p:nvSpPr>
          <p:spPr bwMode="auto">
            <a:xfrm>
              <a:off x="4081166" y="4301728"/>
              <a:ext cx="239316" cy="348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98"/>
            <p:cNvSpPr/>
            <p:nvPr/>
          </p:nvSpPr>
          <p:spPr bwMode="auto">
            <a:xfrm>
              <a:off x="4178797" y="4334470"/>
              <a:ext cx="44053" cy="107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99"/>
            <p:cNvSpPr/>
            <p:nvPr/>
          </p:nvSpPr>
          <p:spPr bwMode="auto">
            <a:xfrm>
              <a:off x="4190108" y="4607123"/>
              <a:ext cx="21431" cy="107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31077" y="3463651"/>
            <a:ext cx="675768" cy="675768"/>
            <a:chOff x="6162378" y="2904530"/>
            <a:chExt cx="348258" cy="348258"/>
          </a:xfrm>
          <a:solidFill>
            <a:schemeClr val="bg1"/>
          </a:solidFill>
        </p:grpSpPr>
        <p:sp>
          <p:nvSpPr>
            <p:cNvPr id="29" name="AutoShape 52"/>
            <p:cNvSpPr/>
            <p:nvPr/>
          </p:nvSpPr>
          <p:spPr bwMode="auto">
            <a:xfrm>
              <a:off x="6162378" y="2904530"/>
              <a:ext cx="348258" cy="348258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53"/>
            <p:cNvSpPr/>
            <p:nvPr/>
          </p:nvSpPr>
          <p:spPr bwMode="auto">
            <a:xfrm>
              <a:off x="6293347" y="3024187"/>
              <a:ext cx="94060" cy="97631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54"/>
            <p:cNvSpPr/>
            <p:nvPr/>
          </p:nvSpPr>
          <p:spPr bwMode="auto">
            <a:xfrm>
              <a:off x="6282035" y="3143845"/>
              <a:ext cx="52983" cy="55364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55"/>
            <p:cNvSpPr/>
            <p:nvPr/>
          </p:nvSpPr>
          <p:spPr bwMode="auto">
            <a:xfrm>
              <a:off x="6336804" y="2958703"/>
              <a:ext cx="53578" cy="55960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3" name="Group 58"/>
          <p:cNvGrpSpPr/>
          <p:nvPr/>
        </p:nvGrpSpPr>
        <p:grpSpPr>
          <a:xfrm>
            <a:off x="8175065" y="3511491"/>
            <a:ext cx="570809" cy="535683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34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7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8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46" name="组合 45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功能模块描述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51" name="图片 50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程精解》——马尔奇.哈弗贝克</a:t>
            </a:r>
            <a:endParaRPr lang="zh-CN" altLang="en-US" sz="2400"/>
          </a:p>
          <a:p>
            <a:pPr algn="ctr"/>
            <a:r>
              <a:rPr lang="zh-CN" altLang="en-US" sz="2400"/>
              <a:t>Vue.js网络课程</a:t>
            </a:r>
            <a:endParaRPr lang="zh-CN" altLang="en-US" sz="2400"/>
          </a:p>
          <a:p>
            <a:pPr algn="ctr"/>
            <a:r>
              <a:rPr lang="zh-CN" altLang="en-US" sz="2400"/>
              <a:t>上学期学的数据库知识</a:t>
            </a:r>
            <a:endParaRPr lang="zh-CN" altLang="en-US" sz="2400"/>
          </a:p>
          <a:p>
            <a:pPr algn="ctr"/>
            <a:r>
              <a:rPr lang="zh-CN" altLang="en-US" sz="2400"/>
              <a:t>《图解HTTP》</a:t>
            </a:r>
            <a:endParaRPr lang="zh-CN" altLang="en-US" sz="2400"/>
          </a:p>
        </p:txBody>
      </p:sp>
      <p:pic>
        <p:nvPicPr>
          <p:cNvPr id="7" name="图片 6" descr="H:\ＰＰＴ资料\PPt图片\元素包\eb18d2669e0b5427ff99ce3c8b1a15b3.pngeb18d2669e0b5427ff99ce3c8b1a15b3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72332" y="2002232"/>
            <a:ext cx="4173855" cy="3366452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1059174" y="194591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1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014220" y="1817370"/>
            <a:ext cx="434213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开发环境：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操作系统：Linux   ， Windows10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数据库软件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：MySQL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办公软件：Microsoft Office 2013，Microsoft project 2013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界面设计：Axure RP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集成开发工具：android sdudio、webstrom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8490" y="457200"/>
            <a:ext cx="3675380" cy="826770"/>
            <a:chOff x="6974" y="720"/>
            <a:chExt cx="5788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974" y="720"/>
              <a:ext cx="5788" cy="1084"/>
              <a:chOff x="6974" y="848"/>
              <a:chExt cx="5788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3"/>
              <p:cNvSpPr txBox="1"/>
              <p:nvPr/>
            </p:nvSpPr>
            <p:spPr>
              <a:xfrm>
                <a:off x="6974" y="848"/>
                <a:ext cx="5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开发环境和参考文献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7" name="图片 16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2014220" y="3722370"/>
            <a:ext cx="4342130" cy="2729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参考文献：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朴灵. 深入浅出NodeJS[M]. 第1版. 人民邮电出版社出版社, 2013.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马尔奇·哈弗贝克. JavaScript编程精解[M]. 第2版. 机械工程出版社, 2016.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ustbhuangyi. Vue.js 高仿饿了么外卖APP 收藏 [EB/OL]. [2018-3-30]. https://coding.imooc.com/class/chapter/74.html#Anchor.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计算分院老师. 数据库系统设计与开发[M]. 第1版. 浙江大学城市学院, 2017.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上野宣. 图解HTTP[M]. 第1班. 人民邮电出版社, 2014.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16959" y="370867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9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02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需求分析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requirement analysis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18" name="Group 24"/>
          <p:cNvGrpSpPr/>
          <p:nvPr/>
        </p:nvGrpSpPr>
        <p:grpSpPr>
          <a:xfrm rot="9900000">
            <a:off x="7217207" y="4873007"/>
            <a:ext cx="902107" cy="771248"/>
            <a:chOff x="2208213" y="4308475"/>
            <a:chExt cx="1313851" cy="1123184"/>
          </a:xfrm>
          <a:solidFill>
            <a:srgbClr val="689901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3956926" y="4783565"/>
            <a:ext cx="902177" cy="771191"/>
            <a:chOff x="2208213" y="4308475"/>
            <a:chExt cx="1313851" cy="1123184"/>
          </a:xfrm>
          <a:solidFill>
            <a:srgbClr val="352B2B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7219129" y="2215678"/>
            <a:ext cx="902106" cy="771248"/>
            <a:chOff x="2208213" y="4308475"/>
            <a:chExt cx="1313851" cy="1123184"/>
          </a:xfrm>
          <a:solidFill>
            <a:srgbClr val="352B2B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3966649" y="2280448"/>
            <a:ext cx="902107" cy="771248"/>
            <a:chOff x="2208213" y="4308475"/>
            <a:chExt cx="1313851" cy="1123184"/>
          </a:xfrm>
          <a:solidFill>
            <a:srgbClr val="689901"/>
          </a:solidFill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/>
          <p:nvPr/>
        </p:nvSpPr>
        <p:spPr>
          <a:xfrm>
            <a:off x="3968685" y="2337738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1447165" y="2393950"/>
            <a:ext cx="2365375" cy="3321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确定对系统的综合要求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3972498" y="5054216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1525270" y="5001260"/>
            <a:ext cx="2287270" cy="3321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导出系统的逻辑模型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7496675" y="2272968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8305800" y="2388235"/>
            <a:ext cx="2262505" cy="66421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分析系统的数据需求（逻辑结构）</a:t>
            </a:r>
            <a:r>
              <a:rPr lang="en-US" altLang="zh-CN" sz="99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.</a:t>
            </a:r>
            <a:endParaRPr lang="en-US" altLang="zh-CN" sz="9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7"/>
          <p:cNvSpPr txBox="1"/>
          <p:nvPr/>
        </p:nvSpPr>
        <p:spPr>
          <a:xfrm>
            <a:off x="7521340" y="5055061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305886" y="5001347"/>
            <a:ext cx="1991678" cy="3321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修正系统开发计划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Shape 1719"/>
          <p:cNvSpPr/>
          <p:nvPr/>
        </p:nvSpPr>
        <p:spPr>
          <a:xfrm>
            <a:off x="4547437" y="3673654"/>
            <a:ext cx="1478014" cy="1773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rgbClr val="352B2B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5847160" y="3971039"/>
            <a:ext cx="1773367" cy="147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rgbClr val="689901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6133496" y="2390376"/>
            <a:ext cx="1478014" cy="1773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rgbClr val="352B2B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4547436" y="2390378"/>
            <a:ext cx="1773367" cy="147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rgbClr val="689901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需求分析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3" name="十字星 2"/>
          <p:cNvSpPr/>
          <p:nvPr/>
        </p:nvSpPr>
        <p:spPr>
          <a:xfrm>
            <a:off x="5161280" y="2890520"/>
            <a:ext cx="386715" cy="454660"/>
          </a:xfrm>
          <a:prstGeom prst="star4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6540500" y="4483100"/>
            <a:ext cx="386715" cy="454660"/>
          </a:xfrm>
          <a:prstGeom prst="star4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6679565" y="3081020"/>
            <a:ext cx="386715" cy="454660"/>
          </a:xfrm>
          <a:prstGeom prst="star4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十字星 12"/>
          <p:cNvSpPr/>
          <p:nvPr/>
        </p:nvSpPr>
        <p:spPr>
          <a:xfrm>
            <a:off x="4983480" y="4333240"/>
            <a:ext cx="386715" cy="454660"/>
          </a:xfrm>
          <a:prstGeom prst="star4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6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00"/>
                            </p:stCondLst>
                            <p:childTnLst>
                              <p:par>
                                <p:cTn id="6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6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1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100"/>
                            </p:stCondLst>
                            <p:childTnLst>
                              <p:par>
                                <p:cTn id="8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6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300"/>
                            </p:stCondLst>
                            <p:childTnLst>
                              <p:par>
                                <p:cTn id="104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ldLvl="0" animBg="1" advAuto="0"/>
      <p:bldP spid="53" grpId="0" bldLvl="0" animBg="1" advAuto="0"/>
      <p:bldP spid="54" grpId="0" bldLvl="0" animBg="1" advAuto="0"/>
      <p:bldP spid="55" grpId="0" bldLvl="0" animBg="1" advAuto="0"/>
      <p:bldP spid="3" grpId="0" animBg="1"/>
      <p:bldP spid="12" grpId="0" animBg="1"/>
      <p:bldP spid="1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4582795" y="457200"/>
            <a:ext cx="3279140" cy="889000"/>
            <a:chOff x="7217" y="720"/>
            <a:chExt cx="5164" cy="1400"/>
          </a:xfrm>
        </p:grpSpPr>
        <p:grpSp>
          <p:nvGrpSpPr>
            <p:cNvPr id="4" name="组合 3"/>
            <p:cNvGrpSpPr/>
            <p:nvPr/>
          </p:nvGrpSpPr>
          <p:grpSpPr>
            <a:xfrm>
              <a:off x="7217" y="720"/>
              <a:ext cx="5164" cy="1400"/>
              <a:chOff x="7217" y="848"/>
              <a:chExt cx="5164" cy="14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3"/>
              <p:cNvSpPr txBox="1"/>
              <p:nvPr/>
            </p:nvSpPr>
            <p:spPr>
              <a:xfrm>
                <a:off x="7217" y="848"/>
                <a:ext cx="5164" cy="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charset="-122"/>
                    <a:ea typeface="Arial Unicode MS" panose="020B0604020202020204" charset="-122"/>
                    <a:sym typeface="+mn-ea"/>
                  </a:rPr>
                  <a:t>确定对系统的综合要求</a:t>
                </a:r>
                <a:endPara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endParaRPr>
              </a:p>
              <a:p>
                <a:pPr algn="ctr">
                  <a:lnSpc>
                    <a:spcPct val="100000"/>
                  </a:lnSpc>
                </a:pP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8" name="图片 17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9" name="椭圆 18"/>
          <p:cNvSpPr/>
          <p:nvPr/>
        </p:nvSpPr>
        <p:spPr>
          <a:xfrm>
            <a:off x="871469" y="127254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饼形 73"/>
          <p:cNvSpPr/>
          <p:nvPr/>
        </p:nvSpPr>
        <p:spPr>
          <a:xfrm rot="5400000">
            <a:off x="794105" y="145895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69564" y="257175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饼形 75"/>
          <p:cNvSpPr/>
          <p:nvPr/>
        </p:nvSpPr>
        <p:spPr>
          <a:xfrm rot="5400000">
            <a:off x="792200" y="275816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71469" y="3954145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饼形 77"/>
          <p:cNvSpPr/>
          <p:nvPr/>
        </p:nvSpPr>
        <p:spPr>
          <a:xfrm rot="5400000">
            <a:off x="794105" y="414055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68929" y="533654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饼形 79"/>
          <p:cNvSpPr/>
          <p:nvPr/>
        </p:nvSpPr>
        <p:spPr>
          <a:xfrm rot="5400000">
            <a:off x="791565" y="552295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950824" y="1874520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饼形 81"/>
          <p:cNvSpPr/>
          <p:nvPr/>
        </p:nvSpPr>
        <p:spPr>
          <a:xfrm rot="5400000">
            <a:off x="10873460" y="206791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950189" y="3217545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饼形 83"/>
          <p:cNvSpPr/>
          <p:nvPr/>
        </p:nvSpPr>
        <p:spPr>
          <a:xfrm rot="5400000">
            <a:off x="10872825" y="341094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952729" y="5695315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饼形 85"/>
          <p:cNvSpPr/>
          <p:nvPr/>
        </p:nvSpPr>
        <p:spPr>
          <a:xfrm rot="5400000">
            <a:off x="10875365" y="588871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52729" y="4558030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饼形 87"/>
          <p:cNvSpPr/>
          <p:nvPr/>
        </p:nvSpPr>
        <p:spPr>
          <a:xfrm rot="5400000">
            <a:off x="10875365" y="475142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30985" y="1044575"/>
            <a:ext cx="3510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一、功能需求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卖家发布交易物品信息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主页可以随机刷新或定向搜索物品信息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3.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买家可以收藏、评论、分享自己喜欢的物品信息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30985" y="2216785"/>
            <a:ext cx="2585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二、性能需求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1.响应时间：不能超过1s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2.信息量速率：1M带宽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3.主存容量：2G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4.磁盘容量：40G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5.</a:t>
            </a:r>
            <a:r>
              <a:rPr lang="zh-CN" altLang="en-US" sz="1200">
                <a:solidFill>
                  <a:schemeClr val="tx1"/>
                </a:solidFill>
              </a:rPr>
              <a:t>安全性：阿里云服务器的安全性能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530985" y="3788410"/>
            <a:ext cx="3347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三、可靠性和可用性需求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1.可靠性：学生查询服务的数据不能出错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2.可行性：任何用户任何时间段都可以用该软件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30985" y="5302250"/>
            <a:ext cx="1441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四、出错处理需求 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1.弹出警告框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479665" y="1836420"/>
            <a:ext cx="319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五、接口需求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用户接口需求、硬件接口需求、软件接口需求、通信接口需求，均需要，</a:t>
            </a:r>
            <a:r>
              <a:rPr lang="zh-CN" altLang="en-US" sz="1200">
                <a:solidFill>
                  <a:srgbClr val="FF0000"/>
                </a:solidFill>
              </a:rPr>
              <a:t>如左图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79665" y="3147695"/>
            <a:ext cx="33496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六、约束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1.精度：二手交易金额：整数最高6位，小数2位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2.语言：简体中文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3.设计：简约的界面，小巧的图标，清新校园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4.硬件平台：安卓手机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79665" y="4558030"/>
            <a:ext cx="3347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七、逆向需求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1.</a:t>
            </a:r>
            <a:r>
              <a:rPr lang="zh-CN" altLang="en-US" sz="1200">
                <a:solidFill>
                  <a:schemeClr val="tx1"/>
                </a:solidFill>
              </a:rPr>
              <a:t>用户拥有城市学院的身份信息，能够进行注册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2.</a:t>
            </a:r>
            <a:r>
              <a:rPr lang="zh-CN" altLang="en-US" sz="1200">
                <a:solidFill>
                  <a:schemeClr val="tx1"/>
                </a:solidFill>
              </a:rPr>
              <a:t>不同用户之间的学号ID不能相同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3.</a:t>
            </a:r>
            <a:r>
              <a:rPr lang="zh-CN" altLang="en-US" sz="1200">
                <a:solidFill>
                  <a:schemeClr val="tx1"/>
                </a:solidFill>
              </a:rPr>
              <a:t>用户发布的交易信息要及时更新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479665" y="5695315"/>
            <a:ext cx="1975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八、将来可能提出的要求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</a:t>
            </a:r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zh-CN" altLang="en-US" sz="1200">
                <a:solidFill>
                  <a:schemeClr val="tx1"/>
                </a:solidFill>
              </a:rPr>
              <a:t>可能会添加支付接口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2.</a:t>
            </a:r>
            <a:r>
              <a:rPr lang="zh-CN" altLang="en-US" sz="1200">
                <a:solidFill>
                  <a:schemeClr val="tx1"/>
                </a:solidFill>
              </a:rPr>
              <a:t>可能会加入问卷调查功能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970270" y="1346200"/>
            <a:ext cx="251460" cy="5191760"/>
          </a:xfrm>
          <a:prstGeom prst="roundRect">
            <a:avLst/>
          </a:prstGeom>
          <a:gradFill>
            <a:gsLst>
              <a:gs pos="0">
                <a:srgbClr val="689901"/>
              </a:gs>
              <a:gs pos="100000">
                <a:srgbClr val="35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左箭头 99"/>
          <p:cNvSpPr/>
          <p:nvPr/>
        </p:nvSpPr>
        <p:spPr>
          <a:xfrm>
            <a:off x="4945380" y="1470660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左箭头 100"/>
          <p:cNvSpPr/>
          <p:nvPr/>
        </p:nvSpPr>
        <p:spPr>
          <a:xfrm>
            <a:off x="4945380" y="269557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左箭头 101"/>
          <p:cNvSpPr/>
          <p:nvPr/>
        </p:nvSpPr>
        <p:spPr>
          <a:xfrm>
            <a:off x="4945380" y="398970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左箭头 102"/>
          <p:cNvSpPr/>
          <p:nvPr/>
        </p:nvSpPr>
        <p:spPr>
          <a:xfrm>
            <a:off x="4945380" y="5411470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左箭头 103"/>
          <p:cNvSpPr/>
          <p:nvPr/>
        </p:nvSpPr>
        <p:spPr>
          <a:xfrm rot="10800000">
            <a:off x="6221730" y="187452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箭头 104"/>
          <p:cNvSpPr/>
          <p:nvPr/>
        </p:nvSpPr>
        <p:spPr>
          <a:xfrm rot="10800000">
            <a:off x="6221730" y="33083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左箭头 105"/>
          <p:cNvSpPr/>
          <p:nvPr/>
        </p:nvSpPr>
        <p:spPr>
          <a:xfrm rot="10800000">
            <a:off x="6221730" y="47561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左箭头 106"/>
          <p:cNvSpPr/>
          <p:nvPr/>
        </p:nvSpPr>
        <p:spPr>
          <a:xfrm rot="10800000">
            <a:off x="6221730" y="5893435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3624" t="12494" r="54521" b="6026"/>
          <a:stretch>
            <a:fillRect/>
          </a:stretch>
        </p:blipFill>
        <p:spPr>
          <a:xfrm>
            <a:off x="379095" y="844550"/>
            <a:ext cx="4566285" cy="5584825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9" grpId="0" animBg="1"/>
      <p:bldP spid="74" grpId="0" animBg="1"/>
      <p:bldP spid="89" grpId="0"/>
      <p:bldP spid="101" grpId="0" animBg="1"/>
      <p:bldP spid="75" grpId="0" animBg="1"/>
      <p:bldP spid="76" grpId="0" animBg="1"/>
      <p:bldP spid="90" grpId="0"/>
      <p:bldP spid="102" grpId="0" animBg="1"/>
      <p:bldP spid="77" grpId="0" animBg="1"/>
      <p:bldP spid="78" grpId="0" animBg="1"/>
      <p:bldP spid="91" grpId="0"/>
      <p:bldP spid="103" grpId="0" animBg="1"/>
      <p:bldP spid="79" grpId="0" animBg="1"/>
      <p:bldP spid="80" grpId="0" animBg="1"/>
      <p:bldP spid="92" grpId="0"/>
      <p:bldP spid="104" grpId="0" animBg="1"/>
      <p:bldP spid="81" grpId="0" animBg="1"/>
      <p:bldP spid="82" grpId="0" animBg="1"/>
      <p:bldP spid="93" grpId="0"/>
      <p:bldP spid="105" grpId="0" animBg="1"/>
      <p:bldP spid="83" grpId="0" animBg="1"/>
      <p:bldP spid="84" grpId="0" animBg="1"/>
      <p:bldP spid="94" grpId="0"/>
      <p:bldP spid="106" grpId="0" animBg="1"/>
      <p:bldP spid="87" grpId="0" animBg="1"/>
      <p:bldP spid="88" grpId="0" animBg="1"/>
      <p:bldP spid="95" grpId="0"/>
      <p:bldP spid="107" grpId="0" animBg="1"/>
      <p:bldP spid="85" grpId="0" animBg="1"/>
      <p:bldP spid="86" grpId="0" animBg="1"/>
      <p:bldP spid="9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9BCFC7"/>
      </a:accent1>
      <a:accent2>
        <a:srgbClr val="70B09F"/>
      </a:accent2>
      <a:accent3>
        <a:srgbClr val="9BCFC7"/>
      </a:accent3>
      <a:accent4>
        <a:srgbClr val="70B09F"/>
      </a:accent4>
      <a:accent5>
        <a:srgbClr val="9BCFC7"/>
      </a:accent5>
      <a:accent6>
        <a:srgbClr val="70B09F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004教育公开课01">
      <a:dk1>
        <a:sysClr val="windowText" lastClr="000000"/>
      </a:dk1>
      <a:lt1>
        <a:sysClr val="window" lastClr="FFFFFF"/>
      </a:lt1>
      <a:dk2>
        <a:srgbClr val="9FB36A"/>
      </a:dk2>
      <a:lt2>
        <a:srgbClr val="E7E6E6"/>
      </a:lt2>
      <a:accent1>
        <a:srgbClr val="416236"/>
      </a:accent1>
      <a:accent2>
        <a:srgbClr val="9FB36A"/>
      </a:accent2>
      <a:accent3>
        <a:srgbClr val="416236"/>
      </a:accent3>
      <a:accent4>
        <a:srgbClr val="9FB36A"/>
      </a:accent4>
      <a:accent5>
        <a:srgbClr val="416236"/>
      </a:accent5>
      <a:accent6>
        <a:srgbClr val="9FB36A"/>
      </a:accent6>
      <a:hlink>
        <a:srgbClr val="416236"/>
      </a:hlink>
      <a:folHlink>
        <a:srgbClr val="9FB36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</Words>
  <Application>WPS 演示</Application>
  <PresentationFormat>宽屏</PresentationFormat>
  <Paragraphs>356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Roboto Condensed</vt:lpstr>
      <vt:lpstr>Open Sans</vt:lpstr>
      <vt:lpstr>Calibri</vt:lpstr>
      <vt:lpstr>Arial Unicode MS</vt:lpstr>
      <vt:lpstr>幼圆</vt:lpstr>
      <vt:lpstr>方正姚体</vt:lpstr>
      <vt:lpstr>Meiryo</vt:lpstr>
      <vt:lpstr>华文细黑</vt:lpstr>
      <vt:lpstr>DFKai-SB</vt:lpstr>
      <vt:lpstr>Gill Sans</vt:lpstr>
      <vt:lpstr>League Gothic Regular</vt:lpstr>
      <vt:lpstr>Gill Sans</vt:lpstr>
      <vt:lpstr>等线</vt:lpstr>
      <vt:lpstr>Yu Gothic UI</vt:lpstr>
      <vt:lpstr>等线 Light</vt:lpstr>
      <vt:lpstr>Impact</vt:lpstr>
      <vt:lpstr>汉仪菱心体简</vt:lpstr>
      <vt:lpstr>Calibri</vt:lpstr>
      <vt:lpstr>Segoe UI</vt:lpstr>
      <vt:lpstr>MingLiU-ExtB</vt:lpstr>
      <vt:lpstr>Gill Sans MT</vt:lpstr>
      <vt:lpstr>Calibri Light</vt:lpstr>
      <vt:lpstr>Segoe Print</vt:lpstr>
      <vt:lpstr>Wide Latin</vt:lpstr>
      <vt:lpstr>Office 主题​​</vt:lpstr>
      <vt:lpstr>Office 主题</vt:lpstr>
      <vt:lpstr>自定义设计方案</vt:lpstr>
      <vt:lpstr>3_Office 主题​​</vt:lpstr>
      <vt:lpstr>1_Office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lfjt</dc:creator>
  <cp:lastModifiedBy>可乐</cp:lastModifiedBy>
  <cp:revision>17</cp:revision>
  <dcterms:created xsi:type="dcterms:W3CDTF">2017-12-07T02:03:00Z</dcterms:created>
  <dcterms:modified xsi:type="dcterms:W3CDTF">2018-03-30T13:20:17Z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