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93" r:id="rId4"/>
    <p:sldMasterId id="2147483696" r:id="rId5"/>
    <p:sldMasterId id="2147483708" r:id="rId6"/>
    <p:sldMasterId id="2147483719" r:id="rId7"/>
    <p:sldMasterId id="2147483734" r:id="rId8"/>
  </p:sldMasterIdLst>
  <p:notesMasterIdLst>
    <p:notesMasterId r:id="rId10"/>
  </p:notesMasterIdLst>
  <p:sldIdLst>
    <p:sldId id="258" r:id="rId9"/>
    <p:sldId id="276" r:id="rId11"/>
    <p:sldId id="262" r:id="rId12"/>
    <p:sldId id="264" r:id="rId13"/>
    <p:sldId id="302" r:id="rId14"/>
    <p:sldId id="357" r:id="rId15"/>
    <p:sldId id="259" r:id="rId16"/>
    <p:sldId id="330" r:id="rId17"/>
    <p:sldId id="331" r:id="rId18"/>
    <p:sldId id="333" r:id="rId19"/>
    <p:sldId id="346" r:id="rId20"/>
    <p:sldId id="332" r:id="rId21"/>
    <p:sldId id="337" r:id="rId22"/>
    <p:sldId id="335" r:id="rId23"/>
    <p:sldId id="336" r:id="rId24"/>
    <p:sldId id="295" r:id="rId25"/>
    <p:sldId id="359" r:id="rId26"/>
    <p:sldId id="358" r:id="rId27"/>
    <p:sldId id="303" r:id="rId28"/>
    <p:sldId id="296" r:id="rId29"/>
    <p:sldId id="274" r:id="rId30"/>
    <p:sldId id="319" r:id="rId31"/>
    <p:sldId id="277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2B2B"/>
    <a:srgbClr val="689900"/>
    <a:srgbClr val="68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58"/>
            <a:ext cx="10363200" cy="1470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40"/>
            <a:ext cx="8534400" cy="1752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160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93"/>
            <a:ext cx="10363200" cy="1500280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208"/>
            <a:ext cx="5386917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010"/>
            <a:ext cx="5386917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208"/>
            <a:ext cx="5389033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010"/>
            <a:ext cx="5389033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231904" y="72480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工作回顾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670191" y="72480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423925" y="672374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898540" y="672374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519936" y="68548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工作体会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932004" y="68548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4895867" y="698586"/>
            <a:ext cx="23901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工作规划和展望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346325" y="698586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0160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0383" y="501609"/>
            <a:ext cx="1607820" cy="46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年度工作概述</a:t>
            </a:r>
            <a:endParaRPr lang="zh-CN" altLang="en-US" sz="186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5762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27296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工作完成情况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05623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75289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成功项目展示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53616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523283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67"/>
            <a:ext cx="4011084" cy="1162122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475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90"/>
            <a:ext cx="4011084" cy="469135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96"/>
            <a:ext cx="7315200" cy="566773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13"/>
            <a:ext cx="7315200" cy="411505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9200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69"/>
            <a:ext cx="7315200" cy="80491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900" y="0"/>
            <a:ext cx="12195563" cy="685842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7" tIns="43343" rIns="86687" bIns="43343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88"/>
            <a:ext cx="4368800" cy="3083755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5" y="3801687"/>
            <a:ext cx="4511964" cy="43180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5" y="4385521"/>
            <a:ext cx="4511964" cy="22846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8122"/>
            <a:ext cx="4488039" cy="15369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36"/>
            <a:ext cx="10972800" cy="114307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9D0CC-2592-4809-900B-655FF6BF8FF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42DD-752C-4899-AEEF-6B8C8C58ABE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3142"/>
            <a:ext cx="12192000" cy="688156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725"/>
            <a:ext cx="8652933" cy="698544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536"/>
            <a:ext cx="8652933" cy="38108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42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63171" y="491643"/>
            <a:ext cx="1705610" cy="397510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455"/>
            <a:ext cx="3416309" cy="459105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747" cy="685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195917" y="482600"/>
            <a:ext cx="490093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CLICK TO </a:t>
            </a:r>
            <a:r>
              <a:rPr lang="en-US" altLang="zh-CN" sz="2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ADD TITLE IN HERE</a:t>
            </a: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 rot="13500000">
            <a:off x="565367" y="581460"/>
            <a:ext cx="399491" cy="399491"/>
            <a:chOff x="1012198" y="1172188"/>
            <a:chExt cx="494867" cy="494867"/>
          </a:xfrm>
        </p:grpSpPr>
        <p:sp>
          <p:nvSpPr>
            <p:cNvPr id="2" name="矩形 1"/>
            <p:cNvSpPr/>
            <p:nvPr userDrawn="1"/>
          </p:nvSpPr>
          <p:spPr>
            <a:xfrm>
              <a:off x="1012198" y="1172188"/>
              <a:ext cx="494867" cy="494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dist="12700" dir="552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19808" y="1279798"/>
              <a:ext cx="279648" cy="279648"/>
            </a:xfrm>
            <a:prstGeom prst="rect">
              <a:avLst/>
            </a:prstGeom>
            <a:solidFill>
              <a:srgbClr val="D94E60"/>
            </a:solidFill>
            <a:ln>
              <a:noFill/>
            </a:ln>
            <a:effectLst>
              <a:innerShdw dist="12700" dir="6600000">
                <a:srgbClr val="A51E28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3" Type="http://schemas.openxmlformats.org/officeDocument/2006/relationships/theme" Target="../theme/theme2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media" Target="file:///C:\Users\L\Desktop\&#26032;&#24314;&#25991;&#20214;&#22841;\&#36719;&#20214;&#24037;&#31243;&#22522;&#30784;\&#20316;&#19994;\SE2018&#26149;-G15-&#31532;&#19977;&#21608;&#20316;&#19994;\Yanni%20-%20A%20Walk%20In%20The%20Rain.mp3" TargetMode="External"/><Relationship Id="rId1" Type="http://schemas.openxmlformats.org/officeDocument/2006/relationships/audio" Target="file:///C:\Users\L\Desktop\&#26032;&#24314;&#25991;&#20214;&#22841;\&#36719;&#20214;&#24037;&#31243;&#22522;&#30784;\&#20316;&#19994;\SE2018&#26149;-G15-&#31532;&#19977;&#21608;&#20316;&#19994;\Yanni%20-%20A%20Walk%20In%20The%20Rain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6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3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9870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553970" y="3198495"/>
            <a:ext cx="708469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G15</a:t>
            </a:r>
            <a:r>
              <a:rPr lang="zh-CN" altLang="en-US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组需求分析答辩</a:t>
            </a: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PPT</a:t>
            </a:r>
            <a:endParaRPr lang="en-US" altLang="zh-CN" sz="24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312920" y="1768475"/>
            <a:ext cx="354266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校叮当</a:t>
            </a:r>
            <a:endParaRPr lang="zh-CN" altLang="en-US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2532410" y="3766904"/>
            <a:ext cx="7127808" cy="37719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宋体" panose="02010600030101010101" pitchFamily="2" charset="-122"/>
              </a:rPr>
              <a:t>小组成员：陈佳敏  徐毓茜  马益亮  江亮儒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charset="-128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54476" y="4304791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1740" y="4304963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6" name="Yanni - A Walk In The Rain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9870" y="250825"/>
            <a:ext cx="619125" cy="619125"/>
          </a:xfrm>
          <a:prstGeom prst="rect">
            <a:avLst/>
          </a:prstGeom>
        </p:spPr>
      </p:pic>
      <p:pic>
        <p:nvPicPr>
          <p:cNvPr id="7" name="图片 6" descr="d157b10278929b86b7a263b4312d9255"/>
          <p:cNvPicPr>
            <a:picLocks noChangeAspect="1"/>
          </p:cNvPicPr>
          <p:nvPr/>
        </p:nvPicPr>
        <p:blipFill>
          <a:blip r:embed="rId4"/>
          <a:srcRect l="1939" t="60987" r="4808" b="1168"/>
          <a:stretch>
            <a:fillRect/>
          </a:stretch>
        </p:blipFill>
        <p:spPr>
          <a:xfrm>
            <a:off x="282575" y="320611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1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1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1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1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1"/>
                            </p:stCondLst>
                            <p:childTnLst>
                              <p:par>
                                <p:cTn id="40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4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16" grpId="0"/>
      <p:bldP spid="4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03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功能需求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functional requirement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>
                    <a:solidFill>
                      <a:schemeClr val="bg1">
                        <a:lumMod val="50000"/>
                      </a:schemeClr>
                    </a:solidFill>
                    <a:sym typeface="微软雅黑" panose="020B0503020204020204" charset="-122"/>
                  </a:rPr>
                  <a:t>功能分析模型</a:t>
                </a:r>
                <a:endParaRPr lang="zh-CN" altLang="en-US" sz="2400" b="0" spc="600" dirty="0">
                  <a:solidFill>
                    <a:schemeClr val="bg1">
                      <a:lumMod val="50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微软雅黑" panose="020B0503020204020204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1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1562100"/>
            <a:ext cx="6240145" cy="4761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IPO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图（部分）</a:t>
                </a:r>
                <a:endParaRPr lang="zh-CN" altLang="en-US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17" name="文本框 2"/>
          <p:cNvSpPr txBox="1">
            <a:spLocks noChangeArrowheads="1"/>
          </p:cNvSpPr>
          <p:nvPr/>
        </p:nvSpPr>
        <p:spPr bwMode="auto">
          <a:xfrm>
            <a:off x="670560" y="1620203"/>
            <a:ext cx="4565650" cy="3616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“注册模块”IPO图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系统名：“用户模块“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在下列模块调用：“用户个人信息模块”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调用下列模块：“数据库模块”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输入：用户名，密码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输出：在数据库录入用户账号信息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处理内容：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用户注册账号已存在then 提示：账号已存在，请重新输入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用户注册账号不符合规范then 提示：账号不符合规范，请重新输入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用户注册密码不符合规范then 提示：密码不符合规范，请重新输入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局部数据：用户注册信息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作者：江亮儒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日期：2018.4.23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946900" y="1654810"/>
            <a:ext cx="4565650" cy="3346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“登陆模块”IPO图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系统名：“用户模块“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在下列模块调用：“用户个人信息模块”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调用下列模块：“数据库模块”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输入：用户名，密码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输出：从数据库提取用户信息并返回用户个人界面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处理内容：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用户名不存在then 提示：“用户名不存在”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用户账号密码不匹配then 提示：“输入账号或密码错误”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局部数据：用户账号信息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作者：江亮儒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日期：2018.4.23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04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Interface design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28135" y="425450"/>
            <a:ext cx="3935095" cy="858520"/>
            <a:chOff x="6501" y="670"/>
            <a:chExt cx="6197" cy="1352"/>
          </a:xfrm>
        </p:grpSpPr>
        <p:grpSp>
          <p:nvGrpSpPr>
            <p:cNvPr id="8" name="组合 7"/>
            <p:cNvGrpSpPr/>
            <p:nvPr/>
          </p:nvGrpSpPr>
          <p:grpSpPr>
            <a:xfrm>
              <a:off x="6501" y="670"/>
              <a:ext cx="6197" cy="1134"/>
              <a:chOff x="6501" y="798"/>
              <a:chExt cx="6197" cy="113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501" y="798"/>
                <a:ext cx="61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  <a:sym typeface="+mn-ea"/>
                  </a:rPr>
                  <a:t>注册登陆界面（部分）</a:t>
                </a:r>
                <a:endParaRPr lang="zh-CN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2" name="图片 22" descr="0DUO8I~V8Q0A9D17T8S@SH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1283970"/>
            <a:ext cx="2842895" cy="5088255"/>
          </a:xfrm>
          <a:prstGeom prst="rect">
            <a:avLst/>
          </a:prstGeom>
        </p:spPr>
      </p:pic>
      <p:pic>
        <p:nvPicPr>
          <p:cNvPr id="23" name="图片 23" descr="3P6Z}L0`M`HW{7HZECM]83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1283653"/>
            <a:ext cx="2748280" cy="5088255"/>
          </a:xfrm>
          <a:prstGeom prst="rect">
            <a:avLst/>
          </a:prstGeom>
        </p:spPr>
      </p:pic>
      <p:pic>
        <p:nvPicPr>
          <p:cNvPr id="24" name="图片 24" descr="1EA_D@G_(]~2F6~B7V{$UD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70" y="1283970"/>
            <a:ext cx="2727325" cy="505015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交易界面</a:t>
                </a:r>
                <a:endParaRPr lang="zh-CN" altLang="en-US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5" name="图片 25" descr="NMV~79LX1SNTI$N1TUWX(_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08" y="1222693"/>
            <a:ext cx="2865755" cy="5183505"/>
          </a:xfrm>
          <a:prstGeom prst="rect">
            <a:avLst/>
          </a:prstGeom>
        </p:spPr>
      </p:pic>
      <p:pic>
        <p:nvPicPr>
          <p:cNvPr id="26" name="图片 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60" y="1222693"/>
            <a:ext cx="2839720" cy="524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05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其他需求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interview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8" name="直接连接符 7"/>
          <p:cNvCxnSpPr/>
          <p:nvPr/>
        </p:nvCxnSpPr>
        <p:spPr>
          <a:xfrm>
            <a:off x="6380146" y="6154135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9635" y="895985"/>
            <a:ext cx="96469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安全性要求：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用户登录时需输入账户密码，密码输入三次不正确，则需等待一分钟。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设置权限：</a:t>
            </a:r>
            <a:endParaRPr lang="zh-CN" altLang="en-US"/>
          </a:p>
          <a:p>
            <a:r>
              <a:rPr lang="zh-CN" altLang="en-US"/>
              <a:t>管理员功能：对用户发出警告，从用户信息表中删除非法用户。这项功能只能为管理员所有。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对于敏感的数据，要存入数据库进行加密操作。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对于数据库中的数据，一定要进行实时的备份操作。每当数据</a:t>
            </a:r>
            <a:endParaRPr lang="zh-CN" altLang="en-US"/>
          </a:p>
          <a:p>
            <a:r>
              <a:rPr lang="zh-CN" altLang="en-US"/>
              <a:t>库中发生一些修改操作时，就进行备份操作，这样的操作，在</a:t>
            </a:r>
            <a:endParaRPr lang="zh-CN" altLang="en-US"/>
          </a:p>
          <a:p>
            <a:r>
              <a:rPr lang="zh-CN" altLang="en-US"/>
              <a:t>后来的数据丢失时，就可以进行及时的恢复，从而避免了数据</a:t>
            </a:r>
            <a:endParaRPr lang="zh-CN" altLang="en-US"/>
          </a:p>
          <a:p>
            <a:r>
              <a:rPr lang="zh-CN" altLang="en-US"/>
              <a:t>丢失造成的损失。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                                </a:t>
            </a:r>
            <a:endParaRPr lang="zh-CN" altLang="en-US"/>
          </a:p>
          <a:p>
            <a:r>
              <a:rPr lang="zh-CN" altLang="en-US"/>
              <a:t>                                                                                                                 注：具体见</a:t>
            </a:r>
            <a:r>
              <a:rPr lang="en-US" altLang="zh-CN"/>
              <a:t>Word</a:t>
            </a:r>
            <a:r>
              <a:rPr lang="zh-CN" altLang="en-US"/>
              <a:t>文档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7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06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用户访谈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interview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23080" y="425450"/>
            <a:ext cx="3578225" cy="858520"/>
            <a:chOff x="6808" y="670"/>
            <a:chExt cx="5635" cy="1352"/>
          </a:xfrm>
        </p:grpSpPr>
        <p:grpSp>
          <p:nvGrpSpPr>
            <p:cNvPr id="8" name="组合 7"/>
            <p:cNvGrpSpPr/>
            <p:nvPr/>
          </p:nvGrpSpPr>
          <p:grpSpPr>
            <a:xfrm>
              <a:off x="6808" y="670"/>
              <a:ext cx="5635" cy="1134"/>
              <a:chOff x="6808" y="798"/>
              <a:chExt cx="5635" cy="113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808" y="798"/>
                <a:ext cx="563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访谈总结功能列表及略记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  <p:pic>
        <p:nvPicPr>
          <p:cNvPr id="11" name="图片 10" descr="~T9YSXJI(]A%1(DLPC~Z]1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283970"/>
            <a:ext cx="4329430" cy="5179060"/>
          </a:xfrm>
          <a:prstGeom prst="rect">
            <a:avLst/>
          </a:prstGeom>
        </p:spPr>
      </p:pic>
      <p:pic>
        <p:nvPicPr>
          <p:cNvPr id="12" name="图片 11" descr="ESL7C(TW32S8%F0E`T7CG`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90" y="1409065"/>
            <a:ext cx="4021455" cy="1290955"/>
          </a:xfrm>
          <a:prstGeom prst="rect">
            <a:avLst/>
          </a:prstGeom>
        </p:spPr>
      </p:pic>
      <p:pic>
        <p:nvPicPr>
          <p:cNvPr id="18" name="图片 17" descr="`)1~`8BUDACG%]J]H05]V(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90" y="3115945"/>
            <a:ext cx="4246245" cy="1282065"/>
          </a:xfrm>
          <a:prstGeom prst="rect">
            <a:avLst/>
          </a:prstGeom>
        </p:spPr>
      </p:pic>
      <p:pic>
        <p:nvPicPr>
          <p:cNvPr id="21" name="图片 20" descr="5LGZR`$YF`()M1DKTXRE1`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610" y="4849495"/>
            <a:ext cx="4254500" cy="132397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239395" y="24701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340985" y="3263900"/>
            <a:ext cx="3107690" cy="655320"/>
            <a:chOff x="8705" y="6653"/>
            <a:chExt cx="4894" cy="1032"/>
          </a:xfrm>
        </p:grpSpPr>
        <p:sp>
          <p:nvSpPr>
            <p:cNvPr id="19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界面设计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5" y="6958"/>
              <a:ext cx="101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04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85771" y="2484992"/>
            <a:ext cx="1838960" cy="1223010"/>
            <a:chOff x="2626783" y="2277020"/>
            <a:chExt cx="1838960" cy="1223010"/>
          </a:xfrm>
        </p:grpSpPr>
        <p:grpSp>
          <p:nvGrpSpPr>
            <p:cNvPr id="25" name="组合 24"/>
            <p:cNvGrpSpPr/>
            <p:nvPr/>
          </p:nvGrpSpPr>
          <p:grpSpPr>
            <a:xfrm>
              <a:off x="2626783" y="2277020"/>
              <a:ext cx="1838960" cy="1223010"/>
              <a:chOff x="2684915" y="2277020"/>
              <a:chExt cx="1838960" cy="122301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773815" y="2978060"/>
                <a:ext cx="166116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华文细黑" panose="02010600040101010101" pitchFamily="2" charset="-122"/>
                  </a:rPr>
                  <a:t>CONTENT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84915" y="2277020"/>
                <a:ext cx="1838960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目录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321671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239023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2411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3" name="图片 1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610" y="790575"/>
            <a:ext cx="3232785" cy="57918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0825" y="1616710"/>
            <a:ext cx="3377565" cy="629697"/>
            <a:chOff x="8705" y="6653"/>
            <a:chExt cx="5319" cy="1162"/>
          </a:xfrm>
        </p:grpSpPr>
        <p:sp>
          <p:nvSpPr>
            <p:cNvPr id="3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4240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项目概述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0825" y="2168525"/>
            <a:ext cx="3107690" cy="629697"/>
            <a:chOff x="8705" y="6653"/>
            <a:chExt cx="4894" cy="1162"/>
          </a:xfrm>
        </p:grpSpPr>
        <p:sp>
          <p:nvSpPr>
            <p:cNvPr id="15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数据图解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40985" y="2709545"/>
            <a:ext cx="4575810" cy="629697"/>
            <a:chOff x="8705" y="6653"/>
            <a:chExt cx="7206" cy="1162"/>
          </a:xfrm>
        </p:grpSpPr>
        <p:sp>
          <p:nvSpPr>
            <p:cNvPr id="30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6127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功能图解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03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6026150" y="380492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2890" y="397446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05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文本框 16"/>
          <p:cNvSpPr txBox="1">
            <a:spLocks noChangeArrowheads="1"/>
          </p:cNvSpPr>
          <p:nvPr/>
        </p:nvSpPr>
        <p:spPr bwMode="auto">
          <a:xfrm>
            <a:off x="6026150" y="4366895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小组成员及分工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2890" y="4536440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06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07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小组成员及分工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Group members and division of labor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2"/>
          <p:cNvGraphicFramePr/>
          <p:nvPr/>
        </p:nvGraphicFramePr>
        <p:xfrm>
          <a:off x="1105808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502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0" name="Chart 39"/>
          <p:cNvGraphicFramePr/>
          <p:nvPr/>
        </p:nvGraphicFramePr>
        <p:xfrm>
          <a:off x="3539924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/>
          <p:cNvSpPr txBox="1"/>
          <p:nvPr/>
        </p:nvSpPr>
        <p:spPr>
          <a:xfrm>
            <a:off x="4337276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2" name="Chart 47"/>
          <p:cNvGraphicFramePr/>
          <p:nvPr/>
        </p:nvGraphicFramePr>
        <p:xfrm>
          <a:off x="5972212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ontent Placeholder 2"/>
          <p:cNvSpPr txBox="1"/>
          <p:nvPr/>
        </p:nvSpPr>
        <p:spPr>
          <a:xfrm>
            <a:off x="6775050" y="2938186"/>
            <a:ext cx="1064354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4" name="Chart 51"/>
          <p:cNvGraphicFramePr/>
          <p:nvPr/>
        </p:nvGraphicFramePr>
        <p:xfrm>
          <a:off x="8406329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Content Placeholder 2"/>
          <p:cNvSpPr txBox="1"/>
          <p:nvPr/>
        </p:nvSpPr>
        <p:spPr>
          <a:xfrm>
            <a:off x="9207337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9855" y="4315460"/>
            <a:ext cx="2065655" cy="1952625"/>
            <a:chOff x="2173" y="6796"/>
            <a:chExt cx="3253" cy="3075"/>
          </a:xfrm>
        </p:grpSpPr>
        <p:sp>
          <p:nvSpPr>
            <p:cNvPr id="29" name="文本框 28"/>
            <p:cNvSpPr txBox="1"/>
            <p:nvPr/>
          </p:nvSpPr>
          <p:spPr>
            <a:xfrm>
              <a:off x="2173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【项目负责人】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设计员】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PPT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制作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数据库结构设计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[9.6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64" y="6796"/>
              <a:ext cx="312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陈佳敏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31601339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8725" y="4315398"/>
            <a:ext cx="2065655" cy="1741989"/>
            <a:chOff x="5935" y="6218"/>
            <a:chExt cx="3253" cy="6328"/>
          </a:xfrm>
        </p:grpSpPr>
        <p:sp>
          <p:nvSpPr>
            <p:cNvPr id="31" name="文本框 30"/>
            <p:cNvSpPr txBox="1"/>
            <p:nvPr/>
          </p:nvSpPr>
          <p:spPr>
            <a:xfrm>
              <a:off x="5935" y="7183"/>
              <a:ext cx="3253" cy="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【文档编辑员】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【项目整体规划】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各类文档编写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网络协议学习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Segoe UI" panose="020B0502040204020203" pitchFamily="34" charset="0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68" y="6218"/>
              <a:ext cx="2989" cy="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徐毓茜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31601343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1885" y="4315460"/>
            <a:ext cx="2074545" cy="1952625"/>
            <a:chOff x="9751" y="6796"/>
            <a:chExt cx="3267" cy="3075"/>
          </a:xfrm>
        </p:grpSpPr>
        <p:sp>
          <p:nvSpPr>
            <p:cNvPr id="33" name="文本框 32"/>
            <p:cNvSpPr txBox="1"/>
            <p:nvPr/>
          </p:nvSpPr>
          <p:spPr>
            <a:xfrm>
              <a:off x="9751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【前端程序员】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【Git管理员】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前端页面编写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前端与服务器交互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管理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[9.9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68" y="6796"/>
              <a:ext cx="30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江亮儒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31601353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44585" y="4291330"/>
            <a:ext cx="2065655" cy="1746250"/>
            <a:chOff x="13771" y="6758"/>
            <a:chExt cx="3253" cy="2750"/>
          </a:xfrm>
        </p:grpSpPr>
        <p:sp>
          <p:nvSpPr>
            <p:cNvPr id="35" name="文本框 34"/>
            <p:cNvSpPr txBox="1"/>
            <p:nvPr/>
          </p:nvSpPr>
          <p:spPr>
            <a:xfrm>
              <a:off x="13771" y="7183"/>
              <a:ext cx="325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【后端程序员】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【数据库管理员】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服务器和数据库交互操作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云端部署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35" y="6758"/>
              <a:ext cx="28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马益亮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31601361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51810" y="520700"/>
            <a:ext cx="6087110" cy="780415"/>
            <a:chOff x="3901" y="921"/>
            <a:chExt cx="9586" cy="1229"/>
          </a:xfrm>
        </p:grpSpPr>
        <p:grpSp>
          <p:nvGrpSpPr>
            <p:cNvPr id="8" name="组合 7"/>
            <p:cNvGrpSpPr/>
            <p:nvPr/>
          </p:nvGrpSpPr>
          <p:grpSpPr>
            <a:xfrm>
              <a:off x="3901" y="921"/>
              <a:ext cx="9586" cy="883"/>
              <a:chOff x="3901" y="1049"/>
              <a:chExt cx="9586" cy="883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3"/>
              <p:cNvSpPr txBox="1"/>
              <p:nvPr/>
            </p:nvSpPr>
            <p:spPr>
              <a:xfrm>
                <a:off x="3901" y="1049"/>
                <a:ext cx="958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G15</a:t>
                </a: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小组成员及分工（个人十分制）</a:t>
                </a:r>
                <a:endParaRPr lang="en-US" altLang="zh-CN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5"/>
            <a:srcRect l="43184" t="87379" r="41539" b="822"/>
            <a:stretch>
              <a:fillRect/>
            </a:stretch>
          </p:blipFill>
          <p:spPr>
            <a:xfrm>
              <a:off x="7609" y="1458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会议记录</a:t>
                </a:r>
                <a:endParaRPr lang="zh-CN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 descr="ZFS`{~$~`A5VD48IMTM`EJ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358265"/>
            <a:ext cx="5695315" cy="3628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05" y="727710"/>
            <a:ext cx="4686935" cy="27501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3373755"/>
            <a:ext cx="4686300" cy="322326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7330" y="26098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289810" y="2927985"/>
            <a:ext cx="7726045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Thanks for your listening</a:t>
            </a:r>
            <a:endParaRPr lang="en-US" altLang="zh-CN" sz="48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715260" y="1460500"/>
            <a:ext cx="677989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SE2018</a:t>
            </a: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春</a:t>
            </a: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-G15</a:t>
            </a:r>
            <a:endParaRPr lang="en-US" altLang="zh-CN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65906" y="4076826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0470" y="4076998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1940" y="321627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6" grpId="0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01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30" name="直接连接符 29"/>
          <p:cNvCxnSpPr/>
          <p:nvPr/>
        </p:nvCxnSpPr>
        <p:spPr>
          <a:xfrm>
            <a:off x="6103549" y="1472986"/>
            <a:ext cx="0" cy="510230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2356130" y="1886957"/>
            <a:ext cx="4337404" cy="966951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5386405" y="1988604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One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2365294" y="4442765"/>
            <a:ext cx="4337404" cy="966951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5390850" y="4519638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5514822" y="3157136"/>
            <a:ext cx="4337404" cy="966951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5526998" y="3248245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Two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27674" y="1950506"/>
            <a:ext cx="197892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市场背景</a:t>
            </a:r>
            <a:r>
              <a:rPr lang="en-US" altLang="zh-CN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756160" y="4524797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产品对象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43893" y="3253405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</a:t>
            </a:r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目标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25195" y="2644775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手机是把手机当成接受讯息的工具，了解时事的工具，建立社交网络的工具，便利生活的工具。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越来越多的高校学生更愿意通过移动智能终端平台连接互联网。于是针对大学生群体的校园APP也诞生了。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94500" y="4051300"/>
            <a:ext cx="467487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应用目标：信息实用，方便学生，学生将闲置物品信息挂在校叮当二手交易app，以便学生之间双向选择，创造一定的经济价值。发布供求信息时提供真实的联系方式，商品价格及质量可以直接当面确定，降低交易风险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5195" y="5125720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主要用户：浙江大学城市学院在校学生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特殊用户：杨老师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校园二手交易网上进行交易的都是本校学生，系统的用户主要分为系统管理员、游客、买家、卖家等业务对象。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项目概述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程精解》——马尔奇.哈弗贝克</a:t>
            </a:r>
            <a:endParaRPr lang="zh-CN" altLang="en-US" sz="2400"/>
          </a:p>
          <a:p>
            <a:pPr algn="ctr"/>
            <a:r>
              <a:rPr lang="zh-CN" altLang="en-US" sz="2400"/>
              <a:t>Vue.js网络课程</a:t>
            </a:r>
            <a:endParaRPr lang="zh-CN" altLang="en-US" sz="2400"/>
          </a:p>
          <a:p>
            <a:pPr algn="ctr"/>
            <a:r>
              <a:rPr lang="zh-CN" altLang="en-US" sz="2400"/>
              <a:t>上学期学的数据库知识</a:t>
            </a:r>
            <a:endParaRPr lang="zh-CN" altLang="en-US" sz="2400"/>
          </a:p>
          <a:p>
            <a:pPr algn="ctr"/>
            <a:r>
              <a:rPr lang="zh-CN" altLang="en-US" sz="2400"/>
              <a:t>《图解HTTP》</a:t>
            </a:r>
            <a:endParaRPr lang="zh-CN" altLang="en-US" sz="2400"/>
          </a:p>
        </p:txBody>
      </p:sp>
      <p:pic>
        <p:nvPicPr>
          <p:cNvPr id="7" name="图片 6" descr="H:\ＰＰＴ资料\PPt图片\元素包\eb18d2669e0b5427ff99ce3c8b1a15b3.pngeb18d2669e0b5427ff99ce3c8b1a15b3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72332" y="2002232"/>
            <a:ext cx="4173855" cy="3366452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1059174" y="194591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1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8490" y="457200"/>
            <a:ext cx="3675380" cy="826770"/>
            <a:chOff x="6974" y="720"/>
            <a:chExt cx="5788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974" y="720"/>
              <a:ext cx="5788" cy="1084"/>
              <a:chOff x="6974" y="848"/>
              <a:chExt cx="5788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3"/>
              <p:cNvSpPr txBox="1"/>
              <p:nvPr/>
            </p:nvSpPr>
            <p:spPr>
              <a:xfrm>
                <a:off x="6974" y="848"/>
                <a:ext cx="5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用户特点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7" name="图片 16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937889" y="451258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9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92300" y="1894205"/>
            <a:ext cx="897318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管理员：当软件运行发生错误时，能够快速、准确对其定位、诊断和</a:t>
            </a:r>
            <a:endParaRPr lang="zh-CN" altLang="en-US" sz="1600"/>
          </a:p>
          <a:p>
            <a:r>
              <a:rPr lang="zh-CN" altLang="en-US" sz="1600"/>
              <a:t>修改恢复。后台处理信息。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主要用户：浙江大学城市学院在校学生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特殊用户：杨老师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校园二手交易网上进行交易的都是本校的学生，系统的用户</a:t>
            </a:r>
            <a:endParaRPr lang="zh-CN" altLang="en-US" sz="1600"/>
          </a:p>
          <a:p>
            <a:r>
              <a:rPr lang="zh-CN" altLang="en-US" sz="1600"/>
              <a:t>主要分为系统管理员、游客、买家、卖家等业务对象。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1809115" y="4620895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用户代表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4180205"/>
            <a:ext cx="4150995" cy="241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程精解》——马尔奇.哈弗贝克</a:t>
            </a:r>
            <a:endParaRPr lang="zh-CN" altLang="en-US" sz="2400"/>
          </a:p>
          <a:p>
            <a:pPr algn="ctr"/>
            <a:r>
              <a:rPr lang="zh-CN" altLang="en-US" sz="2400"/>
              <a:t>Vue.js网络课程</a:t>
            </a:r>
            <a:endParaRPr lang="zh-CN" altLang="en-US" sz="2400"/>
          </a:p>
          <a:p>
            <a:pPr algn="ctr"/>
            <a:r>
              <a:rPr lang="zh-CN" altLang="en-US" sz="2400"/>
              <a:t>上学期学的数据库知识</a:t>
            </a:r>
            <a:endParaRPr lang="zh-CN" altLang="en-US" sz="2400"/>
          </a:p>
          <a:p>
            <a:pPr algn="ctr"/>
            <a:r>
              <a:rPr lang="zh-CN" altLang="en-US" sz="2400"/>
              <a:t>《图解HTTP》</a:t>
            </a:r>
            <a:endParaRPr lang="zh-CN" altLang="en-US" sz="2400"/>
          </a:p>
        </p:txBody>
      </p:sp>
      <p:pic>
        <p:nvPicPr>
          <p:cNvPr id="7" name="图片 6" descr="H:\ＰＰＴ资料\PPt图片\元素包\eb18d2669e0b5427ff99ce3c8b1a15b3.pngeb18d2669e0b5427ff99ce3c8b1a15b3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72332" y="2002232"/>
            <a:ext cx="4173855" cy="3366452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1059174" y="194591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1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014220" y="1817370"/>
            <a:ext cx="434213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开发环境：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操作系统：Linux   ， Windows10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数据库软件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：MySQL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办公软件：Microsoft Office 2013，Microsoft project 2013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界面设计：Axure RP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集成开发工具：android sdudio、webstrom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8490" y="457200"/>
            <a:ext cx="3675380" cy="826770"/>
            <a:chOff x="6974" y="720"/>
            <a:chExt cx="5788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974" y="720"/>
              <a:ext cx="5788" cy="1084"/>
              <a:chOff x="6974" y="848"/>
              <a:chExt cx="5788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3"/>
              <p:cNvSpPr txBox="1"/>
              <p:nvPr/>
            </p:nvSpPr>
            <p:spPr>
              <a:xfrm>
                <a:off x="6974" y="848"/>
                <a:ext cx="5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开发环境和参考文献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7" name="图片 16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2014220" y="3722370"/>
            <a:ext cx="4342130" cy="2729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参考文献：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朴灵. 深入浅出NodeJS[M]. 第1版. 人民邮电出版社出版社, 2013.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马尔奇·哈弗贝克. JavaScript编程精解[M]. 第2版. 机械工程出版社, 2016.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ustbhuangyi. Vue.js 高仿饿了么外卖APP 收藏 [EB/OL]. [2018-3-30]. https://coding.imooc.com/class/chapter/74.html#Anchor.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计算分院老师. 数据库系统设计与开发[M]. 第1版. 浙江大学城市学院, 2017.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上野宣. 图解HTTP[M]. 第1班. 人民邮电出版社, 2014.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16959" y="370867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9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02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数据图解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1716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Data graph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E-R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图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0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599565"/>
            <a:ext cx="11525250" cy="462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数据字典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1" name="图片 21" descr="6BD5}WE%32B%HJ@%XIP{}L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" y="1347470"/>
            <a:ext cx="8143240" cy="50819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9BCFC7"/>
      </a:accent1>
      <a:accent2>
        <a:srgbClr val="70B09F"/>
      </a:accent2>
      <a:accent3>
        <a:srgbClr val="9BCFC7"/>
      </a:accent3>
      <a:accent4>
        <a:srgbClr val="70B09F"/>
      </a:accent4>
      <a:accent5>
        <a:srgbClr val="9BCFC7"/>
      </a:accent5>
      <a:accent6>
        <a:srgbClr val="70B09F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004教育公开课01">
      <a:dk1>
        <a:sysClr val="windowText" lastClr="000000"/>
      </a:dk1>
      <a:lt1>
        <a:sysClr val="window" lastClr="FFFFFF"/>
      </a:lt1>
      <a:dk2>
        <a:srgbClr val="9FB36A"/>
      </a:dk2>
      <a:lt2>
        <a:srgbClr val="E7E6E6"/>
      </a:lt2>
      <a:accent1>
        <a:srgbClr val="416236"/>
      </a:accent1>
      <a:accent2>
        <a:srgbClr val="9FB36A"/>
      </a:accent2>
      <a:accent3>
        <a:srgbClr val="416236"/>
      </a:accent3>
      <a:accent4>
        <a:srgbClr val="9FB36A"/>
      </a:accent4>
      <a:accent5>
        <a:srgbClr val="416236"/>
      </a:accent5>
      <a:accent6>
        <a:srgbClr val="9FB36A"/>
      </a:accent6>
      <a:hlink>
        <a:srgbClr val="416236"/>
      </a:hlink>
      <a:folHlink>
        <a:srgbClr val="9FB36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2461</Words>
  <Application>WPS 演示</Application>
  <PresentationFormat>宽屏</PresentationFormat>
  <Paragraphs>279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Roboto Condensed</vt:lpstr>
      <vt:lpstr>Open Sans</vt:lpstr>
      <vt:lpstr>Calibri</vt:lpstr>
      <vt:lpstr>Arial Unicode MS</vt:lpstr>
      <vt:lpstr>幼圆</vt:lpstr>
      <vt:lpstr>方正姚体</vt:lpstr>
      <vt:lpstr>Meiryo</vt:lpstr>
      <vt:lpstr>华文细黑</vt:lpstr>
      <vt:lpstr>DFKai-SB</vt:lpstr>
      <vt:lpstr>等线</vt:lpstr>
      <vt:lpstr>Yu Gothic UI</vt:lpstr>
      <vt:lpstr>等线 Light</vt:lpstr>
      <vt:lpstr>Calibri</vt:lpstr>
      <vt:lpstr>Times New Roman</vt:lpstr>
      <vt:lpstr>Segoe UI</vt:lpstr>
      <vt:lpstr>MingLiU-ExtB</vt:lpstr>
      <vt:lpstr>Segoe Print</vt:lpstr>
      <vt:lpstr>Wide Latin</vt:lpstr>
      <vt:lpstr>Office 主题​​</vt:lpstr>
      <vt:lpstr>Office 主题</vt:lpstr>
      <vt:lpstr>自定义设计方案</vt:lpstr>
      <vt:lpstr>3_Office 主题​​</vt:lpstr>
      <vt:lpstr>1_Office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lfjt</dc:creator>
  <cp:lastModifiedBy>可乐</cp:lastModifiedBy>
  <cp:revision>27</cp:revision>
  <dcterms:created xsi:type="dcterms:W3CDTF">2017-12-07T02:03:00Z</dcterms:created>
  <dcterms:modified xsi:type="dcterms:W3CDTF">2018-04-26T04:22:48Z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