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51720" y="260648"/>
            <a:ext cx="6768752" cy="1800200"/>
          </a:xfrm>
        </p:spPr>
        <p:txBody>
          <a:bodyPr>
            <a:normAutofit/>
          </a:bodyPr>
          <a:lstStyle/>
          <a:p>
            <a:pPr algn="ctr"/>
            <a:r>
              <a:rPr lang="zh-CN" altLang="zh-CN" sz="4800" dirty="0">
                <a:solidFill>
                  <a:schemeClr val="tx1"/>
                </a:solidFill>
                <a:latin typeface="+mj-ea"/>
              </a:rPr>
              <a:t>第</a:t>
            </a:r>
            <a:r>
              <a:rPr lang="en-US" altLang="zh-CN" sz="4800" dirty="0">
                <a:solidFill>
                  <a:schemeClr val="tx1"/>
                </a:solidFill>
                <a:latin typeface="+mj-ea"/>
              </a:rPr>
              <a:t>1</a:t>
            </a:r>
            <a:r>
              <a:rPr lang="zh-CN" altLang="zh-CN" sz="4800" dirty="0">
                <a:solidFill>
                  <a:schemeClr val="tx1"/>
                </a:solidFill>
                <a:latin typeface="+mj-ea"/>
              </a:rPr>
              <a:t>章</a:t>
            </a:r>
            <a:r>
              <a:rPr lang="en-US" altLang="zh-CN" sz="4800" dirty="0">
                <a:solidFill>
                  <a:schemeClr val="tx1"/>
                </a:solidFill>
                <a:latin typeface="+mj-ea"/>
              </a:rPr>
              <a:t>  Python</a:t>
            </a:r>
            <a:r>
              <a:rPr lang="zh-CN" altLang="zh-CN" sz="4800" dirty="0">
                <a:solidFill>
                  <a:schemeClr val="tx1"/>
                </a:solidFill>
                <a:latin typeface="+mj-ea"/>
              </a:rPr>
              <a:t>零基础语法</a:t>
            </a:r>
            <a:r>
              <a:rPr lang="zh-CN" altLang="zh-CN" sz="4800" dirty="0" smtClean="0">
                <a:solidFill>
                  <a:schemeClr val="tx1"/>
                </a:solidFill>
                <a:latin typeface="+mj-ea"/>
              </a:rPr>
              <a:t>入门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75856" y="2708920"/>
            <a:ext cx="5182344" cy="366600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1.1  Python</a:t>
            </a:r>
            <a:r>
              <a:rPr lang="zh-CN" altLang="zh-CN" sz="2800" dirty="0">
                <a:solidFill>
                  <a:schemeClr val="tx1"/>
                </a:solidFill>
                <a:latin typeface="+mn-ea"/>
              </a:rPr>
              <a:t>与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</a:rPr>
              <a:t>PyCharm</a:t>
            </a:r>
            <a:r>
              <a:rPr lang="zh-CN" altLang="zh-CN" sz="2800" dirty="0">
                <a:solidFill>
                  <a:schemeClr val="tx1"/>
                </a:solidFill>
                <a:latin typeface="+mn-ea"/>
              </a:rPr>
              <a:t>安装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1.2  </a:t>
            </a:r>
            <a:r>
              <a:rPr lang="zh-CN" altLang="zh-CN" sz="2800" dirty="0">
                <a:solidFill>
                  <a:schemeClr val="tx1"/>
                </a:solidFill>
                <a:latin typeface="+mn-ea"/>
              </a:rPr>
              <a:t>变量和字符串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1.3  </a:t>
            </a:r>
            <a:r>
              <a:rPr lang="zh-CN" altLang="zh-CN" sz="2800" dirty="0">
                <a:solidFill>
                  <a:schemeClr val="tx1"/>
                </a:solidFill>
                <a:latin typeface="+mn-ea"/>
              </a:rPr>
              <a:t>函数与控制语句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1.4  Python</a:t>
            </a:r>
            <a:r>
              <a:rPr lang="zh-CN" altLang="zh-CN" sz="2800" dirty="0">
                <a:solidFill>
                  <a:schemeClr val="tx1"/>
                </a:solidFill>
                <a:latin typeface="+mn-ea"/>
              </a:rPr>
              <a:t>数据结构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1.5  Python</a:t>
            </a:r>
            <a:r>
              <a:rPr lang="zh-CN" altLang="zh-CN" sz="2800" dirty="0">
                <a:solidFill>
                  <a:schemeClr val="tx1"/>
                </a:solidFill>
                <a:latin typeface="+mn-ea"/>
              </a:rPr>
              <a:t>文件操作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1.6  Python</a:t>
            </a:r>
            <a:r>
              <a:rPr lang="zh-CN" altLang="zh-CN" sz="2800" dirty="0">
                <a:solidFill>
                  <a:schemeClr val="tx1"/>
                </a:solidFill>
                <a:latin typeface="+mn-ea"/>
              </a:rPr>
              <a:t>面向对象</a:t>
            </a:r>
          </a:p>
          <a:p>
            <a:endParaRPr lang="zh-CN" altLang="en-US" sz="28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0187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0"/>
            <a:ext cx="8568952" cy="994122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latin typeface="+mj-ea"/>
              </a:rPr>
              <a:t>1.2.2  </a:t>
            </a:r>
            <a:r>
              <a:rPr lang="zh-CN" altLang="zh-CN" sz="4400" b="1" dirty="0">
                <a:solidFill>
                  <a:schemeClr val="tx1"/>
                </a:solidFill>
                <a:latin typeface="+mj-ea"/>
              </a:rPr>
              <a:t>字符串的“加法”和</a:t>
            </a:r>
            <a:r>
              <a:rPr lang="zh-CN" altLang="zh-CN" sz="4400" b="1" dirty="0" smtClean="0">
                <a:solidFill>
                  <a:schemeClr val="tx1"/>
                </a:solidFill>
                <a:latin typeface="+mj-ea"/>
              </a:rPr>
              <a:t>“乘法”</a:t>
            </a:r>
            <a:endParaRPr lang="zh-CN" altLang="en-US" sz="44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7931224" cy="5493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000" dirty="0">
                <a:latin typeface="+mn-ea"/>
              </a:rPr>
              <a:t>由于</a:t>
            </a:r>
            <a:r>
              <a:rPr lang="en-US" altLang="zh-CN" sz="2000" dirty="0">
                <a:latin typeface="+mn-ea"/>
              </a:rPr>
              <a:t>Python</a:t>
            </a:r>
            <a:r>
              <a:rPr lang="zh-CN" altLang="zh-CN" sz="2000" dirty="0">
                <a:latin typeface="+mn-ea"/>
              </a:rPr>
              <a:t>爬虫的对象大部分为文本，所以字符串的用法尤为重要。在</a:t>
            </a:r>
            <a:r>
              <a:rPr lang="en-US" altLang="zh-CN" sz="2000" dirty="0">
                <a:latin typeface="+mn-ea"/>
              </a:rPr>
              <a:t>Python</a:t>
            </a:r>
            <a:r>
              <a:rPr lang="zh-CN" altLang="zh-CN" sz="2000" dirty="0">
                <a:latin typeface="+mn-ea"/>
              </a:rPr>
              <a:t>中，字符串由双引号或单引号和引号中的字符组成。首先，通过下面代码看看字符串的“加法”：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a = 'I'</a:t>
            </a:r>
            <a:endParaRPr lang="zh-CN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b = ' love'</a:t>
            </a:r>
            <a:endParaRPr lang="zh-CN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c = ' Python'</a:t>
            </a:r>
            <a:endParaRPr lang="zh-CN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print(a + b + c)			#</a:t>
            </a:r>
            <a:r>
              <a:rPr lang="zh-CN" altLang="zh-CN" sz="2000" dirty="0">
                <a:latin typeface="+mn-ea"/>
              </a:rPr>
              <a:t>字符串相加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# result I love Python</a:t>
            </a:r>
            <a:endParaRPr lang="zh-CN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zh-CN" sz="2000" dirty="0">
                <a:latin typeface="+mn-ea"/>
              </a:rPr>
              <a:t>在爬虫代码中，会经常构造</a:t>
            </a:r>
            <a:r>
              <a:rPr lang="en-US" altLang="zh-CN" sz="2000" dirty="0">
                <a:latin typeface="+mn-ea"/>
              </a:rPr>
              <a:t>URL</a:t>
            </a:r>
            <a:r>
              <a:rPr lang="zh-CN" altLang="zh-CN" sz="2000" dirty="0">
                <a:latin typeface="+mn-ea"/>
              </a:rPr>
              <a:t>，例如：在爬取一个网页链接时，只有一部分：</a:t>
            </a:r>
            <a:r>
              <a:rPr lang="en-US" altLang="zh-CN" sz="2000" dirty="0">
                <a:latin typeface="+mn-ea"/>
              </a:rPr>
              <a:t>/u/9104ebf5e177</a:t>
            </a:r>
            <a:r>
              <a:rPr lang="zh-CN" altLang="zh-CN" sz="2000" dirty="0">
                <a:latin typeface="+mn-ea"/>
              </a:rPr>
              <a:t>，这部分链接是无法访问的，还需要</a:t>
            </a:r>
            <a:r>
              <a:rPr lang="en-US" altLang="zh-CN" sz="2000" dirty="0">
                <a:latin typeface="+mn-ea"/>
              </a:rPr>
              <a:t>http://www.jianshu.com</a:t>
            </a:r>
            <a:r>
              <a:rPr lang="zh-CN" altLang="zh-CN" sz="2000" dirty="0">
                <a:latin typeface="+mn-ea"/>
              </a:rPr>
              <a:t>，这时可以通过字符串的“加法”进行合并。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Python</a:t>
            </a:r>
            <a:r>
              <a:rPr lang="zh-CN" altLang="zh-CN" sz="2000" dirty="0">
                <a:latin typeface="+mn-ea"/>
              </a:rPr>
              <a:t>的字符串不仅可以相加，也可以乘以一个数字：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a = 'word'</a:t>
            </a:r>
            <a:endParaRPr lang="zh-CN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print(a*3)			#</a:t>
            </a:r>
            <a:r>
              <a:rPr lang="zh-CN" altLang="zh-CN" sz="2000" dirty="0">
                <a:latin typeface="+mn-ea"/>
              </a:rPr>
              <a:t>字符串乘法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#result </a:t>
            </a:r>
            <a:r>
              <a:rPr lang="en-US" altLang="zh-CN" sz="2000" dirty="0" err="1">
                <a:latin typeface="+mn-ea"/>
              </a:rPr>
              <a:t>wordwordword</a:t>
            </a:r>
            <a:endParaRPr lang="zh-CN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zh-CN" sz="2000" dirty="0">
                <a:latin typeface="+mn-ea"/>
              </a:rPr>
              <a:t>字符串乘以一个数字，意思就是将字符串复制这个数字的份数。</a:t>
            </a:r>
          </a:p>
          <a:p>
            <a:pPr marL="0" indent="0">
              <a:buNone/>
            </a:pP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2362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352928" cy="864096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  <a:latin typeface="+mj-ea"/>
              </a:rPr>
              <a:t>1.2.3  </a:t>
            </a:r>
            <a:r>
              <a:rPr lang="zh-CN" altLang="zh-CN" sz="4000" b="1" dirty="0">
                <a:solidFill>
                  <a:schemeClr val="tx1"/>
                </a:solidFill>
                <a:latin typeface="+mj-ea"/>
              </a:rPr>
              <a:t>字符串的切片和</a:t>
            </a:r>
            <a:r>
              <a:rPr lang="zh-CN" altLang="zh-CN" sz="4000" b="1" dirty="0" smtClean="0">
                <a:solidFill>
                  <a:schemeClr val="tx1"/>
                </a:solidFill>
                <a:latin typeface="+mj-ea"/>
              </a:rPr>
              <a:t>索引</a:t>
            </a:r>
            <a:endParaRPr lang="zh-CN" altLang="en-US" sz="40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8219256" cy="55652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dirty="0">
                <a:latin typeface="+mn-ea"/>
              </a:rPr>
              <a:t>字符串的切片和索引就是通过</a:t>
            </a:r>
            <a:r>
              <a:rPr lang="en-US" altLang="zh-CN" dirty="0">
                <a:latin typeface="+mn-ea"/>
              </a:rPr>
              <a:t>string[x]</a:t>
            </a:r>
            <a:r>
              <a:rPr lang="zh-CN" altLang="zh-CN" dirty="0">
                <a:latin typeface="+mn-ea"/>
              </a:rPr>
              <a:t>，获取字符串的一部分信息：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a = 'I love python'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print(a[0])			#</a:t>
            </a:r>
            <a:r>
              <a:rPr lang="zh-CN" altLang="zh-CN" dirty="0">
                <a:latin typeface="+mn-ea"/>
              </a:rPr>
              <a:t>取字符串第一个元素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#result I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print(a[0:5])		#</a:t>
            </a:r>
            <a:r>
              <a:rPr lang="zh-CN" altLang="zh-CN" dirty="0">
                <a:latin typeface="+mn-ea"/>
              </a:rPr>
              <a:t>取字符串第一个到第五个元素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#result I </a:t>
            </a:r>
            <a:r>
              <a:rPr lang="en-US" altLang="zh-CN" dirty="0" err="1">
                <a:latin typeface="+mn-ea"/>
              </a:rPr>
              <a:t>lov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print(a[-1])			#</a:t>
            </a:r>
            <a:r>
              <a:rPr lang="zh-CN" altLang="zh-CN" dirty="0">
                <a:latin typeface="+mn-ea"/>
              </a:rPr>
              <a:t>取字符串最后一个元素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#result n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zh-CN" dirty="0" smtClean="0">
                <a:latin typeface="+mn-ea"/>
              </a:rPr>
              <a:t>通过</a:t>
            </a:r>
            <a:r>
              <a:rPr lang="zh-CN" altLang="en-US" dirty="0" smtClean="0">
                <a:latin typeface="+mn-ea"/>
              </a:rPr>
              <a:t>下</a:t>
            </a:r>
            <a:r>
              <a:rPr lang="zh-CN" altLang="zh-CN" dirty="0" smtClean="0">
                <a:latin typeface="+mn-ea"/>
              </a:rPr>
              <a:t>图就</a:t>
            </a:r>
            <a:r>
              <a:rPr lang="zh-CN" altLang="zh-CN" dirty="0">
                <a:latin typeface="+mn-ea"/>
              </a:rPr>
              <a:t>能清楚的理解字符串的切片和索引：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301208"/>
            <a:ext cx="6552728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4396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859216" cy="7060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latin typeface="+mj-ea"/>
              </a:rPr>
              <a:t>1.2.4  </a:t>
            </a:r>
            <a:r>
              <a:rPr lang="zh-CN" altLang="zh-CN" sz="4400" b="1" dirty="0">
                <a:solidFill>
                  <a:schemeClr val="tx1"/>
                </a:solidFill>
                <a:latin typeface="+mj-ea"/>
              </a:rPr>
              <a:t>字符串</a:t>
            </a:r>
            <a:r>
              <a:rPr lang="zh-CN" altLang="zh-CN" sz="4400" b="1" dirty="0" smtClean="0">
                <a:solidFill>
                  <a:schemeClr val="tx1"/>
                </a:solidFill>
                <a:latin typeface="+mj-ea"/>
              </a:rPr>
              <a:t>方法</a:t>
            </a:r>
            <a:endParaRPr lang="zh-CN" altLang="en-US" sz="44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39552" y="1052736"/>
            <a:ext cx="7848872" cy="5616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+mn-ea"/>
              </a:rPr>
              <a:t>Python</a:t>
            </a:r>
            <a:r>
              <a:rPr lang="zh-CN" altLang="zh-CN" dirty="0">
                <a:latin typeface="+mn-ea"/>
              </a:rPr>
              <a:t>做为面向对象的语言，每个对象都有着相应的方法，字符串也是一样，拥有着多种方法，在这里介绍爬虫中所常用的几种方法。</a:t>
            </a: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1.split()</a:t>
            </a:r>
            <a:r>
              <a:rPr lang="zh-CN" altLang="zh-CN" b="1" dirty="0">
                <a:latin typeface="+mn-ea"/>
              </a:rPr>
              <a:t>方法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a = 'www.baidu.com'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print(</a:t>
            </a:r>
            <a:r>
              <a:rPr lang="en-US" altLang="zh-CN" dirty="0" err="1">
                <a:latin typeface="+mn-ea"/>
              </a:rPr>
              <a:t>a.split</a:t>
            </a:r>
            <a:r>
              <a:rPr lang="en-US" altLang="zh-CN" dirty="0">
                <a:latin typeface="+mn-ea"/>
              </a:rPr>
              <a:t>('.'))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# result ['www', '</a:t>
            </a:r>
            <a:r>
              <a:rPr lang="en-US" altLang="zh-CN" dirty="0" err="1">
                <a:latin typeface="+mn-ea"/>
              </a:rPr>
              <a:t>baidu</a:t>
            </a:r>
            <a:r>
              <a:rPr lang="en-US" altLang="zh-CN" dirty="0">
                <a:latin typeface="+mn-ea"/>
              </a:rPr>
              <a:t>', 'com']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2.repalce()</a:t>
            </a:r>
            <a:r>
              <a:rPr lang="zh-CN" altLang="zh-CN" b="1" dirty="0">
                <a:latin typeface="+mn-ea"/>
              </a:rPr>
              <a:t>方法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a = 'There is apples'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b = </a:t>
            </a:r>
            <a:r>
              <a:rPr lang="en-US" altLang="zh-CN" dirty="0" err="1">
                <a:latin typeface="+mn-ea"/>
              </a:rPr>
              <a:t>a.replace</a:t>
            </a:r>
            <a:r>
              <a:rPr lang="en-US" altLang="zh-CN" dirty="0">
                <a:latin typeface="+mn-ea"/>
              </a:rPr>
              <a:t>('</a:t>
            </a:r>
            <a:r>
              <a:rPr lang="en-US" altLang="zh-CN" dirty="0" err="1">
                <a:latin typeface="+mn-ea"/>
              </a:rPr>
              <a:t>is','are</a:t>
            </a:r>
            <a:r>
              <a:rPr lang="en-US" altLang="zh-CN" dirty="0">
                <a:latin typeface="+mn-ea"/>
              </a:rPr>
              <a:t>')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print(b)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# result There are apples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这种方法类似文本中的“查找和替换”功能。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7137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9512" y="116632"/>
            <a:ext cx="8424936" cy="63573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b="1" dirty="0">
                <a:latin typeface="+mn-ea"/>
              </a:rPr>
              <a:t>3.strip()</a:t>
            </a:r>
            <a:r>
              <a:rPr lang="zh-CN" altLang="zh-CN" sz="2000" b="1" dirty="0">
                <a:latin typeface="+mn-ea"/>
              </a:rPr>
              <a:t>方法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a = '  python is cool    '</a:t>
            </a:r>
            <a:endParaRPr lang="zh-CN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print(</a:t>
            </a:r>
            <a:r>
              <a:rPr lang="en-US" altLang="zh-CN" sz="2000" dirty="0" err="1">
                <a:latin typeface="+mn-ea"/>
              </a:rPr>
              <a:t>a.strip</a:t>
            </a:r>
            <a:r>
              <a:rPr lang="en-US" altLang="zh-CN" sz="2000" dirty="0">
                <a:latin typeface="+mn-ea"/>
              </a:rPr>
              <a:t>())</a:t>
            </a:r>
            <a:endParaRPr lang="zh-CN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# result  python is cool</a:t>
            </a:r>
            <a:endParaRPr lang="zh-CN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strip()</a:t>
            </a:r>
            <a:r>
              <a:rPr lang="zh-CN" altLang="zh-CN" sz="2000" dirty="0">
                <a:latin typeface="+mn-ea"/>
              </a:rPr>
              <a:t>方法返回去除两侧（不包括内部）空格的字符串，也可以指定需要去除的字符，将他们列为参数中即可。</a:t>
            </a:r>
          </a:p>
          <a:p>
            <a:pPr marL="0" indent="0">
              <a:buNone/>
            </a:pPr>
            <a:r>
              <a:rPr lang="en-US" altLang="zh-CN" sz="2000" b="1" dirty="0" smtClean="0">
                <a:latin typeface="+mn-ea"/>
              </a:rPr>
              <a:t>4.format</a:t>
            </a:r>
            <a:r>
              <a:rPr lang="en-US" altLang="zh-CN" sz="2000" b="1" dirty="0">
                <a:latin typeface="+mn-ea"/>
              </a:rPr>
              <a:t>()</a:t>
            </a:r>
            <a:r>
              <a:rPr lang="zh-CN" altLang="zh-CN" sz="2000" b="1" dirty="0">
                <a:latin typeface="+mn-ea"/>
              </a:rPr>
              <a:t>方法</a:t>
            </a:r>
          </a:p>
          <a:p>
            <a:pPr marL="0" indent="0">
              <a:buNone/>
            </a:pPr>
            <a:r>
              <a:rPr lang="zh-CN" altLang="zh-CN" sz="2000" dirty="0">
                <a:latin typeface="+mn-ea"/>
              </a:rPr>
              <a:t>最后，再讲解下好用的字符串格式化符，首先看下代码。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a = '{} is my </a:t>
            </a:r>
            <a:r>
              <a:rPr lang="en-US" altLang="zh-CN" sz="2000" dirty="0" err="1">
                <a:latin typeface="+mn-ea"/>
              </a:rPr>
              <a:t>love'.format</a:t>
            </a:r>
            <a:r>
              <a:rPr lang="en-US" altLang="zh-CN" sz="2000" dirty="0">
                <a:latin typeface="+mn-ea"/>
              </a:rPr>
              <a:t>('Python')</a:t>
            </a:r>
            <a:endParaRPr lang="zh-CN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print(a)</a:t>
            </a:r>
            <a:endParaRPr lang="zh-CN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# result  Python is my </a:t>
            </a:r>
            <a:r>
              <a:rPr lang="en-US" altLang="zh-CN" sz="2000" dirty="0" smtClean="0">
                <a:latin typeface="+mn-ea"/>
              </a:rPr>
              <a:t>love</a:t>
            </a:r>
          </a:p>
          <a:p>
            <a:pPr marL="0" indent="0">
              <a:buNone/>
            </a:pPr>
            <a:r>
              <a:rPr lang="zh-CN" altLang="zh-CN" sz="2000" dirty="0"/>
              <a:t>字符串格式化符就像是做选择题，留了空给做题者选择</a:t>
            </a:r>
            <a:r>
              <a:rPr lang="zh-CN" altLang="zh-CN" sz="2000" dirty="0" smtClean="0"/>
              <a:t>。</a:t>
            </a:r>
            <a:r>
              <a:rPr lang="zh-CN" altLang="zh-CN" sz="2000" dirty="0"/>
              <a:t>在爬虫过程中，有些网页链接的部分参数是可变的，这时使用字符串格式化符可以减少代码的使用量。</a:t>
            </a:r>
            <a:endParaRPr lang="zh-CN" altLang="zh-CN" sz="2000" dirty="0">
              <a:latin typeface="+mn-ea"/>
            </a:endParaRPr>
          </a:p>
          <a:p>
            <a:pPr marL="0" indent="0">
              <a:buNone/>
            </a:pPr>
            <a:endParaRPr lang="zh-CN" altLang="en-US" sz="2000" dirty="0"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5373216"/>
            <a:ext cx="5876693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72200" y="602128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字符串格式化符演示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418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931224" cy="77809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latin typeface="+mj-ea"/>
              </a:rPr>
              <a:t>1.3  </a:t>
            </a:r>
            <a:r>
              <a:rPr lang="zh-CN" altLang="zh-CN" sz="4400" b="1" dirty="0">
                <a:solidFill>
                  <a:schemeClr val="tx1"/>
                </a:solidFill>
                <a:latin typeface="+mj-ea"/>
              </a:rPr>
              <a:t>函数与</a:t>
            </a:r>
            <a:r>
              <a:rPr lang="zh-CN" altLang="zh-CN" sz="4400" b="1" dirty="0" smtClean="0">
                <a:solidFill>
                  <a:schemeClr val="tx1"/>
                </a:solidFill>
                <a:latin typeface="+mj-ea"/>
              </a:rPr>
              <a:t>控制语句</a:t>
            </a:r>
            <a:endParaRPr lang="zh-CN" altLang="en-US" sz="44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195736" y="2564904"/>
            <a:ext cx="5729064" cy="3909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>
                <a:latin typeface="+mn-ea"/>
              </a:rPr>
              <a:t>1.3.1  </a:t>
            </a:r>
            <a:r>
              <a:rPr lang="zh-CN" altLang="zh-CN" sz="2800" b="1" dirty="0">
                <a:latin typeface="+mn-ea"/>
              </a:rPr>
              <a:t>函数</a:t>
            </a:r>
          </a:p>
          <a:p>
            <a:pPr marL="0" indent="0">
              <a:buNone/>
            </a:pPr>
            <a:r>
              <a:rPr lang="en-US" altLang="zh-CN" sz="2800" b="1" dirty="0">
                <a:latin typeface="+mn-ea"/>
              </a:rPr>
              <a:t>1.3.2  </a:t>
            </a:r>
            <a:r>
              <a:rPr lang="zh-CN" altLang="zh-CN" sz="2800" b="1" dirty="0">
                <a:latin typeface="+mn-ea"/>
              </a:rPr>
              <a:t>判断语句</a:t>
            </a:r>
          </a:p>
          <a:p>
            <a:pPr marL="0" indent="0">
              <a:buNone/>
            </a:pPr>
            <a:r>
              <a:rPr lang="en-US" altLang="zh-CN" sz="2800" b="1" dirty="0">
                <a:latin typeface="+mn-ea"/>
              </a:rPr>
              <a:t>1.3.3  </a:t>
            </a:r>
            <a:r>
              <a:rPr lang="zh-CN" altLang="zh-CN" sz="2800" b="1" dirty="0">
                <a:latin typeface="+mn-ea"/>
              </a:rPr>
              <a:t>循环语句</a:t>
            </a:r>
          </a:p>
          <a:p>
            <a:pPr marL="0" indent="0">
              <a:buNone/>
            </a:pPr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076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003232" cy="850106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1.3.1  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函数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9512" y="1025352"/>
            <a:ext cx="8424936" cy="5832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200" dirty="0">
                <a:latin typeface="+mn-ea"/>
              </a:rPr>
              <a:t>“脏活累活交给函数来做”，首先，看看</a:t>
            </a:r>
            <a:r>
              <a:rPr lang="en-US" altLang="zh-CN" sz="2200" dirty="0">
                <a:latin typeface="+mn-ea"/>
              </a:rPr>
              <a:t>Python</a:t>
            </a:r>
            <a:r>
              <a:rPr lang="zh-CN" altLang="zh-CN" sz="2200" dirty="0">
                <a:latin typeface="+mn-ea"/>
              </a:rPr>
              <a:t>中定义函数的方法。</a:t>
            </a:r>
          </a:p>
          <a:p>
            <a:pPr marL="0" indent="0">
              <a:buNone/>
            </a:pPr>
            <a:r>
              <a:rPr lang="en-US" altLang="zh-CN" sz="2200" dirty="0" err="1">
                <a:latin typeface="+mn-ea"/>
              </a:rPr>
              <a:t>def</a:t>
            </a:r>
            <a:r>
              <a:rPr lang="en-US" altLang="zh-CN" sz="2200" dirty="0">
                <a:latin typeface="+mn-ea"/>
              </a:rPr>
              <a:t> </a:t>
            </a:r>
            <a:r>
              <a:rPr lang="zh-CN" altLang="zh-CN" sz="2200" dirty="0">
                <a:latin typeface="+mn-ea"/>
              </a:rPr>
              <a:t>函数名（参数</a:t>
            </a:r>
            <a:r>
              <a:rPr lang="en-US" altLang="zh-CN" sz="2200" dirty="0">
                <a:latin typeface="+mn-ea"/>
              </a:rPr>
              <a:t>1</a:t>
            </a:r>
            <a:r>
              <a:rPr lang="zh-CN" altLang="zh-CN" sz="2200" dirty="0">
                <a:latin typeface="+mn-ea"/>
              </a:rPr>
              <a:t>，参数</a:t>
            </a:r>
            <a:r>
              <a:rPr lang="en-US" altLang="zh-CN" sz="2200" dirty="0">
                <a:latin typeface="+mn-ea"/>
              </a:rPr>
              <a:t>2...</a:t>
            </a:r>
            <a:r>
              <a:rPr lang="zh-CN" altLang="zh-CN" sz="2200" dirty="0">
                <a:latin typeface="+mn-ea"/>
              </a:rPr>
              <a:t>）：</a:t>
            </a: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  return '</a:t>
            </a:r>
            <a:r>
              <a:rPr lang="zh-CN" altLang="zh-CN" sz="2200" dirty="0">
                <a:latin typeface="+mn-ea"/>
              </a:rPr>
              <a:t>结果</a:t>
            </a:r>
            <a:r>
              <a:rPr lang="en-US" altLang="zh-CN" sz="2200" dirty="0">
                <a:latin typeface="+mn-ea"/>
              </a:rPr>
              <a:t>'</a:t>
            </a:r>
            <a:endParaRPr lang="zh-CN" altLang="zh-CN" sz="2200" dirty="0">
              <a:latin typeface="+mn-ea"/>
            </a:endParaRPr>
          </a:p>
          <a:p>
            <a:pPr marL="0" indent="0">
              <a:buNone/>
            </a:pPr>
            <a:r>
              <a:rPr lang="zh-CN" altLang="zh-CN" sz="2200" dirty="0">
                <a:latin typeface="+mn-ea"/>
              </a:rPr>
              <a:t>制作一个输入直角边就能计算出直角三角形的面积函数：</a:t>
            </a:r>
          </a:p>
          <a:p>
            <a:pPr marL="0" indent="0">
              <a:buNone/>
            </a:pPr>
            <a:r>
              <a:rPr lang="en-US" altLang="zh-CN" sz="2200" dirty="0" err="1">
                <a:latin typeface="+mn-ea"/>
              </a:rPr>
              <a:t>def</a:t>
            </a:r>
            <a:r>
              <a:rPr lang="en-US" altLang="zh-CN" sz="2200" dirty="0">
                <a:latin typeface="+mn-ea"/>
              </a:rPr>
              <a:t> function(</a:t>
            </a:r>
            <a:r>
              <a:rPr lang="en-US" altLang="zh-CN" sz="2200" dirty="0" err="1">
                <a:latin typeface="+mn-ea"/>
              </a:rPr>
              <a:t>a,b</a:t>
            </a:r>
            <a:r>
              <a:rPr lang="zh-CN" altLang="zh-CN" sz="2200" dirty="0">
                <a:latin typeface="+mn-ea"/>
              </a:rPr>
              <a:t>）：</a:t>
            </a: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  return '1/2*a*b'</a:t>
            </a:r>
            <a:endParaRPr lang="zh-CN" altLang="zh-CN" sz="2200" dirty="0">
              <a:latin typeface="+mn-ea"/>
            </a:endParaRP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 </a:t>
            </a:r>
            <a:endParaRPr lang="zh-CN" altLang="zh-CN" sz="2200" dirty="0">
              <a:latin typeface="+mn-ea"/>
            </a:endParaRP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#</a:t>
            </a:r>
            <a:r>
              <a:rPr lang="zh-CN" altLang="zh-CN" sz="2200" dirty="0">
                <a:latin typeface="+mn-ea"/>
              </a:rPr>
              <a:t>也可以写出这样</a:t>
            </a:r>
          </a:p>
          <a:p>
            <a:pPr marL="0" indent="0">
              <a:buNone/>
            </a:pPr>
            <a:r>
              <a:rPr lang="en-US" altLang="zh-CN" sz="2200" dirty="0" err="1">
                <a:latin typeface="+mn-ea"/>
              </a:rPr>
              <a:t>def</a:t>
            </a:r>
            <a:r>
              <a:rPr lang="en-US" altLang="zh-CN" sz="2200" dirty="0">
                <a:latin typeface="+mn-ea"/>
              </a:rPr>
              <a:t> function(</a:t>
            </a:r>
            <a:r>
              <a:rPr lang="en-US" altLang="zh-CN" sz="2200" dirty="0" err="1">
                <a:latin typeface="+mn-ea"/>
              </a:rPr>
              <a:t>a,b</a:t>
            </a:r>
            <a:r>
              <a:rPr lang="zh-CN" altLang="zh-CN" sz="2200" dirty="0">
                <a:latin typeface="+mn-ea"/>
              </a:rPr>
              <a:t>）：</a:t>
            </a: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  print( 1/2*a*b)</a:t>
            </a:r>
            <a:endParaRPr lang="zh-CN" altLang="zh-CN" sz="2200" dirty="0">
              <a:latin typeface="+mn-ea"/>
            </a:endParaRPr>
          </a:p>
          <a:p>
            <a:pPr marL="0" indent="0">
              <a:buNone/>
            </a:pPr>
            <a:r>
              <a:rPr lang="zh-CN" altLang="zh-CN" sz="2200" dirty="0">
                <a:latin typeface="+mn-ea"/>
              </a:rPr>
              <a:t>注意：别太纠结区别，用</a:t>
            </a:r>
            <a:r>
              <a:rPr lang="en-US" altLang="zh-CN" sz="2200" dirty="0">
                <a:latin typeface="+mn-ea"/>
              </a:rPr>
              <a:t>return</a:t>
            </a:r>
            <a:r>
              <a:rPr lang="zh-CN" altLang="zh-CN" sz="2200" dirty="0">
                <a:latin typeface="+mn-ea"/>
              </a:rPr>
              <a:t>是返回一个值，而第二个是调用函数执行打印功能。</a:t>
            </a:r>
          </a:p>
          <a:p>
            <a:pPr marL="0" indent="0">
              <a:buNone/>
            </a:pPr>
            <a:r>
              <a:rPr lang="zh-CN" altLang="zh-CN" sz="2200" dirty="0">
                <a:latin typeface="+mn-ea"/>
              </a:rPr>
              <a:t>通过输入</a:t>
            </a:r>
            <a:r>
              <a:rPr lang="en-US" altLang="zh-CN" sz="2200" dirty="0">
                <a:latin typeface="+mn-ea"/>
              </a:rPr>
              <a:t>function(2,3)</a:t>
            </a:r>
            <a:r>
              <a:rPr lang="zh-CN" altLang="zh-CN" sz="2200" dirty="0">
                <a:latin typeface="+mn-ea"/>
              </a:rPr>
              <a:t>，便可以调用函数，计算直角边为</a:t>
            </a:r>
            <a:r>
              <a:rPr lang="en-US" altLang="zh-CN" sz="2200" dirty="0">
                <a:latin typeface="+mn-ea"/>
              </a:rPr>
              <a:t>2</a:t>
            </a:r>
            <a:r>
              <a:rPr lang="zh-CN" altLang="zh-CN" sz="2200" dirty="0">
                <a:latin typeface="+mn-ea"/>
              </a:rPr>
              <a:t>和</a:t>
            </a:r>
            <a:r>
              <a:rPr lang="en-US" altLang="zh-CN" sz="2200" dirty="0">
                <a:latin typeface="+mn-ea"/>
              </a:rPr>
              <a:t>3</a:t>
            </a:r>
            <a:r>
              <a:rPr lang="zh-CN" altLang="zh-CN" sz="2200" dirty="0">
                <a:latin typeface="+mn-ea"/>
              </a:rPr>
              <a:t>的直角三角形的面积。</a:t>
            </a:r>
            <a:endParaRPr lang="zh-CN" altLang="en-US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0322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8419"/>
            <a:ext cx="8219256" cy="72494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1.3.2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判断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语句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7544" y="764704"/>
            <a:ext cx="8219256" cy="5832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200" dirty="0">
                <a:latin typeface="+mn-ea"/>
              </a:rPr>
              <a:t>在爬虫实战中，也会经常使用判断语句，</a:t>
            </a:r>
            <a:r>
              <a:rPr lang="en-US" altLang="zh-CN" sz="2200" dirty="0">
                <a:latin typeface="+mn-ea"/>
              </a:rPr>
              <a:t>Python</a:t>
            </a:r>
            <a:r>
              <a:rPr lang="zh-CN" altLang="zh-CN" sz="2200" dirty="0">
                <a:latin typeface="+mn-ea"/>
              </a:rPr>
              <a:t>的判断语句格式如下：</a:t>
            </a: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if condition:</a:t>
            </a:r>
            <a:endParaRPr lang="zh-CN" altLang="zh-CN" sz="2200" dirty="0">
              <a:latin typeface="+mn-ea"/>
            </a:endParaRP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  do</a:t>
            </a:r>
            <a:endParaRPr lang="zh-CN" altLang="zh-CN" sz="2200" dirty="0">
              <a:latin typeface="+mn-ea"/>
            </a:endParaRP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else:</a:t>
            </a:r>
            <a:endParaRPr lang="zh-CN" altLang="zh-CN" sz="2200" dirty="0">
              <a:latin typeface="+mn-ea"/>
            </a:endParaRP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  do</a:t>
            </a:r>
            <a:endParaRPr lang="zh-CN" altLang="zh-CN" sz="2200" dirty="0">
              <a:latin typeface="+mn-ea"/>
            </a:endParaRP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# </a:t>
            </a:r>
            <a:r>
              <a:rPr lang="zh-CN" altLang="zh-CN" sz="2200" dirty="0">
                <a:latin typeface="+mn-ea"/>
              </a:rPr>
              <a:t>注意：冒号和缩进不要忘记了</a:t>
            </a: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 </a:t>
            </a:r>
            <a:endParaRPr lang="zh-CN" altLang="zh-CN" sz="2200" dirty="0">
              <a:latin typeface="+mn-ea"/>
            </a:endParaRP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# </a:t>
            </a:r>
            <a:r>
              <a:rPr lang="zh-CN" altLang="zh-CN" sz="2200" dirty="0">
                <a:latin typeface="+mn-ea"/>
              </a:rPr>
              <a:t>再看一下多重条件的格式</a:t>
            </a: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if condition:</a:t>
            </a:r>
            <a:endParaRPr lang="zh-CN" altLang="zh-CN" sz="2200" dirty="0">
              <a:latin typeface="+mn-ea"/>
            </a:endParaRP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  do</a:t>
            </a:r>
            <a:endParaRPr lang="zh-CN" altLang="zh-CN" sz="2200" dirty="0">
              <a:latin typeface="+mn-ea"/>
            </a:endParaRPr>
          </a:p>
          <a:p>
            <a:pPr marL="0" indent="0">
              <a:buNone/>
            </a:pPr>
            <a:r>
              <a:rPr lang="en-US" altLang="zh-CN" sz="2200" dirty="0" err="1">
                <a:latin typeface="+mn-ea"/>
              </a:rPr>
              <a:t>elif</a:t>
            </a:r>
            <a:r>
              <a:rPr lang="en-US" altLang="zh-CN" sz="2200" dirty="0">
                <a:latin typeface="+mn-ea"/>
              </a:rPr>
              <a:t> condition:</a:t>
            </a:r>
            <a:endParaRPr lang="zh-CN" altLang="zh-CN" sz="2200" dirty="0">
              <a:latin typeface="+mn-ea"/>
            </a:endParaRP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  do</a:t>
            </a:r>
            <a:endParaRPr lang="zh-CN" altLang="zh-CN" sz="2200" dirty="0">
              <a:latin typeface="+mn-ea"/>
            </a:endParaRP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else:</a:t>
            </a:r>
            <a:endParaRPr lang="zh-CN" altLang="zh-CN" sz="2200" dirty="0">
              <a:latin typeface="+mn-ea"/>
            </a:endParaRP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  do</a:t>
            </a:r>
            <a:endParaRPr lang="zh-CN" altLang="zh-CN" sz="2200" dirty="0">
              <a:latin typeface="+mn-ea"/>
            </a:endParaRPr>
          </a:p>
          <a:p>
            <a:pPr marL="0" indent="0">
              <a:buNone/>
            </a:pPr>
            <a:endParaRPr lang="zh-CN" altLang="en-US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1695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260648"/>
            <a:ext cx="7931224" cy="64087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zh-CN" dirty="0">
                <a:latin typeface="+mn-ea"/>
              </a:rPr>
              <a:t>在平时使用密码时，输入密码正确即可登录，错误时就需要继续输入了。</a:t>
            </a:r>
          </a:p>
          <a:p>
            <a:pPr marL="0" indent="0">
              <a:buNone/>
            </a:pPr>
            <a:r>
              <a:rPr lang="en-US" altLang="zh-CN" dirty="0" err="1">
                <a:latin typeface="+mn-ea"/>
              </a:rPr>
              <a:t>def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count_login</a:t>
            </a:r>
            <a:r>
              <a:rPr lang="en-US" altLang="zh-CN" dirty="0">
                <a:latin typeface="+mn-ea"/>
              </a:rPr>
              <a:t>():   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password = input('password:')    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if password == '12345':        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  print('</a:t>
            </a:r>
            <a:r>
              <a:rPr lang="zh-CN" altLang="zh-CN" dirty="0">
                <a:latin typeface="+mn-ea"/>
              </a:rPr>
              <a:t>输入成功！</a:t>
            </a:r>
            <a:r>
              <a:rPr lang="en-US" altLang="zh-CN" dirty="0">
                <a:latin typeface="+mn-ea"/>
              </a:rPr>
              <a:t>')    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else:        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  print('</a:t>
            </a:r>
            <a:r>
              <a:rPr lang="zh-CN" altLang="zh-CN" dirty="0">
                <a:latin typeface="+mn-ea"/>
              </a:rPr>
              <a:t>错误，再输入</a:t>
            </a:r>
            <a:r>
              <a:rPr lang="en-US" altLang="zh-CN" dirty="0">
                <a:latin typeface="+mn-ea"/>
              </a:rPr>
              <a:t>')        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  </a:t>
            </a:r>
            <a:r>
              <a:rPr lang="en-US" altLang="zh-CN" dirty="0" err="1">
                <a:latin typeface="+mn-ea"/>
              </a:rPr>
              <a:t>count_login</a:t>
            </a:r>
            <a:r>
              <a:rPr lang="en-US" altLang="zh-CN" dirty="0">
                <a:latin typeface="+mn-ea"/>
              </a:rPr>
              <a:t>()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 err="1">
                <a:latin typeface="+mn-ea"/>
              </a:rPr>
              <a:t>count_login</a:t>
            </a:r>
            <a:r>
              <a:rPr lang="en-US" altLang="zh-CN" dirty="0" smtClean="0">
                <a:latin typeface="+mn-ea"/>
              </a:rPr>
              <a:t>()</a:t>
            </a:r>
          </a:p>
          <a:p>
            <a:pPr marL="0" indent="0">
              <a:buNone/>
            </a:pPr>
            <a:r>
              <a:rPr lang="zh-CN" altLang="zh-CN" dirty="0" smtClean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zh-CN" dirty="0">
                <a:latin typeface="+mn-ea"/>
              </a:rPr>
              <a:t>）运行程序，输入密码按</a:t>
            </a:r>
            <a:r>
              <a:rPr lang="en-US" altLang="zh-CN" dirty="0">
                <a:latin typeface="+mn-ea"/>
              </a:rPr>
              <a:t>Enter</a:t>
            </a:r>
            <a:r>
              <a:rPr lang="zh-CN" altLang="zh-CN" dirty="0">
                <a:latin typeface="+mn-ea"/>
              </a:rPr>
              <a:t>键。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zh-CN" dirty="0">
                <a:latin typeface="+mn-ea"/>
              </a:rPr>
              <a:t>）如果输入的字符串为</a:t>
            </a:r>
            <a:r>
              <a:rPr lang="en-US" altLang="zh-CN" dirty="0">
                <a:latin typeface="+mn-ea"/>
              </a:rPr>
              <a:t>12345</a:t>
            </a:r>
            <a:r>
              <a:rPr lang="zh-CN" altLang="zh-CN" dirty="0">
                <a:latin typeface="+mn-ea"/>
              </a:rPr>
              <a:t>，则打印“输入成功！”，程序结束。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zh-CN" dirty="0">
                <a:latin typeface="+mn-ea"/>
              </a:rPr>
              <a:t>）如果输入的字符串不为</a:t>
            </a:r>
            <a:r>
              <a:rPr lang="en-US" altLang="zh-CN" dirty="0">
                <a:latin typeface="+mn-ea"/>
              </a:rPr>
              <a:t>12345</a:t>
            </a:r>
            <a:r>
              <a:rPr lang="zh-CN" altLang="zh-CN" dirty="0">
                <a:latin typeface="+mn-ea"/>
              </a:rPr>
              <a:t>，则打印“错误，再输入”，继续运行程序，直到输入正确为至。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读者也可以设计的更为有趣，例如：“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zh-CN" dirty="0">
                <a:latin typeface="+mn-ea"/>
              </a:rPr>
              <a:t>次输入失败后，退出程序”等。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9153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7293"/>
            <a:ext cx="8003232" cy="864096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latin typeface="+mj-ea"/>
              </a:rPr>
              <a:t>1.3.3  </a:t>
            </a:r>
            <a:r>
              <a:rPr lang="zh-CN" altLang="zh-CN" sz="4400" b="1" dirty="0">
                <a:solidFill>
                  <a:schemeClr val="tx1"/>
                </a:solidFill>
                <a:latin typeface="+mj-ea"/>
              </a:rPr>
              <a:t>循环</a:t>
            </a:r>
            <a:r>
              <a:rPr lang="zh-CN" altLang="zh-CN" sz="4400" b="1" dirty="0" smtClean="0">
                <a:solidFill>
                  <a:schemeClr val="tx1"/>
                </a:solidFill>
                <a:latin typeface="+mj-ea"/>
              </a:rPr>
              <a:t>语句</a:t>
            </a:r>
            <a:endParaRPr lang="zh-CN" altLang="en-US" sz="44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8147248" cy="5637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+mn-ea"/>
              </a:rPr>
              <a:t>Python</a:t>
            </a:r>
            <a:r>
              <a:rPr lang="zh-CN" altLang="zh-CN" dirty="0">
                <a:latin typeface="+mn-ea"/>
              </a:rPr>
              <a:t>的循环语句包括</a:t>
            </a:r>
            <a:r>
              <a:rPr lang="en-US" altLang="zh-CN" dirty="0">
                <a:latin typeface="+mn-ea"/>
              </a:rPr>
              <a:t>for</a:t>
            </a:r>
            <a:r>
              <a:rPr lang="zh-CN" altLang="zh-CN" dirty="0">
                <a:latin typeface="+mn-ea"/>
              </a:rPr>
              <a:t>循环和</a:t>
            </a:r>
            <a:r>
              <a:rPr lang="en-US" altLang="zh-CN" dirty="0">
                <a:latin typeface="+mn-ea"/>
              </a:rPr>
              <a:t>while</a:t>
            </a:r>
            <a:r>
              <a:rPr lang="zh-CN" altLang="zh-CN" dirty="0">
                <a:latin typeface="+mn-ea"/>
              </a:rPr>
              <a:t>循环，如下代码所示。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#for</a:t>
            </a:r>
            <a:r>
              <a:rPr lang="zh-CN" altLang="zh-CN" dirty="0">
                <a:latin typeface="+mn-ea"/>
              </a:rPr>
              <a:t>循环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for item in </a:t>
            </a:r>
            <a:r>
              <a:rPr lang="en-US" altLang="zh-CN" dirty="0" err="1">
                <a:latin typeface="+mn-ea"/>
              </a:rPr>
              <a:t>iterable</a:t>
            </a:r>
            <a:r>
              <a:rPr lang="en-US" altLang="zh-CN" dirty="0">
                <a:latin typeface="+mn-ea"/>
              </a:rPr>
              <a:t>: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do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#item</a:t>
            </a:r>
            <a:r>
              <a:rPr lang="zh-CN" altLang="zh-CN" dirty="0">
                <a:latin typeface="+mn-ea"/>
              </a:rPr>
              <a:t>表示元素，</a:t>
            </a:r>
            <a:r>
              <a:rPr lang="en-US" altLang="zh-CN" dirty="0" err="1">
                <a:latin typeface="+mn-ea"/>
              </a:rPr>
              <a:t>iterable</a:t>
            </a:r>
            <a:r>
              <a:rPr lang="zh-CN" altLang="zh-CN" dirty="0">
                <a:latin typeface="+mn-ea"/>
              </a:rPr>
              <a:t>是集合 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for 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 in range(1,11):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print(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)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#</a:t>
            </a:r>
            <a:r>
              <a:rPr lang="zh-CN" altLang="zh-CN" dirty="0">
                <a:latin typeface="+mn-ea"/>
              </a:rPr>
              <a:t>其结果为依次输出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zh-CN" dirty="0">
                <a:latin typeface="+mn-ea"/>
              </a:rPr>
              <a:t>到</a:t>
            </a:r>
            <a:r>
              <a:rPr lang="en-US" altLang="zh-CN" dirty="0">
                <a:latin typeface="+mn-ea"/>
              </a:rPr>
              <a:t>10</a:t>
            </a:r>
            <a:r>
              <a:rPr lang="zh-CN" altLang="zh-CN" dirty="0">
                <a:latin typeface="+mn-ea"/>
              </a:rPr>
              <a:t>，切记</a:t>
            </a:r>
            <a:r>
              <a:rPr lang="en-US" altLang="zh-CN" dirty="0">
                <a:latin typeface="+mn-ea"/>
              </a:rPr>
              <a:t>11</a:t>
            </a:r>
            <a:r>
              <a:rPr lang="zh-CN" altLang="zh-CN" dirty="0">
                <a:latin typeface="+mn-ea"/>
              </a:rPr>
              <a:t>是不输出的，</a:t>
            </a:r>
            <a:r>
              <a:rPr lang="en-US" altLang="zh-CN" dirty="0">
                <a:latin typeface="+mn-ea"/>
              </a:rPr>
              <a:t>range</a:t>
            </a:r>
            <a:r>
              <a:rPr lang="zh-CN" altLang="zh-CN" dirty="0">
                <a:latin typeface="+mn-ea"/>
              </a:rPr>
              <a:t>为</a:t>
            </a:r>
            <a:r>
              <a:rPr lang="en-US" altLang="zh-CN" dirty="0">
                <a:latin typeface="+mn-ea"/>
              </a:rPr>
              <a:t>Python</a:t>
            </a:r>
            <a:r>
              <a:rPr lang="zh-CN" altLang="zh-CN" dirty="0">
                <a:latin typeface="+mn-ea"/>
              </a:rPr>
              <a:t>内置函数。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 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#while</a:t>
            </a:r>
            <a:r>
              <a:rPr lang="zh-CN" altLang="zh-CN" dirty="0">
                <a:latin typeface="+mn-ea"/>
              </a:rPr>
              <a:t>循环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while condition: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</a:t>
            </a:r>
            <a:r>
              <a:rPr lang="en-US" altLang="zh-CN" dirty="0" smtClean="0">
                <a:latin typeface="+mn-ea"/>
              </a:rPr>
              <a:t>do</a:t>
            </a:r>
            <a:endParaRPr lang="zh-CN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9688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1.4  Python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数据结构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195736" y="2996952"/>
            <a:ext cx="5729064" cy="347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>
                <a:latin typeface="+mn-ea"/>
              </a:rPr>
              <a:t>1.4.1  </a:t>
            </a:r>
            <a:r>
              <a:rPr lang="zh-CN" altLang="zh-CN" sz="2800" b="1" dirty="0">
                <a:latin typeface="+mn-ea"/>
              </a:rPr>
              <a:t>列表</a:t>
            </a:r>
          </a:p>
          <a:p>
            <a:pPr marL="0" indent="0">
              <a:buNone/>
            </a:pPr>
            <a:r>
              <a:rPr lang="en-US" altLang="zh-CN" sz="2800" b="1" dirty="0">
                <a:latin typeface="+mn-ea"/>
              </a:rPr>
              <a:t>1.4.2  </a:t>
            </a:r>
            <a:r>
              <a:rPr lang="zh-CN" altLang="zh-CN" sz="2800" b="1" dirty="0">
                <a:latin typeface="+mn-ea"/>
              </a:rPr>
              <a:t>字典</a:t>
            </a:r>
          </a:p>
          <a:p>
            <a:pPr marL="0" indent="0">
              <a:buNone/>
            </a:pPr>
            <a:r>
              <a:rPr lang="en-US" altLang="zh-CN" sz="2800" b="1" dirty="0">
                <a:latin typeface="+mn-ea"/>
              </a:rPr>
              <a:t>1.4.3  </a:t>
            </a:r>
            <a:r>
              <a:rPr lang="zh-CN" altLang="zh-CN" sz="2800" b="1" dirty="0">
                <a:latin typeface="+mn-ea"/>
              </a:rPr>
              <a:t>元组和集合</a:t>
            </a:r>
          </a:p>
          <a:p>
            <a:pPr marL="0" indent="0">
              <a:buNone/>
            </a:pPr>
            <a:endParaRPr lang="zh-CN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549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066130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1.1  Python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与</a:t>
            </a:r>
            <a:r>
              <a:rPr lang="en-US" altLang="zh-CN" sz="4800" b="1" dirty="0" err="1">
                <a:solidFill>
                  <a:schemeClr val="tx1"/>
                </a:solidFill>
                <a:latin typeface="+mj-ea"/>
              </a:rPr>
              <a:t>PyCharm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安装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2780928"/>
            <a:ext cx="7467600" cy="3693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>
                <a:latin typeface="+mn-ea"/>
              </a:rPr>
              <a:t>1.1.1  Python</a:t>
            </a:r>
            <a:r>
              <a:rPr lang="zh-CN" altLang="zh-CN" sz="2800" b="1" dirty="0">
                <a:latin typeface="+mn-ea"/>
              </a:rPr>
              <a:t>安装（</a:t>
            </a:r>
            <a:r>
              <a:rPr lang="en-US" altLang="zh-CN" sz="2800" b="1" dirty="0">
                <a:latin typeface="+mn-ea"/>
              </a:rPr>
              <a:t>Windows</a:t>
            </a:r>
            <a:r>
              <a:rPr lang="zh-CN" altLang="zh-CN" sz="2800" b="1" dirty="0">
                <a:latin typeface="+mn-ea"/>
              </a:rPr>
              <a:t>、</a:t>
            </a:r>
            <a:r>
              <a:rPr lang="en-US" altLang="zh-CN" sz="2800" b="1" dirty="0">
                <a:latin typeface="+mn-ea"/>
              </a:rPr>
              <a:t>Mac</a:t>
            </a:r>
            <a:r>
              <a:rPr lang="zh-CN" altLang="zh-CN" sz="2800" b="1" dirty="0">
                <a:latin typeface="+mn-ea"/>
              </a:rPr>
              <a:t>和</a:t>
            </a:r>
            <a:r>
              <a:rPr lang="en-US" altLang="zh-CN" sz="2800" b="1" dirty="0">
                <a:latin typeface="+mn-ea"/>
              </a:rPr>
              <a:t>Linux</a:t>
            </a:r>
            <a:r>
              <a:rPr lang="zh-CN" altLang="zh-CN" sz="2800" b="1" dirty="0">
                <a:latin typeface="+mn-ea"/>
              </a:rPr>
              <a:t>）</a:t>
            </a:r>
          </a:p>
          <a:p>
            <a:pPr marL="0" indent="0">
              <a:buNone/>
            </a:pPr>
            <a:r>
              <a:rPr lang="en-US" altLang="zh-CN" sz="2800" b="1" dirty="0">
                <a:latin typeface="+mn-ea"/>
              </a:rPr>
              <a:t>1.1.2  </a:t>
            </a:r>
            <a:r>
              <a:rPr lang="en-US" altLang="zh-CN" sz="2800" b="1" dirty="0" err="1">
                <a:latin typeface="+mn-ea"/>
              </a:rPr>
              <a:t>PyCharm</a:t>
            </a:r>
            <a:r>
              <a:rPr lang="zh-CN" altLang="zh-CN" sz="2800" b="1" dirty="0">
                <a:latin typeface="+mn-ea"/>
              </a:rPr>
              <a:t>安装</a:t>
            </a:r>
          </a:p>
          <a:p>
            <a:pPr marL="0" indent="0">
              <a:buNone/>
            </a:pPr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6718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003232" cy="922114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1.4.1  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列表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2276872"/>
            <a:ext cx="8075240" cy="4197080"/>
          </a:xfrm>
        </p:spPr>
        <p:txBody>
          <a:bodyPr>
            <a:normAutofit/>
          </a:bodyPr>
          <a:lstStyle/>
          <a:p>
            <a:pPr marL="0" indent="612000">
              <a:buNone/>
            </a:pPr>
            <a:r>
              <a:rPr lang="zh-CN" altLang="zh-CN" dirty="0">
                <a:latin typeface="+mn-ea"/>
              </a:rPr>
              <a:t>在爬虫实战中，用的最多的就是列表数据结构，不论是构造出的多个</a:t>
            </a:r>
            <a:r>
              <a:rPr lang="en-US" altLang="zh-CN" dirty="0">
                <a:latin typeface="+mn-ea"/>
              </a:rPr>
              <a:t>URL</a:t>
            </a:r>
            <a:r>
              <a:rPr lang="zh-CN" altLang="zh-CN" dirty="0">
                <a:latin typeface="+mn-ea"/>
              </a:rPr>
              <a:t>，还是爬取到的数据，大多数为列表数据结构。首先，介绍列表的最显著的特征：</a:t>
            </a:r>
          </a:p>
          <a:p>
            <a:pPr marL="0" indent="61200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zh-CN" dirty="0">
                <a:latin typeface="+mn-ea"/>
              </a:rPr>
              <a:t>）列表中的每一个元素都是可变的。</a:t>
            </a:r>
          </a:p>
          <a:p>
            <a:pPr marL="0" indent="61200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zh-CN" dirty="0">
                <a:latin typeface="+mn-ea"/>
              </a:rPr>
              <a:t>）列表的元素都是有序的，也就是说每个元素都有对应的位置（类似字符串的切片索引）。</a:t>
            </a:r>
          </a:p>
          <a:p>
            <a:pPr marL="0" indent="61200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zh-CN" dirty="0">
                <a:latin typeface="+mn-ea"/>
              </a:rPr>
              <a:t>）列表可以容纳所有的对象。</a:t>
            </a:r>
          </a:p>
          <a:p>
            <a:pPr marL="0" indent="61200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5575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922114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1.4.2  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字典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2060848"/>
            <a:ext cx="7467600" cy="441310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+mn-ea"/>
              </a:rPr>
              <a:t>Python</a:t>
            </a:r>
            <a:r>
              <a:rPr lang="zh-CN" altLang="zh-CN" dirty="0">
                <a:latin typeface="+mn-ea"/>
              </a:rPr>
              <a:t>的字典数据结构与现实中的字典类似，以键值对（</a:t>
            </a:r>
            <a:r>
              <a:rPr lang="en-US" altLang="zh-CN" dirty="0">
                <a:latin typeface="+mn-ea"/>
              </a:rPr>
              <a:t>’key’-‘value’</a:t>
            </a:r>
            <a:r>
              <a:rPr lang="zh-CN" altLang="zh-CN" dirty="0">
                <a:latin typeface="+mn-ea"/>
              </a:rPr>
              <a:t>）的形式表现出来。本文中只讲解字典的创造，字典的操作在后文中进行详细介绍。</a:t>
            </a:r>
          </a:p>
          <a:p>
            <a:pPr marL="0" indent="0">
              <a:buNone/>
            </a:pPr>
            <a:r>
              <a:rPr lang="en-US" altLang="zh-CN" dirty="0" err="1">
                <a:latin typeface="+mn-ea"/>
              </a:rPr>
              <a:t>user_info</a:t>
            </a:r>
            <a:r>
              <a:rPr lang="en-US" altLang="zh-CN" dirty="0">
                <a:latin typeface="+mn-ea"/>
              </a:rPr>
              <a:t> = {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  'name':'</a:t>
            </a:r>
            <a:r>
              <a:rPr lang="en-US" altLang="zh-CN" dirty="0" err="1">
                <a:latin typeface="+mn-ea"/>
              </a:rPr>
              <a:t>xiaoming</a:t>
            </a:r>
            <a:r>
              <a:rPr lang="en-US" altLang="zh-CN" dirty="0">
                <a:latin typeface="+mn-ea"/>
              </a:rPr>
              <a:t>',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  'age':'23',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  '</a:t>
            </a:r>
            <a:r>
              <a:rPr lang="en-US" altLang="zh-CN" dirty="0" err="1">
                <a:latin typeface="+mn-ea"/>
              </a:rPr>
              <a:t>sex':'man</a:t>
            </a:r>
            <a:r>
              <a:rPr lang="en-US" altLang="zh-CN" dirty="0">
                <a:latin typeface="+mn-ea"/>
              </a:rPr>
              <a:t>'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}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4375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280920" cy="850106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1.4.3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元组和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集合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    </a:t>
            </a:r>
            <a:r>
              <a:rPr lang="zh-CN" altLang="zh-CN" dirty="0" smtClean="0">
                <a:latin typeface="+mn-ea"/>
              </a:rPr>
              <a:t>在</a:t>
            </a:r>
            <a:r>
              <a:rPr lang="zh-CN" altLang="zh-CN" dirty="0">
                <a:latin typeface="+mn-ea"/>
              </a:rPr>
              <a:t>爬虫中，元组和集合很少用到，这里就只做简单的介绍。元组类似与列表，但是元组的元素不能够修改，只能查看，元组的格式如下。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tuple = (1,2,3)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    </a:t>
            </a:r>
            <a:r>
              <a:rPr lang="zh-CN" altLang="zh-CN" dirty="0" smtClean="0">
                <a:latin typeface="+mn-ea"/>
              </a:rPr>
              <a:t>集合</a:t>
            </a:r>
            <a:r>
              <a:rPr lang="zh-CN" altLang="zh-CN" dirty="0">
                <a:latin typeface="+mn-ea"/>
              </a:rPr>
              <a:t>的概念类似与数学中的集合。每个集合中的元素是无序的，不可重复的对象，有时，可以通过集合把重复的数据去除掉。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list = ['</a:t>
            </a:r>
            <a:r>
              <a:rPr lang="en-US" altLang="zh-CN" dirty="0" err="1">
                <a:latin typeface="+mn-ea"/>
              </a:rPr>
              <a:t>xiaoming</a:t>
            </a:r>
            <a:r>
              <a:rPr lang="en-US" altLang="zh-CN" dirty="0">
                <a:latin typeface="+mn-ea"/>
              </a:rPr>
              <a:t>','</a:t>
            </a:r>
            <a:r>
              <a:rPr lang="en-US" altLang="zh-CN" dirty="0" err="1">
                <a:latin typeface="+mn-ea"/>
              </a:rPr>
              <a:t>zhangyun</a:t>
            </a:r>
            <a:r>
              <a:rPr lang="en-US" altLang="zh-CN" dirty="0">
                <a:latin typeface="+mn-ea"/>
              </a:rPr>
              <a:t>','</a:t>
            </a:r>
            <a:r>
              <a:rPr lang="en-US" altLang="zh-CN" dirty="0" err="1">
                <a:latin typeface="+mn-ea"/>
              </a:rPr>
              <a:t>xiaoming</a:t>
            </a:r>
            <a:r>
              <a:rPr lang="en-US" altLang="zh-CN" dirty="0">
                <a:latin typeface="+mn-ea"/>
              </a:rPr>
              <a:t>']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set = set(list)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print(set)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# result  {'</a:t>
            </a:r>
            <a:r>
              <a:rPr lang="en-US" altLang="zh-CN" dirty="0" err="1">
                <a:latin typeface="+mn-ea"/>
              </a:rPr>
              <a:t>zhangyun</a:t>
            </a:r>
            <a:r>
              <a:rPr lang="en-US" altLang="zh-CN" dirty="0">
                <a:latin typeface="+mn-ea"/>
              </a:rPr>
              <a:t>', '</a:t>
            </a:r>
            <a:r>
              <a:rPr lang="en-US" altLang="zh-CN" dirty="0" err="1">
                <a:latin typeface="+mn-ea"/>
              </a:rPr>
              <a:t>xiaoming</a:t>
            </a:r>
            <a:r>
              <a:rPr lang="en-US" altLang="zh-CN" dirty="0">
                <a:latin typeface="+mn-ea"/>
              </a:rPr>
              <a:t>'}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6517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1.5  Python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文件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操作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987824" y="2780928"/>
            <a:ext cx="4936976" cy="3693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>
                <a:latin typeface="+mn-ea"/>
              </a:rPr>
              <a:t>1.5.1  </a:t>
            </a:r>
            <a:r>
              <a:rPr lang="zh-CN" altLang="zh-CN" sz="2800" b="1" dirty="0">
                <a:latin typeface="+mn-ea"/>
              </a:rPr>
              <a:t>打开文件</a:t>
            </a:r>
          </a:p>
          <a:p>
            <a:pPr marL="0" indent="0">
              <a:buNone/>
            </a:pPr>
            <a:r>
              <a:rPr lang="en-US" altLang="zh-CN" sz="2800" b="1" dirty="0">
                <a:latin typeface="+mn-ea"/>
              </a:rPr>
              <a:t>1.5.2  </a:t>
            </a:r>
            <a:r>
              <a:rPr lang="zh-CN" altLang="zh-CN" sz="2800" b="1" dirty="0">
                <a:latin typeface="+mn-ea"/>
              </a:rPr>
              <a:t>读写文件</a:t>
            </a:r>
          </a:p>
          <a:p>
            <a:pPr marL="0" indent="0">
              <a:buNone/>
            </a:pPr>
            <a:r>
              <a:rPr lang="en-US" altLang="zh-CN" sz="2800" b="1" dirty="0">
                <a:latin typeface="+mn-ea"/>
              </a:rPr>
              <a:t>1.5.3  </a:t>
            </a:r>
            <a:r>
              <a:rPr lang="zh-CN" altLang="zh-CN" sz="2800" b="1" dirty="0">
                <a:latin typeface="+mn-ea"/>
              </a:rPr>
              <a:t>关闭文件</a:t>
            </a:r>
          </a:p>
          <a:p>
            <a:pPr marL="0" indent="0">
              <a:buNone/>
            </a:pPr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3544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064896" cy="850106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1.5.1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打开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文件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2564904"/>
            <a:ext cx="7467600" cy="390904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    Python</a:t>
            </a:r>
            <a:r>
              <a:rPr lang="zh-CN" altLang="zh-CN" dirty="0">
                <a:latin typeface="+mn-ea"/>
              </a:rPr>
              <a:t>中通过</a:t>
            </a:r>
            <a:r>
              <a:rPr lang="en-US" altLang="zh-CN" dirty="0">
                <a:latin typeface="+mn-ea"/>
              </a:rPr>
              <a:t>open()</a:t>
            </a:r>
            <a:r>
              <a:rPr lang="zh-CN" altLang="zh-CN" dirty="0">
                <a:latin typeface="+mn-ea"/>
              </a:rPr>
              <a:t>函数打开文件，语法如下：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open(name[, mode[, buffering]])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    open</a:t>
            </a:r>
            <a:r>
              <a:rPr lang="en-US" altLang="zh-CN" dirty="0">
                <a:latin typeface="+mn-ea"/>
              </a:rPr>
              <a:t>()</a:t>
            </a:r>
            <a:r>
              <a:rPr lang="zh-CN" altLang="zh-CN" dirty="0">
                <a:latin typeface="+mn-ea"/>
              </a:rPr>
              <a:t>函数使用文件名做为唯一的强制参数，然后返回一个文件对象。模式（</a:t>
            </a:r>
            <a:r>
              <a:rPr lang="en-US" altLang="zh-CN" dirty="0">
                <a:latin typeface="+mn-ea"/>
              </a:rPr>
              <a:t>mode</a:t>
            </a:r>
            <a:r>
              <a:rPr lang="zh-CN" altLang="zh-CN" dirty="0">
                <a:latin typeface="+mn-ea"/>
              </a:rPr>
              <a:t>）和缓冲（</a:t>
            </a:r>
            <a:r>
              <a:rPr lang="en-US" altLang="zh-CN" dirty="0">
                <a:latin typeface="+mn-ea"/>
              </a:rPr>
              <a:t>buffering</a:t>
            </a:r>
            <a:r>
              <a:rPr lang="zh-CN" altLang="zh-CN" dirty="0">
                <a:latin typeface="+mn-ea"/>
              </a:rPr>
              <a:t>）是可选参数。在</a:t>
            </a:r>
            <a:r>
              <a:rPr lang="en-US" altLang="zh-CN" dirty="0">
                <a:latin typeface="+mn-ea"/>
              </a:rPr>
              <a:t>Python</a:t>
            </a:r>
            <a:r>
              <a:rPr lang="zh-CN" altLang="zh-CN" dirty="0">
                <a:latin typeface="+mn-ea"/>
              </a:rPr>
              <a:t>的文件操作中，</a:t>
            </a:r>
            <a:r>
              <a:rPr lang="en-US" altLang="zh-CN" dirty="0">
                <a:latin typeface="+mn-ea"/>
              </a:rPr>
              <a:t>mode</a:t>
            </a:r>
            <a:r>
              <a:rPr lang="zh-CN" altLang="zh-CN" dirty="0">
                <a:latin typeface="+mn-ea"/>
              </a:rPr>
              <a:t>参数的输入是有必要的，而</a:t>
            </a:r>
            <a:r>
              <a:rPr lang="en-US" altLang="zh-CN" dirty="0">
                <a:latin typeface="+mn-ea"/>
              </a:rPr>
              <a:t>buffering</a:t>
            </a:r>
            <a:r>
              <a:rPr lang="zh-CN" altLang="zh-CN" dirty="0">
                <a:latin typeface="+mn-ea"/>
              </a:rPr>
              <a:t>使用较少。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0341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280920" cy="850106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1.5.2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读写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文件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7931224" cy="5205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200" dirty="0">
                <a:latin typeface="+mn-ea"/>
              </a:rPr>
              <a:t>上小节中有了名为</a:t>
            </a:r>
            <a:r>
              <a:rPr lang="en-US" altLang="zh-CN" sz="2200" dirty="0">
                <a:latin typeface="+mn-ea"/>
              </a:rPr>
              <a:t>f</a:t>
            </a:r>
            <a:r>
              <a:rPr lang="zh-CN" altLang="zh-CN" sz="2200" dirty="0">
                <a:latin typeface="+mn-ea"/>
              </a:rPr>
              <a:t>的类文件对象，那么就可以通过</a:t>
            </a:r>
            <a:r>
              <a:rPr lang="en-US" altLang="zh-CN" sz="2200" dirty="0" err="1">
                <a:latin typeface="+mn-ea"/>
              </a:rPr>
              <a:t>f.write</a:t>
            </a:r>
            <a:r>
              <a:rPr lang="en-US" altLang="zh-CN" sz="2200" dirty="0">
                <a:latin typeface="+mn-ea"/>
              </a:rPr>
              <a:t>()</a:t>
            </a:r>
            <a:r>
              <a:rPr lang="zh-CN" altLang="zh-CN" sz="2200" dirty="0">
                <a:latin typeface="+mn-ea"/>
              </a:rPr>
              <a:t>方法和</a:t>
            </a:r>
            <a:r>
              <a:rPr lang="en-US" altLang="zh-CN" sz="2200" dirty="0" err="1">
                <a:latin typeface="+mn-ea"/>
              </a:rPr>
              <a:t>f.read</a:t>
            </a:r>
            <a:r>
              <a:rPr lang="en-US" altLang="zh-CN" sz="2200" dirty="0">
                <a:latin typeface="+mn-ea"/>
              </a:rPr>
              <a:t>()</a:t>
            </a:r>
            <a:r>
              <a:rPr lang="zh-CN" altLang="zh-CN" sz="2200" dirty="0">
                <a:latin typeface="+mn-ea"/>
              </a:rPr>
              <a:t>方法写入和读取数据。</a:t>
            </a: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f = open('C:/Users/Administrator/Desktop/</a:t>
            </a:r>
            <a:r>
              <a:rPr lang="en-US" altLang="zh-CN" sz="2200" dirty="0" err="1">
                <a:latin typeface="+mn-ea"/>
              </a:rPr>
              <a:t>file.txt','w</a:t>
            </a:r>
            <a:r>
              <a:rPr lang="en-US" altLang="zh-CN" sz="2200" dirty="0">
                <a:latin typeface="+mn-ea"/>
              </a:rPr>
              <a:t>+')</a:t>
            </a:r>
            <a:endParaRPr lang="zh-CN" altLang="zh-CN" sz="2200" dirty="0">
              <a:latin typeface="+mn-ea"/>
            </a:endParaRPr>
          </a:p>
          <a:p>
            <a:pPr marL="0" indent="0">
              <a:buNone/>
            </a:pPr>
            <a:r>
              <a:rPr lang="en-US" altLang="zh-CN" sz="2200" dirty="0" err="1">
                <a:latin typeface="+mn-ea"/>
              </a:rPr>
              <a:t>f.write</a:t>
            </a:r>
            <a:r>
              <a:rPr lang="en-US" altLang="zh-CN" sz="2200" dirty="0">
                <a:latin typeface="+mn-ea"/>
              </a:rPr>
              <a:t>('hello world')</a:t>
            </a:r>
            <a:endParaRPr lang="zh-CN" altLang="zh-CN" sz="2200" dirty="0">
              <a:latin typeface="+mn-ea"/>
            </a:endParaRPr>
          </a:p>
          <a:p>
            <a:pPr marL="0" indent="0">
              <a:buNone/>
            </a:pPr>
            <a:r>
              <a:rPr lang="zh-CN" altLang="zh-CN" sz="2200" dirty="0">
                <a:latin typeface="+mn-ea"/>
              </a:rPr>
              <a:t>这时，在本机上打开</a:t>
            </a:r>
            <a:r>
              <a:rPr lang="en-US" altLang="zh-CN" sz="2200" dirty="0">
                <a:latin typeface="+mn-ea"/>
              </a:rPr>
              <a:t>file.txt</a:t>
            </a:r>
            <a:r>
              <a:rPr lang="zh-CN" altLang="zh-CN" sz="2200" dirty="0">
                <a:latin typeface="+mn-ea"/>
              </a:rPr>
              <a:t>文件，可以</a:t>
            </a:r>
            <a:r>
              <a:rPr lang="zh-CN" altLang="zh-CN" sz="2200" dirty="0" smtClean="0">
                <a:latin typeface="+mn-ea"/>
              </a:rPr>
              <a:t>看到</a:t>
            </a:r>
            <a:r>
              <a:rPr lang="zh-CN" altLang="en-US" sz="2200" dirty="0">
                <a:latin typeface="+mn-ea"/>
              </a:rPr>
              <a:t>下</a:t>
            </a:r>
            <a:r>
              <a:rPr lang="zh-CN" altLang="zh-CN" sz="2200" dirty="0" smtClean="0">
                <a:latin typeface="+mn-ea"/>
              </a:rPr>
              <a:t>图所</a:t>
            </a:r>
            <a:r>
              <a:rPr lang="zh-CN" altLang="zh-CN" sz="2200" dirty="0">
                <a:latin typeface="+mn-ea"/>
              </a:rPr>
              <a:t>示的结果。</a:t>
            </a:r>
          </a:p>
          <a:p>
            <a:pPr marL="0" indent="0">
              <a:buNone/>
            </a:pPr>
            <a:endParaRPr lang="zh-CN" altLang="en-US" sz="2200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20162"/>
            <a:ext cx="4248472" cy="3113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08104" y="4099802"/>
            <a:ext cx="2736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+mn-ea"/>
              </a:rPr>
              <a:t>如果再次运行程序，</a:t>
            </a:r>
            <a:r>
              <a:rPr lang="en-US" altLang="zh-CN" sz="2400" dirty="0">
                <a:latin typeface="+mn-ea"/>
              </a:rPr>
              <a:t>txt</a:t>
            </a:r>
            <a:r>
              <a:rPr lang="zh-CN" altLang="zh-CN" sz="2400" dirty="0">
                <a:latin typeface="+mn-ea"/>
              </a:rPr>
              <a:t>文件中的内容不会继续添加，可以修改模式参数为</a:t>
            </a:r>
            <a:r>
              <a:rPr lang="en-US" altLang="zh-CN" sz="2400" dirty="0">
                <a:latin typeface="+mn-ea"/>
              </a:rPr>
              <a:t>’r+’</a:t>
            </a:r>
            <a:r>
              <a:rPr lang="zh-CN" altLang="zh-CN" sz="2400" dirty="0">
                <a:latin typeface="+mn-ea"/>
              </a:rPr>
              <a:t>，便可一直写入文件。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2765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931224" cy="922114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1.5.3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关闭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文件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    </a:t>
            </a:r>
            <a:r>
              <a:rPr lang="zh-CN" altLang="zh-CN" dirty="0" smtClean="0">
                <a:latin typeface="+mn-ea"/>
              </a:rPr>
              <a:t>当</a:t>
            </a:r>
            <a:r>
              <a:rPr lang="zh-CN" altLang="zh-CN" dirty="0">
                <a:latin typeface="+mn-ea"/>
              </a:rPr>
              <a:t>完成读写工作后，应该牢记使用</a:t>
            </a:r>
            <a:r>
              <a:rPr lang="en-US" altLang="zh-CN" dirty="0">
                <a:latin typeface="+mn-ea"/>
              </a:rPr>
              <a:t>close()</a:t>
            </a:r>
            <a:r>
              <a:rPr lang="zh-CN" altLang="zh-CN" dirty="0">
                <a:latin typeface="+mn-ea"/>
              </a:rPr>
              <a:t>方法关闭文件。这样可以保证</a:t>
            </a:r>
            <a:r>
              <a:rPr lang="en-US" altLang="zh-CN" dirty="0">
                <a:latin typeface="+mn-ea"/>
              </a:rPr>
              <a:t>Python</a:t>
            </a:r>
            <a:r>
              <a:rPr lang="zh-CN" altLang="zh-CN" dirty="0">
                <a:latin typeface="+mn-ea"/>
              </a:rPr>
              <a:t>进行缓冲的清理（出于效率的考虑而把数据临时存储在内存中）和文件的安全。通过下面代码即可关闭文件。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f = open('C:/Users/Administrator/Desktop/</a:t>
            </a:r>
            <a:r>
              <a:rPr lang="en-US" altLang="zh-CN" dirty="0" err="1">
                <a:latin typeface="+mn-ea"/>
              </a:rPr>
              <a:t>file.txt','r</a:t>
            </a:r>
            <a:r>
              <a:rPr lang="en-US" altLang="zh-CN" dirty="0">
                <a:latin typeface="+mn-ea"/>
              </a:rPr>
              <a:t>')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content = </a:t>
            </a:r>
            <a:r>
              <a:rPr lang="en-US" altLang="zh-CN" dirty="0" err="1">
                <a:latin typeface="+mn-ea"/>
              </a:rPr>
              <a:t>f.read</a:t>
            </a:r>
            <a:r>
              <a:rPr lang="en-US" altLang="zh-CN" dirty="0">
                <a:latin typeface="+mn-ea"/>
              </a:rPr>
              <a:t>()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print(content)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 err="1">
                <a:latin typeface="+mn-ea"/>
              </a:rPr>
              <a:t>f.close</a:t>
            </a:r>
            <a:r>
              <a:rPr lang="en-US" altLang="zh-CN" dirty="0">
                <a:latin typeface="+mn-ea"/>
              </a:rPr>
              <a:t>()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0318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08912" cy="936104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1.6  Python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面向对象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699792" y="2564904"/>
            <a:ext cx="5225008" cy="3909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 smtClean="0">
                <a:latin typeface="+mn-ea"/>
              </a:rPr>
              <a:t>1.6.1  </a:t>
            </a:r>
            <a:r>
              <a:rPr lang="zh-CN" altLang="zh-CN" sz="2800" b="1" dirty="0">
                <a:latin typeface="+mn-ea"/>
              </a:rPr>
              <a:t>定义类</a:t>
            </a:r>
          </a:p>
          <a:p>
            <a:pPr marL="0" indent="0">
              <a:buNone/>
            </a:pPr>
            <a:r>
              <a:rPr lang="en-US" altLang="zh-CN" sz="2800" b="1" dirty="0">
                <a:latin typeface="+mn-ea"/>
              </a:rPr>
              <a:t>1.6.2  </a:t>
            </a:r>
            <a:r>
              <a:rPr lang="zh-CN" altLang="zh-CN" sz="2800" b="1" dirty="0">
                <a:latin typeface="+mn-ea"/>
              </a:rPr>
              <a:t>实例属性</a:t>
            </a:r>
          </a:p>
          <a:p>
            <a:pPr marL="0" indent="0">
              <a:buNone/>
            </a:pPr>
            <a:r>
              <a:rPr lang="en-US" altLang="zh-CN" sz="2800" b="1" dirty="0">
                <a:latin typeface="+mn-ea"/>
              </a:rPr>
              <a:t>1.6.3  </a:t>
            </a:r>
            <a:r>
              <a:rPr lang="zh-CN" altLang="zh-CN" sz="2800" b="1" dirty="0">
                <a:latin typeface="+mn-ea"/>
              </a:rPr>
              <a:t>实例方法</a:t>
            </a:r>
          </a:p>
          <a:p>
            <a:pPr marL="0" indent="0">
              <a:buNone/>
            </a:pPr>
            <a:r>
              <a:rPr lang="en-US" altLang="zh-CN" sz="2800" b="1" dirty="0">
                <a:latin typeface="+mn-ea"/>
              </a:rPr>
              <a:t>1.6.4  </a:t>
            </a:r>
            <a:r>
              <a:rPr lang="zh-CN" altLang="zh-CN" sz="2800" b="1" dirty="0">
                <a:latin typeface="+mn-ea"/>
              </a:rPr>
              <a:t>类的继承</a:t>
            </a:r>
          </a:p>
          <a:p>
            <a:pPr marL="0" indent="0">
              <a:buNone/>
            </a:pPr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2193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7931224" cy="922114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1.6.1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定义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类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8424936" cy="54932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    </a:t>
            </a:r>
            <a:r>
              <a:rPr lang="zh-CN" altLang="zh-CN" dirty="0" smtClean="0">
                <a:latin typeface="+mn-ea"/>
              </a:rPr>
              <a:t>类</a:t>
            </a:r>
            <a:r>
              <a:rPr lang="zh-CN" altLang="zh-CN" dirty="0">
                <a:latin typeface="+mn-ea"/>
              </a:rPr>
              <a:t>是用来描述具有相同的属性和方法的对象的集合。人可以通过不同的肤色划分不同的种类、食物也有不同的种类、商品也是形形色色，但划分为同一类的物体，他们肯定具有相似的特征和行为方式。</a:t>
            </a: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    </a:t>
            </a:r>
            <a:r>
              <a:rPr lang="zh-CN" altLang="zh-CN" dirty="0" smtClean="0">
                <a:latin typeface="+mn-ea"/>
              </a:rPr>
              <a:t>对于</a:t>
            </a:r>
            <a:r>
              <a:rPr lang="zh-CN" altLang="zh-CN" dirty="0">
                <a:latin typeface="+mn-ea"/>
              </a:rPr>
              <a:t>同一款自行车而言，他们的组成结构都是一样的：车架、车轮、脚踏等。通过</a:t>
            </a:r>
            <a:r>
              <a:rPr lang="en-US" altLang="zh-CN" dirty="0">
                <a:latin typeface="+mn-ea"/>
              </a:rPr>
              <a:t>Python</a:t>
            </a:r>
            <a:r>
              <a:rPr lang="zh-CN" altLang="zh-CN" dirty="0">
                <a:latin typeface="+mn-ea"/>
              </a:rPr>
              <a:t>可以定义这个自行车的类：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class Bike: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compose = ['</a:t>
            </a:r>
            <a:r>
              <a:rPr lang="en-US" altLang="zh-CN" dirty="0" err="1">
                <a:latin typeface="+mn-ea"/>
              </a:rPr>
              <a:t>frame','wheel','pedal</a:t>
            </a:r>
            <a:r>
              <a:rPr lang="en-US" altLang="zh-CN" dirty="0">
                <a:latin typeface="+mn-ea"/>
              </a:rPr>
              <a:t>']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    </a:t>
            </a:r>
            <a:r>
              <a:rPr lang="zh-CN" altLang="zh-CN" dirty="0" smtClean="0">
                <a:latin typeface="+mn-ea"/>
              </a:rPr>
              <a:t>通过</a:t>
            </a:r>
            <a:r>
              <a:rPr lang="zh-CN" altLang="zh-CN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class</a:t>
            </a:r>
            <a:r>
              <a:rPr lang="zh-CN" altLang="zh-CN" dirty="0">
                <a:latin typeface="+mn-ea"/>
              </a:rPr>
              <a:t>定义一个自行车的类，类中的变量</a:t>
            </a:r>
            <a:r>
              <a:rPr lang="en-US" altLang="zh-CN" dirty="0">
                <a:latin typeface="+mn-ea"/>
              </a:rPr>
              <a:t>compose</a:t>
            </a:r>
            <a:r>
              <a:rPr lang="zh-CN" altLang="zh-CN" dirty="0">
                <a:latin typeface="+mn-ea"/>
              </a:rPr>
              <a:t>称为类的变量，专业术语为类的属性。这样，顾客购买的自行车，组成结构都是一模一样的了。</a:t>
            </a:r>
          </a:p>
          <a:p>
            <a:pPr marL="0" indent="0">
              <a:buNone/>
            </a:pPr>
            <a:r>
              <a:rPr lang="en-US" altLang="zh-CN" dirty="0" err="1">
                <a:latin typeface="+mn-ea"/>
              </a:rPr>
              <a:t>my_bike</a:t>
            </a:r>
            <a:r>
              <a:rPr lang="en-US" altLang="zh-CN" dirty="0">
                <a:latin typeface="+mn-ea"/>
              </a:rPr>
              <a:t> = Bike()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 err="1">
                <a:latin typeface="+mn-ea"/>
              </a:rPr>
              <a:t>you_bike</a:t>
            </a:r>
            <a:r>
              <a:rPr lang="en-US" altLang="zh-CN" dirty="0">
                <a:latin typeface="+mn-ea"/>
              </a:rPr>
              <a:t> = Bike()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print(</a:t>
            </a:r>
            <a:r>
              <a:rPr lang="en-US" altLang="zh-CN" dirty="0" err="1">
                <a:latin typeface="+mn-ea"/>
              </a:rPr>
              <a:t>my_bike.compose</a:t>
            </a:r>
            <a:r>
              <a:rPr lang="en-US" altLang="zh-CN" dirty="0">
                <a:latin typeface="+mn-ea"/>
              </a:rPr>
              <a:t>)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print(</a:t>
            </a:r>
            <a:r>
              <a:rPr lang="en-US" altLang="zh-CN" dirty="0" err="1">
                <a:latin typeface="+mn-ea"/>
              </a:rPr>
              <a:t>you_bike.compose</a:t>
            </a:r>
            <a:r>
              <a:rPr lang="en-US" altLang="zh-CN" dirty="0">
                <a:latin typeface="+mn-ea"/>
              </a:rPr>
              <a:t>)			#</a:t>
            </a:r>
            <a:r>
              <a:rPr lang="zh-CN" altLang="zh-CN" dirty="0">
                <a:latin typeface="+mn-ea"/>
              </a:rPr>
              <a:t>类的属性都是一样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73976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920880" cy="1008112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1.6.2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实例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属性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>
                <a:latin typeface="+mn-ea"/>
              </a:rPr>
              <a:t>对于同一款自行车来说，有些顾客买回来后会改造下，加一个篓子可以放东西等等。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class Bike: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  compose = ['</a:t>
            </a:r>
            <a:r>
              <a:rPr lang="en-US" altLang="zh-CN" dirty="0" err="1">
                <a:latin typeface="+mn-ea"/>
              </a:rPr>
              <a:t>frame','wheel','pedal</a:t>
            </a:r>
            <a:r>
              <a:rPr lang="en-US" altLang="zh-CN" dirty="0">
                <a:latin typeface="+mn-ea"/>
              </a:rPr>
              <a:t>']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 err="1">
                <a:latin typeface="+mn-ea"/>
              </a:rPr>
              <a:t>my_bike</a:t>
            </a:r>
            <a:r>
              <a:rPr lang="en-US" altLang="zh-CN" dirty="0">
                <a:latin typeface="+mn-ea"/>
              </a:rPr>
              <a:t> = Bike()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 err="1">
                <a:latin typeface="+mn-ea"/>
              </a:rPr>
              <a:t>my_bike.other</a:t>
            </a:r>
            <a:r>
              <a:rPr lang="en-US" altLang="zh-CN" dirty="0">
                <a:latin typeface="+mn-ea"/>
              </a:rPr>
              <a:t> = 'basket'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print(</a:t>
            </a:r>
            <a:r>
              <a:rPr lang="en-US" altLang="zh-CN" dirty="0" err="1">
                <a:latin typeface="+mn-ea"/>
              </a:rPr>
              <a:t>my_bike.other</a:t>
            </a:r>
            <a:r>
              <a:rPr lang="en-US" altLang="zh-CN" dirty="0">
                <a:latin typeface="+mn-ea"/>
              </a:rPr>
              <a:t>)			#</a:t>
            </a:r>
            <a:r>
              <a:rPr lang="zh-CN" altLang="zh-CN" dirty="0">
                <a:latin typeface="+mn-ea"/>
              </a:rPr>
              <a:t>实例属性</a:t>
            </a:r>
          </a:p>
          <a:p>
            <a:pPr marL="0" indent="0">
              <a:buNone/>
            </a:pPr>
            <a:r>
              <a:rPr lang="zh-CN" altLang="zh-CN" dirty="0" smtClean="0"/>
              <a:t>结果</a:t>
            </a:r>
            <a:r>
              <a:rPr lang="zh-CN" altLang="en-US" dirty="0" smtClean="0"/>
              <a:t>下图</a:t>
            </a:r>
            <a:r>
              <a:rPr lang="zh-CN" altLang="zh-CN" dirty="0" smtClean="0"/>
              <a:t>所</a:t>
            </a:r>
            <a:r>
              <a:rPr lang="zh-CN" altLang="zh-CN" dirty="0"/>
              <a:t>示。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157191"/>
            <a:ext cx="3312368" cy="153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167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424936" cy="1138138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1.1.1  Python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安装（</a:t>
            </a:r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Windows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、</a:t>
            </a:r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Mac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和</a:t>
            </a:r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Linux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）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+mn-ea"/>
              </a:rPr>
              <a:t>1.Windows</a:t>
            </a:r>
            <a:r>
              <a:rPr lang="zh-CN" altLang="zh-CN" b="1" dirty="0">
                <a:latin typeface="+mn-ea"/>
              </a:rPr>
              <a:t>上安装</a:t>
            </a:r>
            <a:r>
              <a:rPr lang="en-US" altLang="zh-CN" b="1" dirty="0">
                <a:latin typeface="+mn-ea"/>
              </a:rPr>
              <a:t>Python3</a:t>
            </a:r>
            <a:endParaRPr lang="zh-CN" altLang="zh-CN" b="1" dirty="0">
              <a:latin typeface="+mn-ea"/>
            </a:endParaRP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zh-CN" dirty="0">
                <a:latin typeface="+mn-ea"/>
              </a:rPr>
              <a:t>）打开浏览器，访问</a:t>
            </a:r>
            <a:r>
              <a:rPr lang="en-US" altLang="zh-CN" dirty="0">
                <a:latin typeface="+mn-ea"/>
              </a:rPr>
              <a:t>Python</a:t>
            </a:r>
            <a:r>
              <a:rPr lang="zh-CN" altLang="zh-CN" dirty="0">
                <a:latin typeface="+mn-ea"/>
              </a:rPr>
              <a:t>官网（</a:t>
            </a:r>
            <a:r>
              <a:rPr lang="en-US" altLang="zh-CN" dirty="0">
                <a:latin typeface="+mn-ea"/>
              </a:rPr>
              <a:t>https://www.python.org/</a:t>
            </a:r>
            <a:r>
              <a:rPr lang="zh-CN" altLang="zh-CN" dirty="0">
                <a:latin typeface="+mn-ea"/>
              </a:rPr>
              <a:t>）。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zh-CN" dirty="0">
                <a:latin typeface="+mn-ea"/>
              </a:rPr>
              <a:t>）鼠标移动至</a:t>
            </a:r>
            <a:r>
              <a:rPr lang="en-US" altLang="zh-CN" dirty="0">
                <a:latin typeface="+mn-ea"/>
              </a:rPr>
              <a:t>Downloads</a:t>
            </a:r>
            <a:r>
              <a:rPr lang="zh-CN" altLang="zh-CN" dirty="0">
                <a:latin typeface="+mn-ea"/>
              </a:rPr>
              <a:t>链接，点击</a:t>
            </a:r>
            <a:r>
              <a:rPr lang="en-US" altLang="zh-CN" dirty="0">
                <a:latin typeface="+mn-ea"/>
              </a:rPr>
              <a:t>Windows</a:t>
            </a:r>
            <a:r>
              <a:rPr lang="zh-CN" altLang="zh-CN" dirty="0">
                <a:latin typeface="+mn-ea"/>
              </a:rPr>
              <a:t>链接。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zh-CN" dirty="0">
                <a:latin typeface="+mn-ea"/>
              </a:rPr>
              <a:t>）根据读者的</a:t>
            </a:r>
            <a:r>
              <a:rPr lang="en-US" altLang="zh-CN" dirty="0">
                <a:latin typeface="+mn-ea"/>
              </a:rPr>
              <a:t>Windows</a:t>
            </a:r>
            <a:r>
              <a:rPr lang="zh-CN" altLang="zh-CN" dirty="0">
                <a:latin typeface="+mn-ea"/>
              </a:rPr>
              <a:t>版本（</a:t>
            </a:r>
            <a:r>
              <a:rPr lang="en-US" altLang="zh-CN" dirty="0">
                <a:latin typeface="+mn-ea"/>
              </a:rPr>
              <a:t>32</a:t>
            </a:r>
            <a:r>
              <a:rPr lang="zh-CN" altLang="zh-CN" dirty="0">
                <a:latin typeface="+mn-ea"/>
              </a:rPr>
              <a:t>位或</a:t>
            </a:r>
            <a:r>
              <a:rPr lang="en-US" altLang="zh-CN" dirty="0">
                <a:latin typeface="+mn-ea"/>
              </a:rPr>
              <a:t>64</a:t>
            </a:r>
            <a:r>
              <a:rPr lang="zh-CN" altLang="zh-CN" dirty="0">
                <a:latin typeface="+mn-ea"/>
              </a:rPr>
              <a:t>位），下载相应的</a:t>
            </a:r>
            <a:r>
              <a:rPr lang="en-US" altLang="zh-CN" dirty="0">
                <a:latin typeface="+mn-ea"/>
              </a:rPr>
              <a:t>Python 3.5</a:t>
            </a:r>
            <a:r>
              <a:rPr lang="zh-CN" altLang="zh-CN" dirty="0">
                <a:latin typeface="+mn-ea"/>
              </a:rPr>
              <a:t>版本，如为</a:t>
            </a:r>
            <a:r>
              <a:rPr lang="en-US" altLang="zh-CN" dirty="0">
                <a:latin typeface="+mn-ea"/>
              </a:rPr>
              <a:t>Windows32</a:t>
            </a:r>
            <a:r>
              <a:rPr lang="zh-CN" altLang="zh-CN" dirty="0">
                <a:latin typeface="+mn-ea"/>
              </a:rPr>
              <a:t>位，点击下载</a:t>
            </a:r>
            <a:r>
              <a:rPr lang="en-US" altLang="zh-CN" dirty="0">
                <a:latin typeface="+mn-ea"/>
              </a:rPr>
              <a:t>Windows x86 executable installer</a:t>
            </a:r>
            <a:r>
              <a:rPr lang="zh-CN" altLang="zh-CN" dirty="0">
                <a:latin typeface="+mn-ea"/>
              </a:rPr>
              <a:t>，如果为</a:t>
            </a:r>
            <a:r>
              <a:rPr lang="en-US" altLang="zh-CN" dirty="0">
                <a:latin typeface="+mn-ea"/>
              </a:rPr>
              <a:t>Windows64</a:t>
            </a:r>
            <a:r>
              <a:rPr lang="zh-CN" altLang="zh-CN" dirty="0">
                <a:latin typeface="+mn-ea"/>
              </a:rPr>
              <a:t>位，点击下载</a:t>
            </a:r>
            <a:r>
              <a:rPr lang="en-US" altLang="zh-CN" dirty="0">
                <a:latin typeface="+mn-ea"/>
              </a:rPr>
              <a:t>Windows x86-64 executable installer</a:t>
            </a:r>
            <a:r>
              <a:rPr lang="zh-CN" altLang="zh-CN" dirty="0">
                <a:latin typeface="+mn-ea"/>
              </a:rPr>
              <a:t>。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zh-CN" dirty="0">
                <a:latin typeface="+mn-ea"/>
              </a:rPr>
              <a:t>）单击运行文件，勾选</a:t>
            </a:r>
            <a:r>
              <a:rPr lang="en-US" altLang="zh-CN" dirty="0">
                <a:latin typeface="+mn-ea"/>
              </a:rPr>
              <a:t>Add Python 3.5 to PATH</a:t>
            </a:r>
            <a:r>
              <a:rPr lang="zh-CN" altLang="zh-CN" dirty="0">
                <a:latin typeface="+mn-ea"/>
              </a:rPr>
              <a:t>，然后单击</a:t>
            </a:r>
            <a:r>
              <a:rPr lang="en-US" altLang="zh-CN" dirty="0">
                <a:latin typeface="+mn-ea"/>
              </a:rPr>
              <a:t>Install Now</a:t>
            </a:r>
            <a:r>
              <a:rPr lang="zh-CN" altLang="zh-CN" dirty="0">
                <a:latin typeface="+mn-ea"/>
              </a:rPr>
              <a:t>按钮即可完成安装。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3267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003232" cy="922114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1.6.3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实例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方法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536" y="1124744"/>
            <a:ext cx="8280920" cy="5349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200" dirty="0">
                <a:latin typeface="+mn-ea"/>
              </a:rPr>
              <a:t>读者是否还记得字符串的</a:t>
            </a:r>
            <a:r>
              <a:rPr lang="en-US" altLang="zh-CN" sz="2200" dirty="0">
                <a:latin typeface="+mn-ea"/>
              </a:rPr>
              <a:t>format()</a:t>
            </a:r>
            <a:r>
              <a:rPr lang="zh-CN" altLang="zh-CN" sz="2200" dirty="0">
                <a:latin typeface="+mn-ea"/>
              </a:rPr>
              <a:t>方法。方法就是函数，方法是对实例进行使用的，所以又叫实例方法。对于自行车而言，它的方法就是骑行。</a:t>
            </a: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class Bike:</a:t>
            </a:r>
            <a:endParaRPr lang="zh-CN" altLang="zh-CN" sz="2200" dirty="0">
              <a:latin typeface="+mn-ea"/>
            </a:endParaRP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    compose = ['</a:t>
            </a:r>
            <a:r>
              <a:rPr lang="en-US" altLang="zh-CN" sz="2200" dirty="0" err="1">
                <a:latin typeface="+mn-ea"/>
              </a:rPr>
              <a:t>frame','wheel','pedal</a:t>
            </a:r>
            <a:r>
              <a:rPr lang="en-US" altLang="zh-CN" sz="2200" dirty="0">
                <a:latin typeface="+mn-ea"/>
              </a:rPr>
              <a:t>']</a:t>
            </a:r>
            <a:endParaRPr lang="zh-CN" altLang="zh-CN" sz="2200" dirty="0">
              <a:latin typeface="+mn-ea"/>
            </a:endParaRP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    </a:t>
            </a:r>
            <a:r>
              <a:rPr lang="en-US" altLang="zh-CN" sz="2200" dirty="0" err="1">
                <a:latin typeface="+mn-ea"/>
              </a:rPr>
              <a:t>def</a:t>
            </a:r>
            <a:r>
              <a:rPr lang="en-US" altLang="zh-CN" sz="2200" dirty="0">
                <a:latin typeface="+mn-ea"/>
              </a:rPr>
              <a:t> use(self):</a:t>
            </a:r>
            <a:endParaRPr lang="zh-CN" altLang="zh-CN" sz="2200" dirty="0">
              <a:latin typeface="+mn-ea"/>
            </a:endParaRP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        print('you are riding')</a:t>
            </a:r>
            <a:endParaRPr lang="zh-CN" altLang="zh-CN" sz="2200" dirty="0">
              <a:latin typeface="+mn-ea"/>
            </a:endParaRPr>
          </a:p>
          <a:p>
            <a:pPr marL="0" indent="0">
              <a:buNone/>
            </a:pPr>
            <a:r>
              <a:rPr lang="en-US" altLang="zh-CN" sz="2200" dirty="0" err="1">
                <a:latin typeface="+mn-ea"/>
              </a:rPr>
              <a:t>my_bike</a:t>
            </a:r>
            <a:r>
              <a:rPr lang="en-US" altLang="zh-CN" sz="2200" dirty="0">
                <a:latin typeface="+mn-ea"/>
              </a:rPr>
              <a:t> = Bike()</a:t>
            </a:r>
            <a:endParaRPr lang="zh-CN" altLang="zh-CN" sz="2200" dirty="0">
              <a:latin typeface="+mn-ea"/>
            </a:endParaRPr>
          </a:p>
          <a:p>
            <a:pPr marL="0" indent="0">
              <a:buNone/>
            </a:pPr>
            <a:r>
              <a:rPr lang="en-US" altLang="zh-CN" sz="2200" dirty="0" err="1">
                <a:latin typeface="+mn-ea"/>
              </a:rPr>
              <a:t>my_bike.use</a:t>
            </a:r>
            <a:r>
              <a:rPr lang="en-US" altLang="zh-CN" sz="2200" dirty="0">
                <a:latin typeface="+mn-ea"/>
              </a:rPr>
              <a:t>()</a:t>
            </a:r>
            <a:endParaRPr lang="zh-CN" altLang="zh-CN" sz="2200" dirty="0">
              <a:latin typeface="+mn-ea"/>
            </a:endParaRPr>
          </a:p>
          <a:p>
            <a:pPr marL="0" indent="0">
              <a:buNone/>
            </a:pPr>
            <a:r>
              <a:rPr lang="zh-CN" altLang="zh-CN" sz="2200" dirty="0" smtClean="0">
                <a:latin typeface="+mn-ea"/>
              </a:rPr>
              <a:t>结果</a:t>
            </a:r>
            <a:r>
              <a:rPr lang="zh-CN" altLang="en-US" sz="2200" dirty="0" smtClean="0">
                <a:latin typeface="+mn-ea"/>
              </a:rPr>
              <a:t>下图</a:t>
            </a:r>
            <a:r>
              <a:rPr lang="zh-CN" altLang="zh-CN" sz="2200" dirty="0" smtClean="0">
                <a:latin typeface="+mn-ea"/>
              </a:rPr>
              <a:t>所</a:t>
            </a:r>
            <a:r>
              <a:rPr lang="zh-CN" altLang="zh-CN" sz="2200" dirty="0">
                <a:latin typeface="+mn-ea"/>
              </a:rPr>
              <a:t>示。</a:t>
            </a:r>
          </a:p>
          <a:p>
            <a:pPr marL="0" indent="0">
              <a:buNone/>
            </a:pPr>
            <a:endParaRPr lang="zh-CN" altLang="en-US" sz="2200" dirty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013176"/>
            <a:ext cx="3528392" cy="1481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11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003232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1.6.4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类的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继承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9512" y="548680"/>
            <a:ext cx="8712968" cy="61926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200" dirty="0">
                <a:latin typeface="+mn-ea"/>
              </a:rPr>
              <a:t>随着时代的变迁，越来越多的共享单车出现了，新的共享单车和原来的组成结构类似，但多了付费的功能。</a:t>
            </a: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class Bike:</a:t>
            </a:r>
            <a:endParaRPr lang="zh-CN" altLang="zh-CN" sz="2200" dirty="0">
              <a:latin typeface="+mn-ea"/>
            </a:endParaRP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    compose = ['</a:t>
            </a:r>
            <a:r>
              <a:rPr lang="en-US" altLang="zh-CN" sz="2200" dirty="0" err="1">
                <a:latin typeface="+mn-ea"/>
              </a:rPr>
              <a:t>frame','wheel','pedal</a:t>
            </a:r>
            <a:r>
              <a:rPr lang="en-US" altLang="zh-CN" sz="2200" dirty="0">
                <a:latin typeface="+mn-ea"/>
              </a:rPr>
              <a:t>']</a:t>
            </a:r>
            <a:endParaRPr lang="zh-CN" altLang="zh-CN" sz="2200" dirty="0">
              <a:latin typeface="+mn-ea"/>
            </a:endParaRP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    </a:t>
            </a:r>
            <a:r>
              <a:rPr lang="en-US" altLang="zh-CN" sz="2200" dirty="0" err="1">
                <a:latin typeface="+mn-ea"/>
              </a:rPr>
              <a:t>def</a:t>
            </a:r>
            <a:r>
              <a:rPr lang="en-US" altLang="zh-CN" sz="2200" dirty="0">
                <a:latin typeface="+mn-ea"/>
              </a:rPr>
              <a:t> __</a:t>
            </a:r>
            <a:r>
              <a:rPr lang="en-US" altLang="zh-CN" sz="2200" dirty="0" err="1">
                <a:latin typeface="+mn-ea"/>
              </a:rPr>
              <a:t>init</a:t>
            </a:r>
            <a:r>
              <a:rPr lang="en-US" altLang="zh-CN" sz="2200" dirty="0">
                <a:latin typeface="+mn-ea"/>
              </a:rPr>
              <a:t>__(self):</a:t>
            </a:r>
            <a:endParaRPr lang="zh-CN" altLang="zh-CN" sz="2200" dirty="0">
              <a:latin typeface="+mn-ea"/>
            </a:endParaRP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        </a:t>
            </a:r>
            <a:r>
              <a:rPr lang="en-US" altLang="zh-CN" sz="2200" dirty="0" err="1">
                <a:latin typeface="+mn-ea"/>
              </a:rPr>
              <a:t>self.other</a:t>
            </a:r>
            <a:r>
              <a:rPr lang="en-US" altLang="zh-CN" sz="2200" dirty="0">
                <a:latin typeface="+mn-ea"/>
              </a:rPr>
              <a:t> = 'basket'			#</a:t>
            </a:r>
            <a:r>
              <a:rPr lang="zh-CN" altLang="zh-CN" sz="2200" dirty="0">
                <a:latin typeface="+mn-ea"/>
              </a:rPr>
              <a:t>定义实例的属性</a:t>
            </a: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    </a:t>
            </a:r>
            <a:r>
              <a:rPr lang="en-US" altLang="zh-CN" sz="2200" dirty="0" err="1">
                <a:latin typeface="+mn-ea"/>
              </a:rPr>
              <a:t>def</a:t>
            </a:r>
            <a:r>
              <a:rPr lang="en-US" altLang="zh-CN" sz="2200" dirty="0">
                <a:latin typeface="+mn-ea"/>
              </a:rPr>
              <a:t> use(</a:t>
            </a:r>
            <a:r>
              <a:rPr lang="en-US" altLang="zh-CN" sz="2200" dirty="0" err="1">
                <a:latin typeface="+mn-ea"/>
              </a:rPr>
              <a:t>self,time</a:t>
            </a:r>
            <a:r>
              <a:rPr lang="en-US" altLang="zh-CN" sz="2200" dirty="0">
                <a:latin typeface="+mn-ea"/>
              </a:rPr>
              <a:t>):</a:t>
            </a:r>
            <a:endParaRPr lang="zh-CN" altLang="zh-CN" sz="2200" dirty="0">
              <a:latin typeface="+mn-ea"/>
            </a:endParaRP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        print('you ride {}</a:t>
            </a:r>
            <a:r>
              <a:rPr lang="en-US" altLang="zh-CN" sz="2200" dirty="0" err="1">
                <a:latin typeface="+mn-ea"/>
              </a:rPr>
              <a:t>m'.format</a:t>
            </a:r>
            <a:r>
              <a:rPr lang="en-US" altLang="zh-CN" sz="2200" dirty="0">
                <a:latin typeface="+mn-ea"/>
              </a:rPr>
              <a:t>(time*100))</a:t>
            </a:r>
            <a:endParaRPr lang="zh-CN" altLang="zh-CN" sz="2200" dirty="0">
              <a:latin typeface="+mn-ea"/>
            </a:endParaRP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 </a:t>
            </a:r>
            <a:endParaRPr lang="zh-CN" altLang="zh-CN" sz="2200" dirty="0">
              <a:latin typeface="+mn-ea"/>
            </a:endParaRP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class </a:t>
            </a:r>
            <a:r>
              <a:rPr lang="en-US" altLang="zh-CN" sz="2200" dirty="0" err="1">
                <a:latin typeface="+mn-ea"/>
              </a:rPr>
              <a:t>Share_bike</a:t>
            </a:r>
            <a:r>
              <a:rPr lang="en-US" altLang="zh-CN" sz="2200" dirty="0">
                <a:latin typeface="+mn-ea"/>
              </a:rPr>
              <a:t>(Bike):</a:t>
            </a:r>
            <a:endParaRPr lang="zh-CN" altLang="zh-CN" sz="2200" dirty="0">
              <a:latin typeface="+mn-ea"/>
            </a:endParaRP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    </a:t>
            </a:r>
            <a:r>
              <a:rPr lang="en-US" altLang="zh-CN" sz="2200" dirty="0" err="1">
                <a:latin typeface="+mn-ea"/>
              </a:rPr>
              <a:t>def</a:t>
            </a:r>
            <a:r>
              <a:rPr lang="en-US" altLang="zh-CN" sz="2200" dirty="0">
                <a:latin typeface="+mn-ea"/>
              </a:rPr>
              <a:t> cost(</a:t>
            </a:r>
            <a:r>
              <a:rPr lang="en-US" altLang="zh-CN" sz="2200" dirty="0" err="1">
                <a:latin typeface="+mn-ea"/>
              </a:rPr>
              <a:t>self,hour</a:t>
            </a:r>
            <a:r>
              <a:rPr lang="en-US" altLang="zh-CN" sz="2200" dirty="0">
                <a:latin typeface="+mn-ea"/>
              </a:rPr>
              <a:t>):</a:t>
            </a:r>
            <a:endParaRPr lang="zh-CN" altLang="zh-CN" sz="2200" dirty="0">
              <a:latin typeface="+mn-ea"/>
            </a:endParaRP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        print('you spent {}'.format(hour*2))</a:t>
            </a:r>
            <a:endParaRPr lang="zh-CN" altLang="zh-CN" sz="2200" dirty="0">
              <a:latin typeface="+mn-ea"/>
            </a:endParaRP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bike = </a:t>
            </a:r>
            <a:r>
              <a:rPr lang="en-US" altLang="zh-CN" sz="2200" dirty="0" err="1">
                <a:latin typeface="+mn-ea"/>
              </a:rPr>
              <a:t>Share_bike</a:t>
            </a:r>
            <a:r>
              <a:rPr lang="en-US" altLang="zh-CN" sz="2200" dirty="0">
                <a:latin typeface="+mn-ea"/>
              </a:rPr>
              <a:t>()</a:t>
            </a:r>
            <a:endParaRPr lang="zh-CN" altLang="zh-CN" sz="2200" dirty="0">
              <a:latin typeface="+mn-ea"/>
            </a:endParaRP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print(</a:t>
            </a:r>
            <a:r>
              <a:rPr lang="en-US" altLang="zh-CN" sz="2200" dirty="0" err="1">
                <a:latin typeface="+mn-ea"/>
              </a:rPr>
              <a:t>bike.other</a:t>
            </a:r>
            <a:r>
              <a:rPr lang="en-US" altLang="zh-CN" sz="2200" dirty="0">
                <a:latin typeface="+mn-ea"/>
              </a:rPr>
              <a:t>)</a:t>
            </a:r>
            <a:endParaRPr lang="zh-CN" altLang="zh-CN" sz="2200" dirty="0">
              <a:latin typeface="+mn-ea"/>
            </a:endParaRPr>
          </a:p>
          <a:p>
            <a:pPr marL="0" indent="0">
              <a:buNone/>
            </a:pPr>
            <a:r>
              <a:rPr lang="en-US" altLang="zh-CN" sz="2200" dirty="0" err="1">
                <a:latin typeface="+mn-ea"/>
              </a:rPr>
              <a:t>bike.cost</a:t>
            </a:r>
            <a:r>
              <a:rPr lang="en-US" altLang="zh-CN" sz="2200" dirty="0">
                <a:latin typeface="+mn-ea"/>
              </a:rPr>
              <a:t>(2)</a:t>
            </a:r>
            <a:endParaRPr lang="zh-CN" altLang="zh-CN" sz="2200" dirty="0">
              <a:latin typeface="+mn-ea"/>
            </a:endParaRPr>
          </a:p>
          <a:p>
            <a:pPr marL="0" indent="0">
              <a:buNone/>
            </a:pPr>
            <a:endParaRPr lang="zh-CN" altLang="en-US" sz="2200" dirty="0"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589239"/>
            <a:ext cx="3024336" cy="1245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32240" y="609329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类的继承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740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7544" y="404664"/>
            <a:ext cx="8075240" cy="6285312"/>
          </a:xfrm>
        </p:spPr>
        <p:txBody>
          <a:bodyPr>
            <a:normAutofit lnSpcReduction="10000"/>
          </a:bodyPr>
          <a:lstStyle/>
          <a:p>
            <a:r>
              <a:rPr lang="zh-CN" altLang="zh-CN" dirty="0"/>
              <a:t>在电脑中，通过打开命令提示符（</a:t>
            </a:r>
            <a:r>
              <a:rPr lang="en-US" altLang="zh-CN" dirty="0" err="1"/>
              <a:t>cmd</a:t>
            </a:r>
            <a:r>
              <a:rPr lang="zh-CN" altLang="zh-CN" dirty="0"/>
              <a:t>），输入</a:t>
            </a:r>
            <a:r>
              <a:rPr lang="en-US" altLang="zh-CN" dirty="0"/>
              <a:t>python</a:t>
            </a:r>
            <a:r>
              <a:rPr lang="zh-CN" altLang="zh-CN" dirty="0"/>
              <a:t>，出现如</a:t>
            </a:r>
            <a:r>
              <a:rPr lang="zh-CN" altLang="zh-CN" dirty="0" smtClean="0"/>
              <a:t>图界面</a:t>
            </a:r>
            <a:r>
              <a:rPr lang="zh-CN" altLang="zh-CN" dirty="0"/>
              <a:t>，就说明</a:t>
            </a:r>
            <a:r>
              <a:rPr lang="en-US" altLang="zh-CN" dirty="0"/>
              <a:t>Python</a:t>
            </a:r>
            <a:r>
              <a:rPr lang="zh-CN" altLang="zh-CN" dirty="0"/>
              <a:t>环境安装成功。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 smtClean="0"/>
              <a:t>界面</a:t>
            </a:r>
            <a:r>
              <a:rPr lang="zh-CN" altLang="zh-CN" dirty="0"/>
              <a:t>出现提示符</a:t>
            </a:r>
            <a:r>
              <a:rPr lang="en-US" altLang="zh-CN" dirty="0"/>
              <a:t>&gt;&gt;&gt;</a:t>
            </a:r>
            <a:r>
              <a:rPr lang="zh-CN" altLang="zh-CN" dirty="0"/>
              <a:t>就表明进入了</a:t>
            </a:r>
            <a:r>
              <a:rPr lang="en-US" altLang="zh-CN" dirty="0"/>
              <a:t>Python</a:t>
            </a:r>
            <a:r>
              <a:rPr lang="zh-CN" altLang="zh-CN" dirty="0"/>
              <a:t>交互式环境，输入代码按</a:t>
            </a:r>
            <a:r>
              <a:rPr lang="en-US" altLang="zh-CN" dirty="0"/>
              <a:t>Enter</a:t>
            </a:r>
            <a:r>
              <a:rPr lang="zh-CN" altLang="zh-CN" dirty="0"/>
              <a:t>键即可运行</a:t>
            </a:r>
            <a:r>
              <a:rPr lang="en-US" altLang="zh-CN" dirty="0"/>
              <a:t>Python</a:t>
            </a:r>
            <a:r>
              <a:rPr lang="zh-CN" altLang="zh-CN" dirty="0"/>
              <a:t>代码，通过输入</a:t>
            </a:r>
            <a:r>
              <a:rPr lang="en-US" altLang="zh-CN" dirty="0"/>
              <a:t>exit()</a:t>
            </a:r>
            <a:r>
              <a:rPr lang="zh-CN" altLang="zh-CN" dirty="0"/>
              <a:t>并按</a:t>
            </a:r>
            <a:r>
              <a:rPr lang="en-US" altLang="zh-CN" dirty="0"/>
              <a:t>Enter</a:t>
            </a:r>
            <a:r>
              <a:rPr lang="zh-CN" altLang="zh-CN" dirty="0"/>
              <a:t>键，就可以退出</a:t>
            </a:r>
            <a:r>
              <a:rPr lang="en-US" altLang="zh-CN" dirty="0"/>
              <a:t>Python</a:t>
            </a:r>
            <a:r>
              <a:rPr lang="zh-CN" altLang="zh-CN" dirty="0"/>
              <a:t>交互式环境。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01" y="1052736"/>
            <a:ext cx="6192688" cy="3858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4031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8003232" cy="5421216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+mn-ea"/>
              </a:rPr>
              <a:t>2.Mac</a:t>
            </a:r>
            <a:r>
              <a:rPr lang="zh-CN" altLang="zh-CN" b="1" dirty="0">
                <a:latin typeface="+mn-ea"/>
              </a:rPr>
              <a:t>上安装</a:t>
            </a:r>
            <a:r>
              <a:rPr lang="en-US" altLang="zh-CN" b="1" dirty="0">
                <a:latin typeface="+mn-ea"/>
              </a:rPr>
              <a:t>Python3</a:t>
            </a:r>
            <a:endParaRPr lang="zh-CN" altLang="zh-CN" b="1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Mac</a:t>
            </a:r>
            <a:r>
              <a:rPr lang="zh-CN" altLang="zh-CN" dirty="0">
                <a:latin typeface="+mn-ea"/>
              </a:rPr>
              <a:t>中自带了</a:t>
            </a:r>
            <a:r>
              <a:rPr lang="en-US" altLang="zh-CN" dirty="0">
                <a:latin typeface="+mn-ea"/>
              </a:rPr>
              <a:t>Python 2.7</a:t>
            </a:r>
            <a:r>
              <a:rPr lang="zh-CN" altLang="zh-CN" dirty="0">
                <a:latin typeface="+mn-ea"/>
              </a:rPr>
              <a:t>，需在</a:t>
            </a:r>
            <a:r>
              <a:rPr lang="en-US" altLang="zh-CN" dirty="0">
                <a:latin typeface="+mn-ea"/>
              </a:rPr>
              <a:t>Python</a:t>
            </a:r>
            <a:r>
              <a:rPr lang="zh-CN" altLang="zh-CN" dirty="0">
                <a:latin typeface="+mn-ea"/>
              </a:rPr>
              <a:t>官网上安装</a:t>
            </a:r>
            <a:r>
              <a:rPr lang="en-US" altLang="zh-CN" dirty="0">
                <a:latin typeface="+mn-ea"/>
              </a:rPr>
              <a:t>Python 3.5</a:t>
            </a:r>
            <a:r>
              <a:rPr lang="zh-CN" altLang="zh-CN" dirty="0">
                <a:latin typeface="+mn-ea"/>
              </a:rPr>
              <a:t>。</a:t>
            </a:r>
            <a:r>
              <a:rPr lang="en-US" altLang="zh-CN" dirty="0">
                <a:latin typeface="+mn-ea"/>
              </a:rPr>
              <a:t>Mac</a:t>
            </a:r>
            <a:r>
              <a:rPr lang="zh-CN" altLang="zh-CN" dirty="0">
                <a:latin typeface="+mn-ea"/>
              </a:rPr>
              <a:t>中的安装比</a:t>
            </a:r>
            <a:r>
              <a:rPr lang="en-US" altLang="zh-CN" dirty="0">
                <a:latin typeface="+mn-ea"/>
              </a:rPr>
              <a:t>Windows</a:t>
            </a:r>
            <a:r>
              <a:rPr lang="zh-CN" altLang="zh-CN" dirty="0">
                <a:latin typeface="+mn-ea"/>
              </a:rPr>
              <a:t>下更为简单，一直单击“下一步”按钮即可完成。打开终端，输入</a:t>
            </a:r>
            <a:r>
              <a:rPr lang="en-US" altLang="zh-CN" dirty="0">
                <a:latin typeface="+mn-ea"/>
              </a:rPr>
              <a:t>python3</a:t>
            </a:r>
            <a:r>
              <a:rPr lang="zh-CN" altLang="zh-CN" dirty="0">
                <a:latin typeface="+mn-ea"/>
              </a:rPr>
              <a:t>，即可进入</a:t>
            </a:r>
            <a:r>
              <a:rPr lang="en-US" altLang="zh-CN" dirty="0">
                <a:latin typeface="+mn-ea"/>
              </a:rPr>
              <a:t>Mac</a:t>
            </a:r>
            <a:r>
              <a:rPr lang="zh-CN" altLang="zh-CN" dirty="0">
                <a:latin typeface="+mn-ea"/>
              </a:rPr>
              <a:t>的</a:t>
            </a:r>
            <a:r>
              <a:rPr lang="en-US" altLang="zh-CN" dirty="0">
                <a:latin typeface="+mn-ea"/>
              </a:rPr>
              <a:t>Python 3</a:t>
            </a:r>
            <a:r>
              <a:rPr lang="zh-CN" altLang="zh-CN" dirty="0">
                <a:latin typeface="+mn-ea"/>
              </a:rPr>
              <a:t>的交互式环境。</a:t>
            </a: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3.Linux</a:t>
            </a:r>
            <a:r>
              <a:rPr lang="zh-CN" altLang="zh-CN" b="1" dirty="0">
                <a:latin typeface="+mn-ea"/>
              </a:rPr>
              <a:t>上安装</a:t>
            </a:r>
            <a:r>
              <a:rPr lang="en-US" altLang="zh-CN" b="1" dirty="0">
                <a:latin typeface="+mn-ea"/>
              </a:rPr>
              <a:t>Python3</a:t>
            </a:r>
            <a:endParaRPr lang="zh-CN" altLang="zh-CN" b="1" dirty="0">
              <a:latin typeface="+mn-ea"/>
            </a:endParaRP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大部分</a:t>
            </a:r>
            <a:r>
              <a:rPr lang="en-US" altLang="zh-CN" dirty="0">
                <a:latin typeface="+mn-ea"/>
              </a:rPr>
              <a:t>Linux</a:t>
            </a:r>
            <a:r>
              <a:rPr lang="zh-CN" altLang="zh-CN" dirty="0">
                <a:latin typeface="+mn-ea"/>
              </a:rPr>
              <a:t>系统电脑内置</a:t>
            </a:r>
            <a:r>
              <a:rPr lang="en-US" altLang="zh-CN" dirty="0">
                <a:latin typeface="+mn-ea"/>
              </a:rPr>
              <a:t>Python 2</a:t>
            </a:r>
            <a:r>
              <a:rPr lang="zh-CN" altLang="zh-CN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Python 3</a:t>
            </a:r>
            <a:r>
              <a:rPr lang="zh-CN" altLang="zh-CN" dirty="0">
                <a:latin typeface="+mn-ea"/>
              </a:rPr>
              <a:t>，通过在终端输入</a:t>
            </a:r>
            <a:r>
              <a:rPr lang="en-US" altLang="zh-CN" dirty="0">
                <a:latin typeface="+mn-ea"/>
              </a:rPr>
              <a:t>python –version</a:t>
            </a:r>
            <a:r>
              <a:rPr lang="zh-CN" altLang="zh-CN" dirty="0">
                <a:latin typeface="+mn-ea"/>
              </a:rPr>
              <a:t>，可以查看当前</a:t>
            </a:r>
            <a:r>
              <a:rPr lang="en-US" altLang="zh-CN" dirty="0">
                <a:latin typeface="+mn-ea"/>
              </a:rPr>
              <a:t>Python 3</a:t>
            </a:r>
            <a:r>
              <a:rPr lang="zh-CN" altLang="zh-CN" dirty="0">
                <a:latin typeface="+mn-ea"/>
              </a:rPr>
              <a:t>的版本。如果需要安装某个特定版本的</a:t>
            </a:r>
            <a:r>
              <a:rPr lang="en-US" altLang="zh-CN" dirty="0">
                <a:latin typeface="+mn-ea"/>
              </a:rPr>
              <a:t>Python</a:t>
            </a:r>
            <a:r>
              <a:rPr lang="zh-CN" altLang="zh-CN" dirty="0">
                <a:latin typeface="+mn-ea"/>
              </a:rPr>
              <a:t>，可以在终端中输入：</a:t>
            </a:r>
          </a:p>
          <a:p>
            <a:pPr marL="0" indent="0">
              <a:buNone/>
            </a:pPr>
            <a:r>
              <a:rPr lang="en-US" altLang="zh-CN" dirty="0" err="1"/>
              <a:t>sudo</a:t>
            </a:r>
            <a:r>
              <a:rPr lang="en-US" altLang="zh-CN" dirty="0"/>
              <a:t> apt-get install python3.5</a:t>
            </a:r>
            <a:endParaRPr lang="zh-CN" altLang="zh-CN" dirty="0"/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921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1.1.2  </a:t>
            </a:r>
            <a:r>
              <a:rPr lang="en-US" altLang="zh-CN" sz="4800" b="1" dirty="0" err="1">
                <a:solidFill>
                  <a:schemeClr val="tx1"/>
                </a:solidFill>
                <a:latin typeface="+mj-ea"/>
              </a:rPr>
              <a:t>PyCharm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安装</a:t>
            </a:r>
            <a:endParaRPr lang="zh-CN" altLang="zh-CN" sz="48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457200">
              <a:buNone/>
            </a:pPr>
            <a:r>
              <a:rPr lang="zh-CN" altLang="zh-CN" dirty="0">
                <a:latin typeface="+mn-ea"/>
              </a:rPr>
              <a:t>安装好</a:t>
            </a:r>
            <a:r>
              <a:rPr lang="en-US" altLang="zh-CN" dirty="0">
                <a:latin typeface="+mn-ea"/>
              </a:rPr>
              <a:t>Python</a:t>
            </a:r>
            <a:r>
              <a:rPr lang="zh-CN" altLang="zh-CN" dirty="0">
                <a:latin typeface="+mn-ea"/>
              </a:rPr>
              <a:t>环境后，读者还需安装一个集成开发环境（</a:t>
            </a:r>
            <a:r>
              <a:rPr lang="en-US" altLang="zh-CN" dirty="0">
                <a:latin typeface="+mn-ea"/>
              </a:rPr>
              <a:t>IDE</a:t>
            </a:r>
            <a:r>
              <a:rPr lang="zh-CN" altLang="zh-CN" dirty="0">
                <a:latin typeface="+mn-ea"/>
              </a:rPr>
              <a:t>），</a:t>
            </a:r>
            <a:r>
              <a:rPr lang="en-US" altLang="zh-CN" dirty="0">
                <a:latin typeface="+mn-ea"/>
              </a:rPr>
              <a:t>IDE</a:t>
            </a:r>
            <a:r>
              <a:rPr lang="zh-CN" altLang="zh-CN" dirty="0">
                <a:latin typeface="+mn-ea"/>
              </a:rPr>
              <a:t>集成了代码编写功能、分析功能、编译功能、调试功能。在这里推荐最智能好用的</a:t>
            </a:r>
            <a:r>
              <a:rPr lang="en-US" altLang="zh-CN" dirty="0">
                <a:latin typeface="+mn-ea"/>
              </a:rPr>
              <a:t>Python IDE</a:t>
            </a:r>
            <a:r>
              <a:rPr lang="zh-CN" altLang="zh-CN" dirty="0">
                <a:latin typeface="+mn-ea"/>
              </a:rPr>
              <a:t>，叫做</a:t>
            </a:r>
            <a:r>
              <a:rPr lang="en-US" altLang="zh-CN" dirty="0" err="1">
                <a:latin typeface="+mn-ea"/>
              </a:rPr>
              <a:t>PyCharm</a:t>
            </a:r>
            <a:r>
              <a:rPr lang="zh-CN" altLang="zh-CN" dirty="0">
                <a:latin typeface="+mn-ea"/>
              </a:rPr>
              <a:t>。进入</a:t>
            </a:r>
            <a:r>
              <a:rPr lang="en-US" altLang="zh-CN" dirty="0" err="1">
                <a:latin typeface="+mn-ea"/>
              </a:rPr>
              <a:t>PyCharm</a:t>
            </a:r>
            <a:r>
              <a:rPr lang="zh-CN" altLang="zh-CN" dirty="0">
                <a:latin typeface="+mn-ea"/>
              </a:rPr>
              <a:t>的官网（</a:t>
            </a:r>
            <a:r>
              <a:rPr lang="en-US" altLang="zh-CN" dirty="0">
                <a:latin typeface="+mn-ea"/>
              </a:rPr>
              <a:t>http://www.jetbrains.com/pycharm/</a:t>
            </a:r>
            <a:r>
              <a:rPr lang="zh-CN" altLang="zh-CN" dirty="0">
                <a:latin typeface="+mn-ea"/>
              </a:rPr>
              <a:t>），下载社区版即</a:t>
            </a:r>
            <a:r>
              <a:rPr lang="zh-CN" altLang="zh-CN" dirty="0" smtClean="0">
                <a:latin typeface="+mn-ea"/>
              </a:rPr>
              <a:t>可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marL="0" indent="457200">
              <a:buNone/>
            </a:pPr>
            <a:r>
              <a:rPr lang="zh-CN" altLang="zh-CN" dirty="0">
                <a:latin typeface="+mn-ea"/>
              </a:rPr>
              <a:t>如何使用</a:t>
            </a:r>
            <a:r>
              <a:rPr lang="en-US" altLang="zh-CN" dirty="0" err="1">
                <a:latin typeface="+mn-ea"/>
              </a:rPr>
              <a:t>PyCharm</a:t>
            </a:r>
            <a:r>
              <a:rPr lang="zh-CN" altLang="zh-CN" dirty="0">
                <a:latin typeface="+mn-ea"/>
              </a:rPr>
              <a:t>关联</a:t>
            </a:r>
            <a:r>
              <a:rPr lang="en-US" altLang="zh-CN" dirty="0">
                <a:latin typeface="+mn-ea"/>
              </a:rPr>
              <a:t>Python</a:t>
            </a:r>
            <a:r>
              <a:rPr lang="zh-CN" altLang="zh-CN" dirty="0">
                <a:latin typeface="+mn-ea"/>
              </a:rPr>
              <a:t>解释器，让</a:t>
            </a:r>
            <a:r>
              <a:rPr lang="en-US" altLang="zh-CN" dirty="0" err="1">
                <a:latin typeface="+mn-ea"/>
              </a:rPr>
              <a:t>PyCharm</a:t>
            </a:r>
            <a:r>
              <a:rPr lang="zh-CN" altLang="zh-CN" dirty="0">
                <a:latin typeface="+mn-ea"/>
              </a:rPr>
              <a:t>可以运行</a:t>
            </a:r>
            <a:r>
              <a:rPr lang="en-US" altLang="zh-CN" dirty="0">
                <a:latin typeface="+mn-ea"/>
              </a:rPr>
              <a:t>Python</a:t>
            </a:r>
            <a:r>
              <a:rPr lang="zh-CN" altLang="zh-CN" dirty="0">
                <a:latin typeface="+mn-ea"/>
              </a:rPr>
              <a:t>代码</a:t>
            </a:r>
            <a:r>
              <a:rPr lang="zh-CN" altLang="zh-CN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marL="0" indent="45720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zh-CN" dirty="0">
                <a:latin typeface="+mn-ea"/>
              </a:rPr>
              <a:t>）打开</a:t>
            </a:r>
            <a:r>
              <a:rPr lang="en-US" altLang="zh-CN" dirty="0" err="1">
                <a:latin typeface="+mn-ea"/>
              </a:rPr>
              <a:t>PyCharm</a:t>
            </a:r>
            <a:r>
              <a:rPr lang="zh-CN" altLang="zh-CN" dirty="0">
                <a:latin typeface="+mn-ea"/>
              </a:rPr>
              <a:t>，在菜单栏中选择：</a:t>
            </a:r>
            <a:r>
              <a:rPr lang="en-US" altLang="zh-CN" dirty="0">
                <a:latin typeface="+mn-ea"/>
              </a:rPr>
              <a:t>File &gt; </a:t>
            </a:r>
            <a:r>
              <a:rPr lang="en-US" altLang="zh-CN" dirty="0" err="1">
                <a:latin typeface="+mn-ea"/>
              </a:rPr>
              <a:t>Defalut</a:t>
            </a:r>
            <a:r>
              <a:rPr lang="en-US" altLang="zh-CN" dirty="0">
                <a:latin typeface="+mn-ea"/>
              </a:rPr>
              <a:t> Settings</a:t>
            </a:r>
            <a:r>
              <a:rPr lang="zh-CN" altLang="zh-CN" dirty="0">
                <a:latin typeface="+mn-ea"/>
              </a:rPr>
              <a:t>。</a:t>
            </a:r>
          </a:p>
          <a:p>
            <a:pPr marL="0" indent="45720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zh-CN" dirty="0">
                <a:latin typeface="+mn-ea"/>
              </a:rPr>
              <a:t>）单击</a:t>
            </a:r>
            <a:r>
              <a:rPr lang="en-US" altLang="zh-CN" dirty="0">
                <a:latin typeface="+mn-ea"/>
              </a:rPr>
              <a:t>Project Interpreter</a:t>
            </a:r>
            <a:r>
              <a:rPr lang="zh-CN" altLang="zh-CN" dirty="0">
                <a:latin typeface="+mn-ea"/>
              </a:rPr>
              <a:t>，在窗口右方选择</a:t>
            </a:r>
            <a:r>
              <a:rPr lang="en-US" altLang="zh-CN" dirty="0">
                <a:latin typeface="+mn-ea"/>
              </a:rPr>
              <a:t>Python</a:t>
            </a:r>
            <a:r>
              <a:rPr lang="zh-CN" altLang="zh-CN" dirty="0">
                <a:latin typeface="+mn-ea"/>
              </a:rPr>
              <a:t>环境，选择</a:t>
            </a:r>
            <a:r>
              <a:rPr lang="en-US" altLang="zh-CN" dirty="0">
                <a:latin typeface="+mn-ea"/>
              </a:rPr>
              <a:t>Python 3.5</a:t>
            </a:r>
            <a:r>
              <a:rPr lang="zh-CN" altLang="zh-CN" dirty="0">
                <a:latin typeface="+mn-ea"/>
              </a:rPr>
              <a:t>，单击</a:t>
            </a:r>
            <a:r>
              <a:rPr lang="en-US" altLang="zh-CN" dirty="0">
                <a:latin typeface="+mn-ea"/>
              </a:rPr>
              <a:t>OK</a:t>
            </a:r>
            <a:r>
              <a:rPr lang="zh-CN" altLang="zh-CN" dirty="0">
                <a:latin typeface="+mn-ea"/>
              </a:rPr>
              <a:t>按钮，即可关联</a:t>
            </a:r>
            <a:r>
              <a:rPr lang="en-US" altLang="zh-CN" dirty="0">
                <a:latin typeface="+mn-ea"/>
              </a:rPr>
              <a:t>Python</a:t>
            </a:r>
            <a:r>
              <a:rPr lang="zh-CN" altLang="zh-CN" dirty="0">
                <a:latin typeface="+mn-ea"/>
              </a:rPr>
              <a:t>解释器（</a:t>
            </a:r>
            <a:r>
              <a:rPr lang="zh-CN" altLang="zh-CN" dirty="0" smtClean="0">
                <a:latin typeface="+mn-ea"/>
              </a:rPr>
              <a:t>如</a:t>
            </a:r>
            <a:r>
              <a:rPr lang="zh-CN" altLang="en-US" dirty="0" smtClean="0">
                <a:latin typeface="+mn-ea"/>
              </a:rPr>
              <a:t>下</a:t>
            </a:r>
            <a:r>
              <a:rPr lang="zh-CN" altLang="zh-CN" dirty="0" smtClean="0">
                <a:latin typeface="+mn-ea"/>
              </a:rPr>
              <a:t>图所</a:t>
            </a:r>
            <a:r>
              <a:rPr lang="zh-CN" altLang="zh-CN" dirty="0">
                <a:latin typeface="+mn-ea"/>
              </a:rPr>
              <a:t>示）。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2162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3"/>
            <a:ext cx="7632848" cy="525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75856" y="587727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 关联</a:t>
            </a:r>
            <a:r>
              <a:rPr lang="en-US" altLang="zh-CN" dirty="0"/>
              <a:t>Python</a:t>
            </a:r>
            <a:r>
              <a:rPr lang="zh-CN" altLang="zh-CN" dirty="0"/>
              <a:t>解释器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776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1.2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变量和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字符串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619672" y="2852936"/>
            <a:ext cx="6305128" cy="3621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>
                <a:latin typeface="+mn-ea"/>
              </a:rPr>
              <a:t>1.2.1  </a:t>
            </a:r>
            <a:r>
              <a:rPr lang="zh-CN" altLang="zh-CN" sz="2800" b="1" dirty="0">
                <a:latin typeface="+mn-ea"/>
              </a:rPr>
              <a:t>变量</a:t>
            </a:r>
          </a:p>
          <a:p>
            <a:pPr marL="0" indent="0">
              <a:buNone/>
            </a:pPr>
            <a:r>
              <a:rPr lang="en-US" altLang="zh-CN" sz="2800" b="1" dirty="0">
                <a:latin typeface="+mn-ea"/>
              </a:rPr>
              <a:t>1.2.2  </a:t>
            </a:r>
            <a:r>
              <a:rPr lang="zh-CN" altLang="zh-CN" sz="2800" b="1" dirty="0">
                <a:latin typeface="+mn-ea"/>
              </a:rPr>
              <a:t>字符串的“加法”和“乘法”</a:t>
            </a:r>
          </a:p>
          <a:p>
            <a:pPr marL="0" indent="0">
              <a:buNone/>
            </a:pPr>
            <a:r>
              <a:rPr lang="en-US" altLang="zh-CN" sz="2800" b="1" dirty="0">
                <a:latin typeface="+mn-ea"/>
              </a:rPr>
              <a:t>1.2.3  </a:t>
            </a:r>
            <a:r>
              <a:rPr lang="zh-CN" altLang="zh-CN" sz="2800" b="1" dirty="0">
                <a:latin typeface="+mn-ea"/>
              </a:rPr>
              <a:t>字符串的切片和索引</a:t>
            </a:r>
          </a:p>
          <a:p>
            <a:pPr marL="0" indent="0">
              <a:buNone/>
            </a:pPr>
            <a:r>
              <a:rPr lang="en-US" altLang="zh-CN" sz="2800" b="1" dirty="0">
                <a:latin typeface="+mn-ea"/>
              </a:rPr>
              <a:t>1.2.4  </a:t>
            </a:r>
            <a:r>
              <a:rPr lang="zh-CN" altLang="zh-CN" sz="2800" b="1" dirty="0">
                <a:latin typeface="+mn-ea"/>
              </a:rPr>
              <a:t>字符串方法</a:t>
            </a:r>
          </a:p>
          <a:p>
            <a:pPr marL="0" indent="0">
              <a:buNone/>
            </a:pPr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5567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8419"/>
            <a:ext cx="8075240" cy="922114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1.2.1  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变量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528" y="1052736"/>
            <a:ext cx="8208912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Python</a:t>
            </a:r>
            <a:r>
              <a:rPr lang="zh-CN" altLang="zh-CN" sz="2000" dirty="0">
                <a:latin typeface="+mn-ea"/>
              </a:rPr>
              <a:t>中的变量很好理解，例如：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a = 1</a:t>
            </a:r>
            <a:endParaRPr lang="zh-CN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zh-CN" sz="2000" dirty="0">
                <a:latin typeface="+mn-ea"/>
              </a:rPr>
              <a:t>这种操作称为赋值，意思为将数值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zh-CN" sz="2000" dirty="0">
                <a:latin typeface="+mn-ea"/>
              </a:rPr>
              <a:t>赋给了变量</a:t>
            </a:r>
            <a:r>
              <a:rPr lang="en-US" altLang="zh-CN" sz="2000" dirty="0">
                <a:latin typeface="+mn-ea"/>
              </a:rPr>
              <a:t>a</a:t>
            </a:r>
            <a:r>
              <a:rPr lang="zh-CN" altLang="zh-CN" sz="2000" dirty="0">
                <a:latin typeface="+mn-ea"/>
              </a:rPr>
              <a:t>。</a:t>
            </a:r>
          </a:p>
          <a:p>
            <a:pPr marL="0" indent="0">
              <a:buNone/>
            </a:pPr>
            <a:r>
              <a:rPr lang="zh-CN" altLang="zh-CN" sz="2000" dirty="0">
                <a:latin typeface="+mn-ea"/>
              </a:rPr>
              <a:t>注意：</a:t>
            </a:r>
            <a:r>
              <a:rPr lang="en-US" altLang="zh-CN" sz="2000" dirty="0">
                <a:latin typeface="+mn-ea"/>
              </a:rPr>
              <a:t>Python</a:t>
            </a:r>
            <a:r>
              <a:rPr lang="zh-CN" altLang="zh-CN" sz="2000" dirty="0">
                <a:latin typeface="+mn-ea"/>
              </a:rPr>
              <a:t>中语句结束不需要已分号结束，变量不需要提前定义。</a:t>
            </a:r>
          </a:p>
          <a:p>
            <a:pPr marL="0" indent="0">
              <a:buNone/>
            </a:pPr>
            <a:r>
              <a:rPr lang="zh-CN" altLang="zh-CN" sz="2000" dirty="0">
                <a:latin typeface="+mn-ea"/>
              </a:rPr>
              <a:t>现在有变量</a:t>
            </a:r>
            <a:r>
              <a:rPr lang="en-US" altLang="zh-CN" sz="2000" dirty="0">
                <a:latin typeface="+mn-ea"/>
              </a:rPr>
              <a:t>a</a:t>
            </a:r>
            <a:r>
              <a:rPr lang="zh-CN" altLang="zh-CN" sz="2000" dirty="0">
                <a:latin typeface="+mn-ea"/>
              </a:rPr>
              <a:t>和变量</a:t>
            </a:r>
            <a:r>
              <a:rPr lang="en-US" altLang="zh-CN" sz="2000" dirty="0">
                <a:latin typeface="+mn-ea"/>
              </a:rPr>
              <a:t>b</a:t>
            </a:r>
            <a:r>
              <a:rPr lang="zh-CN" altLang="zh-CN" sz="2000" dirty="0">
                <a:latin typeface="+mn-ea"/>
              </a:rPr>
              <a:t>，我们可以通过下面代码进行变量</a:t>
            </a:r>
            <a:r>
              <a:rPr lang="en-US" altLang="zh-CN" sz="2000" dirty="0">
                <a:latin typeface="+mn-ea"/>
              </a:rPr>
              <a:t>a</a:t>
            </a:r>
            <a:r>
              <a:rPr lang="zh-CN" altLang="zh-CN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b</a:t>
            </a:r>
            <a:r>
              <a:rPr lang="zh-CN" altLang="zh-CN" sz="2000" dirty="0">
                <a:latin typeface="+mn-ea"/>
              </a:rPr>
              <a:t>值的对换：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a = 4</a:t>
            </a:r>
            <a:endParaRPr lang="zh-CN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b = 5</a:t>
            </a:r>
            <a:endParaRPr lang="zh-CN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t = a			#</a:t>
            </a:r>
            <a:r>
              <a:rPr lang="zh-CN" altLang="zh-CN" sz="2000" dirty="0">
                <a:latin typeface="+mn-ea"/>
              </a:rPr>
              <a:t>把</a:t>
            </a:r>
            <a:r>
              <a:rPr lang="en-US" altLang="zh-CN" sz="2000" dirty="0">
                <a:latin typeface="+mn-ea"/>
              </a:rPr>
              <a:t>a</a:t>
            </a:r>
            <a:r>
              <a:rPr lang="zh-CN" altLang="zh-CN" sz="2000" dirty="0">
                <a:latin typeface="+mn-ea"/>
              </a:rPr>
              <a:t>值赋给</a:t>
            </a:r>
            <a:r>
              <a:rPr lang="en-US" altLang="zh-CN" sz="2000" dirty="0">
                <a:latin typeface="+mn-ea"/>
              </a:rPr>
              <a:t>t</a:t>
            </a:r>
            <a:r>
              <a:rPr lang="zh-CN" altLang="zh-CN" sz="2000" dirty="0">
                <a:latin typeface="+mn-ea"/>
              </a:rPr>
              <a:t>变量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a = b			#</a:t>
            </a:r>
            <a:r>
              <a:rPr lang="zh-CN" altLang="zh-CN" sz="2000" dirty="0">
                <a:latin typeface="+mn-ea"/>
              </a:rPr>
              <a:t>把</a:t>
            </a:r>
            <a:r>
              <a:rPr lang="en-US" altLang="zh-CN" sz="2000" dirty="0">
                <a:latin typeface="+mn-ea"/>
              </a:rPr>
              <a:t>b</a:t>
            </a:r>
            <a:r>
              <a:rPr lang="zh-CN" altLang="zh-CN" sz="2000" dirty="0">
                <a:latin typeface="+mn-ea"/>
              </a:rPr>
              <a:t>值赋给</a:t>
            </a:r>
            <a:r>
              <a:rPr lang="en-US" altLang="zh-CN" sz="2000" dirty="0">
                <a:latin typeface="+mn-ea"/>
              </a:rPr>
              <a:t>a</a:t>
            </a:r>
            <a:r>
              <a:rPr lang="zh-CN" altLang="zh-CN" sz="2000" dirty="0">
                <a:latin typeface="+mn-ea"/>
              </a:rPr>
              <a:t>变量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b = t			#</a:t>
            </a:r>
            <a:r>
              <a:rPr lang="zh-CN" altLang="zh-CN" sz="2000" dirty="0">
                <a:latin typeface="+mn-ea"/>
              </a:rPr>
              <a:t>把</a:t>
            </a:r>
            <a:r>
              <a:rPr lang="en-US" altLang="zh-CN" sz="2000" dirty="0">
                <a:latin typeface="+mn-ea"/>
              </a:rPr>
              <a:t>t</a:t>
            </a:r>
            <a:r>
              <a:rPr lang="zh-CN" altLang="zh-CN" sz="2000" dirty="0">
                <a:latin typeface="+mn-ea"/>
              </a:rPr>
              <a:t>值赋给</a:t>
            </a:r>
            <a:r>
              <a:rPr lang="en-US" altLang="zh-CN" sz="2000" dirty="0">
                <a:latin typeface="+mn-ea"/>
              </a:rPr>
              <a:t>b</a:t>
            </a:r>
            <a:r>
              <a:rPr lang="zh-CN" altLang="zh-CN" sz="2000" dirty="0">
                <a:latin typeface="+mn-ea"/>
              </a:rPr>
              <a:t>变量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print(</a:t>
            </a:r>
            <a:r>
              <a:rPr lang="en-US" altLang="zh-CN" sz="2000" dirty="0" err="1">
                <a:latin typeface="+mn-ea"/>
              </a:rPr>
              <a:t>a,b</a:t>
            </a:r>
            <a:r>
              <a:rPr lang="en-US" altLang="zh-CN" sz="2000" dirty="0">
                <a:latin typeface="+mn-ea"/>
              </a:rPr>
              <a:t>)</a:t>
            </a:r>
            <a:endParaRPr lang="zh-CN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# result 5 4</a:t>
            </a:r>
            <a:endParaRPr lang="zh-CN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zh-CN" sz="2000" dirty="0">
                <a:latin typeface="+mn-ea"/>
              </a:rPr>
              <a:t>这种方法类似于将两个杯子中的饮料对换，我们只需多加一个杯子，即可完成饮料的对换工作。</a:t>
            </a:r>
          </a:p>
          <a:p>
            <a:pPr marL="0" indent="0">
              <a:buNone/>
            </a:pP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429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151</TotalTime>
  <Words>2117</Words>
  <Application>Microsoft Office PowerPoint</Application>
  <PresentationFormat>全屏显示(4:3)</PresentationFormat>
  <Paragraphs>255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凸显</vt:lpstr>
      <vt:lpstr>第1章  Python零基础语法入门</vt:lpstr>
      <vt:lpstr>1.1  Python与PyCharm安装</vt:lpstr>
      <vt:lpstr>1.1.1  Python安装（Windows、Mac和Linux）</vt:lpstr>
      <vt:lpstr>PowerPoint 演示文稿</vt:lpstr>
      <vt:lpstr>PowerPoint 演示文稿</vt:lpstr>
      <vt:lpstr>1.1.2  PyCharm安装</vt:lpstr>
      <vt:lpstr>PowerPoint 演示文稿</vt:lpstr>
      <vt:lpstr>1.2  变量和字符串</vt:lpstr>
      <vt:lpstr>1.2.1  变量</vt:lpstr>
      <vt:lpstr>1.2.2  字符串的“加法”和“乘法”</vt:lpstr>
      <vt:lpstr>1.2.3  字符串的切片和索引</vt:lpstr>
      <vt:lpstr>1.2.4  字符串方法</vt:lpstr>
      <vt:lpstr>PowerPoint 演示文稿</vt:lpstr>
      <vt:lpstr>1.3  函数与控制语句</vt:lpstr>
      <vt:lpstr>1.3.1  函数</vt:lpstr>
      <vt:lpstr>1.3.2  判断语句</vt:lpstr>
      <vt:lpstr>PowerPoint 演示文稿</vt:lpstr>
      <vt:lpstr>1.3.3  循环语句</vt:lpstr>
      <vt:lpstr>1.4  Python数据结构</vt:lpstr>
      <vt:lpstr>1.4.1  列表</vt:lpstr>
      <vt:lpstr>1.4.2  字典</vt:lpstr>
      <vt:lpstr>1.4.3  元组和集合</vt:lpstr>
      <vt:lpstr>1.5  Python文件操作</vt:lpstr>
      <vt:lpstr>1.5.1  打开文件</vt:lpstr>
      <vt:lpstr>1.5.2  读写文件</vt:lpstr>
      <vt:lpstr>1.5.3  关闭文件</vt:lpstr>
      <vt:lpstr>1.6  Python面向对象</vt:lpstr>
      <vt:lpstr>1.6.1  定义类</vt:lpstr>
      <vt:lpstr>1.6.2  实例属性</vt:lpstr>
      <vt:lpstr>1.6.3  实例方法</vt:lpstr>
      <vt:lpstr>1.6.4  类的继承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Python零基础语法入门</dc:title>
  <dc:creator>yajie</dc:creator>
  <cp:lastModifiedBy>yajie</cp:lastModifiedBy>
  <cp:revision>15</cp:revision>
  <dcterms:created xsi:type="dcterms:W3CDTF">2018-03-12T05:27:52Z</dcterms:created>
  <dcterms:modified xsi:type="dcterms:W3CDTF">2018-03-13T01:01:44Z</dcterms:modified>
</cp:coreProperties>
</file>