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695FE278-9FC0-4D79-ADBA-28AE529D8187}" type="datetimeFigureOut">
              <a:rPr lang="zh-CN" altLang="en-US" smtClean="0"/>
              <a:t>2018/3/14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EFAD0D73-BFC6-436A-BCDC-4360CCC66F3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95FE278-9FC0-4D79-ADBA-28AE529D8187}"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D0D73-BFC6-436A-BCDC-4360CCC66F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695FE278-9FC0-4D79-ADBA-28AE529D8187}"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AD0D73-BFC6-436A-BCDC-4360CCC66F3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695FE278-9FC0-4D79-ADBA-28AE529D8187}" type="datetimeFigureOut">
              <a:rPr lang="zh-CN" altLang="en-US" smtClean="0"/>
              <a:t>2018/3/14</a:t>
            </a:fld>
            <a:endParaRPr lang="zh-CN" altLang="en-US"/>
          </a:p>
        </p:txBody>
      </p:sp>
      <p:sp>
        <p:nvSpPr>
          <p:cNvPr id="9" name="灯片编号占位符 8"/>
          <p:cNvSpPr>
            <a:spLocks noGrp="1"/>
          </p:cNvSpPr>
          <p:nvPr>
            <p:ph type="sldNum" sz="quarter" idx="15"/>
          </p:nvPr>
        </p:nvSpPr>
        <p:spPr/>
        <p:txBody>
          <a:bodyPr rtlCol="0"/>
          <a:lstStyle/>
          <a:p>
            <a:fld id="{EFAD0D73-BFC6-436A-BCDC-4360CCC66F34}"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695FE278-9FC0-4D79-ADBA-28AE529D8187}" type="datetimeFigureOut">
              <a:rPr lang="zh-CN" altLang="en-US" smtClean="0"/>
              <a:t>2018/3/14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EFAD0D73-BFC6-436A-BCDC-4360CCC66F34}"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95FE278-9FC0-4D79-ADBA-28AE529D8187}"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AD0D73-BFC6-436A-BCDC-4360CCC66F34}"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695FE278-9FC0-4D79-ADBA-28AE529D8187}" type="datetimeFigureOut">
              <a:rPr lang="zh-CN" altLang="en-US" smtClean="0"/>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AD0D73-BFC6-436A-BCDC-4360CCC66F34}"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95FE278-9FC0-4D79-ADBA-28AE529D8187}" type="datetimeFigureOut">
              <a:rPr lang="zh-CN" altLang="en-US" smtClean="0"/>
              <a:t>2018/3/14</a:t>
            </a:fld>
            <a:endParaRPr lang="zh-CN" altLang="en-US"/>
          </a:p>
        </p:txBody>
      </p:sp>
      <p:sp>
        <p:nvSpPr>
          <p:cNvPr id="7" name="灯片编号占位符 6"/>
          <p:cNvSpPr>
            <a:spLocks noGrp="1"/>
          </p:cNvSpPr>
          <p:nvPr>
            <p:ph type="sldNum" sz="quarter" idx="11"/>
          </p:nvPr>
        </p:nvSpPr>
        <p:spPr/>
        <p:txBody>
          <a:bodyPr rtlCol="0"/>
          <a:lstStyle/>
          <a:p>
            <a:fld id="{EFAD0D73-BFC6-436A-BCDC-4360CCC66F34}"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FE278-9FC0-4D79-ADBA-28AE529D8187}"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AD0D73-BFC6-436A-BCDC-4360CCC66F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695FE278-9FC0-4D79-ADBA-28AE529D8187}" type="datetimeFigureOut">
              <a:rPr lang="zh-CN" altLang="en-US" smtClean="0"/>
              <a:t>2018/3/14</a:t>
            </a:fld>
            <a:endParaRPr lang="zh-CN" altLang="en-US"/>
          </a:p>
        </p:txBody>
      </p:sp>
      <p:sp>
        <p:nvSpPr>
          <p:cNvPr id="22" name="灯片编号占位符 21"/>
          <p:cNvSpPr>
            <a:spLocks noGrp="1"/>
          </p:cNvSpPr>
          <p:nvPr>
            <p:ph type="sldNum" sz="quarter" idx="15"/>
          </p:nvPr>
        </p:nvSpPr>
        <p:spPr/>
        <p:txBody>
          <a:bodyPr rtlCol="0"/>
          <a:lstStyle/>
          <a:p>
            <a:fld id="{EFAD0D73-BFC6-436A-BCDC-4360CCC66F34}"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695FE278-9FC0-4D79-ADBA-28AE529D8187}" type="datetimeFigureOut">
              <a:rPr lang="zh-CN" altLang="en-US" smtClean="0"/>
              <a:t>2018/3/14</a:t>
            </a:fld>
            <a:endParaRPr lang="zh-CN" altLang="en-US"/>
          </a:p>
        </p:txBody>
      </p:sp>
      <p:sp>
        <p:nvSpPr>
          <p:cNvPr id="18" name="灯片编号占位符 17"/>
          <p:cNvSpPr>
            <a:spLocks noGrp="1"/>
          </p:cNvSpPr>
          <p:nvPr>
            <p:ph type="sldNum" sz="quarter" idx="11"/>
          </p:nvPr>
        </p:nvSpPr>
        <p:spPr/>
        <p:txBody>
          <a:bodyPr rtlCol="0"/>
          <a:lstStyle/>
          <a:p>
            <a:fld id="{EFAD0D73-BFC6-436A-BCDC-4360CCC66F34}"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95FE278-9FC0-4D79-ADBA-28AE529D8187}" type="datetimeFigureOut">
              <a:rPr lang="zh-CN" altLang="en-US" smtClean="0"/>
              <a:t>2018/3/14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FAD0D73-BFC6-436A-BCDC-4360CCC66F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95736" y="34911"/>
            <a:ext cx="6172200" cy="1894362"/>
          </a:xfrm>
        </p:spPr>
        <p:txBody>
          <a:bodyPr>
            <a:normAutofit/>
          </a:bodyPr>
          <a:lstStyle/>
          <a:p>
            <a:pPr algn="ctr"/>
            <a:r>
              <a:rPr lang="zh-CN" altLang="zh-CN" sz="4800" dirty="0">
                <a:solidFill>
                  <a:schemeClr val="tx1"/>
                </a:solidFill>
                <a:latin typeface="+mj-ea"/>
              </a:rPr>
              <a:t>第</a:t>
            </a:r>
            <a:r>
              <a:rPr lang="en-US" altLang="zh-CN" sz="4800" dirty="0">
                <a:solidFill>
                  <a:schemeClr val="tx1"/>
                </a:solidFill>
                <a:latin typeface="+mj-ea"/>
              </a:rPr>
              <a:t>10</a:t>
            </a:r>
            <a:r>
              <a:rPr lang="zh-CN" altLang="zh-CN" sz="4800" dirty="0">
                <a:solidFill>
                  <a:schemeClr val="tx1"/>
                </a:solidFill>
                <a:latin typeface="+mj-ea"/>
              </a:rPr>
              <a:t>章</a:t>
            </a:r>
            <a:r>
              <a:rPr lang="en-US" altLang="zh-CN" sz="4800" dirty="0">
                <a:solidFill>
                  <a:schemeClr val="tx1"/>
                </a:solidFill>
                <a:latin typeface="+mj-ea"/>
              </a:rPr>
              <a:t>  </a:t>
            </a:r>
            <a:r>
              <a:rPr lang="zh-CN" altLang="zh-CN" sz="4800" dirty="0">
                <a:solidFill>
                  <a:schemeClr val="tx1"/>
                </a:solidFill>
                <a:latin typeface="+mj-ea"/>
              </a:rPr>
              <a:t>表单交互与模拟</a:t>
            </a:r>
            <a:r>
              <a:rPr lang="zh-CN" altLang="zh-CN" sz="4800" dirty="0" smtClean="0">
                <a:solidFill>
                  <a:schemeClr val="tx1"/>
                </a:solidFill>
                <a:latin typeface="+mj-ea"/>
              </a:rPr>
              <a:t>登录</a:t>
            </a:r>
            <a:endParaRPr lang="zh-CN" altLang="en-US" sz="4800" dirty="0">
              <a:solidFill>
                <a:schemeClr val="tx1"/>
              </a:solidFill>
              <a:latin typeface="+mj-ea"/>
            </a:endParaRPr>
          </a:p>
        </p:txBody>
      </p:sp>
      <p:sp>
        <p:nvSpPr>
          <p:cNvPr id="3" name="副标题 2"/>
          <p:cNvSpPr>
            <a:spLocks noGrp="1"/>
          </p:cNvSpPr>
          <p:nvPr>
            <p:ph type="subTitle" idx="1"/>
          </p:nvPr>
        </p:nvSpPr>
        <p:spPr>
          <a:xfrm>
            <a:off x="2483768" y="2924944"/>
            <a:ext cx="5974432" cy="3449978"/>
          </a:xfrm>
        </p:spPr>
        <p:txBody>
          <a:bodyPr>
            <a:normAutofit/>
          </a:bodyPr>
          <a:lstStyle/>
          <a:p>
            <a:r>
              <a:rPr lang="en-US" altLang="zh-CN" sz="2400" dirty="0">
                <a:solidFill>
                  <a:schemeClr val="tx1"/>
                </a:solidFill>
                <a:latin typeface="+mn-ea"/>
              </a:rPr>
              <a:t>10.1  </a:t>
            </a:r>
            <a:r>
              <a:rPr lang="zh-CN" altLang="zh-CN" sz="2400" dirty="0">
                <a:solidFill>
                  <a:schemeClr val="tx1"/>
                </a:solidFill>
                <a:latin typeface="+mn-ea"/>
              </a:rPr>
              <a:t>表单交互</a:t>
            </a:r>
          </a:p>
          <a:p>
            <a:r>
              <a:rPr lang="en-US" altLang="zh-CN" sz="2400" dirty="0">
                <a:solidFill>
                  <a:schemeClr val="tx1"/>
                </a:solidFill>
                <a:latin typeface="+mn-ea"/>
              </a:rPr>
              <a:t>10.2  </a:t>
            </a:r>
            <a:r>
              <a:rPr lang="zh-CN" altLang="zh-CN" sz="2400" dirty="0">
                <a:solidFill>
                  <a:schemeClr val="tx1"/>
                </a:solidFill>
                <a:latin typeface="+mn-ea"/>
              </a:rPr>
              <a:t>模拟登录</a:t>
            </a:r>
          </a:p>
          <a:p>
            <a:r>
              <a:rPr lang="en-US" altLang="zh-CN" sz="2400" dirty="0">
                <a:solidFill>
                  <a:schemeClr val="tx1"/>
                </a:solidFill>
                <a:latin typeface="+mn-ea"/>
              </a:rPr>
              <a:t>10.3  </a:t>
            </a:r>
            <a:r>
              <a:rPr lang="zh-CN" altLang="zh-CN" sz="2400" dirty="0">
                <a:solidFill>
                  <a:schemeClr val="tx1"/>
                </a:solidFill>
                <a:latin typeface="+mn-ea"/>
              </a:rPr>
              <a:t>综合示例（一）——爬取拉勾网招聘信息</a:t>
            </a:r>
          </a:p>
          <a:p>
            <a:r>
              <a:rPr lang="en-US" altLang="zh-CN" sz="2400" dirty="0">
                <a:solidFill>
                  <a:schemeClr val="tx1"/>
                </a:solidFill>
                <a:latin typeface="+mn-ea"/>
              </a:rPr>
              <a:t>10.4  </a:t>
            </a:r>
            <a:r>
              <a:rPr lang="zh-CN" altLang="zh-CN" sz="2400" dirty="0">
                <a:solidFill>
                  <a:schemeClr val="tx1"/>
                </a:solidFill>
                <a:latin typeface="+mn-ea"/>
              </a:rPr>
              <a:t>综合示例（二）——爬取新浪微博好友圈信息</a:t>
            </a:r>
          </a:p>
          <a:p>
            <a:endParaRPr lang="zh-CN" altLang="en-US" sz="2400" dirty="0">
              <a:solidFill>
                <a:schemeClr val="tx1"/>
              </a:solidFill>
              <a:latin typeface="+mn-ea"/>
            </a:endParaRPr>
          </a:p>
        </p:txBody>
      </p:sp>
    </p:spTree>
    <p:extLst>
      <p:ext uri="{BB962C8B-B14F-4D97-AF65-F5344CB8AC3E}">
        <p14:creationId xmlns:p14="http://schemas.microsoft.com/office/powerpoint/2010/main" val="202989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7992888" cy="864096"/>
          </a:xfrm>
        </p:spPr>
        <p:txBody>
          <a:bodyPr>
            <a:noAutofit/>
          </a:bodyPr>
          <a:lstStyle/>
          <a:p>
            <a:pPr algn="ctr"/>
            <a:r>
              <a:rPr lang="en-US" altLang="zh-CN" sz="4800" b="1" dirty="0">
                <a:solidFill>
                  <a:schemeClr val="tx1"/>
                </a:solidFill>
                <a:latin typeface="+mj-ea"/>
              </a:rPr>
              <a:t>10.2.2  </a:t>
            </a:r>
            <a:r>
              <a:rPr lang="zh-CN" altLang="zh-CN" sz="4800" b="1" dirty="0">
                <a:solidFill>
                  <a:schemeClr val="tx1"/>
                </a:solidFill>
                <a:latin typeface="+mj-ea"/>
              </a:rPr>
              <a:t>提交</a:t>
            </a:r>
            <a:r>
              <a:rPr lang="en-US" altLang="zh-CN" sz="4800" b="1" dirty="0">
                <a:solidFill>
                  <a:schemeClr val="tx1"/>
                </a:solidFill>
                <a:latin typeface="+mj-ea"/>
              </a:rPr>
              <a:t>cookie</a:t>
            </a:r>
            <a:r>
              <a:rPr lang="zh-CN" altLang="zh-CN" sz="4800" b="1" dirty="0">
                <a:solidFill>
                  <a:schemeClr val="tx1"/>
                </a:solidFill>
                <a:latin typeface="+mj-ea"/>
              </a:rPr>
              <a:t>模拟</a:t>
            </a:r>
            <a:r>
              <a:rPr lang="zh-CN" altLang="zh-CN" sz="4800" b="1" dirty="0" smtClean="0">
                <a:solidFill>
                  <a:schemeClr val="tx1"/>
                </a:solidFill>
                <a:latin typeface="+mj-ea"/>
              </a:rPr>
              <a:t>登录</a:t>
            </a:r>
            <a:endParaRPr lang="zh-CN" altLang="en-US" sz="4800" dirty="0">
              <a:solidFill>
                <a:schemeClr val="tx1"/>
              </a:solidFill>
              <a:latin typeface="+mj-ea"/>
            </a:endParaRPr>
          </a:p>
        </p:txBody>
      </p:sp>
      <p:sp>
        <p:nvSpPr>
          <p:cNvPr id="3" name="内容占位符 2"/>
          <p:cNvSpPr>
            <a:spLocks noGrp="1"/>
          </p:cNvSpPr>
          <p:nvPr>
            <p:ph sz="quarter" idx="1"/>
          </p:nvPr>
        </p:nvSpPr>
        <p:spPr>
          <a:xfrm>
            <a:off x="107504" y="764704"/>
            <a:ext cx="8856984" cy="6093296"/>
          </a:xfrm>
        </p:spPr>
        <p:txBody>
          <a:bodyPr>
            <a:normAutofit/>
          </a:bodyPr>
          <a:lstStyle/>
          <a:p>
            <a:pPr marL="0" indent="0">
              <a:buNone/>
            </a:pPr>
            <a:r>
              <a:rPr lang="zh-CN" altLang="zh-CN" sz="2200" dirty="0">
                <a:latin typeface="+mn-ea"/>
              </a:rPr>
              <a:t>同样以豆瓣网为例，查找</a:t>
            </a:r>
            <a:r>
              <a:rPr lang="en-US" altLang="zh-CN" sz="2200" dirty="0">
                <a:latin typeface="+mn-ea"/>
              </a:rPr>
              <a:t>cookie</a:t>
            </a:r>
            <a:r>
              <a:rPr lang="zh-CN" altLang="zh-CN" sz="2200" dirty="0">
                <a:latin typeface="+mn-ea"/>
              </a:rPr>
              <a:t>信息并提交来模拟登录豆瓣网。</a:t>
            </a:r>
          </a:p>
          <a:p>
            <a:pPr marL="0" indent="0">
              <a:buNone/>
            </a:pPr>
            <a:r>
              <a:rPr lang="zh-CN" altLang="zh-CN" sz="2200" dirty="0">
                <a:latin typeface="+mn-ea"/>
              </a:rPr>
              <a:t>（</a:t>
            </a:r>
            <a:r>
              <a:rPr lang="en-US" altLang="zh-CN" sz="2200" dirty="0">
                <a:latin typeface="+mn-ea"/>
              </a:rPr>
              <a:t>1</a:t>
            </a:r>
            <a:r>
              <a:rPr lang="zh-CN" altLang="zh-CN" sz="2200" dirty="0">
                <a:latin typeface="+mn-ea"/>
              </a:rPr>
              <a:t>）进入豆瓣网，打开</a:t>
            </a:r>
            <a:r>
              <a:rPr lang="en-US" altLang="zh-CN" sz="2200" dirty="0">
                <a:latin typeface="+mn-ea"/>
              </a:rPr>
              <a:t>Chrome</a:t>
            </a:r>
            <a:r>
              <a:rPr lang="zh-CN" altLang="zh-CN" sz="2200" dirty="0">
                <a:latin typeface="+mn-ea"/>
              </a:rPr>
              <a:t>浏览器的开发者工具，单击</a:t>
            </a:r>
            <a:r>
              <a:rPr lang="en-US" altLang="zh-CN" sz="2200" dirty="0">
                <a:latin typeface="+mn-ea"/>
              </a:rPr>
              <a:t>Network</a:t>
            </a:r>
            <a:r>
              <a:rPr lang="zh-CN" altLang="zh-CN" sz="2200" dirty="0">
                <a:latin typeface="+mn-ea"/>
              </a:rPr>
              <a:t>选项。</a:t>
            </a:r>
          </a:p>
          <a:p>
            <a:pPr marL="0" indent="0">
              <a:buNone/>
            </a:pPr>
            <a:r>
              <a:rPr lang="zh-CN" altLang="zh-CN" sz="2200" dirty="0">
                <a:latin typeface="+mn-ea"/>
              </a:rPr>
              <a:t>（</a:t>
            </a:r>
            <a:r>
              <a:rPr lang="en-US" altLang="zh-CN" sz="2200" dirty="0">
                <a:latin typeface="+mn-ea"/>
              </a:rPr>
              <a:t>2</a:t>
            </a:r>
            <a:r>
              <a:rPr lang="zh-CN" altLang="zh-CN" sz="2200" dirty="0">
                <a:latin typeface="+mn-ea"/>
              </a:rPr>
              <a:t>）手工输入账号和密码进行登录，会发现</a:t>
            </a:r>
            <a:r>
              <a:rPr lang="en-US" altLang="zh-CN" sz="2200" dirty="0">
                <a:latin typeface="+mn-ea"/>
              </a:rPr>
              <a:t>Network</a:t>
            </a:r>
            <a:r>
              <a:rPr lang="zh-CN" altLang="zh-CN" sz="2200" dirty="0">
                <a:latin typeface="+mn-ea"/>
              </a:rPr>
              <a:t>中会加载许多文件。</a:t>
            </a:r>
          </a:p>
          <a:p>
            <a:pPr marL="0" indent="0">
              <a:buNone/>
            </a:pPr>
            <a:r>
              <a:rPr lang="zh-CN" altLang="zh-CN" sz="2200" dirty="0">
                <a:latin typeface="+mn-ea"/>
              </a:rPr>
              <a:t>（</a:t>
            </a:r>
            <a:r>
              <a:rPr lang="en-US" altLang="zh-CN" sz="2200" dirty="0">
                <a:latin typeface="+mn-ea"/>
              </a:rPr>
              <a:t>3</a:t>
            </a:r>
            <a:r>
              <a:rPr lang="zh-CN" altLang="zh-CN" sz="2200" dirty="0">
                <a:latin typeface="+mn-ea"/>
              </a:rPr>
              <a:t>）这时，并不需要查看登录网页的文件信息，而是直接查看登录后的文件信息（如</a:t>
            </a:r>
            <a:r>
              <a:rPr lang="zh-CN" altLang="zh-CN" sz="2200" dirty="0" smtClean="0">
                <a:latin typeface="+mn-ea"/>
              </a:rPr>
              <a:t>图所</a:t>
            </a:r>
            <a:r>
              <a:rPr lang="zh-CN" altLang="zh-CN" sz="2200" dirty="0">
                <a:latin typeface="+mn-ea"/>
              </a:rPr>
              <a:t>示），可看到相应的</a:t>
            </a:r>
            <a:r>
              <a:rPr lang="en-US" altLang="zh-CN" sz="2200" dirty="0">
                <a:latin typeface="+mn-ea"/>
              </a:rPr>
              <a:t>cookie</a:t>
            </a:r>
            <a:r>
              <a:rPr lang="zh-CN" altLang="zh-CN" sz="2200" dirty="0">
                <a:latin typeface="+mn-ea"/>
              </a:rPr>
              <a:t>信息。</a:t>
            </a:r>
          </a:p>
          <a:p>
            <a:endParaRPr lang="zh-CN" altLang="en-US" sz="2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852936"/>
            <a:ext cx="429577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585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0" y="0"/>
            <a:ext cx="8964488" cy="6858000"/>
          </a:xfrm>
        </p:spPr>
        <p:txBody>
          <a:bodyPr>
            <a:normAutofit/>
          </a:bodyPr>
          <a:lstStyle/>
          <a:p>
            <a:pPr marL="0" indent="0">
              <a:buNone/>
            </a:pPr>
            <a:r>
              <a:rPr lang="zh-CN" altLang="zh-CN" dirty="0">
                <a:latin typeface="+mn-ea"/>
              </a:rPr>
              <a:t>（</a:t>
            </a:r>
            <a:r>
              <a:rPr lang="en-US" altLang="zh-CN" dirty="0">
                <a:latin typeface="+mn-ea"/>
              </a:rPr>
              <a:t>4</a:t>
            </a:r>
            <a:r>
              <a:rPr lang="zh-CN" altLang="zh-CN" dirty="0">
                <a:latin typeface="+mn-ea"/>
              </a:rPr>
              <a:t>）在请求头中加入</a:t>
            </a:r>
            <a:r>
              <a:rPr lang="en-US" altLang="zh-CN" dirty="0">
                <a:latin typeface="+mn-ea"/>
              </a:rPr>
              <a:t>cookie</a:t>
            </a:r>
            <a:r>
              <a:rPr lang="zh-CN" altLang="zh-CN" dirty="0">
                <a:latin typeface="+mn-ea"/>
              </a:rPr>
              <a:t>信息即可完成豆瓣网的模拟登录：</a:t>
            </a:r>
          </a:p>
          <a:p>
            <a:pPr marL="0" indent="0">
              <a:buNone/>
            </a:pPr>
            <a:r>
              <a:rPr lang="en-US" altLang="zh-CN" dirty="0">
                <a:latin typeface="+mn-ea"/>
              </a:rPr>
              <a:t>import requests</a:t>
            </a:r>
            <a:endParaRPr lang="zh-CN" altLang="zh-CN" dirty="0">
              <a:latin typeface="+mn-ea"/>
            </a:endParaRPr>
          </a:p>
          <a:p>
            <a:pPr marL="0" indent="0">
              <a:buNone/>
            </a:pPr>
            <a:r>
              <a:rPr lang="en-US" altLang="zh-CN" dirty="0" err="1">
                <a:latin typeface="+mn-ea"/>
              </a:rPr>
              <a:t>url</a:t>
            </a:r>
            <a:r>
              <a:rPr lang="en-US" altLang="zh-CN" dirty="0">
                <a:latin typeface="+mn-ea"/>
              </a:rPr>
              <a:t> = 'https://www.douban.com/'</a:t>
            </a:r>
            <a:endParaRPr lang="zh-CN" altLang="zh-CN" dirty="0">
              <a:latin typeface="+mn-ea"/>
            </a:endParaRPr>
          </a:p>
          <a:p>
            <a:pPr marL="0" indent="0">
              <a:buNone/>
            </a:pPr>
            <a:r>
              <a:rPr lang="en-US" altLang="zh-CN" dirty="0">
                <a:latin typeface="+mn-ea"/>
              </a:rPr>
              <a:t>headers = {</a:t>
            </a:r>
            <a:endParaRPr lang="zh-CN" altLang="zh-CN" dirty="0">
              <a:latin typeface="+mn-ea"/>
            </a:endParaRPr>
          </a:p>
          <a:p>
            <a:pPr marL="0" indent="0">
              <a:buNone/>
            </a:pPr>
            <a:r>
              <a:rPr lang="en-US" altLang="zh-CN" dirty="0">
                <a:latin typeface="+mn-ea"/>
              </a:rPr>
              <a:t>    'Cookie':'</a:t>
            </a:r>
            <a:r>
              <a:rPr lang="en-US" altLang="zh-CN" dirty="0" err="1">
                <a:latin typeface="+mn-ea"/>
              </a:rPr>
              <a:t>xxxxxxxxxxxxxx</a:t>
            </a:r>
            <a:r>
              <a:rPr lang="en-US" altLang="zh-CN" dirty="0">
                <a:latin typeface="+mn-ea"/>
              </a:rPr>
              <a:t>'</a:t>
            </a:r>
            <a:endParaRPr lang="zh-CN" altLang="zh-CN" dirty="0">
              <a:latin typeface="+mn-ea"/>
            </a:endParaRPr>
          </a:p>
          <a:p>
            <a:pPr marL="0" indent="0">
              <a:buNone/>
            </a:pPr>
            <a:r>
              <a:rPr lang="en-US" altLang="zh-CN" dirty="0">
                <a:latin typeface="+mn-ea"/>
              </a:rPr>
              <a:t>}</a:t>
            </a:r>
            <a:endParaRPr lang="zh-CN" altLang="zh-CN" dirty="0">
              <a:latin typeface="+mn-ea"/>
            </a:endParaRPr>
          </a:p>
          <a:p>
            <a:pPr marL="0" indent="0">
              <a:buNone/>
            </a:pPr>
            <a:r>
              <a:rPr lang="en-US" altLang="zh-CN" dirty="0">
                <a:latin typeface="+mn-ea"/>
              </a:rPr>
              <a:t>html = </a:t>
            </a:r>
            <a:r>
              <a:rPr lang="en-US" altLang="zh-CN" dirty="0" err="1">
                <a:latin typeface="+mn-ea"/>
              </a:rPr>
              <a:t>requests.get</a:t>
            </a:r>
            <a:r>
              <a:rPr lang="en-US" altLang="zh-CN" dirty="0">
                <a:latin typeface="+mn-ea"/>
              </a:rPr>
              <a:t>(</a:t>
            </a:r>
            <a:r>
              <a:rPr lang="en-US" altLang="zh-CN" dirty="0" err="1">
                <a:latin typeface="+mn-ea"/>
              </a:rPr>
              <a:t>url,headers</a:t>
            </a:r>
            <a:r>
              <a:rPr lang="en-US" altLang="zh-CN" dirty="0">
                <a:latin typeface="+mn-ea"/>
              </a:rPr>
              <a:t>=headers)</a:t>
            </a:r>
            <a:endParaRPr lang="zh-CN" altLang="zh-CN" dirty="0">
              <a:latin typeface="+mn-ea"/>
            </a:endParaRPr>
          </a:p>
          <a:p>
            <a:pPr marL="0" indent="0">
              <a:buNone/>
            </a:pPr>
            <a:r>
              <a:rPr lang="en-US" altLang="zh-CN" dirty="0">
                <a:latin typeface="+mn-ea"/>
              </a:rPr>
              <a:t>print(</a:t>
            </a:r>
            <a:r>
              <a:rPr lang="en-US" altLang="zh-CN" dirty="0" err="1">
                <a:latin typeface="+mn-ea"/>
              </a:rPr>
              <a:t>html.text</a:t>
            </a:r>
            <a:r>
              <a:rPr lang="en-US" altLang="zh-CN" dirty="0">
                <a:latin typeface="+mn-ea"/>
              </a:rPr>
              <a:t>)</a:t>
            </a:r>
            <a:endParaRPr lang="zh-CN" altLang="zh-CN" dirty="0">
              <a:latin typeface="+mn-ea"/>
            </a:endParaRPr>
          </a:p>
          <a:p>
            <a:pPr marL="0" indent="0">
              <a:buNone/>
            </a:pPr>
            <a:r>
              <a:rPr lang="zh-CN" altLang="zh-CN" dirty="0">
                <a:latin typeface="+mn-ea"/>
              </a:rPr>
              <a:t>（</a:t>
            </a:r>
            <a:r>
              <a:rPr lang="en-US" altLang="zh-CN" dirty="0">
                <a:latin typeface="+mn-ea"/>
              </a:rPr>
              <a:t>5</a:t>
            </a:r>
            <a:r>
              <a:rPr lang="zh-CN" altLang="zh-CN" dirty="0">
                <a:latin typeface="+mn-ea"/>
              </a:rPr>
              <a:t>）通过上文的方法检查是否成功登录了，如</a:t>
            </a:r>
            <a:r>
              <a:rPr lang="zh-CN" altLang="zh-CN" dirty="0" smtClean="0">
                <a:latin typeface="+mn-ea"/>
              </a:rPr>
              <a:t>图所</a:t>
            </a:r>
            <a:r>
              <a:rPr lang="zh-CN" altLang="zh-CN" dirty="0">
                <a:latin typeface="+mn-ea"/>
              </a:rPr>
              <a:t>示，模拟登录成功。</a:t>
            </a:r>
          </a:p>
          <a:p>
            <a:pPr marL="0" indent="0">
              <a:buNone/>
            </a:pPr>
            <a:endParaRPr lang="zh-CN" altLang="en-US" dirty="0">
              <a:latin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365104"/>
            <a:ext cx="49339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2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400" b="1" dirty="0">
                <a:solidFill>
                  <a:schemeClr val="tx1"/>
                </a:solidFill>
                <a:latin typeface="+mj-ea"/>
              </a:rPr>
              <a:t>10.3  </a:t>
            </a:r>
            <a:r>
              <a:rPr lang="zh-CN" altLang="zh-CN" sz="4400" b="1" dirty="0">
                <a:solidFill>
                  <a:schemeClr val="tx1"/>
                </a:solidFill>
                <a:latin typeface="+mj-ea"/>
              </a:rPr>
              <a:t>综合示例（一）——爬取拉勾网招聘</a:t>
            </a:r>
            <a:r>
              <a:rPr lang="zh-CN" altLang="zh-CN" sz="4400" b="1" dirty="0" smtClean="0">
                <a:solidFill>
                  <a:schemeClr val="tx1"/>
                </a:solidFill>
                <a:latin typeface="+mj-ea"/>
              </a:rPr>
              <a:t>信息</a:t>
            </a:r>
            <a:endParaRPr lang="zh-CN" altLang="en-US" sz="4400" dirty="0">
              <a:solidFill>
                <a:schemeClr val="tx1"/>
              </a:solidFill>
              <a:latin typeface="+mj-ea"/>
            </a:endParaRPr>
          </a:p>
        </p:txBody>
      </p:sp>
      <p:sp>
        <p:nvSpPr>
          <p:cNvPr id="3" name="内容占位符 2"/>
          <p:cNvSpPr>
            <a:spLocks noGrp="1"/>
          </p:cNvSpPr>
          <p:nvPr>
            <p:ph sz="quarter" idx="1"/>
          </p:nvPr>
        </p:nvSpPr>
        <p:spPr>
          <a:xfrm>
            <a:off x="2483768" y="3212976"/>
            <a:ext cx="5441032" cy="3260976"/>
          </a:xfrm>
        </p:spPr>
        <p:txBody>
          <a:bodyPr/>
          <a:lstStyle/>
          <a:p>
            <a:pPr marL="0" indent="0">
              <a:buNone/>
            </a:pPr>
            <a:r>
              <a:rPr lang="en-US" altLang="zh-CN" b="1" dirty="0" smtClean="0">
                <a:latin typeface="+mn-ea"/>
              </a:rPr>
              <a:t>10.3.1  </a:t>
            </a:r>
            <a:r>
              <a:rPr lang="zh-CN" altLang="zh-CN" b="1" dirty="0">
                <a:latin typeface="+mn-ea"/>
              </a:rPr>
              <a:t>爬虫思路分析</a:t>
            </a:r>
          </a:p>
          <a:p>
            <a:pPr marL="0" indent="0">
              <a:buNone/>
            </a:pPr>
            <a:r>
              <a:rPr lang="en-US" altLang="zh-CN" b="1" dirty="0">
                <a:latin typeface="+mn-ea"/>
              </a:rPr>
              <a:t>10.3.2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endParaRPr lang="zh-CN" altLang="en-US" dirty="0"/>
          </a:p>
        </p:txBody>
      </p:sp>
    </p:spTree>
    <p:extLst>
      <p:ext uri="{BB962C8B-B14F-4D97-AF65-F5344CB8AC3E}">
        <p14:creationId xmlns:p14="http://schemas.microsoft.com/office/powerpoint/2010/main" val="322136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67600" cy="868958"/>
          </a:xfrm>
        </p:spPr>
        <p:txBody>
          <a:bodyPr>
            <a:normAutofit/>
          </a:bodyPr>
          <a:lstStyle/>
          <a:p>
            <a:pPr algn="ctr"/>
            <a:r>
              <a:rPr lang="en-US" altLang="zh-CN" sz="4800" b="1" dirty="0">
                <a:solidFill>
                  <a:schemeClr val="tx1"/>
                </a:solidFill>
                <a:latin typeface="+mj-ea"/>
              </a:rPr>
              <a:t>10.3.1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980728"/>
            <a:ext cx="8424936" cy="5493224"/>
          </a:xfrm>
        </p:spPr>
        <p:txBody>
          <a:bodyPr/>
          <a:lstStyle/>
          <a:p>
            <a:pPr marL="0" indent="0">
              <a:buNone/>
            </a:pPr>
            <a:r>
              <a:rPr lang="zh-CN" altLang="zh-CN" dirty="0"/>
              <a:t>（</a:t>
            </a:r>
            <a:r>
              <a:rPr lang="en-US" altLang="zh-CN" dirty="0"/>
              <a:t>1</a:t>
            </a:r>
            <a:r>
              <a:rPr lang="zh-CN" altLang="zh-CN" dirty="0"/>
              <a:t>）爬取的内容为拉勾网（</a:t>
            </a:r>
            <a:r>
              <a:rPr lang="en-US" altLang="zh-CN" dirty="0"/>
              <a:t>https://www.lagou.com/</a:t>
            </a:r>
            <a:r>
              <a:rPr lang="zh-CN" altLang="zh-CN" dirty="0"/>
              <a:t>）上</a:t>
            </a:r>
            <a:r>
              <a:rPr lang="en-US" altLang="zh-CN" dirty="0"/>
              <a:t>Python</a:t>
            </a:r>
            <a:r>
              <a:rPr lang="zh-CN" altLang="zh-CN" dirty="0"/>
              <a:t>的招聘信息，如图</a:t>
            </a:r>
            <a:r>
              <a:rPr lang="en-US" altLang="zh-CN" dirty="0" smtClean="0"/>
              <a:t>1</a:t>
            </a:r>
            <a:r>
              <a:rPr lang="zh-CN" altLang="zh-CN" dirty="0" smtClean="0"/>
              <a:t>所</a:t>
            </a:r>
            <a:r>
              <a:rPr lang="zh-CN" altLang="zh-CN" dirty="0"/>
              <a:t>示。</a:t>
            </a:r>
          </a:p>
          <a:p>
            <a:pPr marL="0" indent="0">
              <a:buNone/>
            </a:pPr>
            <a:r>
              <a:rPr lang="zh-CN" altLang="zh-CN" dirty="0"/>
              <a:t>（</a:t>
            </a:r>
            <a:r>
              <a:rPr lang="en-US" altLang="zh-CN" dirty="0"/>
              <a:t>2</a:t>
            </a:r>
            <a:r>
              <a:rPr lang="zh-CN" altLang="zh-CN" dirty="0"/>
              <a:t>）通过观察，网页元素不在网页源代码中，说明该网页使用了</a:t>
            </a:r>
            <a:r>
              <a:rPr lang="en-US" altLang="zh-CN" dirty="0"/>
              <a:t>AJAX</a:t>
            </a:r>
            <a:r>
              <a:rPr lang="zh-CN" altLang="zh-CN" dirty="0"/>
              <a:t>技术，如</a:t>
            </a:r>
            <a:r>
              <a:rPr lang="zh-CN" altLang="zh-CN" dirty="0" smtClean="0"/>
              <a:t>图</a:t>
            </a:r>
            <a:r>
              <a:rPr lang="en-US" altLang="zh-CN" dirty="0" smtClean="0"/>
              <a:t>2</a:t>
            </a:r>
            <a:r>
              <a:rPr lang="zh-CN" altLang="zh-CN" dirty="0"/>
              <a:t>所示。</a:t>
            </a:r>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94946"/>
            <a:ext cx="41529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3069814"/>
            <a:ext cx="470535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156176" y="5989930"/>
            <a:ext cx="1008112"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
        <p:nvSpPr>
          <p:cNvPr id="6" name="TextBox 5"/>
          <p:cNvSpPr txBox="1"/>
          <p:nvPr/>
        </p:nvSpPr>
        <p:spPr>
          <a:xfrm>
            <a:off x="1403648" y="5901267"/>
            <a:ext cx="2088232" cy="369332"/>
          </a:xfrm>
          <a:prstGeom prst="rect">
            <a:avLst/>
          </a:prstGeom>
          <a:noFill/>
        </p:spPr>
        <p:txBody>
          <a:bodyPr wrap="square" rtlCol="0">
            <a:spAutoFit/>
          </a:bodyPr>
          <a:lstStyle/>
          <a:p>
            <a:r>
              <a:rPr lang="zh-CN" altLang="en-US" dirty="0" smtClean="0"/>
              <a:t>图</a:t>
            </a:r>
            <a:r>
              <a:rPr lang="en-US" altLang="zh-CN" dirty="0"/>
              <a:t>1</a:t>
            </a:r>
            <a:endParaRPr lang="zh-CN" altLang="en-US" dirty="0"/>
          </a:p>
        </p:txBody>
      </p:sp>
    </p:spTree>
    <p:extLst>
      <p:ext uri="{BB962C8B-B14F-4D97-AF65-F5344CB8AC3E}">
        <p14:creationId xmlns:p14="http://schemas.microsoft.com/office/powerpoint/2010/main" val="118388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16632"/>
            <a:ext cx="8496944" cy="6357320"/>
          </a:xfrm>
        </p:spPr>
        <p:txBody>
          <a:bodyPr/>
          <a:lstStyle/>
          <a:p>
            <a:pPr marL="0" indent="0">
              <a:buNone/>
            </a:pPr>
            <a:r>
              <a:rPr lang="zh-CN" altLang="zh-CN" dirty="0"/>
              <a:t>（</a:t>
            </a:r>
            <a:r>
              <a:rPr lang="en-US" altLang="zh-CN" dirty="0"/>
              <a:t>3</a:t>
            </a:r>
            <a:r>
              <a:rPr lang="zh-CN" altLang="zh-CN" dirty="0"/>
              <a:t>）打开</a:t>
            </a:r>
            <a:r>
              <a:rPr lang="en-US" altLang="zh-CN" dirty="0"/>
              <a:t>Chrome</a:t>
            </a:r>
            <a:r>
              <a:rPr lang="zh-CN" altLang="zh-CN" dirty="0"/>
              <a:t>浏览器的开发者工具（按</a:t>
            </a:r>
            <a:r>
              <a:rPr lang="en-US" altLang="zh-CN" dirty="0"/>
              <a:t>F12</a:t>
            </a:r>
            <a:r>
              <a:rPr lang="zh-CN" altLang="zh-CN" dirty="0"/>
              <a:t>键），单击</a:t>
            </a:r>
            <a:r>
              <a:rPr lang="en-US" altLang="zh-CN" dirty="0"/>
              <a:t>Network</a:t>
            </a:r>
            <a:r>
              <a:rPr lang="zh-CN" altLang="zh-CN" dirty="0"/>
              <a:t>选项卡，选中</a:t>
            </a:r>
            <a:r>
              <a:rPr lang="en-US" altLang="zh-CN" dirty="0"/>
              <a:t>XHR</a:t>
            </a:r>
            <a:r>
              <a:rPr lang="zh-CN" altLang="zh-CN" dirty="0"/>
              <a:t>项，可以看到加载招聘信息的文件。在</a:t>
            </a:r>
            <a:r>
              <a:rPr lang="en-US" altLang="zh-CN" dirty="0"/>
              <a:t>Headers</a:t>
            </a:r>
            <a:r>
              <a:rPr lang="zh-CN" altLang="zh-CN" dirty="0"/>
              <a:t>中可以看到请求的网址（图</a:t>
            </a:r>
            <a:r>
              <a:rPr lang="en-US" altLang="zh-CN" dirty="0" smtClean="0"/>
              <a:t>1</a:t>
            </a:r>
            <a:r>
              <a:rPr lang="zh-CN" altLang="zh-CN" dirty="0" smtClean="0"/>
              <a:t>），</a:t>
            </a:r>
            <a:r>
              <a:rPr lang="zh-CN" altLang="zh-CN" dirty="0"/>
              <a:t>网址的“？”后面字符串可省略。在</a:t>
            </a:r>
            <a:r>
              <a:rPr lang="en-US" altLang="zh-CN" dirty="0"/>
              <a:t>Response</a:t>
            </a:r>
            <a:r>
              <a:rPr lang="zh-CN" altLang="zh-CN" dirty="0"/>
              <a:t>中可看到返回的信息（</a:t>
            </a:r>
            <a:r>
              <a:rPr lang="zh-CN" altLang="zh-CN" dirty="0" smtClean="0"/>
              <a:t>图</a:t>
            </a:r>
            <a:r>
              <a:rPr lang="en-US" altLang="zh-CN" dirty="0" smtClean="0"/>
              <a:t>2</a:t>
            </a:r>
            <a:r>
              <a:rPr lang="zh-CN" altLang="zh-CN" dirty="0" smtClean="0"/>
              <a:t>），</a:t>
            </a:r>
            <a:r>
              <a:rPr lang="zh-CN" altLang="zh-CN" dirty="0"/>
              <a:t>信息为</a:t>
            </a:r>
            <a:r>
              <a:rPr lang="en-US" altLang="zh-CN" dirty="0"/>
              <a:t>JSON</a:t>
            </a:r>
            <a:r>
              <a:rPr lang="zh-CN" altLang="zh-CN" dirty="0"/>
              <a:t>格式。</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3020"/>
            <a:ext cx="4396385"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0354" y="2303020"/>
            <a:ext cx="4464496" cy="382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15616" y="6130977"/>
            <a:ext cx="2088232"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6084168" y="6315643"/>
            <a:ext cx="2016224"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80380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16632"/>
            <a:ext cx="8568952" cy="6357320"/>
          </a:xfrm>
        </p:spPr>
        <p:txBody>
          <a:bodyPr/>
          <a:lstStyle/>
          <a:p>
            <a:pPr marL="0" indent="0">
              <a:buNone/>
            </a:pPr>
            <a:r>
              <a:rPr lang="zh-CN" altLang="zh-CN" dirty="0"/>
              <a:t>（</a:t>
            </a:r>
            <a:r>
              <a:rPr lang="en-US" altLang="zh-CN" dirty="0"/>
              <a:t>4</a:t>
            </a:r>
            <a:r>
              <a:rPr lang="zh-CN" altLang="zh-CN" dirty="0"/>
              <a:t>）当</a:t>
            </a:r>
            <a:r>
              <a:rPr lang="en-US" altLang="zh-CN" dirty="0"/>
              <a:t>JSON</a:t>
            </a:r>
            <a:r>
              <a:rPr lang="zh-CN" altLang="zh-CN" dirty="0"/>
              <a:t>格式很复杂时，可通过“</a:t>
            </a:r>
            <a:r>
              <a:rPr lang="en-US" altLang="zh-CN" dirty="0"/>
              <a:t>Preview</a:t>
            </a:r>
            <a:r>
              <a:rPr lang="zh-CN" altLang="zh-CN" dirty="0"/>
              <a:t>”标签来观察，如</a:t>
            </a:r>
            <a:r>
              <a:rPr lang="zh-CN" altLang="zh-CN" dirty="0" smtClean="0"/>
              <a:t>图所</a:t>
            </a:r>
            <a:r>
              <a:rPr lang="zh-CN" altLang="zh-CN" dirty="0"/>
              <a:t>示。发现招聘信息在</a:t>
            </a:r>
            <a:r>
              <a:rPr lang="en-US" altLang="zh-CN" dirty="0"/>
              <a:t>content-</a:t>
            </a:r>
            <a:r>
              <a:rPr lang="en-US" altLang="zh-CN" dirty="0" err="1"/>
              <a:t>positionResult</a:t>
            </a:r>
            <a:r>
              <a:rPr lang="en-US" altLang="zh-CN" dirty="0"/>
              <a:t>-result</a:t>
            </a:r>
            <a:r>
              <a:rPr lang="zh-CN" altLang="zh-CN" dirty="0"/>
              <a:t>中，里面的大部分信息是爬虫的抓取内容。</a:t>
            </a:r>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497205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962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16632"/>
            <a:ext cx="8496944" cy="6357320"/>
          </a:xfrm>
        </p:spPr>
        <p:txBody>
          <a:bodyPr/>
          <a:lstStyle/>
          <a:p>
            <a:pPr marL="0" indent="0">
              <a:buNone/>
            </a:pPr>
            <a:r>
              <a:rPr lang="zh-CN" altLang="zh-CN" sz="2200" dirty="0">
                <a:latin typeface="+mn-ea"/>
              </a:rPr>
              <a:t>（</a:t>
            </a:r>
            <a:r>
              <a:rPr lang="en-US" altLang="zh-CN" sz="2200" dirty="0">
                <a:latin typeface="+mn-ea"/>
              </a:rPr>
              <a:t>5</a:t>
            </a:r>
            <a:r>
              <a:rPr lang="zh-CN" altLang="zh-CN" sz="2200" dirty="0">
                <a:latin typeface="+mn-ea"/>
              </a:rPr>
              <a:t>）手动翻页，发现网页</a:t>
            </a:r>
            <a:r>
              <a:rPr lang="en-US" altLang="zh-CN" sz="2200" dirty="0">
                <a:latin typeface="+mn-ea"/>
              </a:rPr>
              <a:t>URL</a:t>
            </a:r>
            <a:r>
              <a:rPr lang="zh-CN" altLang="zh-CN" sz="2200" dirty="0">
                <a:latin typeface="+mn-ea"/>
              </a:rPr>
              <a:t>没有发生变化，故也采用了</a:t>
            </a:r>
            <a:r>
              <a:rPr lang="en-US" altLang="zh-CN" sz="2200" dirty="0">
                <a:latin typeface="+mn-ea"/>
              </a:rPr>
              <a:t>AJAX</a:t>
            </a:r>
            <a:r>
              <a:rPr lang="zh-CN" altLang="zh-CN" sz="2200" dirty="0">
                <a:latin typeface="+mn-ea"/>
              </a:rPr>
              <a:t>技术。打开</a:t>
            </a:r>
            <a:r>
              <a:rPr lang="en-US" altLang="zh-CN" sz="2200" dirty="0">
                <a:latin typeface="+mn-ea"/>
              </a:rPr>
              <a:t>Chrome</a:t>
            </a:r>
            <a:r>
              <a:rPr lang="zh-CN" altLang="zh-CN" sz="2200" dirty="0">
                <a:latin typeface="+mn-ea"/>
              </a:rPr>
              <a:t>浏览器的开发者工具（按</a:t>
            </a:r>
            <a:r>
              <a:rPr lang="en-US" altLang="zh-CN" sz="2200" dirty="0">
                <a:latin typeface="+mn-ea"/>
              </a:rPr>
              <a:t>F12</a:t>
            </a:r>
            <a:r>
              <a:rPr lang="zh-CN" altLang="zh-CN" sz="2200" dirty="0">
                <a:latin typeface="+mn-ea"/>
              </a:rPr>
              <a:t>键），单击</a:t>
            </a:r>
            <a:r>
              <a:rPr lang="en-US" altLang="zh-CN" sz="2200" dirty="0">
                <a:latin typeface="+mn-ea"/>
              </a:rPr>
              <a:t>Network</a:t>
            </a:r>
            <a:r>
              <a:rPr lang="zh-CN" altLang="zh-CN" sz="2200" dirty="0">
                <a:latin typeface="+mn-ea"/>
              </a:rPr>
              <a:t>选项卡，选中</a:t>
            </a:r>
            <a:r>
              <a:rPr lang="en-US" altLang="zh-CN" sz="2200" dirty="0">
                <a:latin typeface="+mn-ea"/>
              </a:rPr>
              <a:t>XHR</a:t>
            </a:r>
            <a:r>
              <a:rPr lang="zh-CN" altLang="zh-CN" sz="2200" dirty="0">
                <a:latin typeface="+mn-ea"/>
              </a:rPr>
              <a:t>项，手动翻页，可发现翻页的网页文件，但发现请求的</a:t>
            </a:r>
            <a:r>
              <a:rPr lang="en-US" altLang="zh-CN" sz="2200" dirty="0">
                <a:latin typeface="+mn-ea"/>
              </a:rPr>
              <a:t>URL</a:t>
            </a:r>
            <a:r>
              <a:rPr lang="zh-CN" altLang="zh-CN" sz="2200" dirty="0">
                <a:latin typeface="+mn-ea"/>
              </a:rPr>
              <a:t>没有发生变化（图</a:t>
            </a:r>
            <a:r>
              <a:rPr lang="en-US" altLang="zh-CN" sz="2200" dirty="0" smtClean="0">
                <a:latin typeface="+mn-ea"/>
              </a:rPr>
              <a:t>1</a:t>
            </a:r>
            <a:r>
              <a:rPr lang="zh-CN" altLang="zh-CN" sz="2200" dirty="0" smtClean="0">
                <a:latin typeface="+mn-ea"/>
              </a:rPr>
              <a:t>）</a:t>
            </a:r>
            <a:r>
              <a:rPr lang="zh-CN" altLang="zh-CN" sz="2200" dirty="0">
                <a:latin typeface="+mn-ea"/>
              </a:rPr>
              <a:t>。通过仔细观察，请求该网页为</a:t>
            </a:r>
            <a:r>
              <a:rPr lang="en-US" altLang="zh-CN" sz="2200" dirty="0">
                <a:latin typeface="+mn-ea"/>
              </a:rPr>
              <a:t>POST</a:t>
            </a:r>
            <a:r>
              <a:rPr lang="zh-CN" altLang="zh-CN" sz="2200" dirty="0">
                <a:latin typeface="+mn-ea"/>
              </a:rPr>
              <a:t>方法，提交的表单数据根据“</a:t>
            </a:r>
            <a:r>
              <a:rPr lang="en-US" altLang="zh-CN" sz="2200" dirty="0" err="1">
                <a:latin typeface="+mn-ea"/>
              </a:rPr>
              <a:t>pn</a:t>
            </a:r>
            <a:r>
              <a:rPr lang="zh-CN" altLang="zh-CN" sz="2200" dirty="0">
                <a:latin typeface="+mn-ea"/>
              </a:rPr>
              <a:t>”字段来实现页数变化，如</a:t>
            </a:r>
            <a:r>
              <a:rPr lang="zh-CN" altLang="zh-CN" sz="2200" dirty="0" smtClean="0">
                <a:latin typeface="+mn-ea"/>
              </a:rPr>
              <a:t>图</a:t>
            </a:r>
            <a:r>
              <a:rPr lang="en-US" altLang="zh-CN" sz="2200" dirty="0" smtClean="0">
                <a:latin typeface="+mn-ea"/>
              </a:rPr>
              <a:t>2</a:t>
            </a:r>
            <a:r>
              <a:rPr lang="zh-CN" altLang="zh-CN" sz="2200" dirty="0" smtClean="0">
                <a:latin typeface="+mn-ea"/>
              </a:rPr>
              <a:t>和</a:t>
            </a:r>
            <a:r>
              <a:rPr lang="zh-CN" altLang="en-US" sz="2200" dirty="0" smtClean="0">
                <a:latin typeface="+mn-ea"/>
              </a:rPr>
              <a:t>图</a:t>
            </a:r>
            <a:r>
              <a:rPr lang="en-US" altLang="zh-CN" sz="2200" dirty="0" smtClean="0">
                <a:latin typeface="+mn-ea"/>
              </a:rPr>
              <a:t>3</a:t>
            </a:r>
            <a:r>
              <a:rPr lang="zh-CN" altLang="zh-CN" sz="2200" dirty="0" smtClean="0">
                <a:latin typeface="+mn-ea"/>
              </a:rPr>
              <a:t>所</a:t>
            </a:r>
            <a:r>
              <a:rPr lang="zh-CN" altLang="zh-CN" sz="2200" dirty="0">
                <a:latin typeface="+mn-ea"/>
              </a:rPr>
              <a:t>示。</a:t>
            </a:r>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9" y="1916833"/>
            <a:ext cx="4190843" cy="4175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940" y="2068740"/>
            <a:ext cx="4496694" cy="384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6309320"/>
            <a:ext cx="1944216"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5940152" y="6092785"/>
            <a:ext cx="1656184"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276413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
          </p:nvPr>
        </p:nvSpPr>
        <p:spPr>
          <a:xfrm>
            <a:off x="0" y="0"/>
            <a:ext cx="9144000" cy="6858000"/>
          </a:xfrm>
        </p:spPr>
        <p:txBody>
          <a:bodyPr>
            <a:norm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pPr marL="0" indent="0">
              <a:buNone/>
            </a:pPr>
            <a:endParaRPr lang="en-US" altLang="zh-CN" dirty="0"/>
          </a:p>
          <a:p>
            <a:pPr marL="0" indent="0">
              <a:buNone/>
            </a:pPr>
            <a:r>
              <a:rPr lang="zh-CN" altLang="zh-CN" dirty="0" smtClean="0"/>
              <a:t>（</a:t>
            </a:r>
            <a:r>
              <a:rPr lang="en-US" altLang="zh-CN" dirty="0"/>
              <a:t>6</a:t>
            </a:r>
            <a:r>
              <a:rPr lang="zh-CN" altLang="zh-CN" dirty="0"/>
              <a:t>）在返回的</a:t>
            </a:r>
            <a:r>
              <a:rPr lang="en-US" altLang="zh-CN" dirty="0"/>
              <a:t>JSON</a:t>
            </a:r>
            <a:r>
              <a:rPr lang="zh-CN" altLang="zh-CN" dirty="0"/>
              <a:t>数据中，可找到招聘信息总数量（</a:t>
            </a:r>
            <a:r>
              <a:rPr lang="zh-CN" altLang="zh-CN" dirty="0" smtClean="0"/>
              <a:t>图</a:t>
            </a:r>
            <a:r>
              <a:rPr lang="en-US" altLang="zh-CN" dirty="0" smtClean="0"/>
              <a:t>4</a:t>
            </a:r>
            <a:r>
              <a:rPr lang="zh-CN" altLang="zh-CN" dirty="0" smtClean="0"/>
              <a:t>），</a:t>
            </a:r>
            <a:r>
              <a:rPr lang="zh-CN" altLang="zh-CN" dirty="0"/>
              <a:t>每页是</a:t>
            </a:r>
            <a:r>
              <a:rPr lang="en-US" altLang="zh-CN" dirty="0"/>
              <a:t>15</a:t>
            </a:r>
            <a:r>
              <a:rPr lang="zh-CN" altLang="zh-CN" dirty="0"/>
              <a:t>个招聘信息。而拉勾网默认只有</a:t>
            </a:r>
            <a:r>
              <a:rPr lang="en-US" altLang="zh-CN" dirty="0"/>
              <a:t>30</a:t>
            </a:r>
            <a:r>
              <a:rPr lang="zh-CN" altLang="zh-CN" dirty="0"/>
              <a:t>页信息。通过抓取招聘信息总数量，除上</a:t>
            </a:r>
            <a:r>
              <a:rPr lang="en-US" altLang="zh-CN" dirty="0"/>
              <a:t>15</a:t>
            </a:r>
            <a:r>
              <a:rPr lang="zh-CN" altLang="zh-CN" dirty="0"/>
              <a:t>，如果小于</a:t>
            </a:r>
            <a:r>
              <a:rPr lang="en-US" altLang="zh-CN" dirty="0"/>
              <a:t>30</a:t>
            </a:r>
            <a:r>
              <a:rPr lang="zh-CN" altLang="zh-CN" dirty="0"/>
              <a:t>页，就取计算结果为页面总数量。如果大于</a:t>
            </a:r>
            <a:r>
              <a:rPr lang="en-US" altLang="zh-CN" dirty="0"/>
              <a:t>30</a:t>
            </a:r>
            <a:r>
              <a:rPr lang="zh-CN" altLang="zh-CN" dirty="0"/>
              <a:t>，就取</a:t>
            </a:r>
            <a:r>
              <a:rPr lang="en-US" altLang="zh-CN" dirty="0"/>
              <a:t>30</a:t>
            </a:r>
            <a:r>
              <a:rPr lang="zh-CN" altLang="zh-CN" dirty="0"/>
              <a:t>页。最后，存储数据到</a:t>
            </a:r>
            <a:r>
              <a:rPr lang="en-US" altLang="zh-CN" dirty="0"/>
              <a:t>MongoDB</a:t>
            </a:r>
            <a:r>
              <a:rPr lang="zh-CN" altLang="zh-CN" dirty="0"/>
              <a:t>数据库中。</a:t>
            </a:r>
          </a:p>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 y="188641"/>
            <a:ext cx="447223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276" y="864914"/>
            <a:ext cx="4409828" cy="278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59632" y="4149080"/>
            <a:ext cx="2304256"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
        <p:nvSpPr>
          <p:cNvPr id="6" name="TextBox 5"/>
          <p:cNvSpPr txBox="1"/>
          <p:nvPr/>
        </p:nvSpPr>
        <p:spPr>
          <a:xfrm>
            <a:off x="6516216" y="3861049"/>
            <a:ext cx="1440160" cy="369332"/>
          </a:xfrm>
          <a:prstGeom prst="rect">
            <a:avLst/>
          </a:prstGeom>
          <a:noFill/>
        </p:spPr>
        <p:txBody>
          <a:bodyPr wrap="square" rtlCol="0">
            <a:spAutoFit/>
          </a:bodyPr>
          <a:lstStyle/>
          <a:p>
            <a:r>
              <a:rPr lang="zh-CN" altLang="en-US" dirty="0" smtClean="0"/>
              <a:t>图</a:t>
            </a:r>
            <a:r>
              <a:rPr lang="en-US" altLang="zh-CN" dirty="0" smtClean="0"/>
              <a:t>4</a:t>
            </a:r>
            <a:endParaRPr lang="zh-CN" altLang="en-US" dirty="0"/>
          </a:p>
        </p:txBody>
      </p:sp>
    </p:spTree>
    <p:extLst>
      <p:ext uri="{BB962C8B-B14F-4D97-AF65-F5344CB8AC3E}">
        <p14:creationId xmlns:p14="http://schemas.microsoft.com/office/powerpoint/2010/main" val="239753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496944" cy="1143000"/>
          </a:xfrm>
        </p:spPr>
        <p:txBody>
          <a:bodyPr>
            <a:noAutofit/>
          </a:bodyPr>
          <a:lstStyle/>
          <a:p>
            <a:pPr algn="ctr"/>
            <a:r>
              <a:rPr lang="en-US" altLang="zh-CN" sz="4400" b="1" dirty="0">
                <a:solidFill>
                  <a:schemeClr val="tx1"/>
                </a:solidFill>
                <a:latin typeface="+mj-ea"/>
              </a:rPr>
              <a:t>10.4  </a:t>
            </a:r>
            <a:r>
              <a:rPr lang="zh-CN" altLang="zh-CN" sz="4400" b="1" dirty="0">
                <a:solidFill>
                  <a:schemeClr val="tx1"/>
                </a:solidFill>
                <a:latin typeface="+mj-ea"/>
              </a:rPr>
              <a:t>综合示例（二）——爬取新浪微博好友圈</a:t>
            </a:r>
            <a:r>
              <a:rPr lang="zh-CN" altLang="zh-CN" sz="4400" b="1" dirty="0" smtClean="0">
                <a:solidFill>
                  <a:schemeClr val="tx1"/>
                </a:solidFill>
                <a:latin typeface="+mj-ea"/>
              </a:rPr>
              <a:t>信息</a:t>
            </a:r>
            <a:endParaRPr lang="zh-CN" altLang="en-US" sz="4400" dirty="0">
              <a:solidFill>
                <a:schemeClr val="tx1"/>
              </a:solidFill>
              <a:latin typeface="+mj-ea"/>
            </a:endParaRPr>
          </a:p>
        </p:txBody>
      </p:sp>
      <p:sp>
        <p:nvSpPr>
          <p:cNvPr id="3" name="内容占位符 2"/>
          <p:cNvSpPr>
            <a:spLocks noGrp="1"/>
          </p:cNvSpPr>
          <p:nvPr>
            <p:ph sz="quarter" idx="1"/>
          </p:nvPr>
        </p:nvSpPr>
        <p:spPr>
          <a:xfrm>
            <a:off x="2411760" y="3356992"/>
            <a:ext cx="5513040" cy="3116960"/>
          </a:xfrm>
        </p:spPr>
        <p:txBody>
          <a:bodyPr/>
          <a:lstStyle/>
          <a:p>
            <a:pPr marL="0" indent="0">
              <a:buNone/>
            </a:pPr>
            <a:r>
              <a:rPr lang="en-US" altLang="zh-CN" b="1" dirty="0">
                <a:latin typeface="+mn-ea"/>
              </a:rPr>
              <a:t>10.4.1  </a:t>
            </a:r>
            <a:r>
              <a:rPr lang="zh-CN" altLang="zh-CN" b="1" dirty="0">
                <a:latin typeface="+mn-ea"/>
              </a:rPr>
              <a:t>词云制作</a:t>
            </a:r>
          </a:p>
          <a:p>
            <a:pPr marL="0" indent="0">
              <a:buNone/>
            </a:pPr>
            <a:r>
              <a:rPr lang="en-US" altLang="zh-CN" b="1" dirty="0">
                <a:latin typeface="+mn-ea"/>
              </a:rPr>
              <a:t>10.4.2  </a:t>
            </a:r>
            <a:r>
              <a:rPr lang="zh-CN" altLang="zh-CN" b="1" dirty="0">
                <a:latin typeface="+mn-ea"/>
              </a:rPr>
              <a:t>爬虫思路分析</a:t>
            </a:r>
          </a:p>
          <a:p>
            <a:pPr marL="0" indent="0">
              <a:buNone/>
            </a:pPr>
            <a:r>
              <a:rPr lang="en-US" altLang="zh-CN" b="1" dirty="0">
                <a:latin typeface="+mn-ea"/>
              </a:rPr>
              <a:t>10.4.3  </a:t>
            </a:r>
            <a:r>
              <a:rPr lang="zh-CN" altLang="zh-CN" b="1" dirty="0">
                <a:latin typeface="+mn-ea"/>
              </a:rPr>
              <a:t>爬虫代码及</a:t>
            </a:r>
            <a:r>
              <a:rPr lang="zh-CN" altLang="zh-CN" b="1" dirty="0" smtClean="0">
                <a:latin typeface="+mn-ea"/>
              </a:rPr>
              <a:t>分析</a:t>
            </a:r>
            <a:r>
              <a:rPr lang="zh-CN" altLang="en-US" b="1" dirty="0" smtClean="0">
                <a:latin typeface="+mn-ea"/>
              </a:rPr>
              <a:t>（详见书）</a:t>
            </a:r>
            <a:endParaRPr lang="zh-CN" altLang="zh-CN" b="1"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222841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b="1" dirty="0">
                <a:solidFill>
                  <a:schemeClr val="tx1"/>
                </a:solidFill>
                <a:latin typeface="+mj-ea"/>
              </a:rPr>
              <a:t>10.4.1  </a:t>
            </a:r>
            <a:r>
              <a:rPr lang="zh-CN" altLang="zh-CN" sz="4800" b="1" dirty="0">
                <a:solidFill>
                  <a:schemeClr val="tx1"/>
                </a:solidFill>
                <a:latin typeface="+mj-ea"/>
              </a:rPr>
              <a:t>词云</a:t>
            </a:r>
            <a:r>
              <a:rPr lang="zh-CN" altLang="zh-CN" sz="4800" b="1" dirty="0" smtClean="0">
                <a:solidFill>
                  <a:schemeClr val="tx1"/>
                </a:solidFill>
                <a:latin typeface="+mj-ea"/>
              </a:rPr>
              <a:t>制作</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2420888"/>
            <a:ext cx="7859216" cy="4053064"/>
          </a:xfrm>
        </p:spPr>
        <p:txBody>
          <a:bodyPr/>
          <a:lstStyle/>
          <a:p>
            <a:pPr marL="0" indent="0">
              <a:buNone/>
            </a:pPr>
            <a:r>
              <a:rPr lang="en-US" altLang="zh-CN" b="1" dirty="0">
                <a:latin typeface="+mn-ea"/>
              </a:rPr>
              <a:t>1.</a:t>
            </a:r>
            <a:r>
              <a:rPr lang="zh-CN" altLang="zh-CN" b="1" dirty="0">
                <a:latin typeface="+mn-ea"/>
              </a:rPr>
              <a:t>个人</a:t>
            </a:r>
            <a:r>
              <a:rPr lang="en-US" altLang="zh-CN" b="1" dirty="0">
                <a:latin typeface="+mn-ea"/>
              </a:rPr>
              <a:t>BDP</a:t>
            </a:r>
            <a:endParaRPr lang="zh-CN" altLang="zh-CN" b="1" dirty="0">
              <a:latin typeface="+mn-ea"/>
            </a:endParaRPr>
          </a:p>
          <a:p>
            <a:pPr marL="0" indent="0">
              <a:buNone/>
            </a:pPr>
            <a:r>
              <a:rPr lang="zh-CN" altLang="zh-CN" dirty="0">
                <a:latin typeface="+mn-ea"/>
              </a:rPr>
              <a:t>前文中讲到个人</a:t>
            </a:r>
            <a:r>
              <a:rPr lang="en-US" altLang="zh-CN" dirty="0">
                <a:latin typeface="+mn-ea"/>
              </a:rPr>
              <a:t>BDP</a:t>
            </a:r>
            <a:r>
              <a:rPr lang="zh-CN" altLang="zh-CN" dirty="0">
                <a:latin typeface="+mn-ea"/>
              </a:rPr>
              <a:t>是一款在线版数据可视化分析工具，并学会了制作地图。本次将利用个人</a:t>
            </a:r>
            <a:r>
              <a:rPr lang="en-US" altLang="zh-CN" dirty="0">
                <a:latin typeface="+mn-ea"/>
              </a:rPr>
              <a:t>BDP</a:t>
            </a:r>
            <a:r>
              <a:rPr lang="zh-CN" altLang="zh-CN" dirty="0">
                <a:latin typeface="+mn-ea"/>
              </a:rPr>
              <a:t>制作词云。</a:t>
            </a:r>
          </a:p>
          <a:p>
            <a:pPr marL="0" indent="0">
              <a:buNone/>
            </a:pPr>
            <a:r>
              <a:rPr lang="en-US" altLang="zh-CN" b="1" dirty="0">
                <a:latin typeface="+mn-ea"/>
              </a:rPr>
              <a:t>2.jieba</a:t>
            </a:r>
            <a:r>
              <a:rPr lang="zh-CN" altLang="zh-CN" b="1" dirty="0">
                <a:latin typeface="+mn-ea"/>
              </a:rPr>
              <a:t>分词和</a:t>
            </a:r>
            <a:r>
              <a:rPr lang="en-US" altLang="zh-CN" b="1" dirty="0">
                <a:latin typeface="+mn-ea"/>
              </a:rPr>
              <a:t>TAGUL</a:t>
            </a:r>
            <a:r>
              <a:rPr lang="zh-CN" altLang="zh-CN" b="1" dirty="0">
                <a:latin typeface="+mn-ea"/>
              </a:rPr>
              <a:t>在线制作词云工具</a:t>
            </a:r>
          </a:p>
          <a:p>
            <a:pPr marL="0" indent="0">
              <a:buNone/>
            </a:pPr>
            <a:r>
              <a:rPr lang="zh-CN" altLang="zh-CN" dirty="0">
                <a:latin typeface="+mn-ea"/>
              </a:rPr>
              <a:t>利用个人</a:t>
            </a:r>
            <a:r>
              <a:rPr lang="en-US" altLang="zh-CN" dirty="0">
                <a:latin typeface="+mn-ea"/>
              </a:rPr>
              <a:t>BDP</a:t>
            </a:r>
            <a:r>
              <a:rPr lang="zh-CN" altLang="zh-CN" dirty="0">
                <a:latin typeface="+mn-ea"/>
              </a:rPr>
              <a:t>制作词云，关键词和词云制作一气呵成。而本小节将会使用</a:t>
            </a:r>
            <a:r>
              <a:rPr lang="en-US" altLang="zh-CN" dirty="0">
                <a:latin typeface="+mn-ea"/>
              </a:rPr>
              <a:t>Python</a:t>
            </a:r>
            <a:r>
              <a:rPr lang="zh-CN" altLang="zh-CN" dirty="0">
                <a:latin typeface="+mn-ea"/>
              </a:rPr>
              <a:t>第三方库</a:t>
            </a:r>
            <a:r>
              <a:rPr lang="en-US" altLang="zh-CN" dirty="0" err="1">
                <a:latin typeface="+mn-ea"/>
              </a:rPr>
              <a:t>jieba</a:t>
            </a:r>
            <a:r>
              <a:rPr lang="zh-CN" altLang="zh-CN" dirty="0">
                <a:latin typeface="+mn-ea"/>
              </a:rPr>
              <a:t>，进行文本的关键词提取，再利用</a:t>
            </a:r>
            <a:r>
              <a:rPr lang="en-US" altLang="zh-CN" dirty="0">
                <a:latin typeface="+mn-ea"/>
              </a:rPr>
              <a:t>TAGUL</a:t>
            </a:r>
            <a:r>
              <a:rPr lang="zh-CN" altLang="zh-CN" dirty="0">
                <a:latin typeface="+mn-ea"/>
              </a:rPr>
              <a:t>在线制作词云工具制作词云。</a:t>
            </a:r>
          </a:p>
          <a:p>
            <a:pPr marL="0" indent="0">
              <a:buNone/>
            </a:pPr>
            <a:endParaRPr lang="zh-CN" altLang="en-US" dirty="0">
              <a:latin typeface="+mn-ea"/>
            </a:endParaRPr>
          </a:p>
        </p:txBody>
      </p:sp>
    </p:spTree>
    <p:extLst>
      <p:ext uri="{BB962C8B-B14F-4D97-AF65-F5344CB8AC3E}">
        <p14:creationId xmlns:p14="http://schemas.microsoft.com/office/powerpoint/2010/main" val="260311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2215"/>
            <a:ext cx="7467600" cy="940966"/>
          </a:xfrm>
        </p:spPr>
        <p:txBody>
          <a:bodyPr>
            <a:normAutofit/>
          </a:bodyPr>
          <a:lstStyle/>
          <a:p>
            <a:pPr algn="ctr"/>
            <a:r>
              <a:rPr lang="en-US" altLang="zh-CN" sz="4800" b="1" dirty="0">
                <a:solidFill>
                  <a:schemeClr val="tx1"/>
                </a:solidFill>
                <a:latin typeface="+mj-ea"/>
              </a:rPr>
              <a:t>10.1  </a:t>
            </a:r>
            <a:r>
              <a:rPr lang="zh-CN" altLang="zh-CN" sz="4800" b="1" dirty="0">
                <a:solidFill>
                  <a:schemeClr val="tx1"/>
                </a:solidFill>
                <a:latin typeface="+mj-ea"/>
              </a:rPr>
              <a:t>表单</a:t>
            </a:r>
            <a:r>
              <a:rPr lang="zh-CN" altLang="zh-CN" sz="4800" b="1" dirty="0" smtClean="0">
                <a:solidFill>
                  <a:schemeClr val="tx1"/>
                </a:solidFill>
                <a:latin typeface="+mj-ea"/>
              </a:rPr>
              <a:t>交互</a:t>
            </a:r>
            <a:endParaRPr lang="zh-CN" altLang="en-US" sz="4800" dirty="0">
              <a:solidFill>
                <a:schemeClr val="tx1"/>
              </a:solidFill>
              <a:latin typeface="+mj-ea"/>
            </a:endParaRPr>
          </a:p>
        </p:txBody>
      </p:sp>
      <p:sp>
        <p:nvSpPr>
          <p:cNvPr id="3" name="内容占位符 2"/>
          <p:cNvSpPr>
            <a:spLocks noGrp="1"/>
          </p:cNvSpPr>
          <p:nvPr>
            <p:ph sz="quarter" idx="1"/>
          </p:nvPr>
        </p:nvSpPr>
        <p:spPr>
          <a:xfrm>
            <a:off x="2411760" y="2780928"/>
            <a:ext cx="5513040" cy="3693024"/>
          </a:xfrm>
        </p:spPr>
        <p:txBody>
          <a:bodyPr/>
          <a:lstStyle/>
          <a:p>
            <a:pPr marL="0" indent="0">
              <a:buNone/>
            </a:pPr>
            <a:r>
              <a:rPr lang="en-US" altLang="zh-CN" b="1" dirty="0" smtClean="0">
                <a:latin typeface="+mn-ea"/>
              </a:rPr>
              <a:t>10.1.1  </a:t>
            </a:r>
            <a:r>
              <a:rPr lang="en-US" altLang="zh-CN" b="1" dirty="0">
                <a:latin typeface="+mn-ea"/>
              </a:rPr>
              <a:t>POST</a:t>
            </a:r>
            <a:r>
              <a:rPr lang="zh-CN" altLang="zh-CN" b="1" dirty="0">
                <a:latin typeface="+mn-ea"/>
              </a:rPr>
              <a:t>方法</a:t>
            </a:r>
          </a:p>
          <a:p>
            <a:pPr marL="0" indent="0">
              <a:buNone/>
            </a:pPr>
            <a:r>
              <a:rPr lang="en-US" altLang="zh-CN" b="1" dirty="0">
                <a:latin typeface="+mn-ea"/>
              </a:rPr>
              <a:t>10.1.2  </a:t>
            </a:r>
            <a:r>
              <a:rPr lang="zh-CN" altLang="zh-CN" b="1" dirty="0">
                <a:latin typeface="+mn-ea"/>
              </a:rPr>
              <a:t>查看网页源代码提交表单</a:t>
            </a:r>
          </a:p>
          <a:p>
            <a:pPr marL="0" indent="0">
              <a:buNone/>
            </a:pPr>
            <a:r>
              <a:rPr lang="en-US" altLang="zh-CN" b="1" dirty="0">
                <a:latin typeface="+mn-ea"/>
              </a:rPr>
              <a:t>10.1.3  </a:t>
            </a:r>
            <a:r>
              <a:rPr lang="zh-CN" altLang="zh-CN" b="1" dirty="0">
                <a:latin typeface="+mn-ea"/>
              </a:rPr>
              <a:t>逆向工程提交表单</a:t>
            </a:r>
          </a:p>
          <a:p>
            <a:pPr marL="0" indent="0">
              <a:buNone/>
            </a:pPr>
            <a:endParaRPr lang="zh-CN" altLang="en-US" dirty="0">
              <a:latin typeface="+mn-ea"/>
            </a:endParaRPr>
          </a:p>
        </p:txBody>
      </p:sp>
    </p:spTree>
    <p:extLst>
      <p:ext uri="{BB962C8B-B14F-4D97-AF65-F5344CB8AC3E}">
        <p14:creationId xmlns:p14="http://schemas.microsoft.com/office/powerpoint/2010/main" val="123145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4"/>
            <a:ext cx="7560840" cy="826188"/>
          </a:xfrm>
        </p:spPr>
        <p:txBody>
          <a:bodyPr>
            <a:normAutofit/>
          </a:bodyPr>
          <a:lstStyle/>
          <a:p>
            <a:pPr algn="ctr"/>
            <a:r>
              <a:rPr lang="en-US" altLang="zh-CN" sz="4800" b="1" dirty="0">
                <a:solidFill>
                  <a:schemeClr val="tx1"/>
                </a:solidFill>
                <a:latin typeface="+mj-ea"/>
              </a:rPr>
              <a:t>10.4.2  </a:t>
            </a:r>
            <a:r>
              <a:rPr lang="zh-CN" altLang="zh-CN" sz="4800" b="1" dirty="0">
                <a:solidFill>
                  <a:schemeClr val="tx1"/>
                </a:solidFill>
                <a:latin typeface="+mj-ea"/>
              </a:rPr>
              <a:t>爬虫思路</a:t>
            </a:r>
            <a:r>
              <a:rPr lang="zh-CN" altLang="zh-CN" sz="4800" b="1" dirty="0" smtClean="0">
                <a:solidFill>
                  <a:schemeClr val="tx1"/>
                </a:solidFill>
                <a:latin typeface="+mj-ea"/>
              </a:rPr>
              <a:t>分析</a:t>
            </a:r>
            <a:endParaRPr lang="zh-CN" altLang="en-US" sz="4800" dirty="0">
              <a:solidFill>
                <a:schemeClr val="tx1"/>
              </a:solidFill>
              <a:latin typeface="+mj-ea"/>
            </a:endParaRPr>
          </a:p>
        </p:txBody>
      </p:sp>
      <p:sp>
        <p:nvSpPr>
          <p:cNvPr id="3" name="内容占位符 2"/>
          <p:cNvSpPr>
            <a:spLocks noGrp="1"/>
          </p:cNvSpPr>
          <p:nvPr>
            <p:ph sz="quarter" idx="1"/>
          </p:nvPr>
        </p:nvSpPr>
        <p:spPr>
          <a:xfrm>
            <a:off x="179512" y="908720"/>
            <a:ext cx="8424936" cy="5565232"/>
          </a:xfrm>
        </p:spPr>
        <p:txBody>
          <a:bodyPr>
            <a:normAutofit/>
          </a:bodyPr>
          <a:lstStyle/>
          <a:p>
            <a:pPr marL="0" indent="0">
              <a:buNone/>
            </a:pPr>
            <a:r>
              <a:rPr lang="zh-CN" altLang="zh-CN" sz="2200" dirty="0">
                <a:latin typeface="+mn-ea"/>
              </a:rPr>
              <a:t>（</a:t>
            </a:r>
            <a:r>
              <a:rPr lang="en-US" altLang="zh-CN" sz="2200" dirty="0">
                <a:latin typeface="+mn-ea"/>
              </a:rPr>
              <a:t>1</a:t>
            </a:r>
            <a:r>
              <a:rPr lang="zh-CN" altLang="zh-CN" sz="2200" dirty="0">
                <a:latin typeface="+mn-ea"/>
              </a:rPr>
              <a:t>）爬取的内容为移动端新浪微博（</a:t>
            </a:r>
            <a:r>
              <a:rPr lang="en-US" altLang="zh-CN" sz="2200" dirty="0">
                <a:latin typeface="+mn-ea"/>
              </a:rPr>
              <a:t>http://m.weibo.cn</a:t>
            </a:r>
            <a:r>
              <a:rPr lang="zh-CN" altLang="zh-CN" sz="2200" dirty="0">
                <a:latin typeface="+mn-ea"/>
              </a:rPr>
              <a:t>）上好友圈的信息，如图</a:t>
            </a:r>
            <a:r>
              <a:rPr lang="en-US" altLang="zh-CN" sz="2200" dirty="0" smtClean="0">
                <a:latin typeface="+mn-ea"/>
              </a:rPr>
              <a:t>1</a:t>
            </a:r>
            <a:r>
              <a:rPr lang="zh-CN" altLang="zh-CN" sz="2200" dirty="0" smtClean="0">
                <a:latin typeface="+mn-ea"/>
              </a:rPr>
              <a:t>所</a:t>
            </a:r>
            <a:r>
              <a:rPr lang="zh-CN" altLang="zh-CN" sz="2200" dirty="0">
                <a:latin typeface="+mn-ea"/>
              </a:rPr>
              <a:t>示。</a:t>
            </a:r>
          </a:p>
          <a:p>
            <a:pPr marL="0" indent="0">
              <a:buNone/>
            </a:pPr>
            <a:r>
              <a:rPr lang="zh-CN" altLang="zh-CN" sz="2200" dirty="0">
                <a:latin typeface="+mn-ea"/>
              </a:rPr>
              <a:t>（</a:t>
            </a:r>
            <a:r>
              <a:rPr lang="en-US" altLang="zh-CN" sz="2200" dirty="0">
                <a:latin typeface="+mn-ea"/>
              </a:rPr>
              <a:t>2</a:t>
            </a:r>
            <a:r>
              <a:rPr lang="zh-CN" altLang="zh-CN" sz="2200" dirty="0">
                <a:latin typeface="+mn-ea"/>
              </a:rPr>
              <a:t>）通过新浪微博网页版登录后，打开</a:t>
            </a:r>
            <a:r>
              <a:rPr lang="en-US" altLang="zh-CN" sz="2200" dirty="0">
                <a:latin typeface="+mn-ea"/>
              </a:rPr>
              <a:t>Chrome</a:t>
            </a:r>
            <a:r>
              <a:rPr lang="zh-CN" altLang="zh-CN" sz="2200" dirty="0">
                <a:latin typeface="+mn-ea"/>
              </a:rPr>
              <a:t>浏览器的开发者工具（按</a:t>
            </a:r>
            <a:r>
              <a:rPr lang="en-US" altLang="zh-CN" sz="2200" dirty="0">
                <a:latin typeface="+mn-ea"/>
              </a:rPr>
              <a:t>F12</a:t>
            </a:r>
            <a:r>
              <a:rPr lang="zh-CN" altLang="zh-CN" sz="2200" dirty="0">
                <a:latin typeface="+mn-ea"/>
              </a:rPr>
              <a:t>键），选择左上角手机形状的工具，刷新网页，即可转换为移动端新浪微博，如</a:t>
            </a:r>
            <a:r>
              <a:rPr lang="zh-CN" altLang="zh-CN" sz="2200" dirty="0" smtClean="0">
                <a:latin typeface="+mn-ea"/>
              </a:rPr>
              <a:t>图</a:t>
            </a:r>
            <a:r>
              <a:rPr lang="en-US" altLang="zh-CN" sz="2200" dirty="0" smtClean="0">
                <a:latin typeface="+mn-ea"/>
              </a:rPr>
              <a:t>2</a:t>
            </a:r>
            <a:r>
              <a:rPr lang="zh-CN" altLang="zh-CN" sz="2200" dirty="0" smtClean="0">
                <a:latin typeface="+mn-ea"/>
              </a:rPr>
              <a:t>所</a:t>
            </a:r>
            <a:r>
              <a:rPr lang="zh-CN" altLang="zh-CN" sz="2200" dirty="0">
                <a:latin typeface="+mn-ea"/>
              </a:rPr>
              <a:t>示。</a:t>
            </a:r>
          </a:p>
          <a:p>
            <a:pPr marL="0" indent="0">
              <a:buNone/>
            </a:pPr>
            <a:endParaRPr lang="zh-CN" altLang="en-US" sz="2200" dirty="0">
              <a:latin typeface="+mn-ea"/>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67969"/>
            <a:ext cx="30765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492896"/>
            <a:ext cx="3096344" cy="415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91880" y="4293096"/>
            <a:ext cx="432048" cy="646331"/>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8388424" y="4293096"/>
            <a:ext cx="360040" cy="646331"/>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3419629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0"/>
            <a:ext cx="8568952" cy="6473952"/>
          </a:xfrm>
        </p:spPr>
        <p:txBody>
          <a:bodyPr/>
          <a:lstStyle/>
          <a:p>
            <a:pPr marL="0" indent="0">
              <a:buNone/>
            </a:pPr>
            <a:r>
              <a:rPr lang="zh-CN" altLang="zh-CN" sz="2200" dirty="0">
                <a:latin typeface="+mn-ea"/>
              </a:rPr>
              <a:t>（</a:t>
            </a:r>
            <a:r>
              <a:rPr lang="en-US" altLang="zh-CN" sz="2200" dirty="0">
                <a:latin typeface="+mn-ea"/>
              </a:rPr>
              <a:t>3</a:t>
            </a:r>
            <a:r>
              <a:rPr lang="zh-CN" altLang="zh-CN" sz="2200" dirty="0">
                <a:latin typeface="+mn-ea"/>
              </a:rPr>
              <a:t>）通过观察，网页元素不在网页源代码中，说明该网页使用了</a:t>
            </a:r>
            <a:r>
              <a:rPr lang="en-US" altLang="zh-CN" sz="2200" dirty="0">
                <a:latin typeface="+mn-ea"/>
              </a:rPr>
              <a:t>AJAX</a:t>
            </a:r>
            <a:r>
              <a:rPr lang="zh-CN" altLang="zh-CN" sz="2200" dirty="0">
                <a:latin typeface="+mn-ea"/>
              </a:rPr>
              <a:t>技术，如图</a:t>
            </a:r>
            <a:r>
              <a:rPr lang="en-US" altLang="zh-CN" sz="2200" dirty="0">
                <a:latin typeface="+mn-ea"/>
              </a:rPr>
              <a:t>10.37</a:t>
            </a:r>
            <a:r>
              <a:rPr lang="zh-CN" altLang="zh-CN" sz="2200" dirty="0">
                <a:latin typeface="+mn-ea"/>
              </a:rPr>
              <a:t>所示。</a:t>
            </a:r>
          </a:p>
          <a:p>
            <a:pPr marL="0" indent="0">
              <a:buNone/>
            </a:pPr>
            <a:r>
              <a:rPr lang="zh-CN" altLang="zh-CN" sz="2200" dirty="0">
                <a:latin typeface="+mn-ea"/>
              </a:rPr>
              <a:t>（</a:t>
            </a:r>
            <a:r>
              <a:rPr lang="en-US" altLang="zh-CN" sz="2200" dirty="0">
                <a:latin typeface="+mn-ea"/>
              </a:rPr>
              <a:t>4</a:t>
            </a:r>
            <a:r>
              <a:rPr lang="zh-CN" altLang="zh-CN" sz="2200" dirty="0">
                <a:latin typeface="+mn-ea"/>
              </a:rPr>
              <a:t>）打开</a:t>
            </a:r>
            <a:r>
              <a:rPr lang="en-US" altLang="zh-CN" sz="2200" dirty="0">
                <a:latin typeface="+mn-ea"/>
              </a:rPr>
              <a:t>Chrome</a:t>
            </a:r>
            <a:r>
              <a:rPr lang="zh-CN" altLang="zh-CN" sz="2200" dirty="0">
                <a:latin typeface="+mn-ea"/>
              </a:rPr>
              <a:t>浏览器的开发者工具（按</a:t>
            </a:r>
            <a:r>
              <a:rPr lang="en-US" altLang="zh-CN" sz="2200" dirty="0">
                <a:latin typeface="+mn-ea"/>
              </a:rPr>
              <a:t>F12</a:t>
            </a:r>
            <a:r>
              <a:rPr lang="zh-CN" altLang="zh-CN" sz="2200" dirty="0">
                <a:latin typeface="+mn-ea"/>
              </a:rPr>
              <a:t>键），单击</a:t>
            </a:r>
            <a:r>
              <a:rPr lang="en-US" altLang="zh-CN" sz="2200" dirty="0">
                <a:latin typeface="+mn-ea"/>
              </a:rPr>
              <a:t>Network</a:t>
            </a:r>
            <a:r>
              <a:rPr lang="zh-CN" altLang="zh-CN" sz="2200" dirty="0">
                <a:latin typeface="+mn-ea"/>
              </a:rPr>
              <a:t>选项卡，选中</a:t>
            </a:r>
            <a:r>
              <a:rPr lang="en-US" altLang="zh-CN" sz="2200" dirty="0">
                <a:latin typeface="+mn-ea"/>
              </a:rPr>
              <a:t>XHR</a:t>
            </a:r>
            <a:r>
              <a:rPr lang="zh-CN" altLang="zh-CN" sz="2200" dirty="0">
                <a:latin typeface="+mn-ea"/>
              </a:rPr>
              <a:t>项，可以看到加载好友圈信息的文件。在</a:t>
            </a:r>
            <a:r>
              <a:rPr lang="en-US" altLang="zh-CN" sz="2200" dirty="0">
                <a:latin typeface="+mn-ea"/>
              </a:rPr>
              <a:t>Headers</a:t>
            </a:r>
            <a:r>
              <a:rPr lang="zh-CN" altLang="zh-CN" sz="2200" dirty="0">
                <a:latin typeface="+mn-ea"/>
              </a:rPr>
              <a:t>中可以看到请求的网址（图</a:t>
            </a:r>
            <a:r>
              <a:rPr lang="en-US" altLang="zh-CN" sz="2200" dirty="0">
                <a:latin typeface="+mn-ea"/>
              </a:rPr>
              <a:t>10.38</a:t>
            </a:r>
            <a:r>
              <a:rPr lang="zh-CN" altLang="zh-CN" sz="2200" dirty="0">
                <a:latin typeface="+mn-ea"/>
              </a:rPr>
              <a:t>）。在</a:t>
            </a:r>
            <a:r>
              <a:rPr lang="en-US" altLang="zh-CN" sz="2200" dirty="0">
                <a:latin typeface="+mn-ea"/>
              </a:rPr>
              <a:t>Response</a:t>
            </a:r>
            <a:r>
              <a:rPr lang="zh-CN" altLang="zh-CN" sz="2200" dirty="0">
                <a:latin typeface="+mn-ea"/>
              </a:rPr>
              <a:t>中可看到返回的信息（图</a:t>
            </a:r>
            <a:r>
              <a:rPr lang="en-US" altLang="zh-CN" sz="2200" dirty="0">
                <a:latin typeface="+mn-ea"/>
              </a:rPr>
              <a:t>10.39</a:t>
            </a:r>
            <a:r>
              <a:rPr lang="zh-CN" altLang="zh-CN" sz="2200" dirty="0">
                <a:latin typeface="+mn-ea"/>
              </a:rPr>
              <a:t>），信息为</a:t>
            </a:r>
            <a:r>
              <a:rPr lang="en-US" altLang="zh-CN" sz="2200" dirty="0">
                <a:latin typeface="+mn-ea"/>
              </a:rPr>
              <a:t>JSON</a:t>
            </a:r>
            <a:r>
              <a:rPr lang="zh-CN" altLang="zh-CN" sz="2200" dirty="0">
                <a:latin typeface="+mn-ea"/>
              </a:rPr>
              <a:t>格式。</a:t>
            </a:r>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564" y="1778521"/>
            <a:ext cx="4643908" cy="126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0" y="2708920"/>
            <a:ext cx="3851920" cy="369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477" y="3040454"/>
            <a:ext cx="3718081" cy="35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17899" y="2117598"/>
            <a:ext cx="756692"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cxnSp>
        <p:nvCxnSpPr>
          <p:cNvPr id="6" name="直接箭头连接符 5"/>
          <p:cNvCxnSpPr/>
          <p:nvPr/>
        </p:nvCxnSpPr>
        <p:spPr>
          <a:xfrm>
            <a:off x="3635896" y="230226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87624" y="6488668"/>
            <a:ext cx="1656184"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
        <p:nvSpPr>
          <p:cNvPr id="8" name="TextBox 7"/>
          <p:cNvSpPr txBox="1"/>
          <p:nvPr/>
        </p:nvSpPr>
        <p:spPr>
          <a:xfrm>
            <a:off x="6948264" y="5445224"/>
            <a:ext cx="792088"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2477964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0"/>
            <a:ext cx="8352928" cy="6473952"/>
          </a:xfrm>
        </p:spPr>
        <p:txBody>
          <a:bodyPr/>
          <a:lstStyle/>
          <a:p>
            <a:pPr marL="0" indent="0">
              <a:buNone/>
            </a:pPr>
            <a:r>
              <a:rPr lang="zh-CN" altLang="zh-CN" dirty="0"/>
              <a:t>（</a:t>
            </a:r>
            <a:r>
              <a:rPr lang="en-US" altLang="zh-CN" dirty="0"/>
              <a:t>5</a:t>
            </a:r>
            <a:r>
              <a:rPr lang="zh-CN" altLang="zh-CN" dirty="0"/>
              <a:t>）通过手动下拉，可以找到下一页的</a:t>
            </a:r>
            <a:r>
              <a:rPr lang="en-US" altLang="zh-CN" dirty="0"/>
              <a:t>URL</a:t>
            </a:r>
            <a:r>
              <a:rPr lang="zh-CN" altLang="zh-CN" dirty="0"/>
              <a:t>，如图</a:t>
            </a:r>
            <a:r>
              <a:rPr lang="en-US" altLang="zh-CN" dirty="0" smtClean="0"/>
              <a:t>1</a:t>
            </a:r>
            <a:r>
              <a:rPr lang="zh-CN" altLang="zh-CN" dirty="0" smtClean="0"/>
              <a:t>。</a:t>
            </a:r>
            <a:r>
              <a:rPr lang="en-US" altLang="zh-CN" dirty="0"/>
              <a:t>URL</a:t>
            </a:r>
            <a:r>
              <a:rPr lang="zh-CN" altLang="zh-CN" dirty="0"/>
              <a:t>中有</a:t>
            </a:r>
            <a:r>
              <a:rPr lang="en-US" altLang="zh-CN" dirty="0" err="1"/>
              <a:t>next_cursor</a:t>
            </a:r>
            <a:r>
              <a:rPr lang="zh-CN" altLang="zh-CN" dirty="0"/>
              <a:t>字段，通过观察第一页</a:t>
            </a:r>
            <a:r>
              <a:rPr lang="en-US" altLang="zh-CN" dirty="0"/>
              <a:t>URL</a:t>
            </a:r>
            <a:r>
              <a:rPr lang="zh-CN" altLang="zh-CN" dirty="0"/>
              <a:t>中的</a:t>
            </a:r>
            <a:r>
              <a:rPr lang="en-US" altLang="zh-CN" dirty="0"/>
              <a:t>Preview</a:t>
            </a:r>
            <a:r>
              <a:rPr lang="zh-CN" altLang="zh-CN" dirty="0"/>
              <a:t>标签，返回的</a:t>
            </a:r>
            <a:r>
              <a:rPr lang="en-US" altLang="zh-CN" dirty="0"/>
              <a:t>JSON</a:t>
            </a:r>
            <a:r>
              <a:rPr lang="zh-CN" altLang="zh-CN" dirty="0"/>
              <a:t>数据中刚好有</a:t>
            </a:r>
            <a:r>
              <a:rPr lang="en-US" altLang="zh-CN" dirty="0" err="1"/>
              <a:t>next_cursor</a:t>
            </a:r>
            <a:r>
              <a:rPr lang="zh-CN" altLang="zh-CN" dirty="0"/>
              <a:t>，恰好和本页</a:t>
            </a:r>
            <a:r>
              <a:rPr lang="en-US" altLang="zh-CN" dirty="0"/>
              <a:t>URL</a:t>
            </a:r>
            <a:r>
              <a:rPr lang="zh-CN" altLang="zh-CN" dirty="0"/>
              <a:t>中的数字相同，如</a:t>
            </a:r>
            <a:r>
              <a:rPr lang="zh-CN" altLang="zh-CN" dirty="0" smtClean="0"/>
              <a:t>图</a:t>
            </a:r>
            <a:r>
              <a:rPr lang="en-US" altLang="zh-CN" dirty="0" smtClean="0"/>
              <a:t>2</a:t>
            </a:r>
            <a:r>
              <a:rPr lang="zh-CN" altLang="zh-CN" dirty="0" smtClean="0"/>
              <a:t>。</a:t>
            </a:r>
            <a:r>
              <a:rPr lang="zh-CN" altLang="zh-CN" dirty="0"/>
              <a:t>通过多次验证，确定正确后，便可通过这样依次构造出下一页的</a:t>
            </a:r>
            <a:r>
              <a:rPr lang="en-US" altLang="zh-CN" dirty="0"/>
              <a:t>URL</a:t>
            </a:r>
            <a:r>
              <a:rPr lang="zh-CN" altLang="zh-CN" dirty="0"/>
              <a:t>。</a:t>
            </a:r>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4705350"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5" y="1988840"/>
            <a:ext cx="42195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5656" y="6494165"/>
            <a:ext cx="1656184"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6372200" y="6309320"/>
            <a:ext cx="1800200"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Tree>
    <p:extLst>
      <p:ext uri="{BB962C8B-B14F-4D97-AF65-F5344CB8AC3E}">
        <p14:creationId xmlns:p14="http://schemas.microsoft.com/office/powerpoint/2010/main" val="193425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496944" cy="6357320"/>
          </a:xfrm>
        </p:spPr>
        <p:txBody>
          <a:bodyPr/>
          <a:lstStyle/>
          <a:p>
            <a:pPr marL="0" indent="0">
              <a:buNone/>
            </a:pPr>
            <a:r>
              <a:rPr lang="zh-CN" altLang="zh-CN" dirty="0">
                <a:latin typeface="+mn-ea"/>
              </a:rPr>
              <a:t>（</a:t>
            </a:r>
            <a:r>
              <a:rPr lang="en-US" altLang="zh-CN" dirty="0">
                <a:latin typeface="+mn-ea"/>
              </a:rPr>
              <a:t>6</a:t>
            </a:r>
            <a:r>
              <a:rPr lang="zh-CN" altLang="zh-CN" dirty="0">
                <a:latin typeface="+mn-ea"/>
              </a:rPr>
              <a:t>）通过提交</a:t>
            </a:r>
            <a:r>
              <a:rPr lang="en-US" altLang="zh-CN" dirty="0">
                <a:latin typeface="+mn-ea"/>
              </a:rPr>
              <a:t>cookie</a:t>
            </a:r>
            <a:r>
              <a:rPr lang="zh-CN" altLang="zh-CN" dirty="0">
                <a:latin typeface="+mn-ea"/>
              </a:rPr>
              <a:t>信息模拟登录新浪微博，如图</a:t>
            </a:r>
            <a:r>
              <a:rPr lang="en-US" altLang="zh-CN" dirty="0">
                <a:latin typeface="+mn-ea"/>
              </a:rPr>
              <a:t>10.42</a:t>
            </a:r>
            <a:r>
              <a:rPr lang="zh-CN" altLang="zh-CN" dirty="0">
                <a:latin typeface="+mn-ea"/>
              </a:rPr>
              <a:t>所示，复制</a:t>
            </a:r>
            <a:r>
              <a:rPr lang="en-US" altLang="zh-CN" dirty="0">
                <a:latin typeface="+mn-ea"/>
              </a:rPr>
              <a:t>cookie</a:t>
            </a:r>
            <a:r>
              <a:rPr lang="zh-CN" altLang="zh-CN" dirty="0">
                <a:latin typeface="+mn-ea"/>
              </a:rPr>
              <a:t>信息。</a:t>
            </a: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r>
              <a:rPr lang="zh-CN" altLang="zh-CN" dirty="0" smtClean="0">
                <a:latin typeface="+mn-ea"/>
              </a:rPr>
              <a:t>（</a:t>
            </a:r>
            <a:r>
              <a:rPr lang="en-US" altLang="zh-CN" dirty="0">
                <a:latin typeface="+mn-ea"/>
              </a:rPr>
              <a:t>7</a:t>
            </a:r>
            <a:r>
              <a:rPr lang="zh-CN" altLang="zh-CN" dirty="0">
                <a:latin typeface="+mn-ea"/>
              </a:rPr>
              <a:t>）爬取好友圈</a:t>
            </a:r>
            <a:r>
              <a:rPr lang="en-US" altLang="zh-CN" dirty="0">
                <a:latin typeface="+mn-ea"/>
              </a:rPr>
              <a:t>50</a:t>
            </a:r>
            <a:r>
              <a:rPr lang="zh-CN" altLang="zh-CN" dirty="0">
                <a:latin typeface="+mn-ea"/>
              </a:rPr>
              <a:t>页的微博信息，保存到</a:t>
            </a:r>
            <a:r>
              <a:rPr lang="en-US" altLang="zh-CN" dirty="0">
                <a:latin typeface="+mn-ea"/>
              </a:rPr>
              <a:t>TXT</a:t>
            </a:r>
            <a:r>
              <a:rPr lang="zh-CN" altLang="zh-CN" dirty="0">
                <a:latin typeface="+mn-ea"/>
              </a:rPr>
              <a:t>文档中，最后通过分词制作词云。</a:t>
            </a:r>
          </a:p>
          <a:p>
            <a:pPr marL="0" indent="0">
              <a:buNone/>
            </a:pPr>
            <a:endParaRPr lang="zh-CN" altLang="en-US" dirty="0">
              <a:latin typeface="+mn-ea"/>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764704"/>
            <a:ext cx="44767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66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7467600" cy="868958"/>
          </a:xfrm>
        </p:spPr>
        <p:txBody>
          <a:bodyPr>
            <a:normAutofit/>
          </a:bodyPr>
          <a:lstStyle/>
          <a:p>
            <a:pPr algn="ctr"/>
            <a:r>
              <a:rPr lang="en-US" altLang="zh-CN" sz="4800" b="1" dirty="0">
                <a:solidFill>
                  <a:schemeClr val="tx1"/>
                </a:solidFill>
                <a:latin typeface="+mj-ea"/>
              </a:rPr>
              <a:t>10.1.1  POST</a:t>
            </a:r>
            <a:r>
              <a:rPr lang="zh-CN" altLang="zh-CN" sz="4800" b="1" dirty="0" smtClean="0">
                <a:solidFill>
                  <a:schemeClr val="tx1"/>
                </a:solidFill>
                <a:latin typeface="+mj-ea"/>
              </a:rPr>
              <a:t>方法</a:t>
            </a:r>
            <a:endParaRPr lang="zh-CN" altLang="en-US" sz="4800" dirty="0">
              <a:solidFill>
                <a:schemeClr val="tx1"/>
              </a:solidFill>
              <a:latin typeface="+mj-ea"/>
            </a:endParaRPr>
          </a:p>
        </p:txBody>
      </p:sp>
      <p:sp>
        <p:nvSpPr>
          <p:cNvPr id="3" name="内容占位符 2"/>
          <p:cNvSpPr>
            <a:spLocks noGrp="1"/>
          </p:cNvSpPr>
          <p:nvPr>
            <p:ph sz="quarter" idx="1"/>
          </p:nvPr>
        </p:nvSpPr>
        <p:spPr/>
        <p:txBody>
          <a:bodyPr>
            <a:normAutofit lnSpcReduction="10000"/>
          </a:bodyPr>
          <a:lstStyle/>
          <a:p>
            <a:pPr marL="0" indent="0">
              <a:buNone/>
            </a:pPr>
            <a:r>
              <a:rPr lang="en-US" altLang="zh-CN" dirty="0">
                <a:latin typeface="+mn-ea"/>
              </a:rPr>
              <a:t>Requests</a:t>
            </a:r>
            <a:r>
              <a:rPr lang="zh-CN" altLang="zh-CN" dirty="0">
                <a:latin typeface="+mn-ea"/>
              </a:rPr>
              <a:t>库的</a:t>
            </a:r>
            <a:r>
              <a:rPr lang="en-US" altLang="zh-CN" dirty="0">
                <a:latin typeface="+mn-ea"/>
              </a:rPr>
              <a:t>POST</a:t>
            </a:r>
            <a:r>
              <a:rPr lang="zh-CN" altLang="zh-CN" dirty="0">
                <a:latin typeface="+mn-ea"/>
              </a:rPr>
              <a:t>方法使用简单，只需要简单地传递一个字典结构的数据给</a:t>
            </a:r>
            <a:r>
              <a:rPr lang="en-US" altLang="zh-CN" dirty="0">
                <a:latin typeface="+mn-ea"/>
              </a:rPr>
              <a:t>data</a:t>
            </a:r>
            <a:r>
              <a:rPr lang="zh-CN" altLang="zh-CN" dirty="0">
                <a:latin typeface="+mn-ea"/>
              </a:rPr>
              <a:t>参数。这样，在发起请求时会自动编码为表单形式，以此来完成表单的填写。</a:t>
            </a:r>
          </a:p>
          <a:p>
            <a:pPr marL="0" indent="0">
              <a:buNone/>
            </a:pPr>
            <a:r>
              <a:rPr lang="en-US" altLang="zh-CN" dirty="0">
                <a:latin typeface="+mn-ea"/>
              </a:rPr>
              <a:t>import requests</a:t>
            </a:r>
            <a:endParaRPr lang="zh-CN" altLang="zh-CN" dirty="0">
              <a:latin typeface="+mn-ea"/>
            </a:endParaRPr>
          </a:p>
          <a:p>
            <a:pPr marL="0" indent="0">
              <a:buNone/>
            </a:pPr>
            <a:r>
              <a:rPr lang="en-US" altLang="zh-CN" dirty="0" err="1">
                <a:latin typeface="+mn-ea"/>
              </a:rPr>
              <a:t>params</a:t>
            </a:r>
            <a:r>
              <a:rPr lang="en-US" altLang="zh-CN" dirty="0">
                <a:latin typeface="+mn-ea"/>
              </a:rPr>
              <a:t> = {</a:t>
            </a:r>
            <a:endParaRPr lang="zh-CN" altLang="zh-CN" dirty="0">
              <a:latin typeface="+mn-ea"/>
            </a:endParaRPr>
          </a:p>
          <a:p>
            <a:pPr marL="0" indent="0">
              <a:buNone/>
            </a:pPr>
            <a:r>
              <a:rPr lang="en-US" altLang="zh-CN" dirty="0">
                <a:latin typeface="+mn-ea"/>
              </a:rPr>
              <a:t>    'key1':'value1',</a:t>
            </a:r>
            <a:endParaRPr lang="zh-CN" altLang="zh-CN" dirty="0">
              <a:latin typeface="+mn-ea"/>
            </a:endParaRPr>
          </a:p>
          <a:p>
            <a:pPr marL="0" indent="0">
              <a:buNone/>
            </a:pPr>
            <a:r>
              <a:rPr lang="en-US" altLang="zh-CN" dirty="0">
                <a:latin typeface="+mn-ea"/>
              </a:rPr>
              <a:t>    'key2':'value2',</a:t>
            </a:r>
            <a:endParaRPr lang="zh-CN" altLang="zh-CN" dirty="0">
              <a:latin typeface="+mn-ea"/>
            </a:endParaRPr>
          </a:p>
          <a:p>
            <a:pPr marL="0" indent="0">
              <a:buNone/>
            </a:pPr>
            <a:r>
              <a:rPr lang="en-US" altLang="zh-CN" dirty="0">
                <a:latin typeface="+mn-ea"/>
              </a:rPr>
              <a:t>    'key3':'value3'</a:t>
            </a:r>
            <a:endParaRPr lang="zh-CN" altLang="zh-CN" dirty="0">
              <a:latin typeface="+mn-ea"/>
            </a:endParaRPr>
          </a:p>
          <a:p>
            <a:pPr marL="0" indent="0">
              <a:buNone/>
            </a:pPr>
            <a:r>
              <a:rPr lang="en-US" altLang="zh-CN" dirty="0">
                <a:latin typeface="+mn-ea"/>
              </a:rPr>
              <a:t>}</a:t>
            </a:r>
            <a:endParaRPr lang="zh-CN" altLang="zh-CN" dirty="0">
              <a:latin typeface="+mn-ea"/>
            </a:endParaRPr>
          </a:p>
          <a:p>
            <a:pPr marL="0" indent="0">
              <a:buNone/>
            </a:pPr>
            <a:r>
              <a:rPr lang="en-US" altLang="zh-CN" dirty="0">
                <a:latin typeface="+mn-ea"/>
              </a:rPr>
              <a:t>html = </a:t>
            </a:r>
            <a:r>
              <a:rPr lang="en-US" altLang="zh-CN" dirty="0" err="1">
                <a:latin typeface="+mn-ea"/>
              </a:rPr>
              <a:t>requests.post</a:t>
            </a:r>
            <a:r>
              <a:rPr lang="en-US" altLang="zh-CN" dirty="0">
                <a:latin typeface="+mn-ea"/>
              </a:rPr>
              <a:t>(</a:t>
            </a:r>
            <a:r>
              <a:rPr lang="en-US" altLang="zh-CN" dirty="0" err="1">
                <a:latin typeface="+mn-ea"/>
              </a:rPr>
              <a:t>url,data</a:t>
            </a:r>
            <a:r>
              <a:rPr lang="en-US" altLang="zh-CN" dirty="0">
                <a:latin typeface="+mn-ea"/>
              </a:rPr>
              <a:t>=</a:t>
            </a:r>
            <a:r>
              <a:rPr lang="en-US" altLang="zh-CN" dirty="0" err="1">
                <a:latin typeface="+mn-ea"/>
              </a:rPr>
              <a:t>params</a:t>
            </a:r>
            <a:r>
              <a:rPr lang="en-US" altLang="zh-CN" dirty="0">
                <a:latin typeface="+mn-ea"/>
              </a:rPr>
              <a:t>)		#post</a:t>
            </a:r>
            <a:r>
              <a:rPr lang="zh-CN" altLang="zh-CN" dirty="0">
                <a:latin typeface="+mn-ea"/>
              </a:rPr>
              <a:t>方法</a:t>
            </a:r>
          </a:p>
          <a:p>
            <a:pPr marL="0" indent="0">
              <a:buNone/>
            </a:pPr>
            <a:r>
              <a:rPr lang="en-US" altLang="zh-CN" dirty="0">
                <a:latin typeface="+mn-ea"/>
              </a:rPr>
              <a:t>print(</a:t>
            </a:r>
            <a:r>
              <a:rPr lang="en-US" altLang="zh-CN" dirty="0" err="1">
                <a:latin typeface="+mn-ea"/>
              </a:rPr>
              <a:t>html.text</a:t>
            </a:r>
            <a:r>
              <a:rPr lang="en-US" altLang="zh-CN" dirty="0">
                <a:latin typeface="+mn-ea"/>
              </a:rPr>
              <a:t>)</a:t>
            </a:r>
            <a:endParaRPr lang="zh-CN" altLang="zh-CN" dirty="0">
              <a:latin typeface="+mn-ea"/>
            </a:endParaRPr>
          </a:p>
          <a:p>
            <a:pPr marL="0" indent="0">
              <a:buNone/>
            </a:pPr>
            <a:endParaRPr lang="zh-CN" altLang="en-US" dirty="0">
              <a:latin typeface="+mn-ea"/>
            </a:endParaRPr>
          </a:p>
        </p:txBody>
      </p:sp>
    </p:spTree>
    <p:extLst>
      <p:ext uri="{BB962C8B-B14F-4D97-AF65-F5344CB8AC3E}">
        <p14:creationId xmlns:p14="http://schemas.microsoft.com/office/powerpoint/2010/main" val="352474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640960" cy="792088"/>
          </a:xfrm>
        </p:spPr>
        <p:txBody>
          <a:bodyPr>
            <a:noAutofit/>
          </a:bodyPr>
          <a:lstStyle/>
          <a:p>
            <a:pPr algn="ctr"/>
            <a:r>
              <a:rPr lang="en-US" altLang="zh-CN" sz="4800" b="1" dirty="0">
                <a:solidFill>
                  <a:schemeClr val="tx1"/>
                </a:solidFill>
                <a:latin typeface="+mj-ea"/>
              </a:rPr>
              <a:t>10.1.2  </a:t>
            </a:r>
            <a:r>
              <a:rPr lang="zh-CN" altLang="zh-CN" sz="4800" b="1" dirty="0">
                <a:solidFill>
                  <a:schemeClr val="tx1"/>
                </a:solidFill>
                <a:latin typeface="+mj-ea"/>
              </a:rPr>
              <a:t>查看网页源代码提交表</a:t>
            </a:r>
            <a:r>
              <a:rPr lang="zh-CN" altLang="zh-CN" sz="4800" b="1" dirty="0" smtClean="0">
                <a:solidFill>
                  <a:schemeClr val="tx1"/>
                </a:solidFill>
                <a:latin typeface="+mj-ea"/>
              </a:rPr>
              <a:t>单</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1196752"/>
            <a:ext cx="8147248" cy="5277200"/>
          </a:xfrm>
        </p:spPr>
        <p:txBody>
          <a:bodyPr/>
          <a:lstStyle/>
          <a:p>
            <a:pPr marL="0" indent="0">
              <a:buNone/>
            </a:pPr>
            <a:r>
              <a:rPr lang="en-US" altLang="zh-CN" dirty="0" smtClean="0">
                <a:latin typeface="+mn-ea"/>
              </a:rPr>
              <a:t>    </a:t>
            </a:r>
            <a:r>
              <a:rPr lang="zh-CN" altLang="zh-CN" dirty="0" smtClean="0">
                <a:latin typeface="+mn-ea"/>
              </a:rPr>
              <a:t>以</a:t>
            </a:r>
            <a:r>
              <a:rPr lang="zh-CN" altLang="zh-CN" dirty="0">
                <a:latin typeface="+mn-ea"/>
              </a:rPr>
              <a:t>豆瓣网（</a:t>
            </a:r>
            <a:r>
              <a:rPr lang="en-US" altLang="zh-CN" dirty="0">
                <a:latin typeface="+mn-ea"/>
              </a:rPr>
              <a:t>https://www.douban.com/</a:t>
            </a:r>
            <a:r>
              <a:rPr lang="zh-CN" altLang="zh-CN" dirty="0">
                <a:latin typeface="+mn-ea"/>
              </a:rPr>
              <a:t>）为例，进行表单交互。</a:t>
            </a:r>
          </a:p>
          <a:p>
            <a:pPr marL="0" indent="0">
              <a:buNone/>
            </a:pPr>
            <a:r>
              <a:rPr lang="en-US" altLang="zh-CN" dirty="0" smtClean="0">
                <a:latin typeface="+mn-ea"/>
              </a:rPr>
              <a:t>   </a:t>
            </a:r>
            <a:r>
              <a:rPr lang="zh-CN" altLang="zh-CN" dirty="0" smtClean="0">
                <a:latin typeface="+mn-ea"/>
              </a:rPr>
              <a:t>（</a:t>
            </a:r>
            <a:r>
              <a:rPr lang="en-US" altLang="zh-CN" dirty="0">
                <a:latin typeface="+mn-ea"/>
              </a:rPr>
              <a:t>1</a:t>
            </a:r>
            <a:r>
              <a:rPr lang="zh-CN" altLang="zh-CN" dirty="0">
                <a:latin typeface="+mn-ea"/>
              </a:rPr>
              <a:t>）打开豆瓣网，定位到登录位置，利用</a:t>
            </a:r>
            <a:r>
              <a:rPr lang="en-US" altLang="zh-CN" dirty="0">
                <a:latin typeface="+mn-ea"/>
              </a:rPr>
              <a:t>Chrome</a:t>
            </a:r>
            <a:r>
              <a:rPr lang="zh-CN" altLang="zh-CN" dirty="0">
                <a:latin typeface="+mn-ea"/>
              </a:rPr>
              <a:t>浏览器进行“检查”，找到登录元素所在的位置</a:t>
            </a:r>
            <a:r>
              <a:rPr lang="zh-CN" altLang="zh-CN" dirty="0"/>
              <a:t>（如</a:t>
            </a:r>
            <a:r>
              <a:rPr lang="zh-CN" altLang="zh-CN" dirty="0" smtClean="0"/>
              <a:t>图）</a:t>
            </a:r>
            <a:r>
              <a:rPr lang="zh-CN" altLang="zh-CN" dirty="0"/>
              <a:t>。</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068960"/>
            <a:ext cx="497075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77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0"/>
            <a:ext cx="8712968" cy="7029400"/>
          </a:xfrm>
        </p:spPr>
        <p:txBody>
          <a:bodyPr>
            <a:normAutofit fontScale="92500" lnSpcReduction="10000"/>
          </a:bodyPr>
          <a:lstStyle/>
          <a:p>
            <a:pPr marL="0" indent="0">
              <a:buNone/>
            </a:pPr>
            <a:r>
              <a:rPr lang="zh-CN" altLang="zh-CN" dirty="0">
                <a:latin typeface="+mn-ea"/>
              </a:rPr>
              <a:t>（</a:t>
            </a:r>
            <a:r>
              <a:rPr lang="en-US" altLang="zh-CN" dirty="0">
                <a:latin typeface="+mn-ea"/>
              </a:rPr>
              <a:t>2</a:t>
            </a:r>
            <a:r>
              <a:rPr lang="zh-CN" altLang="zh-CN" dirty="0">
                <a:latin typeface="+mn-ea"/>
              </a:rPr>
              <a:t>）根据步骤一在网页源代码中找到表单的源代码信息（如</a:t>
            </a:r>
            <a:r>
              <a:rPr lang="zh-CN" altLang="zh-CN" dirty="0" smtClean="0">
                <a:latin typeface="+mn-ea"/>
              </a:rPr>
              <a:t>图）</a:t>
            </a:r>
            <a:r>
              <a:rPr lang="zh-CN" altLang="zh-CN" dirty="0">
                <a:latin typeface="+mn-ea"/>
              </a:rPr>
              <a:t>。</a:t>
            </a:r>
          </a:p>
          <a:p>
            <a:pPr marL="0" indent="0">
              <a:buNone/>
            </a:pPr>
            <a:r>
              <a:rPr lang="zh-CN" altLang="zh-CN" dirty="0" smtClean="0">
                <a:latin typeface="+mn-ea"/>
              </a:rPr>
              <a:t>（</a:t>
            </a:r>
            <a:r>
              <a:rPr lang="en-US" altLang="zh-CN" dirty="0">
                <a:latin typeface="+mn-ea"/>
              </a:rPr>
              <a:t>3</a:t>
            </a:r>
            <a:r>
              <a:rPr lang="zh-CN" altLang="zh-CN" dirty="0">
                <a:latin typeface="+mn-ea"/>
              </a:rPr>
              <a:t>）对于表单源代码</a:t>
            </a:r>
            <a:r>
              <a:rPr lang="zh-CN" altLang="zh-CN" dirty="0" smtClean="0">
                <a:latin typeface="+mn-ea"/>
              </a:rPr>
              <a:t>，</a:t>
            </a:r>
            <a:endParaRPr lang="en-US" altLang="zh-CN" dirty="0" smtClean="0">
              <a:latin typeface="+mn-ea"/>
            </a:endParaRPr>
          </a:p>
          <a:p>
            <a:pPr marL="0" indent="0">
              <a:buNone/>
            </a:pPr>
            <a:r>
              <a:rPr lang="zh-CN" altLang="zh-CN" dirty="0" smtClean="0">
                <a:latin typeface="+mn-ea"/>
              </a:rPr>
              <a:t>有</a:t>
            </a:r>
            <a:r>
              <a:rPr lang="zh-CN" altLang="zh-CN" dirty="0">
                <a:latin typeface="+mn-ea"/>
              </a:rPr>
              <a:t>几个重要组成部分</a:t>
            </a:r>
            <a:r>
              <a:rPr lang="zh-CN" altLang="zh-CN" dirty="0" smtClean="0">
                <a:latin typeface="+mn-ea"/>
              </a:rPr>
              <a:t>。</a:t>
            </a:r>
            <a:endParaRPr lang="en-US" altLang="zh-CN" dirty="0" smtClean="0">
              <a:latin typeface="+mn-ea"/>
            </a:endParaRPr>
          </a:p>
          <a:p>
            <a:pPr marL="0" indent="0">
              <a:buNone/>
            </a:pPr>
            <a:r>
              <a:rPr lang="zh-CN" altLang="zh-CN" dirty="0" smtClean="0">
                <a:latin typeface="+mn-ea"/>
              </a:rPr>
              <a:t>分别</a:t>
            </a:r>
            <a:r>
              <a:rPr lang="zh-CN" altLang="zh-CN" dirty="0">
                <a:latin typeface="+mn-ea"/>
              </a:rPr>
              <a:t>是</a:t>
            </a:r>
            <a:r>
              <a:rPr lang="en-US" altLang="zh-CN" dirty="0">
                <a:latin typeface="+mn-ea"/>
              </a:rPr>
              <a:t>form</a:t>
            </a:r>
            <a:r>
              <a:rPr lang="zh-CN" altLang="zh-CN" dirty="0">
                <a:latin typeface="+mn-ea"/>
              </a:rPr>
              <a:t>标签的</a:t>
            </a:r>
            <a:r>
              <a:rPr lang="en-US" altLang="zh-CN" dirty="0" smtClean="0">
                <a:latin typeface="+mn-ea"/>
              </a:rPr>
              <a:t>action</a:t>
            </a:r>
          </a:p>
          <a:p>
            <a:pPr marL="0" indent="0">
              <a:buNone/>
            </a:pPr>
            <a:r>
              <a:rPr lang="zh-CN" altLang="zh-CN" dirty="0" smtClean="0">
                <a:latin typeface="+mn-ea"/>
              </a:rPr>
              <a:t>属性</a:t>
            </a:r>
            <a:r>
              <a:rPr lang="zh-CN" altLang="zh-CN" dirty="0">
                <a:latin typeface="+mn-ea"/>
              </a:rPr>
              <a:t>和</a:t>
            </a:r>
            <a:r>
              <a:rPr lang="en-US" altLang="zh-CN" dirty="0">
                <a:latin typeface="+mn-ea"/>
              </a:rPr>
              <a:t>input</a:t>
            </a:r>
            <a:r>
              <a:rPr lang="zh-CN" altLang="zh-CN" dirty="0">
                <a:latin typeface="+mn-ea"/>
              </a:rPr>
              <a:t>标签</a:t>
            </a:r>
            <a:r>
              <a:rPr lang="zh-CN" altLang="zh-CN" dirty="0" smtClean="0">
                <a:latin typeface="+mn-ea"/>
              </a:rPr>
              <a:t>。</a:t>
            </a:r>
            <a:r>
              <a:rPr lang="en-US" altLang="zh-CN" dirty="0" smtClean="0">
                <a:latin typeface="+mn-ea"/>
              </a:rPr>
              <a:t>Action</a:t>
            </a:r>
          </a:p>
          <a:p>
            <a:pPr marL="0" indent="0">
              <a:buNone/>
            </a:pPr>
            <a:r>
              <a:rPr lang="zh-CN" altLang="zh-CN" dirty="0" smtClean="0">
                <a:latin typeface="+mn-ea"/>
              </a:rPr>
              <a:t>属性</a:t>
            </a:r>
            <a:r>
              <a:rPr lang="zh-CN" altLang="zh-CN" dirty="0">
                <a:latin typeface="+mn-ea"/>
              </a:rPr>
              <a:t>为表单提交的</a:t>
            </a:r>
            <a:r>
              <a:rPr lang="en-US" altLang="zh-CN" dirty="0">
                <a:latin typeface="+mn-ea"/>
              </a:rPr>
              <a:t>URL</a:t>
            </a:r>
            <a:r>
              <a:rPr lang="zh-CN" altLang="zh-CN" dirty="0" smtClean="0">
                <a:latin typeface="+mn-ea"/>
              </a:rPr>
              <a:t>。</a:t>
            </a:r>
            <a:endParaRPr lang="en-US" altLang="zh-CN" dirty="0" smtClean="0">
              <a:latin typeface="+mn-ea"/>
            </a:endParaRPr>
          </a:p>
          <a:p>
            <a:pPr marL="0" indent="0">
              <a:buNone/>
            </a:pPr>
            <a:r>
              <a:rPr lang="zh-CN" altLang="zh-CN" dirty="0" smtClean="0">
                <a:latin typeface="+mn-ea"/>
              </a:rPr>
              <a:t>而</a:t>
            </a:r>
            <a:r>
              <a:rPr lang="en-US" altLang="zh-CN" dirty="0">
                <a:latin typeface="+mn-ea"/>
              </a:rPr>
              <a:t>input</a:t>
            </a:r>
            <a:r>
              <a:rPr lang="zh-CN" altLang="zh-CN" dirty="0">
                <a:latin typeface="+mn-ea"/>
              </a:rPr>
              <a:t>为表单提交的字段，</a:t>
            </a:r>
            <a:r>
              <a:rPr lang="en-US" altLang="zh-CN" dirty="0">
                <a:latin typeface="+mn-ea"/>
              </a:rPr>
              <a:t>input</a:t>
            </a:r>
            <a:r>
              <a:rPr lang="zh-CN" altLang="zh-CN" dirty="0">
                <a:latin typeface="+mn-ea"/>
              </a:rPr>
              <a:t>标签的</a:t>
            </a:r>
            <a:r>
              <a:rPr lang="en-US" altLang="zh-CN" dirty="0">
                <a:latin typeface="+mn-ea"/>
              </a:rPr>
              <a:t>name</a:t>
            </a:r>
            <a:r>
              <a:rPr lang="zh-CN" altLang="zh-CN" dirty="0">
                <a:latin typeface="+mn-ea"/>
              </a:rPr>
              <a:t>属性就是提交表单的字段名称。</a:t>
            </a:r>
          </a:p>
          <a:p>
            <a:pPr marL="0" indent="0">
              <a:buNone/>
            </a:pPr>
            <a:r>
              <a:rPr lang="zh-CN" altLang="zh-CN" dirty="0">
                <a:latin typeface="+mn-ea"/>
              </a:rPr>
              <a:t>（</a:t>
            </a:r>
            <a:r>
              <a:rPr lang="en-US" altLang="zh-CN" dirty="0">
                <a:latin typeface="+mn-ea"/>
              </a:rPr>
              <a:t>4</a:t>
            </a:r>
            <a:r>
              <a:rPr lang="zh-CN" altLang="zh-CN" dirty="0">
                <a:latin typeface="+mn-ea"/>
              </a:rPr>
              <a:t>）根据表单源代码，就可以构造表单进行登录网页了：</a:t>
            </a:r>
          </a:p>
          <a:p>
            <a:pPr marL="0" indent="0">
              <a:buNone/>
            </a:pPr>
            <a:r>
              <a:rPr lang="en-US" altLang="zh-CN" dirty="0">
                <a:latin typeface="+mn-ea"/>
              </a:rPr>
              <a:t>import requests</a:t>
            </a:r>
            <a:endParaRPr lang="zh-CN" altLang="zh-CN" dirty="0">
              <a:latin typeface="+mn-ea"/>
            </a:endParaRPr>
          </a:p>
          <a:p>
            <a:pPr marL="0" indent="0">
              <a:buNone/>
            </a:pPr>
            <a:r>
              <a:rPr lang="en-US" altLang="zh-CN" dirty="0" err="1">
                <a:latin typeface="+mn-ea"/>
              </a:rPr>
              <a:t>url</a:t>
            </a:r>
            <a:r>
              <a:rPr lang="en-US" altLang="zh-CN" dirty="0">
                <a:latin typeface="+mn-ea"/>
              </a:rPr>
              <a:t> = 'https://www.douban.com/accounts/login'</a:t>
            </a:r>
            <a:endParaRPr lang="zh-CN" altLang="zh-CN" dirty="0">
              <a:latin typeface="+mn-ea"/>
            </a:endParaRPr>
          </a:p>
          <a:p>
            <a:pPr marL="0" indent="0">
              <a:buNone/>
            </a:pPr>
            <a:r>
              <a:rPr lang="en-US" altLang="zh-CN" dirty="0" err="1">
                <a:latin typeface="+mn-ea"/>
              </a:rPr>
              <a:t>params</a:t>
            </a:r>
            <a:r>
              <a:rPr lang="en-US" altLang="zh-CN" dirty="0">
                <a:latin typeface="+mn-ea"/>
              </a:rPr>
              <a:t> = {</a:t>
            </a:r>
            <a:endParaRPr lang="zh-CN" altLang="zh-CN" dirty="0">
              <a:latin typeface="+mn-ea"/>
            </a:endParaRPr>
          </a:p>
          <a:p>
            <a:pPr marL="0" indent="0">
              <a:buNone/>
            </a:pPr>
            <a:r>
              <a:rPr lang="en-US" altLang="zh-CN" dirty="0">
                <a:latin typeface="+mn-ea"/>
              </a:rPr>
              <a:t>    'source':'</a:t>
            </a:r>
            <a:r>
              <a:rPr lang="en-US" altLang="zh-CN" dirty="0" err="1">
                <a:latin typeface="+mn-ea"/>
              </a:rPr>
              <a:t>index_nav</a:t>
            </a:r>
            <a:r>
              <a:rPr lang="en-US" altLang="zh-CN" dirty="0">
                <a:latin typeface="+mn-ea"/>
              </a:rPr>
              <a:t>',</a:t>
            </a:r>
            <a:endParaRPr lang="zh-CN" altLang="zh-CN" dirty="0">
              <a:latin typeface="+mn-ea"/>
            </a:endParaRPr>
          </a:p>
          <a:p>
            <a:pPr marL="0" indent="0">
              <a:buNone/>
            </a:pPr>
            <a:r>
              <a:rPr lang="en-US" altLang="zh-CN" dirty="0">
                <a:latin typeface="+mn-ea"/>
              </a:rPr>
              <a:t>    'form_email':'</a:t>
            </a:r>
            <a:r>
              <a:rPr lang="en-US" altLang="zh-CN" dirty="0" err="1">
                <a:latin typeface="+mn-ea"/>
              </a:rPr>
              <a:t>xxxx</a:t>
            </a:r>
            <a:r>
              <a:rPr lang="en-US" altLang="zh-CN" dirty="0">
                <a:latin typeface="+mn-ea"/>
              </a:rPr>
              <a:t>',</a:t>
            </a:r>
            <a:endParaRPr lang="zh-CN" altLang="zh-CN" dirty="0">
              <a:latin typeface="+mn-ea"/>
            </a:endParaRPr>
          </a:p>
          <a:p>
            <a:pPr marL="0" indent="0">
              <a:buNone/>
            </a:pPr>
            <a:r>
              <a:rPr lang="en-US" altLang="zh-CN" dirty="0">
                <a:latin typeface="+mn-ea"/>
              </a:rPr>
              <a:t>    'form_password':'</a:t>
            </a:r>
            <a:r>
              <a:rPr lang="en-US" altLang="zh-CN" dirty="0" err="1">
                <a:latin typeface="+mn-ea"/>
              </a:rPr>
              <a:t>xxxx</a:t>
            </a:r>
            <a:r>
              <a:rPr lang="en-US" altLang="zh-CN" dirty="0">
                <a:latin typeface="+mn-ea"/>
              </a:rPr>
              <a:t>'</a:t>
            </a:r>
            <a:endParaRPr lang="zh-CN" altLang="zh-CN" dirty="0">
              <a:latin typeface="+mn-ea"/>
            </a:endParaRPr>
          </a:p>
          <a:p>
            <a:pPr marL="0" indent="0">
              <a:buNone/>
            </a:pPr>
            <a:r>
              <a:rPr lang="en-US" altLang="zh-CN" dirty="0">
                <a:latin typeface="+mn-ea"/>
              </a:rPr>
              <a:t>}</a:t>
            </a:r>
            <a:endParaRPr lang="zh-CN" altLang="zh-CN" dirty="0">
              <a:latin typeface="+mn-ea"/>
            </a:endParaRPr>
          </a:p>
          <a:p>
            <a:pPr marL="0" indent="0">
              <a:buNone/>
            </a:pPr>
            <a:r>
              <a:rPr lang="en-US" altLang="zh-CN" dirty="0">
                <a:latin typeface="+mn-ea"/>
              </a:rPr>
              <a:t>html = </a:t>
            </a:r>
            <a:r>
              <a:rPr lang="en-US" altLang="zh-CN" dirty="0" err="1">
                <a:latin typeface="+mn-ea"/>
              </a:rPr>
              <a:t>requests.post</a:t>
            </a:r>
            <a:r>
              <a:rPr lang="en-US" altLang="zh-CN" dirty="0">
                <a:latin typeface="+mn-ea"/>
              </a:rPr>
              <a:t>(</a:t>
            </a:r>
            <a:r>
              <a:rPr lang="en-US" altLang="zh-CN" dirty="0" err="1">
                <a:latin typeface="+mn-ea"/>
              </a:rPr>
              <a:t>url,params</a:t>
            </a:r>
            <a:r>
              <a:rPr lang="en-US" altLang="zh-CN" dirty="0">
                <a:latin typeface="+mn-ea"/>
              </a:rPr>
              <a:t>)</a:t>
            </a:r>
            <a:endParaRPr lang="zh-CN" altLang="zh-CN" dirty="0">
              <a:latin typeface="+mn-ea"/>
            </a:endParaRPr>
          </a:p>
          <a:p>
            <a:pPr marL="0" indent="0">
              <a:buNone/>
            </a:pPr>
            <a:r>
              <a:rPr lang="en-US" altLang="zh-CN" dirty="0">
                <a:latin typeface="+mn-ea"/>
              </a:rPr>
              <a:t>print(</a:t>
            </a:r>
            <a:r>
              <a:rPr lang="en-US" altLang="zh-CN" dirty="0" err="1">
                <a:latin typeface="+mn-ea"/>
              </a:rPr>
              <a:t>html.text</a:t>
            </a:r>
            <a:r>
              <a:rPr lang="en-US" altLang="zh-CN" dirty="0" smtClean="0">
                <a:latin typeface="+mn-ea"/>
              </a:rPr>
              <a:t>)</a:t>
            </a:r>
            <a:endParaRPr lang="zh-CN" altLang="zh-CN" dirty="0">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04662"/>
            <a:ext cx="52578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274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7504" y="116632"/>
            <a:ext cx="8568952" cy="6357320"/>
          </a:xfrm>
        </p:spPr>
        <p:txBody>
          <a:bodyPr/>
          <a:lstStyle/>
          <a:p>
            <a:pPr marL="0" indent="0">
              <a:buNone/>
            </a:pPr>
            <a:r>
              <a:rPr lang="zh-CN" altLang="zh-CN" dirty="0"/>
              <a:t>（</a:t>
            </a:r>
            <a:r>
              <a:rPr lang="en-US" altLang="zh-CN" dirty="0"/>
              <a:t>5</a:t>
            </a:r>
            <a:r>
              <a:rPr lang="zh-CN" altLang="zh-CN" dirty="0"/>
              <a:t>）通过比较未登录和登录豆瓣网页（如图</a:t>
            </a:r>
            <a:r>
              <a:rPr lang="en-US" altLang="zh-CN" dirty="0" smtClean="0"/>
              <a:t>1</a:t>
            </a:r>
            <a:r>
              <a:rPr lang="zh-CN" altLang="zh-CN" dirty="0" smtClean="0"/>
              <a:t>和</a:t>
            </a:r>
            <a:r>
              <a:rPr lang="zh-CN" altLang="en-US" dirty="0" smtClean="0"/>
              <a:t>图</a:t>
            </a:r>
            <a:r>
              <a:rPr lang="en-US" altLang="zh-CN" dirty="0" smtClean="0"/>
              <a:t>2</a:t>
            </a:r>
            <a:r>
              <a:rPr lang="zh-CN" altLang="zh-CN" dirty="0" smtClean="0"/>
              <a:t>），</a:t>
            </a:r>
            <a:r>
              <a:rPr lang="zh-CN" altLang="zh-CN" dirty="0"/>
              <a:t>看出登入后的右上角有笔者的账户名称。通过代码打印的网页源代码检查是否有此信息来判断是否登录了豆瓣，如</a:t>
            </a:r>
            <a:r>
              <a:rPr lang="zh-CN" altLang="zh-CN" dirty="0" smtClean="0"/>
              <a:t>图</a:t>
            </a:r>
            <a:r>
              <a:rPr lang="en-US" altLang="zh-CN" dirty="0" smtClean="0"/>
              <a:t>3</a:t>
            </a:r>
            <a:r>
              <a:rPr lang="zh-CN" altLang="zh-CN" dirty="0" smtClean="0"/>
              <a:t>，</a:t>
            </a:r>
            <a:r>
              <a:rPr lang="zh-CN" altLang="zh-CN" dirty="0"/>
              <a:t>说明登录成功。</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1700808"/>
            <a:ext cx="4451286"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807" y="1844824"/>
            <a:ext cx="42005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653136"/>
            <a:ext cx="49911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4365104"/>
            <a:ext cx="1217532" cy="369332"/>
          </a:xfrm>
          <a:prstGeom prst="rect">
            <a:avLst/>
          </a:prstGeom>
          <a:noFill/>
        </p:spPr>
        <p:txBody>
          <a:bodyPr wrap="square" rtlCol="0">
            <a:spAutoFit/>
          </a:bodyPr>
          <a:lstStyle/>
          <a:p>
            <a:r>
              <a:rPr lang="zh-CN" altLang="en-US" dirty="0" smtClean="0"/>
              <a:t>图</a:t>
            </a:r>
            <a:r>
              <a:rPr lang="en-US" altLang="zh-CN" dirty="0" smtClean="0"/>
              <a:t>1</a:t>
            </a:r>
            <a:endParaRPr lang="zh-CN" altLang="en-US" dirty="0"/>
          </a:p>
        </p:txBody>
      </p:sp>
      <p:sp>
        <p:nvSpPr>
          <p:cNvPr id="5" name="TextBox 4"/>
          <p:cNvSpPr txBox="1"/>
          <p:nvPr/>
        </p:nvSpPr>
        <p:spPr>
          <a:xfrm>
            <a:off x="6084168" y="4005064"/>
            <a:ext cx="1224136" cy="369332"/>
          </a:xfrm>
          <a:prstGeom prst="rect">
            <a:avLst/>
          </a:prstGeom>
          <a:noFill/>
        </p:spPr>
        <p:txBody>
          <a:bodyPr wrap="square" rtlCol="0">
            <a:spAutoFit/>
          </a:bodyPr>
          <a:lstStyle/>
          <a:p>
            <a:r>
              <a:rPr lang="zh-CN" altLang="en-US" dirty="0" smtClean="0"/>
              <a:t>图</a:t>
            </a:r>
            <a:r>
              <a:rPr lang="en-US" altLang="zh-CN" dirty="0" smtClean="0"/>
              <a:t>2</a:t>
            </a:r>
            <a:endParaRPr lang="zh-CN" altLang="en-US" dirty="0"/>
          </a:p>
        </p:txBody>
      </p:sp>
      <p:sp>
        <p:nvSpPr>
          <p:cNvPr id="6" name="TextBox 5"/>
          <p:cNvSpPr txBox="1"/>
          <p:nvPr/>
        </p:nvSpPr>
        <p:spPr>
          <a:xfrm>
            <a:off x="7308304" y="5648498"/>
            <a:ext cx="576064" cy="369332"/>
          </a:xfrm>
          <a:prstGeom prst="rect">
            <a:avLst/>
          </a:prstGeom>
          <a:noFill/>
        </p:spPr>
        <p:txBody>
          <a:bodyPr wrap="square" rtlCol="0">
            <a:spAutoFit/>
          </a:bodyPr>
          <a:lstStyle/>
          <a:p>
            <a:r>
              <a:rPr lang="zh-CN" altLang="en-US" dirty="0" smtClean="0"/>
              <a:t>图</a:t>
            </a:r>
            <a:r>
              <a:rPr lang="en-US" altLang="zh-CN" dirty="0" smtClean="0"/>
              <a:t>3</a:t>
            </a:r>
            <a:endParaRPr lang="zh-CN" altLang="en-US" dirty="0"/>
          </a:p>
        </p:txBody>
      </p:sp>
    </p:spTree>
    <p:extLst>
      <p:ext uri="{BB962C8B-B14F-4D97-AF65-F5344CB8AC3E}">
        <p14:creationId xmlns:p14="http://schemas.microsoft.com/office/powerpoint/2010/main" val="421299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467600" cy="1143000"/>
          </a:xfrm>
        </p:spPr>
        <p:txBody>
          <a:bodyPr>
            <a:normAutofit/>
          </a:bodyPr>
          <a:lstStyle/>
          <a:p>
            <a:pPr algn="ctr"/>
            <a:r>
              <a:rPr lang="en-US" altLang="zh-CN" sz="4800" b="1" dirty="0">
                <a:solidFill>
                  <a:schemeClr val="tx1"/>
                </a:solidFill>
                <a:latin typeface="+mj-ea"/>
              </a:rPr>
              <a:t>10.1.3  </a:t>
            </a:r>
            <a:r>
              <a:rPr lang="zh-CN" altLang="zh-CN" sz="4800" b="1" dirty="0">
                <a:solidFill>
                  <a:schemeClr val="tx1"/>
                </a:solidFill>
                <a:latin typeface="+mj-ea"/>
              </a:rPr>
              <a:t>逆向工程提交表</a:t>
            </a:r>
            <a:r>
              <a:rPr lang="zh-CN" altLang="zh-CN" sz="4800" b="1" dirty="0" smtClean="0">
                <a:solidFill>
                  <a:schemeClr val="tx1"/>
                </a:solidFill>
                <a:latin typeface="+mj-ea"/>
              </a:rPr>
              <a:t>单</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2708920"/>
            <a:ext cx="7467600" cy="3765032"/>
          </a:xfrm>
        </p:spPr>
        <p:txBody>
          <a:bodyPr/>
          <a:lstStyle/>
          <a:p>
            <a:pPr marL="0" indent="0">
              <a:buNone/>
            </a:pPr>
            <a:r>
              <a:rPr lang="en-US" altLang="zh-CN" dirty="0" smtClean="0">
                <a:latin typeface="+mn-ea"/>
              </a:rPr>
              <a:t>    </a:t>
            </a:r>
            <a:r>
              <a:rPr lang="zh-CN" altLang="zh-CN" dirty="0" smtClean="0">
                <a:latin typeface="+mn-ea"/>
              </a:rPr>
              <a:t>对</a:t>
            </a:r>
            <a:r>
              <a:rPr lang="zh-CN" altLang="zh-CN" dirty="0">
                <a:latin typeface="+mn-ea"/>
              </a:rPr>
              <a:t>与初学者而言，观察表单的网页源代码可能有些头疼，对</a:t>
            </a:r>
            <a:r>
              <a:rPr lang="en-US" altLang="zh-CN" dirty="0">
                <a:latin typeface="+mn-ea"/>
              </a:rPr>
              <a:t>input</a:t>
            </a:r>
            <a:r>
              <a:rPr lang="zh-CN" altLang="zh-CN" dirty="0">
                <a:latin typeface="+mn-ea"/>
              </a:rPr>
              <a:t>标签不敏感，可能会遗漏一些表单提交的字段。本小节就通过</a:t>
            </a:r>
            <a:r>
              <a:rPr lang="en-US" altLang="zh-CN" dirty="0">
                <a:latin typeface="+mn-ea"/>
              </a:rPr>
              <a:t>Chrome</a:t>
            </a:r>
            <a:r>
              <a:rPr lang="zh-CN" altLang="zh-CN" dirty="0">
                <a:latin typeface="+mn-ea"/>
              </a:rPr>
              <a:t>浏览器的开发者工具中的</a:t>
            </a:r>
            <a:r>
              <a:rPr lang="en-US" altLang="zh-CN" dirty="0">
                <a:latin typeface="+mn-ea"/>
              </a:rPr>
              <a:t>Network</a:t>
            </a:r>
            <a:r>
              <a:rPr lang="zh-CN" altLang="zh-CN" dirty="0">
                <a:latin typeface="+mn-ea"/>
              </a:rPr>
              <a:t>选项卡查看表单交互情况，以此构造提交表单的字段信息</a:t>
            </a:r>
            <a:endParaRPr lang="zh-CN" altLang="en-US" dirty="0">
              <a:latin typeface="+mn-ea"/>
            </a:endParaRPr>
          </a:p>
        </p:txBody>
      </p:sp>
    </p:spTree>
    <p:extLst>
      <p:ext uri="{BB962C8B-B14F-4D97-AF65-F5344CB8AC3E}">
        <p14:creationId xmlns:p14="http://schemas.microsoft.com/office/powerpoint/2010/main" val="2058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b="1" dirty="0">
                <a:solidFill>
                  <a:schemeClr val="tx1"/>
                </a:solidFill>
                <a:latin typeface="+mj-ea"/>
              </a:rPr>
              <a:t>10.2  </a:t>
            </a:r>
            <a:r>
              <a:rPr lang="zh-CN" altLang="zh-CN" sz="4800" b="1" dirty="0">
                <a:solidFill>
                  <a:schemeClr val="tx1"/>
                </a:solidFill>
                <a:latin typeface="+mj-ea"/>
              </a:rPr>
              <a:t>模拟</a:t>
            </a:r>
            <a:r>
              <a:rPr lang="zh-CN" altLang="zh-CN" sz="4800" b="1" dirty="0" smtClean="0">
                <a:solidFill>
                  <a:schemeClr val="tx1"/>
                </a:solidFill>
                <a:latin typeface="+mj-ea"/>
              </a:rPr>
              <a:t>登录</a:t>
            </a:r>
            <a:endParaRPr lang="zh-CN" altLang="en-US" sz="4800" dirty="0">
              <a:solidFill>
                <a:schemeClr val="tx1"/>
              </a:solidFill>
              <a:latin typeface="+mj-ea"/>
            </a:endParaRPr>
          </a:p>
        </p:txBody>
      </p:sp>
      <p:sp>
        <p:nvSpPr>
          <p:cNvPr id="3" name="内容占位符 2"/>
          <p:cNvSpPr>
            <a:spLocks noGrp="1"/>
          </p:cNvSpPr>
          <p:nvPr>
            <p:ph sz="quarter" idx="1"/>
          </p:nvPr>
        </p:nvSpPr>
        <p:spPr>
          <a:xfrm>
            <a:off x="2627784" y="3068960"/>
            <a:ext cx="5297016" cy="3404992"/>
          </a:xfrm>
        </p:spPr>
        <p:txBody>
          <a:bodyPr/>
          <a:lstStyle/>
          <a:p>
            <a:pPr marL="0" indent="0">
              <a:buNone/>
            </a:pPr>
            <a:r>
              <a:rPr lang="en-US" altLang="zh-CN" b="1" dirty="0" smtClean="0">
                <a:latin typeface="+mn-ea"/>
              </a:rPr>
              <a:t>10.2.1  </a:t>
            </a:r>
            <a:r>
              <a:rPr lang="en-US" altLang="zh-CN" b="1" dirty="0">
                <a:latin typeface="+mn-ea"/>
              </a:rPr>
              <a:t>cookie</a:t>
            </a:r>
            <a:r>
              <a:rPr lang="zh-CN" altLang="zh-CN" b="1" dirty="0">
                <a:latin typeface="+mn-ea"/>
              </a:rPr>
              <a:t>概述</a:t>
            </a:r>
          </a:p>
          <a:p>
            <a:pPr marL="0" indent="0">
              <a:buNone/>
            </a:pPr>
            <a:r>
              <a:rPr lang="en-US" altLang="zh-CN" b="1" dirty="0">
                <a:latin typeface="+mn-ea"/>
              </a:rPr>
              <a:t>10.2.2  </a:t>
            </a:r>
            <a:r>
              <a:rPr lang="zh-CN" altLang="zh-CN" b="1" dirty="0">
                <a:latin typeface="+mn-ea"/>
              </a:rPr>
              <a:t>提交</a:t>
            </a:r>
            <a:r>
              <a:rPr lang="en-US" altLang="zh-CN" b="1" dirty="0">
                <a:latin typeface="+mn-ea"/>
              </a:rPr>
              <a:t>cookie</a:t>
            </a:r>
            <a:r>
              <a:rPr lang="zh-CN" altLang="zh-CN" b="1" dirty="0">
                <a:latin typeface="+mn-ea"/>
              </a:rPr>
              <a:t>模拟登录</a:t>
            </a:r>
          </a:p>
          <a:p>
            <a:endParaRPr lang="zh-CN" altLang="en-US" dirty="0"/>
          </a:p>
        </p:txBody>
      </p:sp>
    </p:spTree>
    <p:extLst>
      <p:ext uri="{BB962C8B-B14F-4D97-AF65-F5344CB8AC3E}">
        <p14:creationId xmlns:p14="http://schemas.microsoft.com/office/powerpoint/2010/main" val="97305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b="1" dirty="0">
                <a:solidFill>
                  <a:schemeClr val="tx1"/>
                </a:solidFill>
                <a:latin typeface="+mj-ea"/>
              </a:rPr>
              <a:t>10.2.1  cookie</a:t>
            </a:r>
            <a:r>
              <a:rPr lang="zh-CN" altLang="zh-CN" sz="4800" b="1" dirty="0" smtClean="0">
                <a:solidFill>
                  <a:schemeClr val="tx1"/>
                </a:solidFill>
                <a:latin typeface="+mj-ea"/>
              </a:rPr>
              <a:t>概述</a:t>
            </a:r>
            <a:endParaRPr lang="zh-CN" altLang="en-US" sz="4800" dirty="0">
              <a:solidFill>
                <a:schemeClr val="tx1"/>
              </a:solidFill>
              <a:latin typeface="+mj-ea"/>
            </a:endParaRPr>
          </a:p>
        </p:txBody>
      </p:sp>
      <p:sp>
        <p:nvSpPr>
          <p:cNvPr id="3" name="内容占位符 2"/>
          <p:cNvSpPr>
            <a:spLocks noGrp="1"/>
          </p:cNvSpPr>
          <p:nvPr>
            <p:ph sz="quarter" idx="1"/>
          </p:nvPr>
        </p:nvSpPr>
        <p:spPr>
          <a:xfrm>
            <a:off x="457200" y="3068960"/>
            <a:ext cx="7467600" cy="3404992"/>
          </a:xfrm>
        </p:spPr>
        <p:txBody>
          <a:bodyPr/>
          <a:lstStyle/>
          <a:p>
            <a:pPr marL="0" indent="0">
              <a:buNone/>
            </a:pPr>
            <a:r>
              <a:rPr lang="en-US" altLang="zh-CN" dirty="0" smtClean="0">
                <a:latin typeface="+mn-ea"/>
              </a:rPr>
              <a:t>    cookie</a:t>
            </a:r>
            <a:r>
              <a:rPr lang="zh-CN" altLang="zh-CN" dirty="0" smtClean="0">
                <a:latin typeface="+mn-ea"/>
              </a:rPr>
              <a:t>，指某些网站为了辨别用户身份、进行</a:t>
            </a:r>
            <a:r>
              <a:rPr lang="en-US" altLang="zh-CN" dirty="0" smtClean="0">
                <a:latin typeface="+mn-ea"/>
              </a:rPr>
              <a:t>session</a:t>
            </a:r>
            <a:r>
              <a:rPr lang="zh-CN" altLang="zh-CN" dirty="0" smtClean="0">
                <a:latin typeface="+mn-ea"/>
              </a:rPr>
              <a:t>跟踪而储存在用户本地终端上的数据。互联网购物公司通过追踪用户的</a:t>
            </a:r>
            <a:r>
              <a:rPr lang="en-US" altLang="zh-CN" dirty="0" smtClean="0">
                <a:latin typeface="+mn-ea"/>
              </a:rPr>
              <a:t>cookie</a:t>
            </a:r>
            <a:r>
              <a:rPr lang="zh-CN" altLang="zh-CN" dirty="0" smtClean="0">
                <a:latin typeface="+mn-ea"/>
              </a:rPr>
              <a:t>信息，来给用户提供相关兴趣的商品。同样，因为</a:t>
            </a:r>
            <a:r>
              <a:rPr lang="en-US" altLang="zh-CN" dirty="0" smtClean="0">
                <a:latin typeface="+mn-ea"/>
              </a:rPr>
              <a:t>cookie</a:t>
            </a:r>
            <a:r>
              <a:rPr lang="zh-CN" altLang="zh-CN" dirty="0" smtClean="0">
                <a:latin typeface="+mn-ea"/>
              </a:rPr>
              <a:t>保存了用户的信息，我们便可通过提交</a:t>
            </a:r>
            <a:r>
              <a:rPr lang="en-US" altLang="zh-CN" dirty="0" smtClean="0">
                <a:latin typeface="+mn-ea"/>
              </a:rPr>
              <a:t>cookie</a:t>
            </a:r>
            <a:r>
              <a:rPr lang="zh-CN" altLang="zh-CN" dirty="0" smtClean="0">
                <a:latin typeface="+mn-ea"/>
              </a:rPr>
              <a:t>来模拟登录网站了。</a:t>
            </a:r>
            <a:endParaRPr lang="zh-CN" altLang="zh-CN" dirty="0">
              <a:latin typeface="+mn-ea"/>
            </a:endParaRPr>
          </a:p>
          <a:p>
            <a:endParaRPr lang="zh-CN" altLang="en-US" dirty="0"/>
          </a:p>
        </p:txBody>
      </p:sp>
    </p:spTree>
    <p:extLst>
      <p:ext uri="{BB962C8B-B14F-4D97-AF65-F5344CB8AC3E}">
        <p14:creationId xmlns:p14="http://schemas.microsoft.com/office/powerpoint/2010/main" val="3054622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74</TotalTime>
  <Words>1532</Words>
  <Application>Microsoft Office PowerPoint</Application>
  <PresentationFormat>全屏显示(4:3)</PresentationFormat>
  <Paragraphs>127</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凸显</vt:lpstr>
      <vt:lpstr>第10章  表单交互与模拟登录</vt:lpstr>
      <vt:lpstr>10.1  表单交互</vt:lpstr>
      <vt:lpstr>10.1.1  POST方法</vt:lpstr>
      <vt:lpstr>10.1.2  查看网页源代码提交表单</vt:lpstr>
      <vt:lpstr>PowerPoint 演示文稿</vt:lpstr>
      <vt:lpstr>PowerPoint 演示文稿</vt:lpstr>
      <vt:lpstr>10.1.3  逆向工程提交表单</vt:lpstr>
      <vt:lpstr>10.2  模拟登录</vt:lpstr>
      <vt:lpstr>10.2.1  cookie概述</vt:lpstr>
      <vt:lpstr>10.2.2  提交cookie模拟登录</vt:lpstr>
      <vt:lpstr>PowerPoint 演示文稿</vt:lpstr>
      <vt:lpstr>10.3  综合示例（一）——爬取拉勾网招聘信息</vt:lpstr>
      <vt:lpstr>10.3.1  爬虫思路分析</vt:lpstr>
      <vt:lpstr>PowerPoint 演示文稿</vt:lpstr>
      <vt:lpstr>PowerPoint 演示文稿</vt:lpstr>
      <vt:lpstr>PowerPoint 演示文稿</vt:lpstr>
      <vt:lpstr>PowerPoint 演示文稿</vt:lpstr>
      <vt:lpstr>10.4  综合示例（二）——爬取新浪微博好友圈信息</vt:lpstr>
      <vt:lpstr>10.4.1  词云制作</vt:lpstr>
      <vt:lpstr>10.4.2  爬虫思路分析</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表单交互与模拟登录</dc:title>
  <dc:creator>yajie</dc:creator>
  <cp:lastModifiedBy>yajie</cp:lastModifiedBy>
  <cp:revision>7</cp:revision>
  <dcterms:created xsi:type="dcterms:W3CDTF">2018-03-13T09:01:19Z</dcterms:created>
  <dcterms:modified xsi:type="dcterms:W3CDTF">2018-03-14T01:48:25Z</dcterms:modified>
</cp:coreProperties>
</file>