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C1E57DC-71D8-4189-B53A-4DF5CBFBA9C1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3481CE7-AAD1-4C8D-8905-8CD5B82646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57DC-71D8-4189-B53A-4DF5CBFBA9C1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CE7-AAD1-4C8D-8905-8CD5B82646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57DC-71D8-4189-B53A-4DF5CBFBA9C1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CE7-AAD1-4C8D-8905-8CD5B82646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1E57DC-71D8-4189-B53A-4DF5CBFBA9C1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3481CE7-AAD1-4C8D-8905-8CD5B82646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C1E57DC-71D8-4189-B53A-4DF5CBFBA9C1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3481CE7-AAD1-4C8D-8905-8CD5B82646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57DC-71D8-4189-B53A-4DF5CBFBA9C1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CE7-AAD1-4C8D-8905-8CD5B82646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57DC-71D8-4189-B53A-4DF5CBFBA9C1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CE7-AAD1-4C8D-8905-8CD5B82646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1E57DC-71D8-4189-B53A-4DF5CBFBA9C1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3481CE7-AAD1-4C8D-8905-8CD5B82646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57DC-71D8-4189-B53A-4DF5CBFBA9C1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1CE7-AAD1-4C8D-8905-8CD5B82646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1E57DC-71D8-4189-B53A-4DF5CBFBA9C1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3481CE7-AAD1-4C8D-8905-8CD5B82646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1E57DC-71D8-4189-B53A-4DF5CBFBA9C1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3481CE7-AAD1-4C8D-8905-8CD5B82646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C1E57DC-71D8-4189-B53A-4DF5CBFBA9C1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481CE7-AAD1-4C8D-8905-8CD5B82646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39752" y="116632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第</a:t>
            </a:r>
            <a:r>
              <a:rPr lang="en-US" altLang="zh-CN" sz="4800" dirty="0">
                <a:solidFill>
                  <a:schemeClr val="tx1"/>
                </a:solidFill>
                <a:latin typeface="+mj-ea"/>
              </a:rPr>
              <a:t>11</a:t>
            </a:r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章</a:t>
            </a:r>
            <a:r>
              <a:rPr lang="en-US" altLang="zh-CN" sz="4800" dirty="0">
                <a:solidFill>
                  <a:schemeClr val="tx1"/>
                </a:solidFill>
                <a:latin typeface="+mj-ea"/>
              </a:rPr>
              <a:t>  Selenium</a:t>
            </a:r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模拟</a:t>
            </a:r>
            <a:r>
              <a:rPr lang="zh-CN" altLang="zh-CN" sz="4800" dirty="0" smtClean="0">
                <a:solidFill>
                  <a:schemeClr val="tx1"/>
                </a:solidFill>
                <a:latin typeface="+mj-ea"/>
              </a:rPr>
              <a:t>浏览器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000" y="3140968"/>
            <a:ext cx="6678488" cy="3233954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11.1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Selenium&amp;PhantomJS</a:t>
            </a:r>
            <a:endParaRPr lang="zh-CN" altLang="zh-CN" sz="2400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11.2 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Selenium&amp;PhantomJS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使用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11.3  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综合示例（一）——爬取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QQ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空间好友说说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11.4  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综合示例（二）——爬取淘宝商品信息</a:t>
            </a:r>
          </a:p>
          <a:p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209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1088"/>
            <a:ext cx="7467600" cy="7829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11.3.2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爬虫思路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分析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3" y="836712"/>
            <a:ext cx="8777039" cy="563724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zh-CN" sz="2200" dirty="0">
                <a:latin typeface="+mn-ea"/>
              </a:rPr>
              <a:t>）从</a:t>
            </a:r>
            <a:r>
              <a:rPr lang="en-US" altLang="zh-CN" sz="2200" dirty="0">
                <a:latin typeface="+mn-ea"/>
              </a:rPr>
              <a:t>QQ</a:t>
            </a:r>
            <a:r>
              <a:rPr lang="zh-CN" altLang="zh-CN" sz="2200" dirty="0">
                <a:latin typeface="+mn-ea"/>
              </a:rPr>
              <a:t>邮箱中获取</a:t>
            </a:r>
            <a:r>
              <a:rPr lang="en-US" altLang="zh-CN" sz="2200" dirty="0">
                <a:latin typeface="+mn-ea"/>
              </a:rPr>
              <a:t>QQ</a:t>
            </a:r>
            <a:r>
              <a:rPr lang="zh-CN" altLang="zh-CN" sz="2200" dirty="0">
                <a:latin typeface="+mn-ea"/>
              </a:rPr>
              <a:t>好友号。打开</a:t>
            </a:r>
            <a:r>
              <a:rPr lang="en-US" altLang="zh-CN" sz="2200" dirty="0">
                <a:latin typeface="+mn-ea"/>
              </a:rPr>
              <a:t>QQ</a:t>
            </a:r>
            <a:r>
              <a:rPr lang="zh-CN" altLang="zh-CN" sz="2200" dirty="0">
                <a:latin typeface="+mn-ea"/>
              </a:rPr>
              <a:t>邮箱，选择通讯录（图</a:t>
            </a:r>
            <a:r>
              <a:rPr lang="en-US" altLang="zh-CN" sz="2200" dirty="0" smtClean="0">
                <a:latin typeface="+mn-ea"/>
              </a:rPr>
              <a:t>1</a:t>
            </a:r>
            <a:r>
              <a:rPr lang="zh-CN" altLang="zh-CN" sz="2200" dirty="0" smtClean="0">
                <a:latin typeface="+mn-ea"/>
              </a:rPr>
              <a:t>），</a:t>
            </a:r>
            <a:r>
              <a:rPr lang="zh-CN" altLang="zh-CN" sz="2200" dirty="0">
                <a:latin typeface="+mn-ea"/>
              </a:rPr>
              <a:t>选择部分</a:t>
            </a:r>
            <a:r>
              <a:rPr lang="en-US" altLang="zh-CN" sz="2200" dirty="0">
                <a:latin typeface="+mn-ea"/>
              </a:rPr>
              <a:t>QQ</a:t>
            </a:r>
            <a:r>
              <a:rPr lang="zh-CN" altLang="zh-CN" sz="2200" dirty="0">
                <a:latin typeface="+mn-ea"/>
              </a:rPr>
              <a:t>好友，选择“工具”</a:t>
            </a:r>
            <a:r>
              <a:rPr lang="en-US" altLang="zh-CN" sz="2200" dirty="0">
                <a:latin typeface="+mn-ea"/>
              </a:rPr>
              <a:t>|</a:t>
            </a:r>
            <a:r>
              <a:rPr lang="zh-CN" altLang="zh-CN" sz="2200" dirty="0">
                <a:latin typeface="+mn-ea"/>
              </a:rPr>
              <a:t>“导出联系人”（</a:t>
            </a:r>
            <a:r>
              <a:rPr lang="zh-CN" altLang="zh-CN" sz="2200" dirty="0" smtClean="0">
                <a:latin typeface="+mn-ea"/>
              </a:rPr>
              <a:t>图</a:t>
            </a:r>
            <a:r>
              <a:rPr lang="en-US" altLang="zh-CN" sz="2200" dirty="0" smtClean="0">
                <a:latin typeface="+mn-ea"/>
              </a:rPr>
              <a:t>2</a:t>
            </a:r>
            <a:r>
              <a:rPr lang="zh-CN" altLang="zh-CN" sz="2200" dirty="0" smtClean="0">
                <a:latin typeface="+mn-ea"/>
              </a:rPr>
              <a:t>），</a:t>
            </a:r>
            <a:r>
              <a:rPr lang="zh-CN" altLang="zh-CN" sz="2200" dirty="0">
                <a:latin typeface="+mn-ea"/>
              </a:rPr>
              <a:t>以</a:t>
            </a:r>
            <a:r>
              <a:rPr lang="en-US" altLang="zh-CN" sz="2200" dirty="0">
                <a:latin typeface="+mn-ea"/>
              </a:rPr>
              <a:t>CSV</a:t>
            </a:r>
            <a:r>
              <a:rPr lang="zh-CN" altLang="zh-CN" sz="2200" dirty="0">
                <a:latin typeface="+mn-ea"/>
              </a:rPr>
              <a:t>文件导出（</a:t>
            </a:r>
            <a:r>
              <a:rPr lang="zh-CN" altLang="zh-CN" sz="2200" dirty="0" smtClean="0">
                <a:latin typeface="+mn-ea"/>
              </a:rPr>
              <a:t>图</a:t>
            </a:r>
            <a:r>
              <a:rPr lang="en-US" altLang="zh-CN" sz="2200" dirty="0" smtClean="0">
                <a:latin typeface="+mn-ea"/>
              </a:rPr>
              <a:t>3</a:t>
            </a:r>
            <a:r>
              <a:rPr lang="zh-CN" altLang="zh-CN" sz="2200" dirty="0" smtClean="0">
                <a:latin typeface="+mn-ea"/>
              </a:rPr>
              <a:t>）</a:t>
            </a:r>
            <a:r>
              <a:rPr lang="zh-CN" altLang="zh-CN" sz="2200" dirty="0">
                <a:latin typeface="+mn-ea"/>
              </a:rPr>
              <a:t>。这样，便可以通过</a:t>
            </a:r>
            <a:r>
              <a:rPr lang="en-US" altLang="zh-CN" sz="2200" dirty="0">
                <a:latin typeface="+mn-ea"/>
              </a:rPr>
              <a:t>csv</a:t>
            </a:r>
            <a:r>
              <a:rPr lang="zh-CN" altLang="zh-CN" sz="2200" dirty="0">
                <a:latin typeface="+mn-ea"/>
              </a:rPr>
              <a:t>库读取</a:t>
            </a:r>
            <a:r>
              <a:rPr lang="en-US" altLang="zh-CN" sz="2200" dirty="0">
                <a:latin typeface="+mn-ea"/>
              </a:rPr>
              <a:t>CSV</a:t>
            </a:r>
            <a:r>
              <a:rPr lang="zh-CN" altLang="zh-CN" sz="2200" dirty="0">
                <a:latin typeface="+mn-ea"/>
              </a:rPr>
              <a:t>文件，并取出好友的</a:t>
            </a:r>
            <a:r>
              <a:rPr lang="en-US" altLang="zh-CN" sz="2200" dirty="0">
                <a:latin typeface="+mn-ea"/>
              </a:rPr>
              <a:t>QQ</a:t>
            </a:r>
            <a:r>
              <a:rPr lang="zh-CN" altLang="zh-CN" sz="2200" dirty="0">
                <a:latin typeface="+mn-ea"/>
              </a:rPr>
              <a:t>号码。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" y="2204864"/>
            <a:ext cx="3994674" cy="2358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67750"/>
            <a:ext cx="4195237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4869160"/>
            <a:ext cx="33432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42210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36296" y="42210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53594" y="5949280"/>
            <a:ext cx="56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29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0"/>
            <a:ext cx="8640960" cy="6473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zh-CN" sz="2200" dirty="0">
                <a:latin typeface="+mn-ea"/>
              </a:rPr>
              <a:t>）</a:t>
            </a:r>
            <a:r>
              <a:rPr lang="en-US" altLang="zh-CN" sz="2200" dirty="0">
                <a:latin typeface="+mn-ea"/>
              </a:rPr>
              <a:t>QQ</a:t>
            </a:r>
            <a:r>
              <a:rPr lang="zh-CN" altLang="zh-CN" sz="2200" dirty="0">
                <a:latin typeface="+mn-ea"/>
              </a:rPr>
              <a:t>空间好友说说的链接为：</a:t>
            </a:r>
            <a:r>
              <a:rPr lang="en-US" altLang="zh-CN" sz="2200" dirty="0">
                <a:latin typeface="+mn-ea"/>
              </a:rPr>
              <a:t>http://user.qzone.qq.com/{</a:t>
            </a:r>
            <a:r>
              <a:rPr lang="zh-CN" altLang="zh-CN" sz="2200" dirty="0">
                <a:latin typeface="+mn-ea"/>
              </a:rPr>
              <a:t>好友</a:t>
            </a:r>
            <a:r>
              <a:rPr lang="en-US" altLang="zh-CN" sz="2200" dirty="0">
                <a:latin typeface="+mn-ea"/>
              </a:rPr>
              <a:t>QQ</a:t>
            </a:r>
            <a:r>
              <a:rPr lang="zh-CN" altLang="zh-CN" sz="2200" dirty="0">
                <a:latin typeface="+mn-ea"/>
              </a:rPr>
              <a:t>号</a:t>
            </a:r>
            <a:r>
              <a:rPr lang="en-US" altLang="zh-CN" sz="2200" dirty="0">
                <a:latin typeface="+mn-ea"/>
              </a:rPr>
              <a:t>}/311</a:t>
            </a:r>
            <a:r>
              <a:rPr lang="zh-CN" altLang="zh-CN" sz="2200" dirty="0">
                <a:latin typeface="+mn-ea"/>
              </a:rPr>
              <a:t>。首次打开</a:t>
            </a:r>
            <a:r>
              <a:rPr lang="en-US" altLang="zh-CN" sz="2200" dirty="0">
                <a:latin typeface="+mn-ea"/>
              </a:rPr>
              <a:t>QQ</a:t>
            </a:r>
            <a:r>
              <a:rPr lang="zh-CN" altLang="zh-CN" sz="2200" dirty="0">
                <a:latin typeface="+mn-ea"/>
              </a:rPr>
              <a:t>空间，需要登录，如图</a:t>
            </a:r>
            <a:r>
              <a:rPr lang="en-US" altLang="zh-CN" sz="2200" dirty="0" smtClean="0">
                <a:latin typeface="+mn-ea"/>
              </a:rPr>
              <a:t>1</a:t>
            </a:r>
            <a:r>
              <a:rPr lang="zh-CN" altLang="zh-CN" sz="2200" dirty="0" smtClean="0">
                <a:latin typeface="+mn-ea"/>
              </a:rPr>
              <a:t>所</a:t>
            </a:r>
            <a:r>
              <a:rPr lang="zh-CN" altLang="zh-CN" sz="2200" dirty="0">
                <a:latin typeface="+mn-ea"/>
              </a:rPr>
              <a:t>示，使用</a:t>
            </a:r>
            <a:r>
              <a:rPr lang="en-US" altLang="zh-CN" sz="2200" dirty="0">
                <a:latin typeface="+mn-ea"/>
              </a:rPr>
              <a:t>Selenium</a:t>
            </a:r>
            <a:r>
              <a:rPr lang="zh-CN" altLang="zh-CN" sz="2200" dirty="0">
                <a:latin typeface="+mn-ea"/>
              </a:rPr>
              <a:t>和</a:t>
            </a:r>
            <a:r>
              <a:rPr lang="en-US" altLang="zh-CN" sz="2200" dirty="0" err="1">
                <a:latin typeface="+mn-ea"/>
              </a:rPr>
              <a:t>PhantomJS</a:t>
            </a:r>
            <a:r>
              <a:rPr lang="zh-CN" altLang="zh-CN" sz="2200" dirty="0">
                <a:latin typeface="+mn-ea"/>
              </a:rPr>
              <a:t>，选择账号密码登录。</a:t>
            </a:r>
          </a:p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3</a:t>
            </a:r>
            <a:r>
              <a:rPr lang="zh-CN" altLang="zh-CN" sz="2200" dirty="0">
                <a:latin typeface="+mn-ea"/>
              </a:rPr>
              <a:t>）爬取的内容为好友说说和发表时间，如</a:t>
            </a:r>
            <a:r>
              <a:rPr lang="zh-CN" altLang="zh-CN" sz="2200" dirty="0" smtClean="0">
                <a:latin typeface="+mn-ea"/>
              </a:rPr>
              <a:t>图</a:t>
            </a:r>
            <a:r>
              <a:rPr lang="en-US" altLang="zh-CN" sz="2200" dirty="0" smtClean="0">
                <a:latin typeface="+mn-ea"/>
              </a:rPr>
              <a:t>2</a:t>
            </a:r>
            <a:r>
              <a:rPr lang="zh-CN" altLang="zh-CN" sz="2200" dirty="0" smtClean="0">
                <a:latin typeface="+mn-ea"/>
              </a:rPr>
              <a:t>所</a:t>
            </a:r>
            <a:r>
              <a:rPr lang="zh-CN" altLang="zh-CN" sz="2200" dirty="0">
                <a:latin typeface="+mn-ea"/>
              </a:rPr>
              <a:t>示。</a:t>
            </a:r>
          </a:p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4</a:t>
            </a:r>
            <a:r>
              <a:rPr lang="zh-CN" altLang="zh-CN" sz="2200" dirty="0">
                <a:latin typeface="+mn-ea"/>
              </a:rPr>
              <a:t>）把爬取数据存储到</a:t>
            </a:r>
            <a:r>
              <a:rPr lang="en-US" altLang="zh-CN" sz="2200" dirty="0">
                <a:latin typeface="+mn-ea"/>
              </a:rPr>
              <a:t>MongoDB</a:t>
            </a:r>
            <a:r>
              <a:rPr lang="zh-CN" altLang="zh-CN" sz="2200" dirty="0">
                <a:latin typeface="+mn-ea"/>
              </a:rPr>
              <a:t>数据库中</a:t>
            </a:r>
            <a:r>
              <a:rPr lang="zh-CN" altLang="zh-CN" sz="2200" dirty="0" smtClean="0">
                <a:latin typeface="+mn-ea"/>
              </a:rPr>
              <a:t>。</a:t>
            </a:r>
            <a:endParaRPr lang="zh-CN" altLang="zh-CN" sz="22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62" y="2348880"/>
            <a:ext cx="35528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60848"/>
            <a:ext cx="370522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648" y="53012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84168" y="641377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35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424936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+mj-ea"/>
              </a:rPr>
              <a:t>11.4  </a:t>
            </a:r>
            <a:r>
              <a:rPr lang="zh-CN" altLang="zh-CN" sz="4400" b="1" dirty="0">
                <a:solidFill>
                  <a:schemeClr val="tx1"/>
                </a:solidFill>
                <a:latin typeface="+mj-ea"/>
              </a:rPr>
              <a:t>综合示例（二）——爬取淘宝商品</a:t>
            </a:r>
            <a:r>
              <a:rPr lang="zh-CN" altLang="zh-CN" sz="4400" b="1" dirty="0" smtClean="0">
                <a:solidFill>
                  <a:schemeClr val="tx1"/>
                </a:solidFill>
                <a:latin typeface="+mj-ea"/>
              </a:rPr>
              <a:t>信息</a:t>
            </a:r>
            <a:endParaRPr lang="zh-CN" altLang="en-US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771800" y="3068960"/>
            <a:ext cx="5153000" cy="34049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+mn-ea"/>
              </a:rPr>
              <a:t>11.4.1  </a:t>
            </a:r>
            <a:r>
              <a:rPr lang="zh-CN" altLang="zh-CN" b="1" dirty="0">
                <a:latin typeface="+mn-ea"/>
              </a:rPr>
              <a:t>爬虫思路分析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11.4.2  </a:t>
            </a:r>
            <a:r>
              <a:rPr lang="zh-CN" altLang="zh-CN" b="1" dirty="0">
                <a:latin typeface="+mn-ea"/>
              </a:rPr>
              <a:t>爬虫代码及</a:t>
            </a:r>
            <a:r>
              <a:rPr lang="zh-CN" altLang="zh-CN" b="1" dirty="0" smtClean="0">
                <a:latin typeface="+mn-ea"/>
              </a:rPr>
              <a:t>分析</a:t>
            </a:r>
            <a:r>
              <a:rPr lang="zh-CN" altLang="en-US" b="1" dirty="0" smtClean="0">
                <a:latin typeface="+mn-ea"/>
              </a:rPr>
              <a:t>（详见书）</a:t>
            </a:r>
            <a:endParaRPr lang="zh-CN" altLang="zh-CN" b="1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448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11.4.1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爬虫思路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分析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）爬取的内容为淘宝网（</a:t>
            </a:r>
            <a:r>
              <a:rPr lang="en-US" altLang="zh-CN" dirty="0">
                <a:latin typeface="+mn-ea"/>
              </a:rPr>
              <a:t>https://www.taobao.com/</a:t>
            </a:r>
            <a:r>
              <a:rPr lang="zh-CN" altLang="zh-CN" dirty="0">
                <a:latin typeface="+mn-ea"/>
              </a:rPr>
              <a:t>）上男士短袖的商品信息，如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示。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92896"/>
            <a:ext cx="45243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54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9" y="0"/>
            <a:ext cx="8280920" cy="6473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zh-CN" sz="2200" dirty="0">
                <a:latin typeface="+mn-ea"/>
              </a:rPr>
              <a:t>）本节爬虫并不是请求该网页，而是使用</a:t>
            </a:r>
            <a:r>
              <a:rPr lang="en-US" altLang="zh-CN" sz="2200" dirty="0">
                <a:latin typeface="+mn-ea"/>
              </a:rPr>
              <a:t>Selenium</a:t>
            </a:r>
            <a:r>
              <a:rPr lang="zh-CN" altLang="zh-CN" sz="2200" dirty="0">
                <a:latin typeface="+mn-ea"/>
              </a:rPr>
              <a:t>和</a:t>
            </a:r>
            <a:r>
              <a:rPr lang="en-US" altLang="zh-CN" sz="2200" dirty="0" err="1">
                <a:latin typeface="+mn-ea"/>
              </a:rPr>
              <a:t>PhantomJS</a:t>
            </a:r>
            <a:r>
              <a:rPr lang="zh-CN" altLang="zh-CN" sz="2200" dirty="0">
                <a:latin typeface="+mn-ea"/>
              </a:rPr>
              <a:t>，模拟电脑的搜索操作，输入商品名称进行搜索，如</a:t>
            </a:r>
            <a:r>
              <a:rPr lang="zh-CN" altLang="zh-CN" sz="2200" dirty="0" smtClean="0">
                <a:latin typeface="+mn-ea"/>
              </a:rPr>
              <a:t>图所示</a:t>
            </a:r>
            <a:r>
              <a:rPr lang="zh-CN" altLang="zh-CN" sz="2200" dirty="0">
                <a:latin typeface="+mn-ea"/>
              </a:rPr>
              <a:t>，“检查”搜索框元素</a:t>
            </a:r>
            <a:r>
              <a:rPr lang="zh-CN" altLang="zh-CN" sz="2200" dirty="0" smtClean="0">
                <a:latin typeface="+mn-ea"/>
              </a:rPr>
              <a:t>。</a:t>
            </a:r>
            <a:endParaRPr lang="en-US" altLang="zh-CN" sz="22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（</a:t>
            </a:r>
            <a:r>
              <a:rPr lang="en-US" altLang="zh-CN" sz="2000" dirty="0"/>
              <a:t>3</a:t>
            </a:r>
            <a:r>
              <a:rPr lang="zh-CN" altLang="zh-CN" sz="2000" dirty="0"/>
              <a:t>）前文中，都是通过观察不同页面</a:t>
            </a:r>
            <a:r>
              <a:rPr lang="en-US" altLang="zh-CN" sz="2000" dirty="0"/>
              <a:t>URL</a:t>
            </a:r>
            <a:r>
              <a:rPr lang="zh-CN" altLang="zh-CN" sz="2000" dirty="0"/>
              <a:t>规律，来构造多页</a:t>
            </a:r>
            <a:r>
              <a:rPr lang="en-US" altLang="zh-CN" sz="2000" dirty="0"/>
              <a:t>URL</a:t>
            </a:r>
            <a:r>
              <a:rPr lang="zh-CN" altLang="zh-CN" sz="2000" dirty="0"/>
              <a:t>。本节使用</a:t>
            </a:r>
            <a:r>
              <a:rPr lang="en-US" altLang="zh-CN" sz="2000" dirty="0"/>
              <a:t>Selenium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PhantomJS</a:t>
            </a:r>
            <a:r>
              <a:rPr lang="zh-CN" altLang="zh-CN" sz="2000" dirty="0"/>
              <a:t>，模拟电脑的翻页操作，如</a:t>
            </a:r>
            <a:r>
              <a:rPr lang="zh-CN" altLang="zh-CN" sz="2000" dirty="0" smtClean="0"/>
              <a:t>图所</a:t>
            </a:r>
            <a:r>
              <a:rPr lang="zh-CN" altLang="zh-CN" sz="2000" dirty="0"/>
              <a:t>示，“检查”下一页元素。</a:t>
            </a:r>
          </a:p>
          <a:p>
            <a:pPr marL="0" indent="0">
              <a:buNone/>
            </a:pPr>
            <a:endParaRPr lang="zh-CN" altLang="zh-CN" sz="2200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764704"/>
            <a:ext cx="52578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563" y="4797152"/>
            <a:ext cx="5267325" cy="186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09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075240" cy="6141296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）爬取的内容有商品价格、付款人数、商品名称、商家名称</a:t>
            </a:r>
            <a:r>
              <a:rPr lang="zh-CN" altLang="zh-CN" dirty="0" smtClean="0"/>
              <a:t>和地址</a:t>
            </a:r>
            <a:r>
              <a:rPr lang="zh-CN" altLang="zh-CN" dirty="0"/>
              <a:t>，如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）把爬取数据存储到</a:t>
            </a:r>
            <a:r>
              <a:rPr lang="en-US" altLang="zh-CN" dirty="0"/>
              <a:t>MongoDB</a:t>
            </a:r>
            <a:r>
              <a:rPr lang="zh-CN" altLang="zh-CN" dirty="0"/>
              <a:t>数据库中。</a:t>
            </a:r>
          </a:p>
          <a:p>
            <a:pPr marL="0" indent="0">
              <a:buNone/>
            </a:pPr>
            <a:endParaRPr lang="zh-CN" altLang="zh-C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439102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38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11.1  </a:t>
            </a:r>
            <a:r>
              <a:rPr lang="en-US" altLang="zh-CN" sz="4800" b="1" dirty="0" err="1" smtClean="0">
                <a:solidFill>
                  <a:schemeClr val="tx1"/>
                </a:solidFill>
                <a:latin typeface="+mj-ea"/>
              </a:rPr>
              <a:t>Selenium&amp;PhantomJS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979712" y="3284984"/>
            <a:ext cx="5945088" cy="31889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+mn-ea"/>
              </a:rPr>
              <a:t>11.1.1  Selenium</a:t>
            </a:r>
            <a:r>
              <a:rPr lang="zh-CN" altLang="zh-CN" b="1" dirty="0">
                <a:latin typeface="+mn-ea"/>
              </a:rPr>
              <a:t>概念和安装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11.1.2  </a:t>
            </a:r>
            <a:r>
              <a:rPr lang="zh-CN" altLang="zh-CN" b="1" dirty="0">
                <a:latin typeface="+mn-ea"/>
              </a:rPr>
              <a:t>浏览器选择和安装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263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11.1.1  Selenium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概念和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安装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988840"/>
            <a:ext cx="7467600" cy="44851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Selenium</a:t>
            </a:r>
            <a:r>
              <a:rPr lang="zh-CN" altLang="zh-CN" dirty="0">
                <a:latin typeface="+mn-ea"/>
              </a:rPr>
              <a:t>是一个用于</a:t>
            </a:r>
            <a:r>
              <a:rPr lang="en-US" altLang="zh-CN" dirty="0">
                <a:latin typeface="+mn-ea"/>
              </a:rPr>
              <a:t>Web</a:t>
            </a:r>
            <a:r>
              <a:rPr lang="zh-CN" altLang="zh-CN" dirty="0">
                <a:latin typeface="+mn-ea"/>
              </a:rPr>
              <a:t>应用程序测试的工具，</a:t>
            </a:r>
            <a:r>
              <a:rPr lang="en-US" altLang="zh-CN" dirty="0">
                <a:latin typeface="+mn-ea"/>
              </a:rPr>
              <a:t>Selenium</a:t>
            </a:r>
            <a:r>
              <a:rPr lang="zh-CN" altLang="zh-CN" dirty="0">
                <a:latin typeface="+mn-ea"/>
              </a:rPr>
              <a:t>直接运行在浏览器中，就像真正的用户在操作一样。由于这个性质，</a:t>
            </a:r>
            <a:r>
              <a:rPr lang="en-US" altLang="zh-CN" dirty="0">
                <a:latin typeface="+mn-ea"/>
              </a:rPr>
              <a:t>Selenium</a:t>
            </a:r>
            <a:r>
              <a:rPr lang="zh-CN" altLang="zh-CN" dirty="0">
                <a:latin typeface="+mn-ea"/>
              </a:rPr>
              <a:t>也是一个强大的网络数据采集工具，其可以让浏览器自动加载页面，这样，使用了异步加载技术的网页，也可获取其需要的数据。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Selenium</a:t>
            </a:r>
            <a:r>
              <a:rPr lang="zh-CN" altLang="zh-CN" dirty="0">
                <a:latin typeface="+mn-ea"/>
              </a:rPr>
              <a:t>模块是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的第三方库，可以通过</a:t>
            </a:r>
            <a:r>
              <a:rPr lang="en-US" altLang="zh-CN" dirty="0">
                <a:latin typeface="+mn-ea"/>
              </a:rPr>
              <a:t>pip</a:t>
            </a:r>
            <a:r>
              <a:rPr lang="zh-CN" altLang="zh-CN" dirty="0">
                <a:latin typeface="+mn-ea"/>
              </a:rPr>
              <a:t>进行安装：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pip3 install selenium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219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11.1.2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浏览器选择和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安装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Selenium</a:t>
            </a:r>
            <a:r>
              <a:rPr lang="zh-CN" altLang="zh-CN" dirty="0">
                <a:latin typeface="+mn-ea"/>
              </a:rPr>
              <a:t>自己不带浏览器，需要配合第三方浏览器来使用。通过</a:t>
            </a:r>
            <a:r>
              <a:rPr lang="en-US" altLang="zh-CN" dirty="0">
                <a:latin typeface="+mn-ea"/>
              </a:rPr>
              <a:t>help</a:t>
            </a:r>
            <a:r>
              <a:rPr lang="zh-CN" altLang="zh-CN" dirty="0">
                <a:latin typeface="+mn-ea"/>
              </a:rPr>
              <a:t>命令查看</a:t>
            </a:r>
            <a:r>
              <a:rPr lang="en-US" altLang="zh-CN" dirty="0">
                <a:latin typeface="+mn-ea"/>
              </a:rPr>
              <a:t>Selenium</a:t>
            </a:r>
            <a:r>
              <a:rPr lang="zh-CN" altLang="zh-CN" dirty="0">
                <a:latin typeface="+mn-ea"/>
              </a:rPr>
              <a:t>的</a:t>
            </a:r>
            <a:r>
              <a:rPr lang="en-US" altLang="zh-CN" dirty="0" err="1">
                <a:latin typeface="+mn-ea"/>
              </a:rPr>
              <a:t>Webdriver</a:t>
            </a:r>
            <a:r>
              <a:rPr lang="zh-CN" altLang="zh-CN" dirty="0">
                <a:latin typeface="+mn-ea"/>
              </a:rPr>
              <a:t>功能，查看</a:t>
            </a:r>
            <a:r>
              <a:rPr lang="en-US" altLang="zh-CN" dirty="0" err="1">
                <a:latin typeface="+mn-ea"/>
              </a:rPr>
              <a:t>Webdriver</a:t>
            </a:r>
            <a:r>
              <a:rPr lang="zh-CN" altLang="zh-CN" dirty="0">
                <a:latin typeface="+mn-ea"/>
              </a:rPr>
              <a:t>支持的浏览器：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from selenium import </a:t>
            </a:r>
            <a:r>
              <a:rPr lang="en-US" altLang="zh-CN" dirty="0" err="1">
                <a:latin typeface="+mn-ea"/>
              </a:rPr>
              <a:t>webdriver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help(</a:t>
            </a:r>
            <a:r>
              <a:rPr lang="en-US" altLang="zh-CN" dirty="0" err="1">
                <a:latin typeface="+mn-ea"/>
              </a:rPr>
              <a:t>webdriver</a:t>
            </a:r>
            <a:r>
              <a:rPr lang="en-US" altLang="zh-CN" dirty="0">
                <a:latin typeface="+mn-ea"/>
              </a:rPr>
              <a:t>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查看执行后的结果，如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95531"/>
            <a:ext cx="26479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65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0"/>
            <a:ext cx="8147248" cy="954360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+mj-ea"/>
              </a:rPr>
              <a:t>11.2  </a:t>
            </a:r>
            <a:r>
              <a:rPr lang="en-US" altLang="zh-CN" sz="4400" b="1" dirty="0" err="1">
                <a:solidFill>
                  <a:schemeClr val="tx1"/>
                </a:solidFill>
                <a:latin typeface="+mj-ea"/>
              </a:rPr>
              <a:t>Selenium&amp;PhantomJS</a:t>
            </a:r>
            <a:r>
              <a:rPr lang="zh-CN" altLang="zh-CN" sz="4400" b="1" dirty="0" smtClean="0">
                <a:solidFill>
                  <a:schemeClr val="tx1"/>
                </a:solidFill>
                <a:latin typeface="+mj-ea"/>
              </a:rPr>
              <a:t>使用</a:t>
            </a:r>
            <a:endParaRPr lang="zh-CN" altLang="en-US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627784" y="3356992"/>
            <a:ext cx="5297016" cy="31169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11.2.1  </a:t>
            </a:r>
            <a:r>
              <a:rPr lang="zh-CN" altLang="zh-CN" b="1" dirty="0"/>
              <a:t>模拟浏览器操作</a:t>
            </a:r>
          </a:p>
          <a:p>
            <a:pPr marL="0" indent="0">
              <a:buNone/>
            </a:pPr>
            <a:r>
              <a:rPr lang="en-US" altLang="zh-CN" b="1" dirty="0"/>
              <a:t>11.2.2  </a:t>
            </a:r>
            <a:r>
              <a:rPr lang="zh-CN" altLang="zh-CN" b="1" dirty="0"/>
              <a:t>获取异步加载数据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24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11.2.1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模拟浏览器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操作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564904"/>
            <a:ext cx="7467600" cy="39090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Selenium</a:t>
            </a:r>
            <a:r>
              <a:rPr lang="zh-CN" altLang="zh-CN" dirty="0">
                <a:latin typeface="+mn-ea"/>
              </a:rPr>
              <a:t>和</a:t>
            </a:r>
            <a:r>
              <a:rPr lang="en-US" altLang="zh-CN" dirty="0" err="1">
                <a:latin typeface="+mn-ea"/>
              </a:rPr>
              <a:t>PhantomJS</a:t>
            </a:r>
            <a:r>
              <a:rPr lang="zh-CN" altLang="zh-CN" dirty="0">
                <a:latin typeface="+mn-ea"/>
              </a:rPr>
              <a:t>的配合使用可以完全模拟用户在浏览器上的所有操作，包括输入框内容填写、单击、截屏、下滑等各种操作。这样，对于需要登录的网站，用户可以不需要通过构造表单或提交</a:t>
            </a:r>
            <a:r>
              <a:rPr lang="en-US" altLang="zh-CN" dirty="0">
                <a:latin typeface="+mn-ea"/>
              </a:rPr>
              <a:t>cookie</a:t>
            </a:r>
            <a:r>
              <a:rPr lang="zh-CN" altLang="zh-CN" dirty="0">
                <a:latin typeface="+mn-ea"/>
              </a:rPr>
              <a:t>信息来登录网站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982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11.2.2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获取异步加载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数据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1560" y="3284984"/>
            <a:ext cx="7467600" cy="34335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zh-CN" altLang="zh-CN" dirty="0" smtClean="0">
                <a:latin typeface="+mn-ea"/>
              </a:rPr>
              <a:t>上文</a:t>
            </a:r>
            <a:r>
              <a:rPr lang="zh-CN" altLang="zh-CN" dirty="0">
                <a:latin typeface="+mn-ea"/>
              </a:rPr>
              <a:t>中提到</a:t>
            </a:r>
            <a:r>
              <a:rPr lang="en-US" altLang="zh-CN" dirty="0" err="1">
                <a:latin typeface="+mn-ea"/>
              </a:rPr>
              <a:t>driver.get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zh-CN" dirty="0">
                <a:latin typeface="+mn-ea"/>
              </a:rPr>
              <a:t>方法请求过后的网页源代码中有异步加载的信息，这样便可以轻松获取</a:t>
            </a:r>
            <a:r>
              <a:rPr lang="en-US" altLang="zh-CN" dirty="0" err="1">
                <a:latin typeface="+mn-ea"/>
              </a:rPr>
              <a:t>Javascript</a:t>
            </a:r>
            <a:r>
              <a:rPr lang="zh-CN" altLang="zh-CN" dirty="0">
                <a:latin typeface="+mn-ea"/>
              </a:rPr>
              <a:t>数据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577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+mj-ea"/>
              </a:rPr>
              <a:t>11.3  </a:t>
            </a:r>
            <a:r>
              <a:rPr lang="zh-CN" altLang="zh-CN" sz="4400" b="1" dirty="0">
                <a:solidFill>
                  <a:schemeClr val="tx1"/>
                </a:solidFill>
                <a:latin typeface="+mj-ea"/>
              </a:rPr>
              <a:t>综合示例（一）——爬取</a:t>
            </a:r>
            <a:r>
              <a:rPr lang="en-US" altLang="zh-CN" sz="4400" b="1" dirty="0">
                <a:solidFill>
                  <a:schemeClr val="tx1"/>
                </a:solidFill>
                <a:latin typeface="+mj-ea"/>
              </a:rPr>
              <a:t>QQ</a:t>
            </a:r>
            <a:r>
              <a:rPr lang="zh-CN" altLang="zh-CN" sz="4400" b="1" dirty="0">
                <a:solidFill>
                  <a:schemeClr val="tx1"/>
                </a:solidFill>
                <a:latin typeface="+mj-ea"/>
              </a:rPr>
              <a:t>空间好友</a:t>
            </a:r>
            <a:r>
              <a:rPr lang="zh-CN" altLang="zh-CN" sz="4400" b="1" dirty="0" smtClean="0">
                <a:solidFill>
                  <a:schemeClr val="tx1"/>
                </a:solidFill>
                <a:latin typeface="+mj-ea"/>
              </a:rPr>
              <a:t>说说</a:t>
            </a:r>
            <a:endParaRPr lang="zh-CN" altLang="en-US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771800" y="2708920"/>
            <a:ext cx="5080992" cy="36930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+mn-ea"/>
              </a:rPr>
              <a:t>11.3.1  </a:t>
            </a:r>
            <a:r>
              <a:rPr lang="en-US" altLang="zh-CN" b="1" dirty="0">
                <a:latin typeface="+mn-ea"/>
              </a:rPr>
              <a:t>CSV</a:t>
            </a:r>
            <a:r>
              <a:rPr lang="zh-CN" altLang="zh-CN" b="1" dirty="0">
                <a:latin typeface="+mn-ea"/>
              </a:rPr>
              <a:t>文件读取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11.3.2  </a:t>
            </a:r>
            <a:r>
              <a:rPr lang="zh-CN" altLang="zh-CN" b="1" dirty="0">
                <a:latin typeface="+mn-ea"/>
              </a:rPr>
              <a:t>爬虫思路分析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11.3.3  </a:t>
            </a:r>
            <a:r>
              <a:rPr lang="zh-CN" altLang="zh-CN" b="1" dirty="0">
                <a:latin typeface="+mn-ea"/>
              </a:rPr>
              <a:t>爬虫代码及</a:t>
            </a:r>
            <a:r>
              <a:rPr lang="zh-CN" altLang="zh-CN" b="1" dirty="0" smtClean="0">
                <a:latin typeface="+mn-ea"/>
              </a:rPr>
              <a:t>分析</a:t>
            </a:r>
            <a:r>
              <a:rPr lang="zh-CN" altLang="en-US" b="1" dirty="0" smtClean="0">
                <a:latin typeface="+mn-ea"/>
              </a:rPr>
              <a:t>（详见书）</a:t>
            </a:r>
            <a:endParaRPr lang="zh-CN" altLang="zh-CN" b="1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01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467600" cy="868958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11.3.1  CSV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文件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读取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7859216" cy="5061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前文中讲解到使用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第三方库</a:t>
            </a:r>
            <a:r>
              <a:rPr lang="en-US" altLang="zh-CN" dirty="0">
                <a:latin typeface="+mn-ea"/>
              </a:rPr>
              <a:t>csv</a:t>
            </a:r>
            <a:r>
              <a:rPr lang="zh-CN" altLang="zh-CN" dirty="0">
                <a:latin typeface="+mn-ea"/>
              </a:rPr>
              <a:t>存储数据到</a:t>
            </a:r>
            <a:r>
              <a:rPr lang="en-US" altLang="zh-CN" dirty="0">
                <a:latin typeface="+mn-ea"/>
              </a:rPr>
              <a:t>CSV</a:t>
            </a:r>
            <a:r>
              <a:rPr lang="zh-CN" altLang="zh-CN" dirty="0">
                <a:latin typeface="+mn-ea"/>
              </a:rPr>
              <a:t>文件中。</a:t>
            </a:r>
            <a:r>
              <a:rPr lang="en-US" altLang="zh-CN" dirty="0">
                <a:latin typeface="+mn-ea"/>
              </a:rPr>
              <a:t>csv</a:t>
            </a:r>
            <a:r>
              <a:rPr lang="zh-CN" altLang="zh-CN" dirty="0">
                <a:latin typeface="+mn-ea"/>
              </a:rPr>
              <a:t>库不仅可以存储</a:t>
            </a:r>
            <a:r>
              <a:rPr lang="en-US" altLang="zh-CN" dirty="0">
                <a:latin typeface="+mn-ea"/>
              </a:rPr>
              <a:t>CSV</a:t>
            </a:r>
            <a:r>
              <a:rPr lang="zh-CN" altLang="zh-CN" dirty="0">
                <a:latin typeface="+mn-ea"/>
              </a:rPr>
              <a:t>数据，也可以读取</a:t>
            </a:r>
            <a:r>
              <a:rPr lang="en-US" altLang="zh-CN" dirty="0">
                <a:latin typeface="+mn-ea"/>
              </a:rPr>
              <a:t>CSV</a:t>
            </a:r>
            <a:r>
              <a:rPr lang="zh-CN" altLang="zh-CN" dirty="0">
                <a:latin typeface="+mn-ea"/>
              </a:rPr>
              <a:t>文件的</a:t>
            </a:r>
            <a:r>
              <a:rPr lang="zh-CN" altLang="zh-CN" dirty="0" smtClean="0">
                <a:latin typeface="+mn-ea"/>
              </a:rPr>
              <a:t>读取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可通过如下代码读取</a:t>
            </a:r>
            <a:r>
              <a:rPr lang="en-US" altLang="zh-CN" dirty="0">
                <a:latin typeface="+mn-ea"/>
              </a:rPr>
              <a:t>CSV</a:t>
            </a:r>
            <a:r>
              <a:rPr lang="zh-CN" altLang="zh-CN" dirty="0">
                <a:latin typeface="+mn-ea"/>
              </a:rPr>
              <a:t>文件：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import csv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fp</a:t>
            </a:r>
            <a:r>
              <a:rPr lang="en-US" altLang="zh-CN" dirty="0">
                <a:latin typeface="+mn-ea"/>
              </a:rPr>
              <a:t> = open('C:/Users/LP/Desktop/</a:t>
            </a:r>
            <a:r>
              <a:rPr lang="en-US" altLang="zh-CN" dirty="0" err="1">
                <a:latin typeface="+mn-ea"/>
              </a:rPr>
              <a:t>doubanbook.csv',encoding</a:t>
            </a:r>
            <a:r>
              <a:rPr lang="en-US" altLang="zh-CN" dirty="0">
                <a:latin typeface="+mn-ea"/>
              </a:rPr>
              <a:t>='utf-8')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reader = </a:t>
            </a:r>
            <a:r>
              <a:rPr lang="en-US" altLang="zh-CN" dirty="0" err="1">
                <a:latin typeface="+mn-ea"/>
              </a:rPr>
              <a:t>csv.reader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fp</a:t>
            </a:r>
            <a:r>
              <a:rPr lang="en-US" altLang="zh-CN" dirty="0">
                <a:latin typeface="+mn-ea"/>
              </a:rPr>
              <a:t>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for row in reader: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print(row)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fp.close</a:t>
            </a:r>
            <a:r>
              <a:rPr lang="en-US" altLang="zh-CN" dirty="0">
                <a:latin typeface="+mn-ea"/>
              </a:rPr>
              <a:t>()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7050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</TotalTime>
  <Words>738</Words>
  <Application>Microsoft Office PowerPoint</Application>
  <PresentationFormat>全屏显示(4:3)</PresentationFormat>
  <Paragraphs>72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凸显</vt:lpstr>
      <vt:lpstr>第11章  Selenium模拟浏览器</vt:lpstr>
      <vt:lpstr>11.1  Selenium&amp;PhantomJS</vt:lpstr>
      <vt:lpstr>11.1.1  Selenium概念和安装</vt:lpstr>
      <vt:lpstr>11.1.2  浏览器选择和安装</vt:lpstr>
      <vt:lpstr>11.2  Selenium&amp;PhantomJS使用</vt:lpstr>
      <vt:lpstr>11.2.1  模拟浏览器操作</vt:lpstr>
      <vt:lpstr>11.2.2  获取异步加载数据</vt:lpstr>
      <vt:lpstr>11.3  综合示例（一）——爬取QQ空间好友说说</vt:lpstr>
      <vt:lpstr>11.3.1  CSV文件读取</vt:lpstr>
      <vt:lpstr>11.3.2  爬虫思路分析</vt:lpstr>
      <vt:lpstr>PowerPoint 演示文稿</vt:lpstr>
      <vt:lpstr>11.4  综合示例（二）——爬取淘宝商品信息</vt:lpstr>
      <vt:lpstr>11.4.1  爬虫思路分析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第11章  Selenium模拟浏览器</dc:title>
  <dc:creator>yajie</dc:creator>
  <cp:lastModifiedBy>yajie</cp:lastModifiedBy>
  <cp:revision>4</cp:revision>
  <dcterms:created xsi:type="dcterms:W3CDTF">2018-03-14T01:48:32Z</dcterms:created>
  <dcterms:modified xsi:type="dcterms:W3CDTF">2018-03-14T02:21:53Z</dcterms:modified>
</cp:coreProperties>
</file>