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EB8A190-8A4D-4C1F-8A66-DE7CF51D022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8585F0B-0009-47B4-8C6C-0032F3747C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190-8A4D-4C1F-8A66-DE7CF51D022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5F0B-0009-47B4-8C6C-0032F3747C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190-8A4D-4C1F-8A66-DE7CF51D022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5F0B-0009-47B4-8C6C-0032F3747C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B8A190-8A4D-4C1F-8A66-DE7CF51D022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585F0B-0009-47B4-8C6C-0032F3747C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EB8A190-8A4D-4C1F-8A66-DE7CF51D022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8585F0B-0009-47B4-8C6C-0032F3747C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190-8A4D-4C1F-8A66-DE7CF51D022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5F0B-0009-47B4-8C6C-0032F3747C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190-8A4D-4C1F-8A66-DE7CF51D022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5F0B-0009-47B4-8C6C-0032F3747C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B8A190-8A4D-4C1F-8A66-DE7CF51D022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585F0B-0009-47B4-8C6C-0032F3747C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8A190-8A4D-4C1F-8A66-DE7CF51D022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5F0B-0009-47B4-8C6C-0032F3747C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B8A190-8A4D-4C1F-8A66-DE7CF51D022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585F0B-0009-47B4-8C6C-0032F3747C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B8A190-8A4D-4C1F-8A66-DE7CF51D022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585F0B-0009-47B4-8C6C-0032F3747C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B8A190-8A4D-4C1F-8A66-DE7CF51D0228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8585F0B-0009-47B4-8C6C-0032F3747C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60648"/>
            <a:ext cx="6768752" cy="1080120"/>
          </a:xfrm>
        </p:spPr>
        <p:txBody>
          <a:bodyPr>
            <a:normAutofit/>
          </a:bodyPr>
          <a:lstStyle/>
          <a:p>
            <a:pPr algn="ctr"/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  <a:latin typeface="+mj-ea"/>
              </a:rPr>
              <a:t>12</a:t>
            </a:r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章</a:t>
            </a:r>
            <a:r>
              <a:rPr lang="en-US" altLang="zh-CN" sz="4800" dirty="0">
                <a:solidFill>
                  <a:schemeClr val="tx1"/>
                </a:solidFill>
                <a:latin typeface="+mj-ea"/>
              </a:rPr>
              <a:t>  </a:t>
            </a:r>
            <a:r>
              <a:rPr lang="en-US" altLang="zh-CN" sz="4800" dirty="0" err="1">
                <a:solidFill>
                  <a:schemeClr val="tx1"/>
                </a:solidFill>
                <a:latin typeface="+mj-ea"/>
              </a:rPr>
              <a:t>Scrapy</a:t>
            </a:r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爬虫</a:t>
            </a:r>
            <a:r>
              <a:rPr lang="zh-CN" altLang="zh-CN" sz="4800" dirty="0" smtClean="0">
                <a:solidFill>
                  <a:schemeClr val="tx1"/>
                </a:solidFill>
                <a:latin typeface="+mj-ea"/>
              </a:rPr>
              <a:t>框架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7744" y="2708920"/>
            <a:ext cx="6172200" cy="360384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12.1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Scrapy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安装和使用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12.2  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综合示例（一）——爬取简书热门专题信息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12.3  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综合示例（二）——爬取贴吧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Python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话题精华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12.4  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综合示例（三）——爬取简书专题收录文章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12.5  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综合示例（四）——爬取简书推荐</a:t>
            </a:r>
          </a:p>
          <a:p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479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0"/>
            <a:ext cx="8784976" cy="6473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打开</a:t>
            </a:r>
            <a:r>
              <a:rPr lang="en-US" altLang="zh-CN" sz="2200" dirty="0">
                <a:latin typeface="+mn-ea"/>
              </a:rPr>
              <a:t>Chrome</a:t>
            </a:r>
            <a:r>
              <a:rPr lang="zh-CN" altLang="zh-CN" sz="2200" dirty="0">
                <a:latin typeface="+mn-ea"/>
              </a:rPr>
              <a:t>浏览器的开发者工具（按</a:t>
            </a:r>
            <a:r>
              <a:rPr lang="en-US" altLang="zh-CN" sz="2200" dirty="0">
                <a:latin typeface="+mn-ea"/>
              </a:rPr>
              <a:t>F12</a:t>
            </a:r>
            <a:r>
              <a:rPr lang="zh-CN" altLang="zh-CN" sz="2200" dirty="0">
                <a:latin typeface="+mn-ea"/>
              </a:rPr>
              <a:t>键），单击</a:t>
            </a:r>
            <a:r>
              <a:rPr lang="en-US" altLang="zh-CN" sz="2200" dirty="0">
                <a:latin typeface="+mn-ea"/>
              </a:rPr>
              <a:t>Network</a:t>
            </a:r>
            <a:r>
              <a:rPr lang="zh-CN" altLang="zh-CN" sz="2200" dirty="0">
                <a:latin typeface="+mn-ea"/>
              </a:rPr>
              <a:t>选项卡，如</a:t>
            </a:r>
            <a:r>
              <a:rPr lang="zh-CN" altLang="zh-CN" sz="2200" dirty="0" smtClean="0">
                <a:latin typeface="+mn-ea"/>
              </a:rPr>
              <a:t>图所</a:t>
            </a:r>
            <a:r>
              <a:rPr lang="zh-CN" altLang="zh-CN" sz="2200" dirty="0">
                <a:latin typeface="+mn-ea"/>
              </a:rPr>
              <a:t>示。</a:t>
            </a:r>
          </a:p>
          <a:p>
            <a:pPr marL="0" indent="0">
              <a:buNone/>
            </a:pPr>
            <a:endParaRPr lang="en-US" altLang="zh-CN" sz="2200" dirty="0" smtClean="0">
              <a:latin typeface="+mn-ea"/>
            </a:endParaRPr>
          </a:p>
          <a:p>
            <a:pPr marL="0" indent="0"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buNone/>
            </a:pPr>
            <a:endParaRPr lang="en-US" altLang="zh-CN" sz="2200" dirty="0" smtClean="0">
              <a:latin typeface="+mn-ea"/>
            </a:endParaRPr>
          </a:p>
          <a:p>
            <a:pPr marL="0" indent="0"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buNone/>
            </a:pPr>
            <a:endParaRPr lang="en-US" altLang="zh-CN" sz="2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sz="2200" dirty="0" smtClean="0">
                <a:latin typeface="+mn-ea"/>
              </a:rPr>
              <a:t>刷新</a:t>
            </a:r>
            <a:r>
              <a:rPr lang="zh-CN" altLang="zh-CN" sz="2200" dirty="0">
                <a:latin typeface="+mn-ea"/>
              </a:rPr>
              <a:t>网页，又会跳转到“推荐”，手动点选“热门”，选择</a:t>
            </a:r>
            <a:r>
              <a:rPr lang="en-US" altLang="zh-CN" sz="2200" dirty="0">
                <a:latin typeface="+mn-ea"/>
              </a:rPr>
              <a:t>XHR</a:t>
            </a:r>
            <a:r>
              <a:rPr lang="zh-CN" altLang="zh-CN" sz="2200" dirty="0">
                <a:latin typeface="+mn-ea"/>
              </a:rPr>
              <a:t>会发现</a:t>
            </a:r>
            <a:r>
              <a:rPr lang="en-US" altLang="zh-CN" sz="2200" dirty="0">
                <a:latin typeface="+mn-ea"/>
              </a:rPr>
              <a:t>Network</a:t>
            </a:r>
            <a:r>
              <a:rPr lang="zh-CN" altLang="zh-CN" sz="2200" dirty="0">
                <a:latin typeface="+mn-ea"/>
              </a:rPr>
              <a:t>选项卡中会加载一个文件，如</a:t>
            </a:r>
            <a:r>
              <a:rPr lang="zh-CN" altLang="zh-CN" sz="2200" dirty="0" smtClean="0">
                <a:latin typeface="+mn-ea"/>
              </a:rPr>
              <a:t>图所</a:t>
            </a:r>
            <a:r>
              <a:rPr lang="zh-CN" altLang="zh-CN" sz="2200" dirty="0">
                <a:latin typeface="+mn-ea"/>
              </a:rPr>
              <a:t>示。</a:t>
            </a:r>
          </a:p>
          <a:p>
            <a:pPr marL="0" indent="0">
              <a:buNone/>
            </a:pPr>
            <a:endParaRPr lang="zh-CN" altLang="en-US" sz="220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197" y="404664"/>
            <a:ext cx="38385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77071"/>
            <a:ext cx="44672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10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0"/>
            <a:ext cx="8640960" cy="6473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打开加载文件，在</a:t>
            </a:r>
            <a:r>
              <a:rPr lang="en-US" altLang="zh-CN" dirty="0">
                <a:latin typeface="+mn-ea"/>
              </a:rPr>
              <a:t>Headers</a:t>
            </a:r>
            <a:r>
              <a:rPr lang="zh-CN" altLang="zh-CN" dirty="0">
                <a:latin typeface="+mn-ea"/>
              </a:rPr>
              <a:t>部分可以看到热门专题的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，如</a:t>
            </a:r>
            <a:r>
              <a:rPr lang="zh-CN" altLang="zh-CN" dirty="0" smtClean="0">
                <a:latin typeface="+mn-ea"/>
              </a:rPr>
              <a:t>图</a:t>
            </a:r>
            <a:r>
              <a:rPr lang="zh-CN" altLang="en-US" dirty="0" smtClean="0">
                <a:latin typeface="+mn-ea"/>
              </a:rPr>
              <a:t>左</a:t>
            </a:r>
            <a:r>
              <a:rPr lang="zh-CN" altLang="zh-CN" dirty="0" smtClean="0">
                <a:latin typeface="+mn-ea"/>
              </a:rPr>
              <a:t>所</a:t>
            </a:r>
            <a:r>
              <a:rPr lang="zh-CN" altLang="zh-CN" dirty="0">
                <a:latin typeface="+mn-ea"/>
              </a:rPr>
              <a:t>示，在</a:t>
            </a:r>
            <a:r>
              <a:rPr lang="en-US" altLang="zh-CN" dirty="0">
                <a:latin typeface="+mn-ea"/>
              </a:rPr>
              <a:t>Response</a:t>
            </a:r>
            <a:r>
              <a:rPr lang="zh-CN" altLang="zh-CN" dirty="0">
                <a:latin typeface="+mn-ea"/>
              </a:rPr>
              <a:t>部分可看到返回的内容就是热门专题的信，如</a:t>
            </a:r>
            <a:r>
              <a:rPr lang="zh-CN" altLang="zh-CN" dirty="0" smtClean="0">
                <a:latin typeface="+mn-ea"/>
              </a:rPr>
              <a:t>图</a:t>
            </a:r>
            <a:r>
              <a:rPr lang="zh-CN" altLang="en-US" dirty="0" smtClean="0">
                <a:latin typeface="+mn-ea"/>
              </a:rPr>
              <a:t>右</a:t>
            </a:r>
            <a:r>
              <a:rPr lang="zh-CN" altLang="zh-CN" dirty="0" smtClean="0">
                <a:latin typeface="+mn-ea"/>
              </a:rPr>
              <a:t>所</a:t>
            </a:r>
            <a:r>
              <a:rPr lang="zh-CN" altLang="zh-CN" dirty="0">
                <a:latin typeface="+mn-ea"/>
              </a:rPr>
              <a:t>示。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40532"/>
            <a:ext cx="4355976" cy="463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89" y="1470497"/>
            <a:ext cx="435297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78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147248" cy="6285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3</a:t>
            </a:r>
            <a:r>
              <a:rPr lang="zh-CN" altLang="zh-CN" sz="2200" dirty="0">
                <a:latin typeface="+mn-ea"/>
              </a:rPr>
              <a:t>）简书热门专题分页也采用了异步加载的技术，打开开发者工具，通过手动下滑翻页，查看</a:t>
            </a:r>
            <a:r>
              <a:rPr lang="en-US" altLang="zh-CN" sz="2200" dirty="0">
                <a:latin typeface="+mn-ea"/>
              </a:rPr>
              <a:t>URL</a:t>
            </a:r>
            <a:r>
              <a:rPr lang="zh-CN" altLang="zh-CN" sz="2200" dirty="0">
                <a:latin typeface="+mn-ea"/>
              </a:rPr>
              <a:t>变化情况，如</a:t>
            </a:r>
            <a:r>
              <a:rPr lang="zh-CN" altLang="zh-CN" sz="2200" dirty="0" smtClean="0">
                <a:latin typeface="+mn-ea"/>
              </a:rPr>
              <a:t>图所</a:t>
            </a:r>
            <a:r>
              <a:rPr lang="zh-CN" altLang="zh-CN" sz="2200" dirty="0">
                <a:latin typeface="+mn-ea"/>
              </a:rPr>
              <a:t>示，可以看出是通过改变</a:t>
            </a:r>
            <a:r>
              <a:rPr lang="en-US" altLang="zh-CN" sz="2200" dirty="0">
                <a:latin typeface="+mn-ea"/>
              </a:rPr>
              <a:t>page</a:t>
            </a:r>
            <a:r>
              <a:rPr lang="zh-CN" altLang="zh-CN" sz="2200" dirty="0">
                <a:latin typeface="+mn-ea"/>
              </a:rPr>
              <a:t>后的数字进行翻页，把第一页的</a:t>
            </a:r>
            <a:r>
              <a:rPr lang="en-US" altLang="zh-CN" sz="2200" dirty="0">
                <a:latin typeface="+mn-ea"/>
              </a:rPr>
              <a:t>URL</a:t>
            </a:r>
            <a:r>
              <a:rPr lang="zh-CN" altLang="zh-CN" sz="2200" dirty="0">
                <a:latin typeface="+mn-ea"/>
              </a:rPr>
              <a:t>改为</a:t>
            </a:r>
            <a:r>
              <a:rPr lang="en-US" altLang="zh-CN" sz="2200" dirty="0">
                <a:latin typeface="+mn-ea"/>
              </a:rPr>
              <a:t>http://www.jianshu.com/recommendations/collections?page=1&amp;order_by=hot</a:t>
            </a:r>
            <a:r>
              <a:rPr lang="zh-CN" altLang="zh-CN" sz="2200" dirty="0">
                <a:latin typeface="+mn-ea"/>
              </a:rPr>
              <a:t>，也可以正常访问，最后观察有</a:t>
            </a:r>
            <a:r>
              <a:rPr lang="en-US" altLang="zh-CN" sz="2200" dirty="0">
                <a:latin typeface="+mn-ea"/>
              </a:rPr>
              <a:t>38</a:t>
            </a:r>
            <a:r>
              <a:rPr lang="zh-CN" altLang="zh-CN" sz="2200" dirty="0">
                <a:latin typeface="+mn-ea"/>
              </a:rPr>
              <a:t>页，以此构造全部</a:t>
            </a:r>
            <a:r>
              <a:rPr lang="en-US" altLang="zh-CN" sz="2200" dirty="0">
                <a:latin typeface="+mn-ea"/>
              </a:rPr>
              <a:t>URL</a:t>
            </a:r>
            <a:r>
              <a:rPr lang="zh-CN" altLang="zh-CN" sz="22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2200" dirty="0"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05000"/>
            <a:ext cx="47434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844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0"/>
            <a:ext cx="8568952" cy="647395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）需要爬取的信息有：专题名称、专题介绍、收录文章和关注人数，如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zh-CN" dirty="0">
                <a:latin typeface="+mn-ea"/>
              </a:rPr>
              <a:t>）采用</a:t>
            </a:r>
            <a:r>
              <a:rPr lang="en-US" altLang="zh-CN" dirty="0" err="1">
                <a:latin typeface="+mn-ea"/>
              </a:rPr>
              <a:t>Scrapy</a:t>
            </a:r>
            <a:r>
              <a:rPr lang="zh-CN" altLang="zh-CN" dirty="0">
                <a:latin typeface="+mn-ea"/>
              </a:rPr>
              <a:t>框架进行爬取，通过</a:t>
            </a:r>
            <a:r>
              <a:rPr lang="en-US" altLang="zh-CN" dirty="0">
                <a:latin typeface="+mn-ea"/>
              </a:rPr>
              <a:t>Feed exports</a:t>
            </a:r>
            <a:r>
              <a:rPr lang="zh-CN" altLang="zh-CN" dirty="0">
                <a:latin typeface="+mn-ea"/>
              </a:rPr>
              <a:t>功能把爬虫信息存入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zh-CN" dirty="0">
                <a:latin typeface="+mn-ea"/>
              </a:rPr>
              <a:t>文件中。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1124744"/>
            <a:ext cx="45624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60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12.3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综合示例（二）——爬取贴吧</a:t>
            </a:r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Python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话题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精华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627784" y="2852936"/>
            <a:ext cx="5297016" cy="36210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12.3.1  </a:t>
            </a:r>
            <a:r>
              <a:rPr lang="zh-CN" altLang="zh-CN" b="1" dirty="0">
                <a:latin typeface="+mn-ea"/>
              </a:rPr>
              <a:t>爬虫思路分析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12.3.2  </a:t>
            </a:r>
            <a:r>
              <a:rPr lang="zh-CN" altLang="zh-CN" b="1" dirty="0">
                <a:latin typeface="+mn-ea"/>
              </a:rPr>
              <a:t>爬虫代码及</a:t>
            </a:r>
            <a:r>
              <a:rPr lang="zh-CN" altLang="zh-CN" b="1" dirty="0" smtClean="0">
                <a:latin typeface="+mn-ea"/>
              </a:rPr>
              <a:t>分析</a:t>
            </a:r>
            <a:r>
              <a:rPr lang="zh-CN" altLang="en-US" b="1" dirty="0" smtClean="0">
                <a:latin typeface="+mn-ea"/>
              </a:rPr>
              <a:t>（详见书）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904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7488832" cy="69269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12.3.1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爬虫思路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620688"/>
            <a:ext cx="8748464" cy="5853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zh-CN" sz="2200" dirty="0">
                <a:latin typeface="+mn-ea"/>
              </a:rPr>
              <a:t>）爬取的内容为贴吧</a:t>
            </a:r>
            <a:r>
              <a:rPr lang="en-US" altLang="zh-CN" sz="2200" dirty="0">
                <a:latin typeface="+mn-ea"/>
              </a:rPr>
              <a:t>Python</a:t>
            </a:r>
            <a:r>
              <a:rPr lang="zh-CN" altLang="zh-CN" sz="2200" dirty="0">
                <a:latin typeface="+mn-ea"/>
              </a:rPr>
              <a:t>话题精华的信息（</a:t>
            </a:r>
            <a:r>
              <a:rPr lang="en-US" altLang="zh-CN" sz="2200" dirty="0">
                <a:latin typeface="+mn-ea"/>
              </a:rPr>
              <a:t>https://www.zhihu.com/topic/19552832/top-answers?page=1</a:t>
            </a:r>
            <a:r>
              <a:rPr lang="zh-CN" altLang="zh-CN" sz="2200" dirty="0">
                <a:latin typeface="+mn-ea"/>
              </a:rPr>
              <a:t>），如</a:t>
            </a:r>
            <a:r>
              <a:rPr lang="zh-CN" altLang="zh-CN" sz="2200" dirty="0" smtClean="0">
                <a:latin typeface="+mn-ea"/>
              </a:rPr>
              <a:t>图所</a:t>
            </a:r>
            <a:r>
              <a:rPr lang="zh-CN" altLang="zh-CN" sz="2200" dirty="0">
                <a:latin typeface="+mn-ea"/>
              </a:rPr>
              <a:t>示。</a:t>
            </a:r>
          </a:p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）爬取</a:t>
            </a:r>
            <a:r>
              <a:rPr lang="en-US" altLang="zh-CN" sz="2200" dirty="0">
                <a:latin typeface="+mn-ea"/>
              </a:rPr>
              <a:t>50</a:t>
            </a:r>
            <a:r>
              <a:rPr lang="zh-CN" altLang="zh-CN" sz="2200" dirty="0">
                <a:latin typeface="+mn-ea"/>
              </a:rPr>
              <a:t>页的信息，通过手动浏览，以下为前</a:t>
            </a:r>
            <a:r>
              <a:rPr lang="en-US" altLang="zh-CN" sz="2200" dirty="0">
                <a:latin typeface="+mn-ea"/>
              </a:rPr>
              <a:t>4</a:t>
            </a:r>
            <a:r>
              <a:rPr lang="zh-CN" altLang="zh-CN" sz="2200" dirty="0">
                <a:latin typeface="+mn-ea"/>
              </a:rPr>
              <a:t>页的网址：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https://www.zhihu.com/topic/19552832/top-answers?page=1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https://www.zhihu.com/topic/19552832/top-answers?page=2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https://www.zhihu.com/topic/19552832/top-answers?page=3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https://www.zhihu.com/topic/19552832/top-answers?page=4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通过观察规律，很容易构造出全部</a:t>
            </a:r>
            <a:r>
              <a:rPr lang="en-US" altLang="zh-CN" sz="2200" dirty="0">
                <a:latin typeface="+mn-ea"/>
              </a:rPr>
              <a:t>URL.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endParaRPr lang="zh-CN" altLang="en-US" sz="2200" dirty="0"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1048"/>
            <a:ext cx="3021859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57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496944" cy="635732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）需要爬取的信息有：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问题、点赞数、回答问题用户、用户信息和回答内容，如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）采用</a:t>
            </a:r>
            <a:r>
              <a:rPr lang="en-US" altLang="zh-CN" dirty="0" err="1">
                <a:latin typeface="+mn-ea"/>
              </a:rPr>
              <a:t>Scrapy</a:t>
            </a:r>
            <a:r>
              <a:rPr lang="zh-CN" altLang="zh-CN" dirty="0">
                <a:latin typeface="+mn-ea"/>
              </a:rPr>
              <a:t>框架进行爬取，通过</a:t>
            </a:r>
            <a:r>
              <a:rPr lang="en-US" altLang="zh-CN" dirty="0">
                <a:latin typeface="+mn-ea"/>
              </a:rPr>
              <a:t>pipeline.py</a:t>
            </a:r>
            <a:r>
              <a:rPr lang="zh-CN" altLang="zh-CN" dirty="0">
                <a:latin typeface="+mn-ea"/>
              </a:rPr>
              <a:t>把数据存储到</a:t>
            </a:r>
            <a:r>
              <a:rPr lang="en-US" altLang="zh-CN" dirty="0">
                <a:latin typeface="+mn-ea"/>
              </a:rPr>
              <a:t>MongoDB</a:t>
            </a:r>
            <a:r>
              <a:rPr lang="zh-CN" altLang="zh-CN" dirty="0">
                <a:latin typeface="+mn-ea"/>
              </a:rPr>
              <a:t>数据库中。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40" y="1988840"/>
            <a:ext cx="42481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82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68952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12.4  </a:t>
            </a:r>
            <a:r>
              <a:rPr lang="zh-CN" altLang="zh-CN" sz="4400" b="1" dirty="0">
                <a:solidFill>
                  <a:schemeClr val="tx1"/>
                </a:solidFill>
                <a:latin typeface="+mj-ea"/>
              </a:rPr>
              <a:t>综合示例（三）——爬取简书专题收录</a:t>
            </a:r>
            <a:r>
              <a:rPr lang="zh-CN" altLang="zh-CN" sz="4400" b="1" dirty="0" smtClean="0">
                <a:solidFill>
                  <a:schemeClr val="tx1"/>
                </a:solidFill>
                <a:latin typeface="+mj-ea"/>
              </a:rPr>
              <a:t>文章</a:t>
            </a:r>
            <a:endParaRPr lang="zh-CN" altLang="en-US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267744" y="3068960"/>
            <a:ext cx="5657056" cy="3404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12.4.1  </a:t>
            </a:r>
            <a:r>
              <a:rPr lang="zh-CN" altLang="zh-CN" b="1" dirty="0">
                <a:latin typeface="+mn-ea"/>
              </a:rPr>
              <a:t>爬虫思路分析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12.4.2  </a:t>
            </a:r>
            <a:r>
              <a:rPr lang="zh-CN" altLang="zh-CN" b="1" dirty="0">
                <a:latin typeface="+mn-ea"/>
              </a:rPr>
              <a:t>爬虫代码及</a:t>
            </a:r>
            <a:r>
              <a:rPr lang="zh-CN" altLang="zh-CN" b="1" dirty="0" smtClean="0">
                <a:latin typeface="+mn-ea"/>
              </a:rPr>
              <a:t>分析</a:t>
            </a:r>
            <a:r>
              <a:rPr lang="zh-CN" altLang="en-US" b="1" dirty="0" smtClean="0">
                <a:latin typeface="+mn-ea"/>
              </a:rPr>
              <a:t>（详见图）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004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7560840" cy="764704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12.4.1  </a:t>
            </a:r>
            <a:r>
              <a:rPr lang="zh-CN" altLang="zh-CN" sz="4400" b="1" dirty="0">
                <a:solidFill>
                  <a:schemeClr val="tx1"/>
                </a:solidFill>
                <a:latin typeface="+mj-ea"/>
              </a:rPr>
              <a:t>爬虫思路</a:t>
            </a:r>
            <a:r>
              <a:rPr lang="zh-CN" altLang="zh-CN" sz="44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692696"/>
            <a:ext cx="8568952" cy="5781256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）爬取的内容为简书</a:t>
            </a:r>
            <a:r>
              <a:rPr lang="en-US" altLang="zh-CN" dirty="0"/>
              <a:t>IT</a:t>
            </a:r>
            <a:r>
              <a:rPr lang="zh-CN" altLang="zh-CN" dirty="0"/>
              <a:t>互联网专题的收录文章信息（</a:t>
            </a:r>
            <a:r>
              <a:rPr lang="en-US" altLang="zh-CN" dirty="0"/>
              <a:t>http://www.jianshu.com/c/V2CqjW?order_by=added_at&amp;page=1</a:t>
            </a:r>
            <a:r>
              <a:rPr lang="zh-CN" altLang="zh-CN" dirty="0"/>
              <a:t>），如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）当初次进入</a:t>
            </a:r>
            <a:r>
              <a:rPr lang="en-US" altLang="zh-CN" dirty="0"/>
              <a:t>IT</a:t>
            </a:r>
            <a:r>
              <a:rPr lang="zh-CN" altLang="zh-CN" dirty="0"/>
              <a:t>互联网专题时，进入的是“最新评论”，切换为“最新收录”时，网页</a:t>
            </a:r>
            <a:r>
              <a:rPr lang="en-US" altLang="zh-CN" dirty="0"/>
              <a:t>URL</a:t>
            </a:r>
            <a:r>
              <a:rPr lang="zh-CN" altLang="zh-CN" dirty="0"/>
              <a:t>没有发生变化，这说明该网页使用了异步加载。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56792"/>
            <a:ext cx="42291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157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496944" cy="635732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打开</a:t>
            </a:r>
            <a:r>
              <a:rPr lang="en-US" altLang="zh-CN" dirty="0">
                <a:latin typeface="+mn-ea"/>
              </a:rPr>
              <a:t>Chrome</a:t>
            </a:r>
            <a:r>
              <a:rPr lang="zh-CN" altLang="zh-CN" dirty="0">
                <a:latin typeface="+mn-ea"/>
              </a:rPr>
              <a:t>浏览器的开发者工具（按</a:t>
            </a:r>
            <a:r>
              <a:rPr lang="en-US" altLang="zh-CN" dirty="0">
                <a:latin typeface="+mn-ea"/>
              </a:rPr>
              <a:t>F12</a:t>
            </a:r>
            <a:r>
              <a:rPr lang="zh-CN" altLang="zh-CN" dirty="0">
                <a:latin typeface="+mn-ea"/>
              </a:rPr>
              <a:t>键），单击</a:t>
            </a:r>
            <a:r>
              <a:rPr lang="en-US" altLang="zh-CN" dirty="0">
                <a:latin typeface="+mn-ea"/>
              </a:rPr>
              <a:t>Network</a:t>
            </a:r>
            <a:r>
              <a:rPr lang="zh-CN" altLang="zh-CN" dirty="0">
                <a:latin typeface="+mn-ea"/>
              </a:rPr>
              <a:t>选项卡（</a:t>
            </a:r>
            <a:r>
              <a:rPr lang="zh-CN" altLang="zh-CN" dirty="0" smtClean="0">
                <a:latin typeface="+mn-ea"/>
              </a:rPr>
              <a:t>如</a:t>
            </a:r>
            <a:r>
              <a:rPr lang="zh-CN" altLang="en-US" dirty="0" smtClean="0">
                <a:latin typeface="+mn-ea"/>
              </a:rPr>
              <a:t>左图</a:t>
            </a:r>
            <a:r>
              <a:rPr lang="zh-CN" altLang="zh-CN" dirty="0" smtClean="0">
                <a:latin typeface="+mn-ea"/>
              </a:rPr>
              <a:t>所</a:t>
            </a:r>
            <a:r>
              <a:rPr lang="zh-CN" altLang="zh-CN" dirty="0">
                <a:latin typeface="+mn-ea"/>
              </a:rPr>
              <a:t>示）。</a:t>
            </a: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刷新</a:t>
            </a:r>
            <a:r>
              <a:rPr lang="zh-CN" altLang="zh-CN" dirty="0">
                <a:latin typeface="+mn-ea"/>
              </a:rPr>
              <a:t>网页，又会跳转到“最新评论”，手动点选“最新收录”，选择</a:t>
            </a:r>
            <a:r>
              <a:rPr lang="en-US" altLang="zh-CN" dirty="0">
                <a:latin typeface="+mn-ea"/>
              </a:rPr>
              <a:t>XHR</a:t>
            </a:r>
            <a:r>
              <a:rPr lang="zh-CN" altLang="zh-CN" dirty="0">
                <a:latin typeface="+mn-ea"/>
              </a:rPr>
              <a:t>会发现</a:t>
            </a:r>
            <a:r>
              <a:rPr lang="en-US" altLang="zh-CN" dirty="0">
                <a:latin typeface="+mn-ea"/>
              </a:rPr>
              <a:t>Network</a:t>
            </a:r>
            <a:r>
              <a:rPr lang="zh-CN" altLang="zh-CN" dirty="0">
                <a:latin typeface="+mn-ea"/>
              </a:rPr>
              <a:t>选项卡中会加载一个文件，</a:t>
            </a:r>
            <a:r>
              <a:rPr lang="zh-CN" altLang="zh-CN" dirty="0" smtClean="0">
                <a:latin typeface="+mn-ea"/>
              </a:rPr>
              <a:t>如</a:t>
            </a:r>
            <a:r>
              <a:rPr lang="zh-CN" altLang="en-US" dirty="0" smtClean="0">
                <a:latin typeface="+mn-ea"/>
              </a:rPr>
              <a:t>右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4" y="2420887"/>
            <a:ext cx="36004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2291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83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12.1  </a:t>
            </a:r>
            <a:r>
              <a:rPr lang="en-US" altLang="zh-CN" sz="4800" b="1" dirty="0" err="1">
                <a:solidFill>
                  <a:schemeClr val="tx1"/>
                </a:solidFill>
                <a:latin typeface="+mj-ea"/>
              </a:rPr>
              <a:t>Scrapy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安装和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使用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339752" y="2708920"/>
            <a:ext cx="5585048" cy="3765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12.1.1  </a:t>
            </a:r>
            <a:r>
              <a:rPr lang="en-US" altLang="zh-CN" b="1" dirty="0" err="1">
                <a:latin typeface="+mn-ea"/>
              </a:rPr>
              <a:t>Scrapy</a:t>
            </a:r>
            <a:r>
              <a:rPr lang="zh-CN" altLang="zh-CN" b="1" dirty="0">
                <a:latin typeface="+mn-ea"/>
              </a:rPr>
              <a:t>安装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12.1.2  </a:t>
            </a:r>
            <a:r>
              <a:rPr lang="zh-CN" altLang="zh-CN" b="1" dirty="0">
                <a:latin typeface="+mn-ea"/>
              </a:rPr>
              <a:t>创建</a:t>
            </a:r>
            <a:r>
              <a:rPr lang="en-US" altLang="zh-CN" b="1" dirty="0" err="1">
                <a:latin typeface="+mn-ea"/>
              </a:rPr>
              <a:t>Scrapy</a:t>
            </a:r>
            <a:r>
              <a:rPr lang="zh-CN" altLang="zh-CN" b="1" dirty="0">
                <a:latin typeface="+mn-ea"/>
              </a:rPr>
              <a:t>项目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12.1.3  </a:t>
            </a:r>
            <a:r>
              <a:rPr lang="en-US" altLang="zh-CN" b="1" dirty="0" err="1">
                <a:latin typeface="+mn-ea"/>
              </a:rPr>
              <a:t>Scrapy</a:t>
            </a:r>
            <a:r>
              <a:rPr lang="zh-CN" altLang="zh-CN" b="1" dirty="0">
                <a:latin typeface="+mn-ea"/>
              </a:rPr>
              <a:t>文件介绍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12.1.4  </a:t>
            </a:r>
            <a:r>
              <a:rPr lang="en-US" altLang="zh-CN" b="1" dirty="0" err="1">
                <a:latin typeface="+mn-ea"/>
              </a:rPr>
              <a:t>Scrapy</a:t>
            </a:r>
            <a:r>
              <a:rPr lang="zh-CN" altLang="zh-CN" b="1" dirty="0">
                <a:latin typeface="+mn-ea"/>
              </a:rPr>
              <a:t>爬虫编写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12.1.5  </a:t>
            </a:r>
            <a:r>
              <a:rPr lang="en-US" altLang="zh-CN" b="1" dirty="0" err="1">
                <a:latin typeface="+mn-ea"/>
              </a:rPr>
              <a:t>Scrapy</a:t>
            </a:r>
            <a:r>
              <a:rPr lang="zh-CN" altLang="zh-CN" b="1" dirty="0">
                <a:latin typeface="+mn-ea"/>
              </a:rPr>
              <a:t>爬虫运行</a:t>
            </a:r>
          </a:p>
        </p:txBody>
      </p:sp>
    </p:spTree>
    <p:extLst>
      <p:ext uri="{BB962C8B-B14F-4D97-AF65-F5344CB8AC3E}">
        <p14:creationId xmlns:p14="http://schemas.microsoft.com/office/powerpoint/2010/main" val="77009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0"/>
            <a:ext cx="8496944" cy="647395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打开加载文件，在</a:t>
            </a:r>
            <a:r>
              <a:rPr lang="en-US" altLang="zh-CN" dirty="0"/>
              <a:t>Headers</a:t>
            </a:r>
            <a:r>
              <a:rPr lang="zh-CN" altLang="zh-CN" dirty="0"/>
              <a:t>部分可以看到</a:t>
            </a:r>
            <a:r>
              <a:rPr lang="en-US" altLang="zh-CN" dirty="0"/>
              <a:t>IT</a:t>
            </a:r>
            <a:r>
              <a:rPr lang="zh-CN" altLang="zh-CN" dirty="0"/>
              <a:t>互联网专题收录文章的</a:t>
            </a:r>
            <a:r>
              <a:rPr lang="en-US" altLang="zh-CN" dirty="0"/>
              <a:t>URL</a:t>
            </a:r>
            <a:r>
              <a:rPr lang="zh-CN" altLang="zh-CN" dirty="0"/>
              <a:t>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左图</a:t>
            </a:r>
            <a:r>
              <a:rPr lang="zh-CN" altLang="zh-CN" dirty="0" smtClean="0"/>
              <a:t>所</a:t>
            </a:r>
            <a:r>
              <a:rPr lang="zh-CN" altLang="zh-CN" dirty="0"/>
              <a:t>示，在</a:t>
            </a:r>
            <a:r>
              <a:rPr lang="en-US" altLang="zh-CN" dirty="0"/>
              <a:t>Response</a:t>
            </a:r>
            <a:r>
              <a:rPr lang="zh-CN" altLang="zh-CN" dirty="0"/>
              <a:t>部分可看到返回的内容就是收录文章的信息，</a:t>
            </a:r>
            <a:r>
              <a:rPr lang="zh-CN" altLang="zh-CN" dirty="0" smtClean="0"/>
              <a:t>如</a:t>
            </a:r>
            <a:r>
              <a:rPr lang="zh-CN" altLang="en-US" dirty="0"/>
              <a:t>右</a:t>
            </a:r>
            <a:r>
              <a:rPr lang="zh-CN" altLang="en-US" dirty="0" smtClean="0"/>
              <a:t>图</a:t>
            </a:r>
            <a:r>
              <a:rPr lang="zh-CN" altLang="zh-CN" dirty="0" smtClean="0"/>
              <a:t>所</a:t>
            </a:r>
            <a:r>
              <a:rPr lang="zh-CN" altLang="zh-CN" dirty="0"/>
              <a:t>示。</a:t>
            </a:r>
          </a:p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" y="1478969"/>
            <a:ext cx="4621447" cy="4902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4120687" cy="435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999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0"/>
            <a:ext cx="8424936" cy="647395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）翻页也采用了异步加载的技术，打开开发者工具，通过手动下滑翻页，查看</a:t>
            </a:r>
            <a:r>
              <a:rPr lang="en-US" altLang="zh-CN" dirty="0"/>
              <a:t>URL</a:t>
            </a:r>
            <a:r>
              <a:rPr lang="zh-CN" altLang="zh-CN" dirty="0"/>
              <a:t>变化情况，如</a:t>
            </a:r>
            <a:r>
              <a:rPr lang="zh-CN" altLang="zh-CN" dirty="0" smtClean="0"/>
              <a:t>图所</a:t>
            </a:r>
            <a:r>
              <a:rPr lang="zh-CN" altLang="zh-CN" dirty="0"/>
              <a:t>示，可以看出是通过改变</a:t>
            </a:r>
            <a:r>
              <a:rPr lang="en-US" altLang="zh-CN" dirty="0"/>
              <a:t>page</a:t>
            </a:r>
            <a:r>
              <a:rPr lang="zh-CN" altLang="zh-CN" dirty="0"/>
              <a:t>后的数字进行翻页，把第一页的</a:t>
            </a:r>
            <a:r>
              <a:rPr lang="en-US" altLang="zh-CN" dirty="0"/>
              <a:t>URL</a:t>
            </a:r>
            <a:r>
              <a:rPr lang="zh-CN" altLang="zh-CN" dirty="0"/>
              <a:t>改为</a:t>
            </a:r>
            <a:r>
              <a:rPr lang="en-US" altLang="zh-CN" dirty="0"/>
              <a:t>http://www.jianshu.com/c/V2CqjW?order_by=added_at&amp;page=1</a:t>
            </a:r>
            <a:r>
              <a:rPr lang="zh-CN" altLang="zh-CN" dirty="0"/>
              <a:t>，也可以正常访问，最后构造</a:t>
            </a:r>
            <a:r>
              <a:rPr lang="en-US" altLang="zh-CN" dirty="0"/>
              <a:t>100</a:t>
            </a:r>
            <a:r>
              <a:rPr lang="zh-CN" altLang="zh-CN" dirty="0"/>
              <a:t>页</a:t>
            </a:r>
            <a:r>
              <a:rPr lang="en-US" altLang="zh-CN" dirty="0"/>
              <a:t>URL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41529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496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6632"/>
            <a:ext cx="8075240" cy="635732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）需要爬取的信息有：用户</a:t>
            </a:r>
            <a:r>
              <a:rPr lang="en-US" altLang="zh-CN" dirty="0">
                <a:latin typeface="+mn-ea"/>
              </a:rPr>
              <a:t>ID</a:t>
            </a:r>
            <a:r>
              <a:rPr lang="zh-CN" altLang="zh-CN" dirty="0">
                <a:latin typeface="+mn-ea"/>
              </a:rPr>
              <a:t>、发表时间、文章标题、阅读量、评论量、喜欢量和打赏量，如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zh-CN" dirty="0">
                <a:latin typeface="+mn-ea"/>
              </a:rPr>
              <a:t>）采用</a:t>
            </a:r>
            <a:r>
              <a:rPr lang="en-US" altLang="zh-CN" dirty="0" err="1">
                <a:latin typeface="+mn-ea"/>
              </a:rPr>
              <a:t>Scrapy</a:t>
            </a:r>
            <a:r>
              <a:rPr lang="zh-CN" altLang="zh-CN" dirty="0">
                <a:latin typeface="+mn-ea"/>
              </a:rPr>
              <a:t>框架进行爬取，通过</a:t>
            </a:r>
            <a:r>
              <a:rPr lang="en-US" altLang="zh-CN" dirty="0">
                <a:latin typeface="+mn-ea"/>
              </a:rPr>
              <a:t>pipeline.py</a:t>
            </a:r>
            <a:r>
              <a:rPr lang="zh-CN" altLang="zh-CN" dirty="0">
                <a:latin typeface="+mn-ea"/>
              </a:rPr>
              <a:t>把数据存储到</a:t>
            </a:r>
            <a:r>
              <a:rPr lang="en-US" altLang="zh-CN" dirty="0">
                <a:latin typeface="+mn-ea"/>
              </a:rPr>
              <a:t>MySQL</a:t>
            </a:r>
            <a:r>
              <a:rPr lang="zh-CN" altLang="zh-CN" dirty="0">
                <a:latin typeface="+mn-ea"/>
              </a:rPr>
              <a:t>数据库中。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074" y="2276872"/>
            <a:ext cx="43148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673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12.5  </a:t>
            </a:r>
            <a:r>
              <a:rPr lang="zh-CN" altLang="zh-CN" sz="4400" b="1" dirty="0">
                <a:solidFill>
                  <a:schemeClr val="tx1"/>
                </a:solidFill>
                <a:latin typeface="+mj-ea"/>
              </a:rPr>
              <a:t>综合示例（四）——爬取简书</a:t>
            </a:r>
            <a:r>
              <a:rPr lang="zh-CN" altLang="zh-CN" sz="4400" b="1" dirty="0" smtClean="0">
                <a:solidFill>
                  <a:schemeClr val="tx1"/>
                </a:solidFill>
                <a:latin typeface="+mj-ea"/>
              </a:rPr>
              <a:t>推荐</a:t>
            </a:r>
            <a:endParaRPr lang="zh-CN" altLang="en-US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267744" y="2708920"/>
            <a:ext cx="5657056" cy="37650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12.5.1  </a:t>
            </a:r>
            <a:r>
              <a:rPr lang="zh-CN" altLang="zh-CN" b="1" dirty="0">
                <a:latin typeface="+mn-ea"/>
              </a:rPr>
              <a:t>爬虫思路分析</a:t>
            </a:r>
          </a:p>
          <a:p>
            <a:pPr marL="0" indent="0">
              <a:buNone/>
            </a:pPr>
            <a:endParaRPr lang="en-US" altLang="zh-CN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12.5.2  </a:t>
            </a:r>
            <a:r>
              <a:rPr lang="zh-CN" altLang="zh-CN" b="1" dirty="0">
                <a:latin typeface="+mn-ea"/>
              </a:rPr>
              <a:t>爬虫代码及</a:t>
            </a:r>
            <a:r>
              <a:rPr lang="zh-CN" altLang="zh-CN" b="1" dirty="0" smtClean="0">
                <a:latin typeface="+mn-ea"/>
              </a:rPr>
              <a:t>分析</a:t>
            </a:r>
            <a:r>
              <a:rPr lang="zh-CN" altLang="en-US" b="1" dirty="0" smtClean="0">
                <a:latin typeface="+mn-ea"/>
              </a:rPr>
              <a:t>（详见书）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1429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51"/>
            <a:ext cx="7467600" cy="868958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</a:rPr>
              <a:t>12.5.1  </a:t>
            </a:r>
            <a:r>
              <a:rPr lang="zh-CN" altLang="zh-CN" sz="4800" b="1" dirty="0">
                <a:solidFill>
                  <a:schemeClr val="tx1"/>
                </a:solidFill>
              </a:rPr>
              <a:t>爬虫思路</a:t>
            </a:r>
            <a:r>
              <a:rPr lang="zh-CN" altLang="zh-CN" sz="4800" b="1" dirty="0" smtClean="0">
                <a:solidFill>
                  <a:schemeClr val="tx1"/>
                </a:solidFill>
              </a:rPr>
              <a:t>分析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352928" cy="5061176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）爬取的内容为简书推荐作者信息（</a:t>
            </a:r>
            <a:r>
              <a:rPr lang="en-US" altLang="zh-CN" dirty="0"/>
              <a:t>http://www.jianshu.com/recommendations/users</a:t>
            </a:r>
            <a:r>
              <a:rPr lang="zh-CN" altLang="zh-CN" dirty="0"/>
              <a:t>），如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29000"/>
            <a:ext cx="46101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740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208912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）翻页也采用了异步加载的技术，打开开发者工具，通过手动下滑翻页，查看</a:t>
            </a:r>
            <a:r>
              <a:rPr lang="en-US" altLang="zh-CN" sz="2200" dirty="0">
                <a:latin typeface="+mn-ea"/>
              </a:rPr>
              <a:t>URL</a:t>
            </a:r>
            <a:r>
              <a:rPr lang="zh-CN" altLang="zh-CN" sz="2200" dirty="0">
                <a:latin typeface="+mn-ea"/>
              </a:rPr>
              <a:t>变化情况，如</a:t>
            </a:r>
            <a:r>
              <a:rPr lang="zh-CN" altLang="zh-CN" sz="2200" dirty="0" smtClean="0">
                <a:latin typeface="+mn-ea"/>
              </a:rPr>
              <a:t>图所</a:t>
            </a:r>
            <a:r>
              <a:rPr lang="zh-CN" altLang="zh-CN" sz="2200" dirty="0">
                <a:latin typeface="+mn-ea"/>
              </a:rPr>
              <a:t>示，可以看出是通过改变</a:t>
            </a:r>
            <a:r>
              <a:rPr lang="en-US" altLang="zh-CN" sz="2200" dirty="0">
                <a:latin typeface="+mn-ea"/>
              </a:rPr>
              <a:t>page</a:t>
            </a:r>
            <a:r>
              <a:rPr lang="zh-CN" altLang="zh-CN" sz="2200" dirty="0">
                <a:latin typeface="+mn-ea"/>
              </a:rPr>
              <a:t>后的数字进行翻页，把第一页的</a:t>
            </a:r>
            <a:r>
              <a:rPr lang="en-US" altLang="zh-CN" sz="2200" dirty="0">
                <a:latin typeface="+mn-ea"/>
              </a:rPr>
              <a:t>URL</a:t>
            </a:r>
            <a:r>
              <a:rPr lang="zh-CN" altLang="zh-CN" sz="2200" dirty="0">
                <a:latin typeface="+mn-ea"/>
              </a:rPr>
              <a:t>改为</a:t>
            </a:r>
            <a:r>
              <a:rPr lang="en-US" altLang="zh-CN" sz="2200" dirty="0">
                <a:latin typeface="+mn-ea"/>
              </a:rPr>
              <a:t>http://www.jianshu.com/recommendations/users?page=1</a:t>
            </a:r>
            <a:r>
              <a:rPr lang="zh-CN" altLang="zh-CN" sz="2200" dirty="0">
                <a:latin typeface="+mn-ea"/>
              </a:rPr>
              <a:t>，也可以正常访问，最后观察有</a:t>
            </a:r>
            <a:r>
              <a:rPr lang="en-US" altLang="zh-CN" sz="2200" dirty="0">
                <a:latin typeface="+mn-ea"/>
              </a:rPr>
              <a:t>38</a:t>
            </a:r>
            <a:r>
              <a:rPr lang="zh-CN" altLang="zh-CN" sz="2200" dirty="0">
                <a:latin typeface="+mn-ea"/>
              </a:rPr>
              <a:t>页，以此构造全部</a:t>
            </a:r>
            <a:r>
              <a:rPr lang="en-US" altLang="zh-CN" sz="2200" dirty="0">
                <a:latin typeface="+mn-ea"/>
              </a:rPr>
              <a:t>URL</a:t>
            </a:r>
            <a:r>
              <a:rPr lang="zh-CN" altLang="zh-CN" sz="22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2200" dirty="0">
              <a:latin typeface="+mn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11" y="1916832"/>
            <a:ext cx="45624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60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16632"/>
            <a:ext cx="8352928" cy="635732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）需要爬取的信息有：作者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、作者</a:t>
            </a:r>
            <a:r>
              <a:rPr lang="en-US" altLang="zh-CN" dirty="0">
                <a:latin typeface="+mn-ea"/>
              </a:rPr>
              <a:t>ID</a:t>
            </a:r>
            <a:r>
              <a:rPr lang="zh-CN" altLang="zh-CN" dirty="0">
                <a:latin typeface="+mn-ea"/>
              </a:rPr>
              <a:t>、最新更新文章、作者类型、关注、粉丝、文章、字数和收获的喜欢，如</a:t>
            </a:r>
            <a:r>
              <a:rPr lang="zh-CN" altLang="zh-CN" dirty="0" smtClean="0">
                <a:latin typeface="+mn-ea"/>
              </a:rPr>
              <a:t>图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zh-CN" dirty="0" smtClean="0">
                <a:latin typeface="+mn-ea"/>
              </a:rPr>
              <a:t>和</a:t>
            </a:r>
            <a:r>
              <a:rPr lang="zh-CN" altLang="en-US" dirty="0" smtClean="0">
                <a:latin typeface="+mn-ea"/>
              </a:rPr>
              <a:t>图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zh-CN" dirty="0" smtClean="0">
                <a:latin typeface="+mn-ea"/>
              </a:rPr>
              <a:t>所</a:t>
            </a:r>
            <a:r>
              <a:rPr lang="zh-CN" altLang="zh-CN" dirty="0">
                <a:latin typeface="+mn-ea"/>
              </a:rPr>
              <a:t>示。可以看出为跨页面爬虫，如何使用</a:t>
            </a:r>
            <a:r>
              <a:rPr lang="en-US" altLang="zh-CN" dirty="0" err="1">
                <a:latin typeface="+mn-ea"/>
              </a:rPr>
              <a:t>Scrapy</a:t>
            </a:r>
            <a:r>
              <a:rPr lang="zh-CN" altLang="zh-CN" dirty="0">
                <a:latin typeface="+mn-ea"/>
              </a:rPr>
              <a:t>爬虫实现爬虫字段的传递成为该爬虫的重点。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）采用</a:t>
            </a:r>
            <a:r>
              <a:rPr lang="en-US" altLang="zh-CN" dirty="0" err="1">
                <a:latin typeface="+mn-ea"/>
              </a:rPr>
              <a:t>Scrapy</a:t>
            </a:r>
            <a:r>
              <a:rPr lang="zh-CN" altLang="zh-CN" dirty="0">
                <a:latin typeface="+mn-ea"/>
              </a:rPr>
              <a:t>框架进行爬取，通过</a:t>
            </a:r>
            <a:r>
              <a:rPr lang="en-US" altLang="zh-CN" dirty="0">
                <a:latin typeface="+mn-ea"/>
              </a:rPr>
              <a:t>pipeline.py</a:t>
            </a:r>
            <a:r>
              <a:rPr lang="zh-CN" altLang="zh-CN" dirty="0">
                <a:latin typeface="+mn-ea"/>
              </a:rPr>
              <a:t>把数据存储到</a:t>
            </a:r>
            <a:r>
              <a:rPr lang="en-US" altLang="zh-CN" dirty="0">
                <a:latin typeface="+mn-ea"/>
              </a:rPr>
              <a:t>MongoDB</a:t>
            </a:r>
            <a:r>
              <a:rPr lang="zh-CN" altLang="zh-CN" dirty="0">
                <a:latin typeface="+mn-ea"/>
              </a:rPr>
              <a:t>数据库中</a:t>
            </a:r>
            <a:r>
              <a:rPr lang="zh-CN" altLang="zh-CN" dirty="0" smtClean="0">
                <a:latin typeface="+mn-ea"/>
              </a:rPr>
              <a:t>。</a:t>
            </a:r>
            <a:endParaRPr lang="zh-CN" altLang="zh-CN" dirty="0">
              <a:latin typeface="+mn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41624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04864"/>
            <a:ext cx="44672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656" y="50851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587198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7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12.1.1  </a:t>
            </a:r>
            <a:r>
              <a:rPr lang="en-US" altLang="zh-CN" sz="4800" b="1" dirty="0" err="1">
                <a:solidFill>
                  <a:schemeClr val="tx1"/>
                </a:solidFill>
                <a:latin typeface="+mj-ea"/>
              </a:rPr>
              <a:t>Scrapy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安装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71600" y="2204864"/>
            <a:ext cx="7344816" cy="4269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由于</a:t>
            </a:r>
            <a:r>
              <a:rPr lang="en-US" altLang="zh-CN" dirty="0" err="1">
                <a:latin typeface="+mn-ea"/>
              </a:rPr>
              <a:t>Scrapy</a:t>
            </a:r>
            <a:r>
              <a:rPr lang="zh-CN" altLang="zh-CN" dirty="0">
                <a:latin typeface="+mn-ea"/>
              </a:rPr>
              <a:t>爬虫框架依赖许多第三方库，所以在安装</a:t>
            </a:r>
            <a:r>
              <a:rPr lang="en-US" altLang="zh-CN" dirty="0" err="1">
                <a:latin typeface="+mn-ea"/>
              </a:rPr>
              <a:t>Scrapy</a:t>
            </a:r>
            <a:r>
              <a:rPr lang="zh-CN" altLang="zh-CN" dirty="0">
                <a:latin typeface="+mn-ea"/>
              </a:rPr>
              <a:t>前，确保以下第三方库均已安装。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1.lxml</a:t>
            </a:r>
            <a:r>
              <a:rPr lang="zh-CN" altLang="zh-CN" b="1" dirty="0">
                <a:latin typeface="+mn-ea"/>
              </a:rPr>
              <a:t>库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2.zope.interface</a:t>
            </a:r>
            <a:r>
              <a:rPr lang="zh-CN" altLang="zh-CN" b="1" dirty="0" smtClean="0">
                <a:latin typeface="+mn-ea"/>
              </a:rPr>
              <a:t>库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3.twisted</a:t>
            </a:r>
            <a:r>
              <a:rPr lang="zh-CN" altLang="zh-CN" b="1" dirty="0">
                <a:latin typeface="+mn-ea"/>
              </a:rPr>
              <a:t>库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4.pyOpenSLL</a:t>
            </a:r>
            <a:r>
              <a:rPr lang="zh-CN" altLang="zh-CN" b="1" dirty="0">
                <a:latin typeface="+mn-ea"/>
              </a:rPr>
              <a:t>库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5.pywin32</a:t>
            </a:r>
            <a:r>
              <a:rPr lang="zh-CN" altLang="zh-CN" b="1" dirty="0">
                <a:latin typeface="+mn-ea"/>
              </a:rPr>
              <a:t>库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6.Scrapy</a:t>
            </a:r>
            <a:r>
              <a:rPr lang="zh-CN" altLang="zh-CN" b="1" dirty="0">
                <a:latin typeface="+mn-ea"/>
              </a:rPr>
              <a:t>库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938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9027"/>
            <a:ext cx="7467600" cy="86609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12.1.2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创建</a:t>
            </a:r>
            <a:r>
              <a:rPr lang="en-US" altLang="zh-CN" sz="4800" b="1" dirty="0" err="1">
                <a:solidFill>
                  <a:schemeClr val="tx1"/>
                </a:solidFill>
                <a:latin typeface="+mj-ea"/>
              </a:rPr>
              <a:t>Scrapy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项目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715200" cy="5493224"/>
          </a:xfrm>
        </p:spPr>
        <p:txBody>
          <a:bodyPr/>
          <a:lstStyle/>
          <a:p>
            <a:r>
              <a:rPr lang="zh-CN" altLang="zh-CN" dirty="0"/>
              <a:t>以小猪短租的一页租房信息为例，如</a:t>
            </a:r>
            <a:r>
              <a:rPr lang="zh-CN" altLang="zh-CN" dirty="0" smtClean="0"/>
              <a:t>图所</a:t>
            </a:r>
            <a:r>
              <a:rPr lang="zh-CN" altLang="zh-CN" dirty="0"/>
              <a:t>示。进行</a:t>
            </a:r>
            <a:r>
              <a:rPr lang="en-US" altLang="zh-CN" dirty="0" err="1"/>
              <a:t>Scrapy</a:t>
            </a:r>
            <a:r>
              <a:rPr lang="zh-CN" altLang="zh-CN" dirty="0"/>
              <a:t>爬虫代码的编写工作。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45148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3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12.1.3  </a:t>
            </a:r>
            <a:r>
              <a:rPr lang="en-US" altLang="zh-CN" sz="4800" b="1" dirty="0" err="1">
                <a:solidFill>
                  <a:schemeClr val="tx1"/>
                </a:solidFill>
                <a:latin typeface="+mj-ea"/>
              </a:rPr>
              <a:t>Scrapy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文件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介绍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7920880" cy="4896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1.items.py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items.py</a:t>
            </a:r>
            <a:r>
              <a:rPr lang="zh-CN" altLang="zh-CN" dirty="0">
                <a:latin typeface="+mn-ea"/>
              </a:rPr>
              <a:t>文件的作用为定义爬虫抓取的项目，简单来说，就是定义爬取的字段信息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2.pipelines.py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pipelines.py</a:t>
            </a:r>
            <a:r>
              <a:rPr lang="zh-CN" altLang="zh-CN" dirty="0">
                <a:latin typeface="+mn-ea"/>
              </a:rPr>
              <a:t>文件的主要作用为爬虫数据的处理，在实际爬虫项目中，主要是用于爬虫数据的清洗和入库操作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3.settings.py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settings.py</a:t>
            </a:r>
            <a:r>
              <a:rPr lang="zh-CN" altLang="zh-CN" dirty="0">
                <a:latin typeface="+mn-ea"/>
              </a:rPr>
              <a:t>文件的主要作用是对爬虫项目的一些设置，如请求头的填写、设置</a:t>
            </a:r>
            <a:r>
              <a:rPr lang="en-US" altLang="zh-CN" dirty="0">
                <a:latin typeface="+mn-ea"/>
              </a:rPr>
              <a:t>pipelines.py</a:t>
            </a:r>
            <a:r>
              <a:rPr lang="zh-CN" altLang="zh-CN" dirty="0">
                <a:latin typeface="+mn-ea"/>
              </a:rPr>
              <a:t>处理爬虫数据</a:t>
            </a:r>
            <a:r>
              <a:rPr lang="zh-CN" altLang="zh-CN" dirty="0" smtClean="0">
                <a:latin typeface="+mn-ea"/>
              </a:rPr>
              <a:t>等</a:t>
            </a:r>
            <a:r>
              <a:rPr lang="zh-CN" altLang="en-US" dirty="0">
                <a:latin typeface="+mn-ea"/>
              </a:rPr>
              <a:t>。</a:t>
            </a:r>
            <a:endParaRPr lang="zh-CN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400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12.1.4  </a:t>
            </a:r>
            <a:r>
              <a:rPr lang="en-US" altLang="zh-CN" sz="4800" b="1" dirty="0" err="1">
                <a:solidFill>
                  <a:schemeClr val="tx1"/>
                </a:solidFill>
                <a:latin typeface="+mj-ea"/>
              </a:rPr>
              <a:t>Scrapy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编写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915816" y="2924944"/>
            <a:ext cx="5008984" cy="35490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1.items.py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2.xiaozhuspider.py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3.pipelines.py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4.settings.py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861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12.1.5  </a:t>
            </a:r>
            <a:r>
              <a:rPr lang="en-US" altLang="zh-CN" sz="4800" b="1" dirty="0" err="1">
                <a:solidFill>
                  <a:schemeClr val="tx1"/>
                </a:solidFill>
                <a:latin typeface="+mj-ea"/>
              </a:rPr>
              <a:t>Scrapy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运行</a:t>
            </a:r>
            <a:endParaRPr lang="zh-CN" altLang="zh-CN" sz="48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+mn-ea"/>
              </a:rPr>
              <a:t>Scrapy</a:t>
            </a:r>
            <a:r>
              <a:rPr lang="zh-CN" altLang="zh-CN" dirty="0">
                <a:latin typeface="+mn-ea"/>
              </a:rPr>
              <a:t>爬虫框架的运行也需使用命令行窗口。回到</a:t>
            </a:r>
            <a:r>
              <a:rPr lang="en-US" altLang="zh-CN" dirty="0" err="1">
                <a:latin typeface="+mn-ea"/>
              </a:rPr>
              <a:t>xiaozhu</a:t>
            </a:r>
            <a:r>
              <a:rPr lang="zh-CN" altLang="zh-CN" dirty="0">
                <a:latin typeface="+mn-ea"/>
              </a:rPr>
              <a:t>文件夹中，输入下面命令即可运行爬虫，运行结果如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scrapy</a:t>
            </a:r>
            <a:r>
              <a:rPr lang="en-US" altLang="zh-CN" dirty="0">
                <a:latin typeface="+mn-ea"/>
              </a:rPr>
              <a:t> crawl </a:t>
            </a:r>
            <a:r>
              <a:rPr lang="en-US" altLang="zh-CN" dirty="0" err="1">
                <a:latin typeface="+mn-ea"/>
              </a:rPr>
              <a:t>xiaozhu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29" y="3443692"/>
            <a:ext cx="45148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2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496944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12.2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综合示例（一）——爬取简书热门专题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信息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627784" y="3284984"/>
            <a:ext cx="5297016" cy="31889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12.2.1  </a:t>
            </a:r>
            <a:r>
              <a:rPr lang="zh-CN" altLang="zh-CN" b="1" dirty="0"/>
              <a:t>爬虫思路分析</a:t>
            </a:r>
          </a:p>
          <a:p>
            <a:pPr marL="0" indent="0">
              <a:buNone/>
            </a:pPr>
            <a:r>
              <a:rPr lang="en-US" altLang="zh-CN" b="1" dirty="0"/>
              <a:t>12.2.2  </a:t>
            </a:r>
            <a:r>
              <a:rPr lang="zh-CN" altLang="zh-CN" b="1" dirty="0"/>
              <a:t>爬虫代码及分析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42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7467600" cy="72494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12.2.1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爬虫思路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904656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）爬取的内容为简书热门专题的信息（</a:t>
            </a:r>
            <a:r>
              <a:rPr lang="en-US" altLang="zh-CN" dirty="0">
                <a:latin typeface="+mn-ea"/>
              </a:rPr>
              <a:t>http://www.jianshu.com/recommendations/collections?order_by=hot</a:t>
            </a:r>
            <a:r>
              <a:rPr lang="zh-CN" altLang="zh-CN" dirty="0">
                <a:latin typeface="+mn-ea"/>
              </a:rPr>
              <a:t>），如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）当初次进入热门专题时，进入的是“推荐”，切换为“热门”时，网页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没有发生变化，这说明该网页使用了异步加载。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132856"/>
            <a:ext cx="43910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004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</TotalTime>
  <Words>1285</Words>
  <Application>Microsoft Office PowerPoint</Application>
  <PresentationFormat>全屏显示(4:3)</PresentationFormat>
  <Paragraphs>112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凸显</vt:lpstr>
      <vt:lpstr>第12章  Scrapy爬虫框架</vt:lpstr>
      <vt:lpstr>12.1  Scrapy安装和使用</vt:lpstr>
      <vt:lpstr>12.1.1  Scrapy安装</vt:lpstr>
      <vt:lpstr>12.1.2  创建Scrapy项目</vt:lpstr>
      <vt:lpstr>12.1.3  Scrapy文件介绍</vt:lpstr>
      <vt:lpstr>12.1.4  Scrapy爬虫编写</vt:lpstr>
      <vt:lpstr>12.1.5  Scrapy爬虫运行</vt:lpstr>
      <vt:lpstr>12.2  综合示例（一）——爬取简书热门专题信息</vt:lpstr>
      <vt:lpstr>12.2.1  爬虫思路分析</vt:lpstr>
      <vt:lpstr>PowerPoint 演示文稿</vt:lpstr>
      <vt:lpstr>PowerPoint 演示文稿</vt:lpstr>
      <vt:lpstr>PowerPoint 演示文稿</vt:lpstr>
      <vt:lpstr>PowerPoint 演示文稿</vt:lpstr>
      <vt:lpstr>12.3  综合示例（二）——爬取贴吧Python话题精华</vt:lpstr>
      <vt:lpstr>12.3.1  爬虫思路分析</vt:lpstr>
      <vt:lpstr>PowerPoint 演示文稿</vt:lpstr>
      <vt:lpstr>12.4  综合示例（三）——爬取简书专题收录文章</vt:lpstr>
      <vt:lpstr>12.4.1  爬虫思路分析</vt:lpstr>
      <vt:lpstr>PowerPoint 演示文稿</vt:lpstr>
      <vt:lpstr>PowerPoint 演示文稿</vt:lpstr>
      <vt:lpstr>PowerPoint 演示文稿</vt:lpstr>
      <vt:lpstr>PowerPoint 演示文稿</vt:lpstr>
      <vt:lpstr>12.5  综合示例（四）——爬取简书推荐</vt:lpstr>
      <vt:lpstr>12.5.1  爬虫思路分析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 Scrapy爬虫框架</dc:title>
  <dc:creator>yajie</dc:creator>
  <cp:lastModifiedBy>yajie</cp:lastModifiedBy>
  <cp:revision>5</cp:revision>
  <dcterms:created xsi:type="dcterms:W3CDTF">2018-03-14T02:21:42Z</dcterms:created>
  <dcterms:modified xsi:type="dcterms:W3CDTF">2018-03-14T03:14:29Z</dcterms:modified>
</cp:coreProperties>
</file>