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0E89A13-2706-4EF4-87D4-FD6ADBD1073C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8F3E6B8-6B5C-4A6C-97D4-48B066AE9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9A13-2706-4EF4-87D4-FD6ADBD1073C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E6B8-6B5C-4A6C-97D4-48B066AE9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9A13-2706-4EF4-87D4-FD6ADBD1073C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E6B8-6B5C-4A6C-97D4-48B066AE9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0E89A13-2706-4EF4-87D4-FD6ADBD1073C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F3E6B8-6B5C-4A6C-97D4-48B066AE97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0E89A13-2706-4EF4-87D4-FD6ADBD1073C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8F3E6B8-6B5C-4A6C-97D4-48B066AE9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9A13-2706-4EF4-87D4-FD6ADBD1073C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E6B8-6B5C-4A6C-97D4-48B066AE97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9A13-2706-4EF4-87D4-FD6ADBD1073C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E6B8-6B5C-4A6C-97D4-48B066AE97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0E89A13-2706-4EF4-87D4-FD6ADBD1073C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F3E6B8-6B5C-4A6C-97D4-48B066AE97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9A13-2706-4EF4-87D4-FD6ADBD1073C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E6B8-6B5C-4A6C-97D4-48B066AE9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0E89A13-2706-4EF4-87D4-FD6ADBD1073C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F3E6B8-6B5C-4A6C-97D4-48B066AE97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0E89A13-2706-4EF4-87D4-FD6ADBD1073C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F3E6B8-6B5C-4A6C-97D4-48B066AE97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0E89A13-2706-4EF4-87D4-FD6ADBD1073C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F3E6B8-6B5C-4A6C-97D4-48B066AE9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5736" y="260648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zh-CN" altLang="zh-CN" sz="4800" dirty="0">
                <a:solidFill>
                  <a:schemeClr val="tx1"/>
                </a:solidFill>
                <a:latin typeface="+mj-ea"/>
              </a:rPr>
              <a:t>第</a:t>
            </a:r>
            <a:r>
              <a:rPr lang="en-US" altLang="zh-CN" sz="4800" dirty="0">
                <a:solidFill>
                  <a:schemeClr val="tx1"/>
                </a:solidFill>
                <a:latin typeface="+mj-ea"/>
              </a:rPr>
              <a:t>2</a:t>
            </a:r>
            <a:r>
              <a:rPr lang="zh-CN" altLang="zh-CN" sz="4800" dirty="0">
                <a:solidFill>
                  <a:schemeClr val="tx1"/>
                </a:solidFill>
                <a:latin typeface="+mj-ea"/>
              </a:rPr>
              <a:t>章</a:t>
            </a:r>
            <a:r>
              <a:rPr lang="en-US" altLang="zh-CN" sz="4800" dirty="0">
                <a:solidFill>
                  <a:schemeClr val="tx1"/>
                </a:solidFill>
                <a:latin typeface="+mj-ea"/>
              </a:rPr>
              <a:t>  </a:t>
            </a:r>
            <a:r>
              <a:rPr lang="zh-CN" altLang="zh-CN" sz="4800" dirty="0">
                <a:solidFill>
                  <a:schemeClr val="tx1"/>
                </a:solidFill>
                <a:latin typeface="+mj-ea"/>
              </a:rPr>
              <a:t>爬虫原理和网页</a:t>
            </a:r>
            <a:r>
              <a:rPr lang="zh-CN" altLang="zh-CN" sz="4800" dirty="0" smtClean="0">
                <a:solidFill>
                  <a:schemeClr val="tx1"/>
                </a:solidFill>
                <a:latin typeface="+mj-ea"/>
              </a:rPr>
              <a:t>构造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3928" y="3573016"/>
            <a:ext cx="4534272" cy="280190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2.1  </a:t>
            </a:r>
            <a:r>
              <a:rPr lang="zh-CN" altLang="zh-CN" sz="2800" dirty="0">
                <a:solidFill>
                  <a:schemeClr val="tx1"/>
                </a:solidFill>
                <a:latin typeface="+mn-ea"/>
              </a:rPr>
              <a:t>爬虫原理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2.2  </a:t>
            </a:r>
            <a:r>
              <a:rPr lang="zh-CN" altLang="zh-CN" sz="2800" dirty="0">
                <a:solidFill>
                  <a:schemeClr val="tx1"/>
                </a:solidFill>
                <a:latin typeface="+mn-ea"/>
              </a:rPr>
              <a:t>网页构造</a:t>
            </a:r>
          </a:p>
          <a:p>
            <a:endParaRPr lang="zh-CN" altLang="en-US" sz="2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320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7704856" cy="908720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2.2.3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查询网页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信息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075240" cy="5421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 smtClean="0">
                <a:latin typeface="+mn-ea"/>
              </a:rPr>
              <a:t>    </a:t>
            </a:r>
            <a:r>
              <a:rPr lang="zh-CN" altLang="zh-CN" sz="2200" dirty="0" smtClean="0">
                <a:latin typeface="+mn-ea"/>
              </a:rPr>
              <a:t>打开</a:t>
            </a:r>
            <a:r>
              <a:rPr lang="zh-CN" altLang="zh-CN" sz="2200" dirty="0">
                <a:latin typeface="+mn-ea"/>
              </a:rPr>
              <a:t>网页（</a:t>
            </a:r>
            <a:r>
              <a:rPr lang="en-US" altLang="zh-CN" sz="2200" dirty="0">
                <a:latin typeface="+mn-ea"/>
              </a:rPr>
              <a:t>http://bj.xiaozhu.com/</a:t>
            </a:r>
            <a:r>
              <a:rPr lang="zh-CN" altLang="zh-CN" sz="2200" dirty="0">
                <a:latin typeface="+mn-ea"/>
              </a:rPr>
              <a:t>），右击网页空白处，从快捷菜单中选择“查看网页源代码”命令，即可查看该网页的源代码，如</a:t>
            </a:r>
            <a:r>
              <a:rPr lang="zh-CN" altLang="zh-CN" sz="2200" dirty="0" smtClean="0">
                <a:latin typeface="+mn-ea"/>
              </a:rPr>
              <a:t>图所</a:t>
            </a:r>
            <a:r>
              <a:rPr lang="zh-CN" altLang="zh-CN" sz="2200" dirty="0">
                <a:latin typeface="+mn-ea"/>
              </a:rPr>
              <a:t>示。</a:t>
            </a:r>
          </a:p>
          <a:p>
            <a:pPr marL="0" indent="0">
              <a:buNone/>
            </a:pPr>
            <a:endParaRPr lang="zh-CN" altLang="en-US" sz="2200" dirty="0"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5824"/>
            <a:ext cx="6336704" cy="3588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57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3905"/>
            <a:ext cx="7787208" cy="922114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2.1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爬虫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原理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771800" y="2780928"/>
            <a:ext cx="5153000" cy="3693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+mn-ea"/>
              </a:rPr>
              <a:t>2.1.1  </a:t>
            </a:r>
            <a:r>
              <a:rPr lang="zh-CN" altLang="zh-CN" b="1" dirty="0">
                <a:latin typeface="+mn-ea"/>
              </a:rPr>
              <a:t>网络连接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2.1.2  </a:t>
            </a:r>
            <a:r>
              <a:rPr lang="zh-CN" altLang="zh-CN" b="1" dirty="0">
                <a:latin typeface="+mn-ea"/>
              </a:rPr>
              <a:t>爬虫原理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434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850106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2.1.1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网络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连接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zh-CN" altLang="zh-CN" dirty="0" smtClean="0">
                <a:latin typeface="+mn-ea"/>
              </a:rPr>
              <a:t>网络</a:t>
            </a:r>
            <a:r>
              <a:rPr lang="zh-CN" altLang="zh-CN" dirty="0">
                <a:latin typeface="+mn-ea"/>
              </a:rPr>
              <a:t>连接像是在自助饮料售货机上购买饮料一样：购买者只需选择所需饮料，投入硬币（或纸币），自助饮料售货机就会弹出相应的商品。网络连接也正是如此，</a:t>
            </a:r>
            <a:r>
              <a:rPr lang="zh-CN" altLang="zh-CN" dirty="0" smtClean="0">
                <a:latin typeface="+mn-ea"/>
              </a:rPr>
              <a:t>如</a:t>
            </a:r>
            <a:r>
              <a:rPr lang="zh-CN" altLang="en-US" dirty="0">
                <a:latin typeface="+mn-ea"/>
              </a:rPr>
              <a:t>下图</a:t>
            </a:r>
            <a:r>
              <a:rPr lang="zh-CN" altLang="zh-CN" dirty="0" smtClean="0">
                <a:latin typeface="+mn-ea"/>
              </a:rPr>
              <a:t>所</a:t>
            </a:r>
            <a:r>
              <a:rPr lang="zh-CN" altLang="zh-CN" dirty="0">
                <a:latin typeface="+mn-ea"/>
              </a:rPr>
              <a:t>示，本机电脑（购买者）带着请求头和消息体（硬币和所需饮料）向服务器（自助饮料售货机）发起一次</a:t>
            </a:r>
            <a:r>
              <a:rPr lang="en-US" altLang="zh-CN" dirty="0">
                <a:latin typeface="+mn-ea"/>
              </a:rPr>
              <a:t>Requests</a:t>
            </a:r>
            <a:r>
              <a:rPr lang="zh-CN" altLang="zh-CN" dirty="0">
                <a:latin typeface="+mn-ea"/>
              </a:rPr>
              <a:t>请求（购买），相应的服务器（自助饮料售货机）会返回本机电脑相应的</a:t>
            </a:r>
            <a:r>
              <a:rPr lang="en-US" altLang="zh-CN" dirty="0">
                <a:latin typeface="+mn-ea"/>
              </a:rPr>
              <a:t>HTML</a:t>
            </a:r>
            <a:r>
              <a:rPr lang="zh-CN" altLang="zh-CN" dirty="0">
                <a:latin typeface="+mn-ea"/>
              </a:rPr>
              <a:t>文件作为</a:t>
            </a:r>
            <a:r>
              <a:rPr lang="en-US" altLang="zh-CN" dirty="0">
                <a:latin typeface="+mn-ea"/>
              </a:rPr>
              <a:t>Response</a:t>
            </a:r>
            <a:r>
              <a:rPr lang="zh-CN" altLang="zh-CN" dirty="0">
                <a:latin typeface="+mn-ea"/>
              </a:rPr>
              <a:t>（相应的商品）。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679730"/>
            <a:ext cx="4419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2120" y="59492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网络连接</a:t>
            </a:r>
            <a:r>
              <a:rPr lang="zh-CN" altLang="zh-CN" dirty="0" smtClean="0"/>
              <a:t>原理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7903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419"/>
            <a:ext cx="7859216" cy="922114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2.1.2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爬虫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原理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7467600" cy="4845152"/>
          </a:xfrm>
        </p:spPr>
        <p:txBody>
          <a:bodyPr/>
          <a:lstStyle/>
          <a:p>
            <a:pPr marL="0" indent="720000">
              <a:buNone/>
            </a:pPr>
            <a:r>
              <a:rPr lang="zh-CN" altLang="zh-CN" dirty="0">
                <a:latin typeface="+mn-ea"/>
              </a:rPr>
              <a:t>了解网络连接的基本原理后，爬虫原理就很好理解了。网络连接需要电脑一次</a:t>
            </a:r>
            <a:r>
              <a:rPr lang="en-US" altLang="zh-CN" dirty="0">
                <a:latin typeface="+mn-ea"/>
              </a:rPr>
              <a:t>Requests</a:t>
            </a:r>
            <a:r>
              <a:rPr lang="zh-CN" altLang="zh-CN" dirty="0">
                <a:latin typeface="+mn-ea"/>
              </a:rPr>
              <a:t>请求和服务器端的</a:t>
            </a:r>
            <a:r>
              <a:rPr lang="en-US" altLang="zh-CN" dirty="0">
                <a:latin typeface="+mn-ea"/>
              </a:rPr>
              <a:t>Response</a:t>
            </a:r>
            <a:r>
              <a:rPr lang="zh-CN" altLang="zh-CN" dirty="0">
                <a:latin typeface="+mn-ea"/>
              </a:rPr>
              <a:t>回应。爬虫也是需要二件事：</a:t>
            </a:r>
          </a:p>
          <a:p>
            <a:pPr marL="0" indent="72000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）模拟电脑对服务器发起</a:t>
            </a:r>
            <a:r>
              <a:rPr lang="en-US" altLang="zh-CN" dirty="0">
                <a:latin typeface="+mn-ea"/>
              </a:rPr>
              <a:t>Requests</a:t>
            </a:r>
            <a:r>
              <a:rPr lang="zh-CN" altLang="zh-CN" dirty="0">
                <a:latin typeface="+mn-ea"/>
              </a:rPr>
              <a:t>请求。</a:t>
            </a:r>
          </a:p>
          <a:p>
            <a:pPr marL="0" indent="72000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）接收服务器端的</a:t>
            </a:r>
            <a:r>
              <a:rPr lang="en-US" altLang="zh-CN" dirty="0">
                <a:latin typeface="+mn-ea"/>
              </a:rPr>
              <a:t>Response</a:t>
            </a:r>
            <a:r>
              <a:rPr lang="zh-CN" altLang="zh-CN" dirty="0">
                <a:latin typeface="+mn-ea"/>
              </a:rPr>
              <a:t>的内容并解析提取所需信息。</a:t>
            </a:r>
          </a:p>
          <a:p>
            <a:pPr marL="0" indent="720000">
              <a:buNone/>
            </a:pPr>
            <a:r>
              <a:rPr lang="zh-CN" altLang="zh-CN" dirty="0">
                <a:latin typeface="+mn-ea"/>
              </a:rPr>
              <a:t>但互联网网页错综复杂，一次的请求和回应不能够批量获取网页的数据，这时就需要设计爬虫的流程，本书中主要运用到两种爬虫所需的流程：多页面和跨页面爬虫流程</a:t>
            </a:r>
            <a:r>
              <a:rPr lang="zh-CN" altLang="zh-CN" dirty="0" smtClean="0">
                <a:latin typeface="+mn-ea"/>
              </a:rPr>
              <a:t>。</a:t>
            </a:r>
            <a:r>
              <a:rPr lang="zh-CN" altLang="en-US" dirty="0" smtClean="0">
                <a:latin typeface="+mn-ea"/>
              </a:rPr>
              <a:t>（示意图如下）</a:t>
            </a:r>
            <a:endParaRPr lang="zh-CN" altLang="zh-CN" dirty="0">
              <a:latin typeface="+mn-ea"/>
            </a:endParaRPr>
          </a:p>
          <a:p>
            <a:pPr marL="0" indent="72000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912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407774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57332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多页面网页爬虫</a:t>
            </a:r>
            <a:r>
              <a:rPr lang="zh-CN" altLang="zh-CN" dirty="0" smtClean="0"/>
              <a:t>流程</a:t>
            </a:r>
            <a:endParaRPr lang="zh-CN" alt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867" y="0"/>
            <a:ext cx="3734544" cy="5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0112" y="55172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跨页面网页爬虫流程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2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136904" cy="864096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2.2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网页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构造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699792" y="2996952"/>
            <a:ext cx="5225008" cy="3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+mn-ea"/>
              </a:rPr>
              <a:t>2.2.1  </a:t>
            </a:r>
            <a:r>
              <a:rPr lang="en-US" altLang="zh-CN" b="1" dirty="0">
                <a:latin typeface="+mn-ea"/>
              </a:rPr>
              <a:t>Chrome</a:t>
            </a:r>
            <a:r>
              <a:rPr lang="zh-CN" altLang="zh-CN" b="1" dirty="0">
                <a:latin typeface="+mn-ea"/>
              </a:rPr>
              <a:t>浏览器的安装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2.2.2  </a:t>
            </a:r>
            <a:r>
              <a:rPr lang="zh-CN" altLang="zh-CN" b="1" dirty="0">
                <a:latin typeface="+mn-ea"/>
              </a:rPr>
              <a:t>网页构造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2.2.3  </a:t>
            </a:r>
            <a:r>
              <a:rPr lang="zh-CN" altLang="zh-CN" b="1" dirty="0">
                <a:latin typeface="+mn-ea"/>
              </a:rPr>
              <a:t>查询网页信息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474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07" y="22222"/>
            <a:ext cx="8280920" cy="864096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+mj-ea"/>
              </a:rPr>
              <a:t>2.2.1  Chrome</a:t>
            </a:r>
            <a:r>
              <a:rPr lang="zh-CN" altLang="zh-CN" sz="4400" b="1" dirty="0">
                <a:solidFill>
                  <a:schemeClr val="tx1"/>
                </a:solidFill>
                <a:latin typeface="+mj-ea"/>
              </a:rPr>
              <a:t>浏览器的</a:t>
            </a:r>
            <a:r>
              <a:rPr lang="zh-CN" altLang="zh-CN" sz="4400" b="1" dirty="0" smtClean="0">
                <a:solidFill>
                  <a:schemeClr val="tx1"/>
                </a:solidFill>
                <a:latin typeface="+mj-ea"/>
              </a:rPr>
              <a:t>安装</a:t>
            </a:r>
            <a:endParaRPr lang="zh-CN" altLang="en-US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88166" y="980728"/>
            <a:ext cx="8044274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Chrome</a:t>
            </a:r>
            <a:r>
              <a:rPr lang="zh-CN" altLang="zh-CN" dirty="0">
                <a:latin typeface="+mn-ea"/>
              </a:rPr>
              <a:t>浏览器的安装与普通软件安装一样，不需要进行任何的配置。在搜索引擎中输入</a:t>
            </a:r>
            <a:r>
              <a:rPr lang="en-US" altLang="zh-CN" dirty="0">
                <a:latin typeface="+mn-ea"/>
              </a:rPr>
              <a:t>Chrome</a:t>
            </a:r>
            <a:r>
              <a:rPr lang="zh-CN" altLang="zh-CN" dirty="0">
                <a:latin typeface="+mn-ea"/>
              </a:rPr>
              <a:t>，点击下载安装即可。安装完成后，打开，会</a:t>
            </a:r>
            <a:r>
              <a:rPr lang="zh-CN" altLang="zh-CN" dirty="0" smtClean="0">
                <a:latin typeface="+mn-ea"/>
              </a:rPr>
              <a:t>出现</a:t>
            </a:r>
            <a:r>
              <a:rPr lang="zh-CN" altLang="en-US" dirty="0" smtClean="0">
                <a:latin typeface="+mn-ea"/>
              </a:rPr>
              <a:t>下</a:t>
            </a:r>
            <a:r>
              <a:rPr lang="zh-CN" altLang="zh-CN" dirty="0" smtClean="0">
                <a:latin typeface="+mn-ea"/>
              </a:rPr>
              <a:t>图的错误。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这</a:t>
            </a:r>
            <a:r>
              <a:rPr lang="zh-CN" altLang="zh-CN" dirty="0">
                <a:latin typeface="+mn-ea"/>
              </a:rPr>
              <a:t>是因为</a:t>
            </a:r>
            <a:r>
              <a:rPr lang="en-US" altLang="zh-CN" dirty="0">
                <a:latin typeface="+mn-ea"/>
              </a:rPr>
              <a:t>Chrome</a:t>
            </a:r>
            <a:r>
              <a:rPr lang="zh-CN" altLang="zh-CN" dirty="0">
                <a:latin typeface="+mn-ea"/>
              </a:rPr>
              <a:t>浏览器默认的搜索引擎为</a:t>
            </a:r>
            <a:r>
              <a:rPr lang="en-US" altLang="zh-CN" dirty="0">
                <a:latin typeface="+mn-ea"/>
              </a:rPr>
              <a:t>Google</a:t>
            </a:r>
            <a:r>
              <a:rPr lang="zh-CN" altLang="zh-CN" dirty="0">
                <a:latin typeface="+mn-ea"/>
              </a:rPr>
              <a:t>搜索引擎，国内的网络是无法打开的。解决的办法为：</a:t>
            </a:r>
          </a:p>
          <a:p>
            <a:pPr marL="0" indent="0">
              <a:buNone/>
            </a:pPr>
            <a:endParaRPr lang="zh-CN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4248472" cy="3420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0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0"/>
            <a:ext cx="8568952" cy="6473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000" dirty="0" smtClean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zh-CN" sz="2000" dirty="0">
                <a:latin typeface="+mn-ea"/>
              </a:rPr>
              <a:t>）打开</a:t>
            </a:r>
            <a:r>
              <a:rPr lang="en-US" altLang="zh-CN" sz="2000" dirty="0" err="1">
                <a:latin typeface="+mn-ea"/>
              </a:rPr>
              <a:t>Chrom</a:t>
            </a:r>
            <a:r>
              <a:rPr lang="zh-CN" altLang="zh-CN" sz="2000" dirty="0">
                <a:latin typeface="+mn-ea"/>
              </a:rPr>
              <a:t>浏览器的设置。</a:t>
            </a:r>
          </a:p>
          <a:p>
            <a:pPr marL="0" indent="0">
              <a:buNone/>
            </a:pPr>
            <a:r>
              <a:rPr lang="zh-CN" altLang="zh-CN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zh-CN" sz="2000" dirty="0">
                <a:latin typeface="+mn-ea"/>
              </a:rPr>
              <a:t>）在“启动时”栏目中，选择打开特定网页或一组网页。</a:t>
            </a:r>
          </a:p>
          <a:p>
            <a:pPr marL="0" indent="0">
              <a:buNone/>
            </a:pPr>
            <a:r>
              <a:rPr lang="zh-CN" altLang="zh-CN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zh-CN" sz="2000" dirty="0">
                <a:latin typeface="+mn-ea"/>
              </a:rPr>
              <a:t>）点击“设置网页”链接，输入读者常用的搜索引擎或网页，单击“确定”按钮。</a:t>
            </a:r>
          </a:p>
          <a:p>
            <a:pPr marL="0" indent="0">
              <a:buNone/>
            </a:pPr>
            <a:r>
              <a:rPr lang="zh-CN" altLang="zh-CN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zh-CN" sz="2000" dirty="0">
                <a:latin typeface="+mn-ea"/>
              </a:rPr>
              <a:t>）退出</a:t>
            </a:r>
            <a:r>
              <a:rPr lang="en-US" altLang="zh-CN" sz="2000" dirty="0">
                <a:latin typeface="+mn-ea"/>
              </a:rPr>
              <a:t>Chrome</a:t>
            </a:r>
            <a:r>
              <a:rPr lang="zh-CN" altLang="zh-CN" sz="2000" dirty="0">
                <a:latin typeface="+mn-ea"/>
              </a:rPr>
              <a:t>浏览器，打开后便是设置过后的网页。操作效果</a:t>
            </a:r>
            <a:r>
              <a:rPr lang="zh-CN" altLang="zh-CN" sz="2000" dirty="0" smtClean="0">
                <a:latin typeface="+mn-ea"/>
              </a:rPr>
              <a:t>如</a:t>
            </a:r>
            <a:r>
              <a:rPr lang="zh-CN" altLang="en-US" sz="2000" dirty="0" smtClean="0">
                <a:latin typeface="+mn-ea"/>
              </a:rPr>
              <a:t>下</a:t>
            </a:r>
            <a:r>
              <a:rPr lang="zh-CN" altLang="zh-CN" sz="2000" dirty="0" smtClean="0">
                <a:latin typeface="+mn-ea"/>
              </a:rPr>
              <a:t>图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24574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060848"/>
            <a:ext cx="43338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307" y="4924622"/>
            <a:ext cx="43338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5229200"/>
            <a:ext cx="209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Chrome</a:t>
            </a:r>
            <a:r>
              <a:rPr lang="zh-CN" altLang="zh-CN" dirty="0"/>
              <a:t>浏览器设置网页（一）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56376" y="2072928"/>
            <a:ext cx="648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Chrome</a:t>
            </a:r>
            <a:r>
              <a:rPr lang="zh-CN" altLang="zh-CN" dirty="0"/>
              <a:t>浏览器设置网页</a:t>
            </a:r>
            <a:r>
              <a:rPr lang="zh-CN" altLang="zh-CN" dirty="0" smtClean="0"/>
              <a:t>（</a:t>
            </a:r>
            <a:r>
              <a:rPr lang="zh-CN" altLang="en-US" dirty="0" smtClean="0"/>
              <a:t>二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56376" y="4826675"/>
            <a:ext cx="648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Chrome</a:t>
            </a:r>
            <a:r>
              <a:rPr lang="zh-CN" altLang="zh-CN" dirty="0"/>
              <a:t>浏览器设置网页（三）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85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7859216" cy="850106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2.2.2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网页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构造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7787208" cy="5709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000" dirty="0">
                <a:latin typeface="+mn-ea"/>
              </a:rPr>
              <a:t>现在任意打开一个网页（</a:t>
            </a:r>
            <a:r>
              <a:rPr lang="en-US" altLang="zh-CN" sz="2000" dirty="0">
                <a:latin typeface="+mn-ea"/>
              </a:rPr>
              <a:t>http://bj.xiaozhu.com/</a:t>
            </a:r>
            <a:r>
              <a:rPr lang="zh-CN" altLang="zh-CN" sz="2000" dirty="0">
                <a:latin typeface="+mn-ea"/>
              </a:rPr>
              <a:t>），标右击空白处，在弹出的快捷菜单中选择“检查”命令，可以看到网页的代码，如</a:t>
            </a:r>
            <a:r>
              <a:rPr lang="zh-CN" altLang="zh-CN" sz="2000" dirty="0" smtClean="0">
                <a:latin typeface="+mn-ea"/>
              </a:rPr>
              <a:t>图所</a:t>
            </a:r>
            <a:r>
              <a:rPr lang="zh-CN" altLang="zh-CN" sz="2000" dirty="0">
                <a:latin typeface="+mn-ea"/>
              </a:rPr>
              <a:t>示。</a:t>
            </a: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34671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2120" y="2420888"/>
            <a:ext cx="29523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分析这个图，上半部分为</a:t>
            </a:r>
            <a:r>
              <a:rPr lang="en-US" altLang="zh-CN" dirty="0"/>
              <a:t>HTML</a:t>
            </a:r>
            <a:r>
              <a:rPr lang="zh-CN" altLang="zh-CN" dirty="0"/>
              <a:t>文件，下部分为</a:t>
            </a:r>
            <a:r>
              <a:rPr lang="en-US" altLang="zh-CN" dirty="0"/>
              <a:t>CSS</a:t>
            </a:r>
            <a:r>
              <a:rPr lang="zh-CN" altLang="zh-CN" dirty="0"/>
              <a:t>样式，用</a:t>
            </a:r>
            <a:r>
              <a:rPr lang="en-US" altLang="zh-CN" dirty="0"/>
              <a:t>&lt;script&gt;&lt;/script&gt;</a:t>
            </a:r>
            <a:r>
              <a:rPr lang="zh-CN" altLang="zh-CN" dirty="0"/>
              <a:t>标签的就是</a:t>
            </a:r>
            <a:r>
              <a:rPr lang="en-US" altLang="zh-CN" dirty="0"/>
              <a:t>JavaScript</a:t>
            </a:r>
            <a:r>
              <a:rPr lang="zh-CN" altLang="zh-CN" dirty="0"/>
              <a:t>。用户浏览的网页就是浏览器渲染后的结果，浏览器就像翻译官，把</a:t>
            </a:r>
            <a:r>
              <a:rPr lang="en-US" altLang="zh-CN" dirty="0"/>
              <a:t>HTML</a:t>
            </a:r>
            <a:r>
              <a:rPr lang="zh-CN" altLang="zh-CN" dirty="0"/>
              <a:t>、</a:t>
            </a:r>
            <a:r>
              <a:rPr lang="en-US" altLang="zh-CN" dirty="0"/>
              <a:t>CSS</a:t>
            </a:r>
            <a:r>
              <a:rPr lang="zh-CN" altLang="zh-CN" dirty="0"/>
              <a:t>和</a:t>
            </a:r>
            <a:r>
              <a:rPr lang="en-US" altLang="zh-CN" dirty="0"/>
              <a:t>JavaScript</a:t>
            </a:r>
            <a:r>
              <a:rPr lang="zh-CN" altLang="zh-CN" dirty="0"/>
              <a:t>进行翻译得到用户使用的网页界面。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818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</TotalTime>
  <Words>579</Words>
  <Application>Microsoft Office PowerPoint</Application>
  <PresentationFormat>全屏显示(4:3)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凸显</vt:lpstr>
      <vt:lpstr>第2章  爬虫原理和网页构造</vt:lpstr>
      <vt:lpstr>2.1  爬虫原理</vt:lpstr>
      <vt:lpstr>2.1.1  网络连接</vt:lpstr>
      <vt:lpstr>2.1.2  爬虫原理</vt:lpstr>
      <vt:lpstr>PowerPoint 演示文稿</vt:lpstr>
      <vt:lpstr>2.2  网页构造</vt:lpstr>
      <vt:lpstr>2.2.1  Chrome浏览器的安装</vt:lpstr>
      <vt:lpstr>PowerPoint 演示文稿</vt:lpstr>
      <vt:lpstr>2.2.2  网页构造</vt:lpstr>
      <vt:lpstr>2.2.3  查询网页信息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爬虫原理和网页构造</dc:title>
  <dc:creator>yajie</dc:creator>
  <cp:lastModifiedBy>yajie</cp:lastModifiedBy>
  <cp:revision>3</cp:revision>
  <dcterms:created xsi:type="dcterms:W3CDTF">2018-03-13T01:01:48Z</dcterms:created>
  <dcterms:modified xsi:type="dcterms:W3CDTF">2018-03-13T01:34:46Z</dcterms:modified>
</cp:coreProperties>
</file>