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49A0981-CAAD-4DEF-83D2-5A9565050DF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5BFCD7B-0FE7-464F-A148-725E5D0A6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0981-CAAD-4DEF-83D2-5A9565050DF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CD7B-0FE7-464F-A148-725E5D0A6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0981-CAAD-4DEF-83D2-5A9565050DF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CD7B-0FE7-464F-A148-725E5D0A6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9A0981-CAAD-4DEF-83D2-5A9565050DF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5BFCD7B-0FE7-464F-A148-725E5D0A60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49A0981-CAAD-4DEF-83D2-5A9565050DF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5BFCD7B-0FE7-464F-A148-725E5D0A6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0981-CAAD-4DEF-83D2-5A9565050DF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CD7B-0FE7-464F-A148-725E5D0A60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0981-CAAD-4DEF-83D2-5A9565050DF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CD7B-0FE7-464F-A148-725E5D0A60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9A0981-CAAD-4DEF-83D2-5A9565050DF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BFCD7B-0FE7-464F-A148-725E5D0A60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0981-CAAD-4DEF-83D2-5A9565050DF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CD7B-0FE7-464F-A148-725E5D0A6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49A0981-CAAD-4DEF-83D2-5A9565050DF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5BFCD7B-0FE7-464F-A148-725E5D0A60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49A0981-CAAD-4DEF-83D2-5A9565050DF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BFCD7B-0FE7-464F-A148-725E5D0A605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49A0981-CAAD-4DEF-83D2-5A9565050DFE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5BFCD7B-0FE7-464F-A148-725E5D0A6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9752" y="260648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第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3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章</a:t>
            </a:r>
            <a:r>
              <a:rPr lang="en-US" altLang="zh-CN" sz="4800" dirty="0">
                <a:solidFill>
                  <a:schemeClr val="tx1"/>
                </a:solidFill>
                <a:latin typeface="+mj-ea"/>
              </a:rPr>
              <a:t>  </a:t>
            </a:r>
            <a:r>
              <a:rPr lang="zh-CN" altLang="zh-CN" sz="4800" dirty="0">
                <a:solidFill>
                  <a:schemeClr val="tx1"/>
                </a:solidFill>
                <a:latin typeface="+mj-ea"/>
              </a:rPr>
              <a:t>我的第一个爬虫</a:t>
            </a:r>
            <a:r>
              <a:rPr lang="zh-CN" altLang="zh-CN" sz="4800" dirty="0" smtClean="0">
                <a:solidFill>
                  <a:schemeClr val="tx1"/>
                </a:solidFill>
                <a:latin typeface="+mj-ea"/>
              </a:rPr>
              <a:t>程序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8" y="3140968"/>
            <a:ext cx="6120680" cy="3240360"/>
          </a:xfrm>
        </p:spPr>
        <p:txBody>
          <a:bodyPr>
            <a:normAutofit/>
          </a:bodyPr>
          <a:lstStyle/>
          <a:p>
            <a:r>
              <a:rPr lang="en-US" altLang="zh-CN" sz="2800" b="0" dirty="0">
                <a:solidFill>
                  <a:schemeClr val="tx1"/>
                </a:solidFill>
                <a:latin typeface="+mn-ea"/>
              </a:rPr>
              <a:t>3.1  Python</a:t>
            </a:r>
            <a:r>
              <a:rPr lang="zh-CN" altLang="zh-CN" sz="2800" b="0" dirty="0">
                <a:solidFill>
                  <a:schemeClr val="tx1"/>
                </a:solidFill>
                <a:latin typeface="+mn-ea"/>
              </a:rPr>
              <a:t>第三方库</a:t>
            </a:r>
            <a:br>
              <a:rPr lang="zh-CN" altLang="zh-CN" sz="2800" b="0" dirty="0">
                <a:solidFill>
                  <a:schemeClr val="tx1"/>
                </a:solidFill>
                <a:latin typeface="+mn-ea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+mn-ea"/>
              </a:rPr>
              <a:t>3.2  </a:t>
            </a:r>
            <a:r>
              <a:rPr lang="zh-CN" altLang="zh-CN" sz="2800" b="0" dirty="0">
                <a:solidFill>
                  <a:schemeClr val="tx1"/>
                </a:solidFill>
                <a:latin typeface="+mn-ea"/>
              </a:rPr>
              <a:t>爬虫三大库</a:t>
            </a:r>
            <a:br>
              <a:rPr lang="zh-CN" altLang="zh-CN" sz="2800" b="0" dirty="0">
                <a:solidFill>
                  <a:schemeClr val="tx1"/>
                </a:solidFill>
                <a:latin typeface="+mn-ea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+mn-ea"/>
              </a:rPr>
              <a:t>3.3  </a:t>
            </a:r>
            <a:r>
              <a:rPr lang="zh-CN" altLang="zh-CN" sz="2800" b="0" dirty="0">
                <a:solidFill>
                  <a:schemeClr val="tx1"/>
                </a:solidFill>
                <a:latin typeface="+mn-ea"/>
              </a:rPr>
              <a:t>综合示例（一）——爬取北京</a:t>
            </a:r>
            <a:r>
              <a:rPr lang="zh-CN" altLang="zh-CN" sz="2800" b="0" dirty="0" smtClean="0">
                <a:solidFill>
                  <a:schemeClr val="tx1"/>
                </a:solidFill>
                <a:latin typeface="+mn-ea"/>
              </a:rPr>
              <a:t>地</a:t>
            </a:r>
            <a:r>
              <a:rPr lang="en-US" altLang="zh-CN" sz="2800" b="0" dirty="0" smtClean="0">
                <a:solidFill>
                  <a:schemeClr val="tx1"/>
                </a:solidFill>
                <a:latin typeface="+mn-ea"/>
              </a:rPr>
              <a:t>          </a:t>
            </a:r>
            <a:r>
              <a:rPr lang="zh-CN" altLang="zh-CN" sz="2800" b="0" dirty="0" smtClean="0">
                <a:solidFill>
                  <a:schemeClr val="tx1"/>
                </a:solidFill>
                <a:latin typeface="+mn-ea"/>
              </a:rPr>
              <a:t>区</a:t>
            </a:r>
            <a:r>
              <a:rPr lang="zh-CN" altLang="zh-CN" sz="2800" b="0" dirty="0">
                <a:solidFill>
                  <a:schemeClr val="tx1"/>
                </a:solidFill>
                <a:latin typeface="+mn-ea"/>
              </a:rPr>
              <a:t>短租房信息</a:t>
            </a:r>
            <a:br>
              <a:rPr lang="zh-CN" altLang="zh-CN" sz="2800" b="0" dirty="0">
                <a:solidFill>
                  <a:schemeClr val="tx1"/>
                </a:solidFill>
                <a:latin typeface="+mn-ea"/>
              </a:rPr>
            </a:br>
            <a:r>
              <a:rPr lang="en-US" altLang="zh-CN" sz="2800" b="0" dirty="0">
                <a:solidFill>
                  <a:schemeClr val="tx1"/>
                </a:solidFill>
                <a:latin typeface="+mn-ea"/>
              </a:rPr>
              <a:t>3.4  </a:t>
            </a:r>
            <a:r>
              <a:rPr lang="zh-CN" altLang="zh-CN" sz="2800" b="0" dirty="0">
                <a:solidFill>
                  <a:schemeClr val="tx1"/>
                </a:solidFill>
                <a:latin typeface="+mn-ea"/>
              </a:rPr>
              <a:t>综合示例（二）——爬取酷</a:t>
            </a:r>
            <a:r>
              <a:rPr lang="zh-CN" altLang="zh-CN" sz="2800" b="0" dirty="0" smtClean="0">
                <a:solidFill>
                  <a:schemeClr val="tx1"/>
                </a:solidFill>
                <a:latin typeface="+mn-ea"/>
              </a:rPr>
              <a:t>狗</a:t>
            </a:r>
            <a:r>
              <a:rPr lang="en-US" altLang="zh-CN" sz="2800" b="0" dirty="0" smtClean="0">
                <a:solidFill>
                  <a:schemeClr val="tx1"/>
                </a:solidFill>
                <a:latin typeface="+mn-ea"/>
              </a:rPr>
              <a:t>   top500</a:t>
            </a:r>
            <a:endParaRPr lang="zh-CN" altLang="en-US" sz="2800" b="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18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4469"/>
            <a:ext cx="7467600" cy="882352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3.2.2  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BeautifulSoup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库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859216" cy="54932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latin typeface="+mn-ea"/>
              </a:rPr>
              <a:t>BeautifulSoup</a:t>
            </a:r>
            <a:r>
              <a:rPr lang="zh-CN" altLang="zh-CN" dirty="0">
                <a:latin typeface="+mn-ea"/>
              </a:rPr>
              <a:t>库是一个非常流行的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模块。通过</a:t>
            </a:r>
            <a:r>
              <a:rPr lang="en-US" altLang="zh-CN" dirty="0" err="1">
                <a:latin typeface="+mn-ea"/>
              </a:rPr>
              <a:t>BeautifulSoup</a:t>
            </a:r>
            <a:r>
              <a:rPr lang="zh-CN" altLang="zh-CN" dirty="0">
                <a:latin typeface="+mn-ea"/>
              </a:rPr>
              <a:t>库可以轻松的解析</a:t>
            </a:r>
            <a:r>
              <a:rPr lang="en-US" altLang="zh-CN" dirty="0">
                <a:latin typeface="+mn-ea"/>
              </a:rPr>
              <a:t>Requests</a:t>
            </a:r>
            <a:r>
              <a:rPr lang="zh-CN" altLang="zh-CN" dirty="0">
                <a:latin typeface="+mn-ea"/>
              </a:rPr>
              <a:t>库请求的网页，并把网页源代码解析为</a:t>
            </a:r>
            <a:r>
              <a:rPr lang="en-US" altLang="zh-CN" dirty="0">
                <a:latin typeface="+mn-ea"/>
              </a:rPr>
              <a:t>Soup</a:t>
            </a:r>
            <a:r>
              <a:rPr lang="zh-CN" altLang="zh-CN" dirty="0">
                <a:latin typeface="+mn-ea"/>
              </a:rPr>
              <a:t>文档，以便过滤提取数据。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import requests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from bs4 import </a:t>
            </a:r>
            <a:r>
              <a:rPr lang="en-US" altLang="zh-CN" dirty="0" err="1">
                <a:latin typeface="+mn-ea"/>
              </a:rPr>
              <a:t>BeautifulSoup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headers = {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    '</a:t>
            </a:r>
            <a:r>
              <a:rPr lang="en-US" altLang="zh-CN" dirty="0" err="1">
                <a:latin typeface="+mn-ea"/>
              </a:rPr>
              <a:t>User-Agent':'Mozilla</a:t>
            </a:r>
            <a:r>
              <a:rPr lang="en-US" altLang="zh-CN" dirty="0">
                <a:latin typeface="+mn-ea"/>
              </a:rPr>
              <a:t>/5.0 (Windows NT 6.1; WOW64) </a:t>
            </a:r>
            <a:r>
              <a:rPr lang="en-US" altLang="zh-CN" dirty="0" err="1">
                <a:latin typeface="+mn-ea"/>
              </a:rPr>
              <a:t>AppleWebKit</a:t>
            </a:r>
            <a:r>
              <a:rPr lang="en-US" altLang="zh-CN" dirty="0">
                <a:latin typeface="+mn-ea"/>
              </a:rPr>
              <a:t>/537.36 (KHTML, like Gecko) Chrome/53.0.2785.143 Safari/537.36'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}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res = </a:t>
            </a:r>
            <a:r>
              <a:rPr lang="en-US" altLang="zh-CN" dirty="0" err="1">
                <a:latin typeface="+mn-ea"/>
              </a:rPr>
              <a:t>requests.get</a:t>
            </a:r>
            <a:r>
              <a:rPr lang="en-US" altLang="zh-CN" dirty="0">
                <a:latin typeface="+mn-ea"/>
              </a:rPr>
              <a:t>('http://bj.xiaozhu.com/',headers=headers)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soup = </a:t>
            </a:r>
            <a:r>
              <a:rPr lang="en-US" altLang="zh-CN" dirty="0" err="1">
                <a:latin typeface="+mn-ea"/>
              </a:rPr>
              <a:t>BeautifulSoup</a:t>
            </a:r>
            <a:r>
              <a:rPr lang="en-US" altLang="zh-CN" dirty="0">
                <a:latin typeface="+mn-ea"/>
              </a:rPr>
              <a:t>(res.text,'</a:t>
            </a:r>
            <a:r>
              <a:rPr lang="en-US" altLang="zh-CN" dirty="0" err="1">
                <a:latin typeface="+mn-ea"/>
              </a:rPr>
              <a:t>html.parser</a:t>
            </a:r>
            <a:r>
              <a:rPr lang="en-US" altLang="zh-CN" dirty="0">
                <a:latin typeface="+mn-ea"/>
              </a:rPr>
              <a:t>')		#</a:t>
            </a:r>
            <a:r>
              <a:rPr lang="zh-CN" altLang="zh-CN" dirty="0">
                <a:latin typeface="+mn-ea"/>
              </a:rPr>
              <a:t>对返回的结果进行解析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print(</a:t>
            </a:r>
            <a:r>
              <a:rPr lang="en-US" altLang="zh-CN" dirty="0" err="1">
                <a:latin typeface="+mn-ea"/>
              </a:rPr>
              <a:t>soup.prettify</a:t>
            </a:r>
            <a:r>
              <a:rPr lang="en-US" altLang="zh-CN" dirty="0">
                <a:latin typeface="+mn-ea"/>
              </a:rPr>
              <a:t>())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7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3.2.3  </a:t>
            </a:r>
            <a:r>
              <a:rPr lang="en-US" altLang="zh-CN" sz="4800" b="1" dirty="0" err="1">
                <a:solidFill>
                  <a:schemeClr val="tx1"/>
                </a:solidFill>
                <a:latin typeface="+mj-ea"/>
              </a:rPr>
              <a:t>Lxml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库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568" y="2924944"/>
            <a:ext cx="7241232" cy="35490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Lxml</a:t>
            </a:r>
            <a:r>
              <a:rPr lang="zh-CN" altLang="zh-CN" dirty="0">
                <a:latin typeface="+mn-ea"/>
              </a:rPr>
              <a:t>库是基于</a:t>
            </a:r>
            <a:r>
              <a:rPr lang="en-US" altLang="zh-CN" dirty="0">
                <a:latin typeface="+mn-ea"/>
              </a:rPr>
              <a:t>libxm12</a:t>
            </a:r>
            <a:r>
              <a:rPr lang="zh-CN" altLang="zh-CN" dirty="0">
                <a:latin typeface="+mn-ea"/>
              </a:rPr>
              <a:t>这一个</a:t>
            </a:r>
            <a:r>
              <a:rPr lang="en-US" altLang="zh-CN" dirty="0">
                <a:latin typeface="+mn-ea"/>
              </a:rPr>
              <a:t>XML</a:t>
            </a:r>
            <a:r>
              <a:rPr lang="zh-CN" altLang="zh-CN" dirty="0">
                <a:latin typeface="+mn-ea"/>
              </a:rPr>
              <a:t>解析库的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封装。该模块使用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zh-CN" dirty="0">
                <a:latin typeface="+mn-ea"/>
              </a:rPr>
              <a:t>语言编写，解析速度比</a:t>
            </a:r>
            <a:r>
              <a:rPr lang="en-US" altLang="zh-CN" dirty="0" err="1">
                <a:latin typeface="+mn-ea"/>
              </a:rPr>
              <a:t>BeautifulSoup</a:t>
            </a:r>
            <a:r>
              <a:rPr lang="zh-CN" altLang="zh-CN" dirty="0">
                <a:latin typeface="+mn-ea"/>
              </a:rPr>
              <a:t>更快，具体的使用方法在之后的章节中讲解。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132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424936" cy="106613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3.3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综合示例（一）——爬取北京地区短租房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信息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23728" y="2924944"/>
            <a:ext cx="5801072" cy="35490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3.3.1  </a:t>
            </a:r>
            <a:r>
              <a:rPr lang="zh-CN" altLang="zh-CN" b="1" dirty="0">
                <a:latin typeface="+mn-ea"/>
              </a:rPr>
              <a:t>爬虫思路分析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3.3.2  </a:t>
            </a:r>
            <a:r>
              <a:rPr lang="zh-CN" altLang="zh-CN" b="1" dirty="0">
                <a:latin typeface="+mn-ea"/>
              </a:rPr>
              <a:t>爬虫代码及分析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58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7931224" cy="7969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3.3.1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爬虫思路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692696"/>
            <a:ext cx="8496944" cy="5781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）爬取小猪短租北京地区短租房</a:t>
            </a:r>
            <a:r>
              <a:rPr lang="en-US" altLang="zh-CN" dirty="0">
                <a:latin typeface="+mn-ea"/>
              </a:rPr>
              <a:t>13</a:t>
            </a:r>
            <a:r>
              <a:rPr lang="zh-CN" altLang="zh-CN" dirty="0">
                <a:latin typeface="+mn-ea"/>
              </a:rPr>
              <a:t>页的信息，通过手动浏览，以下为前四页的网址：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http://bj.xiaozhu.com/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http://bj.xiaozhu.com/search-duanzufang-p2-0/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http://bj.xiaozhu.com/search-duanzufang-p3-0/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http://bj.xiaozhu.com/search-duanzufang-p4-0/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只需</a:t>
            </a:r>
            <a:r>
              <a:rPr lang="zh-CN" altLang="zh-CN" dirty="0">
                <a:latin typeface="+mn-ea"/>
              </a:rPr>
              <a:t>更改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zh-CN" dirty="0">
                <a:latin typeface="+mn-ea"/>
              </a:rPr>
              <a:t>后面的数字即可，以此来构造出</a:t>
            </a:r>
            <a:r>
              <a:rPr lang="en-US" altLang="zh-CN" dirty="0">
                <a:latin typeface="+mn-ea"/>
              </a:rPr>
              <a:t>13</a:t>
            </a:r>
            <a:r>
              <a:rPr lang="zh-CN" altLang="zh-CN" dirty="0">
                <a:latin typeface="+mn-ea"/>
              </a:rPr>
              <a:t>页的网址。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）本次爬虫在详细页中进行，故先需爬取进入详细页的网址链接，进而爬取数据。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）需要爬取的信息有</a:t>
            </a:r>
            <a:r>
              <a:rPr lang="zh-CN" altLang="zh-CN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标题、地址</a:t>
            </a:r>
            <a:r>
              <a:rPr lang="zh-CN" altLang="zh-CN" dirty="0">
                <a:latin typeface="+mn-ea"/>
              </a:rPr>
              <a:t>、价格、房东名称</a:t>
            </a:r>
            <a:r>
              <a:rPr lang="zh-CN" altLang="zh-CN" dirty="0" smtClean="0">
                <a:latin typeface="+mn-ea"/>
              </a:rPr>
              <a:t>、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房东</a:t>
            </a:r>
            <a:r>
              <a:rPr lang="zh-CN" altLang="zh-CN" dirty="0">
                <a:latin typeface="+mn-ea"/>
              </a:rPr>
              <a:t>性别已经房东头像的</a:t>
            </a:r>
            <a:r>
              <a:rPr lang="zh-CN" altLang="zh-CN" dirty="0" smtClean="0">
                <a:latin typeface="+mn-ea"/>
              </a:rPr>
              <a:t>链接，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如图所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437112"/>
            <a:ext cx="426419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5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4514"/>
            <a:ext cx="7920880" cy="980728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3.3.2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爬虫代码及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7715200" cy="527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代码如下：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01	from bs4 import </a:t>
            </a:r>
            <a:r>
              <a:rPr lang="en-US" altLang="zh-CN" sz="2000" dirty="0" err="1">
                <a:latin typeface="+mn-ea"/>
              </a:rPr>
              <a:t>BeautifulSoup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02	import requests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03	import time			#</a:t>
            </a:r>
            <a:r>
              <a:rPr lang="zh-CN" altLang="zh-CN" sz="2000" dirty="0">
                <a:latin typeface="+mn-ea"/>
              </a:rPr>
              <a:t>导入相应的库文件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04	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05	headers = {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06	    '</a:t>
            </a:r>
            <a:r>
              <a:rPr lang="en-US" altLang="zh-CN" sz="2000" dirty="0" err="1">
                <a:latin typeface="+mn-ea"/>
              </a:rPr>
              <a:t>User-Agent':'Mozilla</a:t>
            </a:r>
            <a:r>
              <a:rPr lang="en-US" altLang="zh-CN" sz="2000" dirty="0">
                <a:latin typeface="+mn-ea"/>
              </a:rPr>
              <a:t>/5.0 (Windows NT 6.1; WOW64) </a:t>
            </a:r>
            <a:r>
              <a:rPr lang="en-US" altLang="zh-CN" sz="2000" dirty="0" err="1">
                <a:latin typeface="+mn-ea"/>
              </a:rPr>
              <a:t>AppleWebKit</a:t>
            </a:r>
            <a:r>
              <a:rPr lang="en-US" altLang="zh-CN" sz="2000" dirty="0">
                <a:latin typeface="+mn-ea"/>
              </a:rPr>
              <a:t>/537.36 (KHTML, like 07	Gecko) Chrome/53.0.2785.143 Safari/537.36'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08	}					#</a:t>
            </a:r>
            <a:r>
              <a:rPr lang="zh-CN" altLang="zh-CN" sz="2000" dirty="0">
                <a:latin typeface="+mn-ea"/>
              </a:rPr>
              <a:t>加入请求头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09	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10	</a:t>
            </a:r>
            <a:r>
              <a:rPr lang="en-US" altLang="zh-CN" sz="2000" dirty="0" err="1">
                <a:latin typeface="+mn-ea"/>
              </a:rPr>
              <a:t>def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judgment_sex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class_name</a:t>
            </a:r>
            <a:r>
              <a:rPr lang="en-US" altLang="zh-CN" sz="2000" dirty="0">
                <a:latin typeface="+mn-ea"/>
              </a:rPr>
              <a:t>):		#</a:t>
            </a:r>
            <a:r>
              <a:rPr lang="zh-CN" altLang="zh-CN" sz="2000" dirty="0">
                <a:latin typeface="+mn-ea"/>
              </a:rPr>
              <a:t>定义判断用户性别的函数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11	  if </a:t>
            </a:r>
            <a:r>
              <a:rPr lang="en-US" altLang="zh-CN" sz="2000" dirty="0" err="1">
                <a:latin typeface="+mn-ea"/>
              </a:rPr>
              <a:t>class_name</a:t>
            </a:r>
            <a:r>
              <a:rPr lang="en-US" altLang="zh-CN" sz="2000" dirty="0">
                <a:latin typeface="+mn-ea"/>
              </a:rPr>
              <a:t> == ['member_ico1']: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12	      return '</a:t>
            </a:r>
            <a:r>
              <a:rPr lang="zh-CN" altLang="zh-CN" sz="2000" dirty="0">
                <a:latin typeface="+mn-ea"/>
              </a:rPr>
              <a:t>女</a:t>
            </a:r>
            <a:r>
              <a:rPr lang="en-US" altLang="zh-CN" sz="2000" dirty="0">
                <a:latin typeface="+mn-ea"/>
              </a:rPr>
              <a:t>'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50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260648"/>
            <a:ext cx="8568952" cy="6285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13	  else: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14	      return  '</a:t>
            </a:r>
            <a:r>
              <a:rPr lang="zh-CN" altLang="zh-CN" dirty="0">
                <a:latin typeface="+mn-ea"/>
              </a:rPr>
              <a:t>男</a:t>
            </a:r>
            <a:r>
              <a:rPr lang="en-US" altLang="zh-CN" dirty="0">
                <a:latin typeface="+mn-ea"/>
              </a:rPr>
              <a:t>'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15	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16	</a:t>
            </a:r>
            <a:r>
              <a:rPr lang="en-US" altLang="zh-CN" dirty="0" err="1">
                <a:latin typeface="+mn-ea"/>
              </a:rPr>
              <a:t>def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get_links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url</a:t>
            </a:r>
            <a:r>
              <a:rPr lang="en-US" altLang="zh-CN" dirty="0">
                <a:latin typeface="+mn-ea"/>
              </a:rPr>
              <a:t>):				#</a:t>
            </a:r>
            <a:r>
              <a:rPr lang="zh-CN" altLang="zh-CN" dirty="0">
                <a:latin typeface="+mn-ea"/>
              </a:rPr>
              <a:t>定义获取详细页</a:t>
            </a:r>
            <a:r>
              <a:rPr lang="en-US" altLang="zh-CN" dirty="0" err="1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的函数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17	    </a:t>
            </a:r>
            <a:r>
              <a:rPr lang="en-US" altLang="zh-CN" dirty="0" err="1">
                <a:latin typeface="+mn-ea"/>
              </a:rPr>
              <a:t>wb_data</a:t>
            </a:r>
            <a:r>
              <a:rPr lang="en-US" altLang="zh-CN" dirty="0">
                <a:latin typeface="+mn-ea"/>
              </a:rPr>
              <a:t> = </a:t>
            </a:r>
            <a:r>
              <a:rPr lang="en-US" altLang="zh-CN" dirty="0" err="1">
                <a:latin typeface="+mn-ea"/>
              </a:rPr>
              <a:t>requests.get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url,headers</a:t>
            </a:r>
            <a:r>
              <a:rPr lang="en-US" altLang="zh-CN" dirty="0">
                <a:latin typeface="+mn-ea"/>
              </a:rPr>
              <a:t>=headers)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18	    soup = </a:t>
            </a:r>
            <a:r>
              <a:rPr lang="en-US" altLang="zh-CN" dirty="0" err="1">
                <a:latin typeface="+mn-ea"/>
              </a:rPr>
              <a:t>BeautifulSoup</a:t>
            </a:r>
            <a:r>
              <a:rPr lang="en-US" altLang="zh-CN" dirty="0">
                <a:latin typeface="+mn-ea"/>
              </a:rPr>
              <a:t>(wb_data.text,'</a:t>
            </a:r>
            <a:r>
              <a:rPr lang="en-US" altLang="zh-CN" dirty="0" err="1">
                <a:latin typeface="+mn-ea"/>
              </a:rPr>
              <a:t>lxml</a:t>
            </a:r>
            <a:r>
              <a:rPr lang="en-US" altLang="zh-CN" dirty="0">
                <a:latin typeface="+mn-ea"/>
              </a:rPr>
              <a:t>')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19	    links = </a:t>
            </a:r>
            <a:r>
              <a:rPr lang="en-US" altLang="zh-CN" dirty="0" err="1">
                <a:latin typeface="+mn-ea"/>
              </a:rPr>
              <a:t>soup.select</a:t>
            </a:r>
            <a:r>
              <a:rPr lang="en-US" altLang="zh-CN" dirty="0">
                <a:latin typeface="+mn-ea"/>
              </a:rPr>
              <a:t>('#</a:t>
            </a:r>
            <a:r>
              <a:rPr lang="en-US" altLang="zh-CN" dirty="0" err="1">
                <a:latin typeface="+mn-ea"/>
              </a:rPr>
              <a:t>page_list</a:t>
            </a:r>
            <a:r>
              <a:rPr lang="en-US" altLang="zh-CN" dirty="0">
                <a:latin typeface="+mn-ea"/>
              </a:rPr>
              <a:t> &gt; </a:t>
            </a:r>
            <a:r>
              <a:rPr lang="en-US" altLang="zh-CN" dirty="0" err="1">
                <a:latin typeface="+mn-ea"/>
              </a:rPr>
              <a:t>ul</a:t>
            </a:r>
            <a:r>
              <a:rPr lang="en-US" altLang="zh-CN" dirty="0">
                <a:latin typeface="+mn-ea"/>
              </a:rPr>
              <a:t> &gt; li &gt; a')		#links</a:t>
            </a:r>
            <a:r>
              <a:rPr lang="zh-CN" altLang="zh-CN" dirty="0">
                <a:latin typeface="+mn-ea"/>
              </a:rPr>
              <a:t>为</a:t>
            </a:r>
            <a:r>
              <a:rPr lang="en-US" altLang="zh-CN" dirty="0" err="1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列表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20	    for link in links: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21	        </a:t>
            </a:r>
            <a:r>
              <a:rPr lang="en-US" altLang="zh-CN" dirty="0" err="1">
                <a:latin typeface="+mn-ea"/>
              </a:rPr>
              <a:t>href</a:t>
            </a:r>
            <a:r>
              <a:rPr lang="en-US" altLang="zh-CN" dirty="0">
                <a:latin typeface="+mn-ea"/>
              </a:rPr>
              <a:t> = </a:t>
            </a:r>
            <a:r>
              <a:rPr lang="en-US" altLang="zh-CN" dirty="0" err="1">
                <a:latin typeface="+mn-ea"/>
              </a:rPr>
              <a:t>link.get</a:t>
            </a:r>
            <a:r>
              <a:rPr lang="en-US" altLang="zh-CN" dirty="0">
                <a:latin typeface="+mn-ea"/>
              </a:rPr>
              <a:t>("</a:t>
            </a:r>
            <a:r>
              <a:rPr lang="en-US" altLang="zh-CN" dirty="0" err="1">
                <a:latin typeface="+mn-ea"/>
              </a:rPr>
              <a:t>href</a:t>
            </a:r>
            <a:r>
              <a:rPr lang="en-US" altLang="zh-CN" dirty="0">
                <a:latin typeface="+mn-ea"/>
              </a:rPr>
              <a:t>")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22	        </a:t>
            </a:r>
            <a:r>
              <a:rPr lang="en-US" altLang="zh-CN" dirty="0" err="1">
                <a:latin typeface="+mn-ea"/>
              </a:rPr>
              <a:t>get_info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href</a:t>
            </a:r>
            <a:r>
              <a:rPr lang="en-US" altLang="zh-CN" dirty="0">
                <a:latin typeface="+mn-ea"/>
              </a:rPr>
              <a:t>)			#</a:t>
            </a:r>
            <a:r>
              <a:rPr lang="zh-CN" altLang="zh-CN" dirty="0">
                <a:latin typeface="+mn-ea"/>
              </a:rPr>
              <a:t>循环出的</a:t>
            </a:r>
            <a:r>
              <a:rPr lang="en-US" altLang="zh-CN" dirty="0" err="1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，依次调用</a:t>
            </a:r>
            <a:r>
              <a:rPr lang="en-US" altLang="zh-CN" dirty="0" err="1">
                <a:latin typeface="+mn-ea"/>
              </a:rPr>
              <a:t>get_info</a:t>
            </a:r>
            <a:r>
              <a:rPr lang="zh-CN" altLang="zh-CN" dirty="0">
                <a:latin typeface="+mn-ea"/>
              </a:rPr>
              <a:t>函数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23	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24	</a:t>
            </a:r>
            <a:r>
              <a:rPr lang="en-US" altLang="zh-CN" dirty="0" err="1">
                <a:latin typeface="+mn-ea"/>
              </a:rPr>
              <a:t>def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get_info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url</a:t>
            </a:r>
            <a:r>
              <a:rPr lang="en-US" altLang="zh-CN" dirty="0">
                <a:latin typeface="+mn-ea"/>
              </a:rPr>
              <a:t>):				#</a:t>
            </a:r>
            <a:r>
              <a:rPr lang="zh-CN" altLang="zh-CN" dirty="0">
                <a:latin typeface="+mn-ea"/>
              </a:rPr>
              <a:t>定义获取网页信息的</a:t>
            </a:r>
            <a:r>
              <a:rPr lang="zh-CN" altLang="zh-CN" dirty="0" smtClean="0">
                <a:latin typeface="+mn-ea"/>
              </a:rPr>
              <a:t>函数</a:t>
            </a:r>
            <a:endParaRPr lang="zh-CN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6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0"/>
            <a:ext cx="8568952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25	    </a:t>
            </a:r>
            <a:r>
              <a:rPr lang="en-US" altLang="zh-CN" sz="1700" dirty="0" err="1">
                <a:latin typeface="+mn-ea"/>
              </a:rPr>
              <a:t>wb_data</a:t>
            </a:r>
            <a:r>
              <a:rPr lang="en-US" altLang="zh-CN" sz="1700" dirty="0">
                <a:latin typeface="+mn-ea"/>
              </a:rPr>
              <a:t> = </a:t>
            </a:r>
            <a:r>
              <a:rPr lang="en-US" altLang="zh-CN" sz="1700" dirty="0" err="1">
                <a:latin typeface="+mn-ea"/>
              </a:rPr>
              <a:t>requests.get</a:t>
            </a:r>
            <a:r>
              <a:rPr lang="en-US" altLang="zh-CN" sz="1700" dirty="0">
                <a:latin typeface="+mn-ea"/>
              </a:rPr>
              <a:t>(</a:t>
            </a:r>
            <a:r>
              <a:rPr lang="en-US" altLang="zh-CN" sz="1700" dirty="0" err="1">
                <a:latin typeface="+mn-ea"/>
              </a:rPr>
              <a:t>url,headers</a:t>
            </a:r>
            <a:r>
              <a:rPr lang="en-US" altLang="zh-CN" sz="1700" dirty="0">
                <a:latin typeface="+mn-ea"/>
              </a:rPr>
              <a:t>=headers)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26	    soup = </a:t>
            </a:r>
            <a:r>
              <a:rPr lang="en-US" altLang="zh-CN" sz="1700" dirty="0" err="1">
                <a:latin typeface="+mn-ea"/>
              </a:rPr>
              <a:t>BeautifulSoup</a:t>
            </a:r>
            <a:r>
              <a:rPr lang="en-US" altLang="zh-CN" sz="1700" dirty="0">
                <a:latin typeface="+mn-ea"/>
              </a:rPr>
              <a:t>(wb_data.text,'</a:t>
            </a:r>
            <a:r>
              <a:rPr lang="en-US" altLang="zh-CN" sz="1700" dirty="0" err="1">
                <a:latin typeface="+mn-ea"/>
              </a:rPr>
              <a:t>lxml</a:t>
            </a:r>
            <a:r>
              <a:rPr lang="en-US" altLang="zh-CN" sz="1700" dirty="0">
                <a:latin typeface="+mn-ea"/>
              </a:rPr>
              <a:t>')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27	    tittles = </a:t>
            </a:r>
            <a:r>
              <a:rPr lang="en-US" altLang="zh-CN" sz="1700" dirty="0" err="1">
                <a:latin typeface="+mn-ea"/>
              </a:rPr>
              <a:t>soup.select</a:t>
            </a:r>
            <a:r>
              <a:rPr lang="en-US" altLang="zh-CN" sz="1700" dirty="0">
                <a:latin typeface="+mn-ea"/>
              </a:rPr>
              <a:t>('</a:t>
            </a:r>
            <a:r>
              <a:rPr lang="en-US" altLang="zh-CN" sz="1700" dirty="0" err="1">
                <a:latin typeface="+mn-ea"/>
              </a:rPr>
              <a:t>div.pho_info</a:t>
            </a:r>
            <a:r>
              <a:rPr lang="en-US" altLang="zh-CN" sz="1700" dirty="0">
                <a:latin typeface="+mn-ea"/>
              </a:rPr>
              <a:t> &gt; h4')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28	    addresses = </a:t>
            </a:r>
            <a:r>
              <a:rPr lang="en-US" altLang="zh-CN" sz="1700" dirty="0" err="1">
                <a:latin typeface="+mn-ea"/>
              </a:rPr>
              <a:t>soup.select</a:t>
            </a:r>
            <a:r>
              <a:rPr lang="en-US" altLang="zh-CN" sz="1700" dirty="0">
                <a:latin typeface="+mn-ea"/>
              </a:rPr>
              <a:t>('span.pr5')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29	    prices = </a:t>
            </a:r>
            <a:r>
              <a:rPr lang="en-US" altLang="zh-CN" sz="1700" dirty="0" err="1">
                <a:latin typeface="+mn-ea"/>
              </a:rPr>
              <a:t>soup.select</a:t>
            </a:r>
            <a:r>
              <a:rPr lang="en-US" altLang="zh-CN" sz="1700" dirty="0">
                <a:latin typeface="+mn-ea"/>
              </a:rPr>
              <a:t>('#</a:t>
            </a:r>
            <a:r>
              <a:rPr lang="en-US" altLang="zh-CN" sz="1700" dirty="0" err="1">
                <a:latin typeface="+mn-ea"/>
              </a:rPr>
              <a:t>pricePart</a:t>
            </a:r>
            <a:r>
              <a:rPr lang="en-US" altLang="zh-CN" sz="1700" dirty="0">
                <a:latin typeface="+mn-ea"/>
              </a:rPr>
              <a:t> &gt; </a:t>
            </a:r>
            <a:r>
              <a:rPr lang="en-US" altLang="zh-CN" sz="1700" dirty="0" err="1">
                <a:latin typeface="+mn-ea"/>
              </a:rPr>
              <a:t>div.day_l</a:t>
            </a:r>
            <a:r>
              <a:rPr lang="en-US" altLang="zh-CN" sz="1700" dirty="0">
                <a:latin typeface="+mn-ea"/>
              </a:rPr>
              <a:t> &gt; span')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30	    </a:t>
            </a:r>
            <a:r>
              <a:rPr lang="en-US" altLang="zh-CN" sz="1700" dirty="0" err="1">
                <a:latin typeface="+mn-ea"/>
              </a:rPr>
              <a:t>imgs</a:t>
            </a:r>
            <a:r>
              <a:rPr lang="en-US" altLang="zh-CN" sz="1700" dirty="0">
                <a:latin typeface="+mn-ea"/>
              </a:rPr>
              <a:t> = </a:t>
            </a:r>
            <a:r>
              <a:rPr lang="en-US" altLang="zh-CN" sz="1700" dirty="0" err="1">
                <a:latin typeface="+mn-ea"/>
              </a:rPr>
              <a:t>soup.select</a:t>
            </a:r>
            <a:r>
              <a:rPr lang="en-US" altLang="zh-CN" sz="1700" dirty="0">
                <a:latin typeface="+mn-ea"/>
              </a:rPr>
              <a:t>('#</a:t>
            </a:r>
            <a:r>
              <a:rPr lang="en-US" altLang="zh-CN" sz="1700" dirty="0" err="1">
                <a:latin typeface="+mn-ea"/>
              </a:rPr>
              <a:t>floatRightBox</a:t>
            </a:r>
            <a:r>
              <a:rPr lang="en-US" altLang="zh-CN" sz="1700" dirty="0">
                <a:latin typeface="+mn-ea"/>
              </a:rPr>
              <a:t> &gt; </a:t>
            </a:r>
            <a:r>
              <a:rPr lang="en-US" altLang="zh-CN" sz="1700" dirty="0" err="1">
                <a:latin typeface="+mn-ea"/>
              </a:rPr>
              <a:t>div.js_box.clearfix</a:t>
            </a:r>
            <a:r>
              <a:rPr lang="en-US" altLang="zh-CN" sz="1700" dirty="0">
                <a:latin typeface="+mn-ea"/>
              </a:rPr>
              <a:t> &gt; </a:t>
            </a:r>
            <a:r>
              <a:rPr lang="en-US" altLang="zh-CN" sz="1700" dirty="0" err="1">
                <a:latin typeface="+mn-ea"/>
              </a:rPr>
              <a:t>div.member_pic</a:t>
            </a:r>
            <a:r>
              <a:rPr lang="en-US" altLang="zh-CN" sz="1700" dirty="0">
                <a:latin typeface="+mn-ea"/>
              </a:rPr>
              <a:t> &gt; a &gt; </a:t>
            </a:r>
            <a:r>
              <a:rPr lang="en-US" altLang="zh-CN" sz="1700" dirty="0" err="1">
                <a:latin typeface="+mn-ea"/>
              </a:rPr>
              <a:t>img</a:t>
            </a:r>
            <a:r>
              <a:rPr lang="en-US" altLang="zh-CN" sz="1700" dirty="0">
                <a:latin typeface="+mn-ea"/>
              </a:rPr>
              <a:t>')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31	    names = </a:t>
            </a:r>
            <a:r>
              <a:rPr lang="en-US" altLang="zh-CN" sz="1700" dirty="0" err="1">
                <a:latin typeface="+mn-ea"/>
              </a:rPr>
              <a:t>soup.select</a:t>
            </a:r>
            <a:r>
              <a:rPr lang="en-US" altLang="zh-CN" sz="1700" dirty="0">
                <a:latin typeface="+mn-ea"/>
              </a:rPr>
              <a:t>('#</a:t>
            </a:r>
            <a:r>
              <a:rPr lang="en-US" altLang="zh-CN" sz="1700" dirty="0" err="1">
                <a:latin typeface="+mn-ea"/>
              </a:rPr>
              <a:t>floatRightBox</a:t>
            </a:r>
            <a:r>
              <a:rPr lang="en-US" altLang="zh-CN" sz="1700" dirty="0">
                <a:latin typeface="+mn-ea"/>
              </a:rPr>
              <a:t> &gt; </a:t>
            </a:r>
            <a:r>
              <a:rPr lang="en-US" altLang="zh-CN" sz="1700" dirty="0" err="1">
                <a:latin typeface="+mn-ea"/>
              </a:rPr>
              <a:t>div.js_box.clearfix</a:t>
            </a:r>
            <a:r>
              <a:rPr lang="en-US" altLang="zh-CN" sz="1700" dirty="0">
                <a:latin typeface="+mn-ea"/>
              </a:rPr>
              <a:t> &gt; div.w_240 &gt; h6 &gt; a')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32	    </a:t>
            </a:r>
            <a:r>
              <a:rPr lang="en-US" altLang="zh-CN" sz="1700" dirty="0" err="1">
                <a:latin typeface="+mn-ea"/>
              </a:rPr>
              <a:t>sexs</a:t>
            </a:r>
            <a:r>
              <a:rPr lang="en-US" altLang="zh-CN" sz="1700" dirty="0">
                <a:latin typeface="+mn-ea"/>
              </a:rPr>
              <a:t> = </a:t>
            </a:r>
            <a:r>
              <a:rPr lang="en-US" altLang="zh-CN" sz="1700" dirty="0" err="1">
                <a:latin typeface="+mn-ea"/>
              </a:rPr>
              <a:t>soup.select</a:t>
            </a:r>
            <a:r>
              <a:rPr lang="en-US" altLang="zh-CN" sz="1700" dirty="0">
                <a:latin typeface="+mn-ea"/>
              </a:rPr>
              <a:t>('#</a:t>
            </a:r>
            <a:r>
              <a:rPr lang="en-US" altLang="zh-CN" sz="1700" dirty="0" err="1">
                <a:latin typeface="+mn-ea"/>
              </a:rPr>
              <a:t>floatRightBox</a:t>
            </a:r>
            <a:r>
              <a:rPr lang="en-US" altLang="zh-CN" sz="1700" dirty="0">
                <a:latin typeface="+mn-ea"/>
              </a:rPr>
              <a:t> &gt; </a:t>
            </a:r>
            <a:r>
              <a:rPr lang="en-US" altLang="zh-CN" sz="1700" dirty="0" err="1">
                <a:latin typeface="+mn-ea"/>
              </a:rPr>
              <a:t>div.js_box.clearfix</a:t>
            </a:r>
            <a:r>
              <a:rPr lang="en-US" altLang="zh-CN" sz="1700" dirty="0">
                <a:latin typeface="+mn-ea"/>
              </a:rPr>
              <a:t> &gt; </a:t>
            </a:r>
            <a:r>
              <a:rPr lang="en-US" altLang="zh-CN" sz="1700" dirty="0" err="1">
                <a:latin typeface="+mn-ea"/>
              </a:rPr>
              <a:t>div.member_pic</a:t>
            </a:r>
            <a:r>
              <a:rPr lang="en-US" altLang="zh-CN" sz="1700" dirty="0">
                <a:latin typeface="+mn-ea"/>
              </a:rPr>
              <a:t> &gt; div')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33	    for tittle, address, price, </a:t>
            </a:r>
            <a:r>
              <a:rPr lang="en-US" altLang="zh-CN" sz="1700" dirty="0" err="1">
                <a:latin typeface="+mn-ea"/>
              </a:rPr>
              <a:t>img</a:t>
            </a:r>
            <a:r>
              <a:rPr lang="en-US" altLang="zh-CN" sz="1700" dirty="0">
                <a:latin typeface="+mn-ea"/>
              </a:rPr>
              <a:t>, name, sex in zip(</a:t>
            </a:r>
            <a:r>
              <a:rPr lang="en-US" altLang="zh-CN" sz="1700" dirty="0" err="1">
                <a:latin typeface="+mn-ea"/>
              </a:rPr>
              <a:t>tittles,addresses,prices,imgs,names,sexs</a:t>
            </a:r>
            <a:r>
              <a:rPr lang="en-US" altLang="zh-CN" sz="1700" dirty="0">
                <a:latin typeface="+mn-ea"/>
              </a:rPr>
              <a:t>):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34	        data = {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35	            'tittle':</a:t>
            </a:r>
            <a:r>
              <a:rPr lang="en-US" altLang="zh-CN" sz="1700" dirty="0" err="1">
                <a:latin typeface="+mn-ea"/>
              </a:rPr>
              <a:t>tittle.get_text</a:t>
            </a:r>
            <a:r>
              <a:rPr lang="en-US" altLang="zh-CN" sz="1700" dirty="0">
                <a:latin typeface="+mn-ea"/>
              </a:rPr>
              <a:t>().strip(),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36	            'address':</a:t>
            </a:r>
            <a:r>
              <a:rPr lang="en-US" altLang="zh-CN" sz="1700" dirty="0" err="1">
                <a:latin typeface="+mn-ea"/>
              </a:rPr>
              <a:t>address.get_text</a:t>
            </a:r>
            <a:r>
              <a:rPr lang="en-US" altLang="zh-CN" sz="1700" dirty="0">
                <a:latin typeface="+mn-ea"/>
              </a:rPr>
              <a:t>().strip(),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37	            'price':</a:t>
            </a:r>
            <a:r>
              <a:rPr lang="en-US" altLang="zh-CN" sz="1700" dirty="0" err="1">
                <a:latin typeface="+mn-ea"/>
              </a:rPr>
              <a:t>price.get_text</a:t>
            </a:r>
            <a:r>
              <a:rPr lang="en-US" altLang="zh-CN" sz="1700" dirty="0">
                <a:latin typeface="+mn-ea"/>
              </a:rPr>
              <a:t>(),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38	            '</a:t>
            </a:r>
            <a:r>
              <a:rPr lang="en-US" altLang="zh-CN" sz="1700" dirty="0" err="1">
                <a:latin typeface="+mn-ea"/>
              </a:rPr>
              <a:t>img</a:t>
            </a:r>
            <a:r>
              <a:rPr lang="en-US" altLang="zh-CN" sz="1700" dirty="0">
                <a:latin typeface="+mn-ea"/>
              </a:rPr>
              <a:t>':</a:t>
            </a:r>
            <a:r>
              <a:rPr lang="en-US" altLang="zh-CN" sz="1700" dirty="0" err="1">
                <a:latin typeface="+mn-ea"/>
              </a:rPr>
              <a:t>img.get</a:t>
            </a:r>
            <a:r>
              <a:rPr lang="en-US" altLang="zh-CN" sz="1700" dirty="0">
                <a:latin typeface="+mn-ea"/>
              </a:rPr>
              <a:t>("</a:t>
            </a:r>
            <a:r>
              <a:rPr lang="en-US" altLang="zh-CN" sz="1700" dirty="0" err="1">
                <a:latin typeface="+mn-ea"/>
              </a:rPr>
              <a:t>src</a:t>
            </a:r>
            <a:r>
              <a:rPr lang="en-US" altLang="zh-CN" sz="1700" dirty="0">
                <a:latin typeface="+mn-ea"/>
              </a:rPr>
              <a:t>"),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39	            'name':</a:t>
            </a:r>
            <a:r>
              <a:rPr lang="en-US" altLang="zh-CN" sz="1700" dirty="0" err="1">
                <a:latin typeface="+mn-ea"/>
              </a:rPr>
              <a:t>name.get_text</a:t>
            </a:r>
            <a:r>
              <a:rPr lang="en-US" altLang="zh-CN" sz="1700" dirty="0">
                <a:latin typeface="+mn-ea"/>
              </a:rPr>
              <a:t>(),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40	            'sex':</a:t>
            </a:r>
            <a:r>
              <a:rPr lang="en-US" altLang="zh-CN" sz="1700" dirty="0" err="1">
                <a:latin typeface="+mn-ea"/>
              </a:rPr>
              <a:t>judgment_sex</a:t>
            </a:r>
            <a:r>
              <a:rPr lang="en-US" altLang="zh-CN" sz="1700" dirty="0">
                <a:latin typeface="+mn-ea"/>
              </a:rPr>
              <a:t>(</a:t>
            </a:r>
            <a:r>
              <a:rPr lang="en-US" altLang="zh-CN" sz="1700" dirty="0" err="1">
                <a:latin typeface="+mn-ea"/>
              </a:rPr>
              <a:t>sex.get</a:t>
            </a:r>
            <a:r>
              <a:rPr lang="en-US" altLang="zh-CN" sz="1700" dirty="0">
                <a:latin typeface="+mn-ea"/>
              </a:rPr>
              <a:t>("class"))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41	        </a:t>
            </a:r>
            <a:r>
              <a:rPr lang="en-US" altLang="zh-CN" sz="1700" dirty="0" smtClean="0">
                <a:latin typeface="+mn-ea"/>
              </a:rPr>
              <a:t>}</a:t>
            </a:r>
            <a:endParaRPr lang="zh-CN" altLang="zh-CN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0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0"/>
            <a:ext cx="8496944" cy="6473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42	        print(data)			#</a:t>
            </a:r>
            <a:r>
              <a:rPr lang="zh-CN" altLang="zh-CN" sz="1700" dirty="0">
                <a:latin typeface="+mn-ea"/>
              </a:rPr>
              <a:t>获取信息并通过字典的信息打印</a:t>
            </a: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43	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44	if __name__ == '__main__':		#</a:t>
            </a:r>
            <a:r>
              <a:rPr lang="zh-CN" altLang="zh-CN" sz="1700" dirty="0">
                <a:latin typeface="+mn-ea"/>
              </a:rPr>
              <a:t>为程序的主入口</a:t>
            </a: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45	    </a:t>
            </a:r>
            <a:r>
              <a:rPr lang="en-US" altLang="zh-CN" sz="1700" dirty="0" err="1">
                <a:latin typeface="+mn-ea"/>
              </a:rPr>
              <a:t>urls</a:t>
            </a:r>
            <a:r>
              <a:rPr lang="en-US" altLang="zh-CN" sz="1700" dirty="0">
                <a:latin typeface="+mn-ea"/>
              </a:rPr>
              <a:t> = ['http://bj.xiaozhu.com/search-</a:t>
            </a:r>
            <a:r>
              <a:rPr lang="en-US" altLang="zh-CN" sz="1700" dirty="0" err="1">
                <a:latin typeface="+mn-ea"/>
              </a:rPr>
              <a:t>duanzufang</a:t>
            </a:r>
            <a:r>
              <a:rPr lang="en-US" altLang="zh-CN" sz="1700" dirty="0">
                <a:latin typeface="+mn-ea"/>
              </a:rPr>
              <a:t>-p{}-0/'.format(number) for number in 46	range(1,14)]					#</a:t>
            </a:r>
            <a:r>
              <a:rPr lang="zh-CN" altLang="zh-CN" sz="1700" dirty="0">
                <a:latin typeface="+mn-ea"/>
              </a:rPr>
              <a:t>构造多页</a:t>
            </a:r>
            <a:r>
              <a:rPr lang="en-US" altLang="zh-CN" sz="1700" dirty="0" err="1">
                <a:latin typeface="+mn-ea"/>
              </a:rPr>
              <a:t>url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47	    for </a:t>
            </a:r>
            <a:r>
              <a:rPr lang="en-US" altLang="zh-CN" sz="1700" dirty="0" err="1">
                <a:latin typeface="+mn-ea"/>
              </a:rPr>
              <a:t>single_url</a:t>
            </a:r>
            <a:r>
              <a:rPr lang="en-US" altLang="zh-CN" sz="1700" dirty="0">
                <a:latin typeface="+mn-ea"/>
              </a:rPr>
              <a:t> in </a:t>
            </a:r>
            <a:r>
              <a:rPr lang="en-US" altLang="zh-CN" sz="1700" dirty="0" err="1">
                <a:latin typeface="+mn-ea"/>
              </a:rPr>
              <a:t>urls</a:t>
            </a:r>
            <a:r>
              <a:rPr lang="en-US" altLang="zh-CN" sz="1700" dirty="0">
                <a:latin typeface="+mn-ea"/>
              </a:rPr>
              <a:t>:</a:t>
            </a:r>
            <a:endParaRPr lang="zh-CN" altLang="zh-CN" sz="1700" dirty="0">
              <a:latin typeface="+mn-ea"/>
            </a:endParaRP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48	        </a:t>
            </a:r>
            <a:r>
              <a:rPr lang="en-US" altLang="zh-CN" sz="1700" dirty="0" err="1">
                <a:latin typeface="+mn-ea"/>
              </a:rPr>
              <a:t>get_links</a:t>
            </a:r>
            <a:r>
              <a:rPr lang="en-US" altLang="zh-CN" sz="1700" dirty="0">
                <a:latin typeface="+mn-ea"/>
              </a:rPr>
              <a:t>(</a:t>
            </a:r>
            <a:r>
              <a:rPr lang="en-US" altLang="zh-CN" sz="1700" dirty="0" err="1">
                <a:latin typeface="+mn-ea"/>
              </a:rPr>
              <a:t>single_url</a:t>
            </a:r>
            <a:r>
              <a:rPr lang="en-US" altLang="zh-CN" sz="1700" dirty="0">
                <a:latin typeface="+mn-ea"/>
              </a:rPr>
              <a:t>)		#</a:t>
            </a:r>
            <a:r>
              <a:rPr lang="zh-CN" altLang="zh-CN" sz="1700" dirty="0">
                <a:latin typeface="+mn-ea"/>
              </a:rPr>
              <a:t>循环调用</a:t>
            </a:r>
            <a:r>
              <a:rPr lang="en-US" altLang="zh-CN" sz="1700" dirty="0" err="1">
                <a:latin typeface="+mn-ea"/>
              </a:rPr>
              <a:t>get_links</a:t>
            </a:r>
            <a:r>
              <a:rPr lang="zh-CN" altLang="zh-CN" sz="1700" dirty="0">
                <a:latin typeface="+mn-ea"/>
              </a:rPr>
              <a:t>函数</a:t>
            </a:r>
          </a:p>
          <a:p>
            <a:pPr marL="0" indent="0">
              <a:buNone/>
            </a:pPr>
            <a:r>
              <a:rPr lang="en-US" altLang="zh-CN" sz="1700" dirty="0">
                <a:latin typeface="+mn-ea"/>
              </a:rPr>
              <a:t>49	        </a:t>
            </a:r>
            <a:r>
              <a:rPr lang="en-US" altLang="zh-CN" sz="1700" dirty="0" err="1">
                <a:latin typeface="+mn-ea"/>
              </a:rPr>
              <a:t>time.sleep</a:t>
            </a:r>
            <a:r>
              <a:rPr lang="en-US" altLang="zh-CN" sz="1700" dirty="0">
                <a:latin typeface="+mn-ea"/>
              </a:rPr>
              <a:t>(2)			#</a:t>
            </a:r>
            <a:r>
              <a:rPr lang="zh-CN" altLang="zh-CN" sz="1700" dirty="0">
                <a:latin typeface="+mn-ea"/>
              </a:rPr>
              <a:t>睡眠</a:t>
            </a:r>
            <a:r>
              <a:rPr lang="en-US" altLang="zh-CN" sz="1700" dirty="0">
                <a:latin typeface="+mn-ea"/>
              </a:rPr>
              <a:t>2</a:t>
            </a:r>
            <a:r>
              <a:rPr lang="zh-CN" altLang="zh-CN" sz="1700" dirty="0">
                <a:latin typeface="+mn-ea"/>
              </a:rPr>
              <a:t>秒</a:t>
            </a:r>
          </a:p>
          <a:p>
            <a:r>
              <a:rPr lang="zh-CN" altLang="zh-CN" sz="1800" dirty="0"/>
              <a:t>运行的部分结果如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示。</a:t>
            </a:r>
          </a:p>
          <a:p>
            <a:endParaRPr lang="zh-CN" altLang="en-US" sz="1700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573016"/>
            <a:ext cx="6474149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9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1800" dirty="0">
                <a:latin typeface="+mn-ea"/>
              </a:rPr>
              <a:t>代码分析：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1</a:t>
            </a:r>
            <a:r>
              <a:rPr lang="zh-CN" altLang="zh-CN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1~3</a:t>
            </a:r>
            <a:r>
              <a:rPr lang="zh-CN" altLang="zh-CN" sz="1800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</a:rPr>
              <a:t>导入程序需要的库，</a:t>
            </a:r>
            <a:r>
              <a:rPr lang="en-US" altLang="zh-CN" sz="1800" dirty="0">
                <a:latin typeface="+mn-ea"/>
              </a:rPr>
              <a:t>Requests</a:t>
            </a:r>
            <a:r>
              <a:rPr lang="zh-CN" altLang="zh-CN" sz="1800" dirty="0">
                <a:latin typeface="+mn-ea"/>
              </a:rPr>
              <a:t>库用于请求网页获取网页数据。</a:t>
            </a:r>
            <a:r>
              <a:rPr lang="en-US" altLang="zh-CN" sz="1800" dirty="0" err="1">
                <a:latin typeface="+mn-ea"/>
              </a:rPr>
              <a:t>BeautifulSoup</a:t>
            </a:r>
            <a:r>
              <a:rPr lang="zh-CN" altLang="zh-CN" sz="1800" dirty="0">
                <a:latin typeface="+mn-ea"/>
              </a:rPr>
              <a:t>用于解析网页数据。</a:t>
            </a:r>
            <a:r>
              <a:rPr lang="en-US" altLang="zh-CN" sz="1800" dirty="0">
                <a:latin typeface="+mn-ea"/>
              </a:rPr>
              <a:t>time</a:t>
            </a:r>
            <a:r>
              <a:rPr lang="zh-CN" altLang="zh-CN" sz="1800" dirty="0">
                <a:latin typeface="+mn-ea"/>
              </a:rPr>
              <a:t>库的</a:t>
            </a:r>
            <a:r>
              <a:rPr lang="en-US" altLang="zh-CN" sz="1800" dirty="0">
                <a:latin typeface="+mn-ea"/>
              </a:rPr>
              <a:t>sleep()</a:t>
            </a:r>
            <a:r>
              <a:rPr lang="zh-CN" altLang="zh-CN" sz="1800" dirty="0">
                <a:latin typeface="+mn-ea"/>
              </a:rPr>
              <a:t>方法可以让程序暂停。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2</a:t>
            </a:r>
            <a:r>
              <a:rPr lang="zh-CN" altLang="zh-CN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5~8</a:t>
            </a:r>
            <a:r>
              <a:rPr lang="zh-CN" altLang="zh-CN" sz="1800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</a:rPr>
              <a:t>通过</a:t>
            </a:r>
            <a:r>
              <a:rPr lang="en-US" altLang="zh-CN" sz="1800" dirty="0">
                <a:latin typeface="+mn-ea"/>
              </a:rPr>
              <a:t>Chrome</a:t>
            </a:r>
            <a:r>
              <a:rPr lang="zh-CN" altLang="zh-CN" sz="1800" dirty="0">
                <a:latin typeface="+mn-ea"/>
              </a:rPr>
              <a:t>浏览器的开发者工具，复制</a:t>
            </a:r>
            <a:r>
              <a:rPr lang="en-US" altLang="zh-CN" sz="1800" dirty="0">
                <a:latin typeface="+mn-ea"/>
              </a:rPr>
              <a:t>User-Agent</a:t>
            </a:r>
            <a:r>
              <a:rPr lang="zh-CN" altLang="zh-CN" sz="1800" dirty="0">
                <a:latin typeface="+mn-ea"/>
              </a:rPr>
              <a:t>，用于伪装为浏览器，便于爬虫的稳定性。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zh-CN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16~22</a:t>
            </a:r>
            <a:r>
              <a:rPr lang="zh-CN" altLang="zh-CN" sz="1800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</a:rPr>
              <a:t>定义了</a:t>
            </a:r>
            <a:r>
              <a:rPr lang="en-US" altLang="zh-CN" sz="1800" dirty="0" err="1">
                <a:latin typeface="+mn-ea"/>
              </a:rPr>
              <a:t>get_links</a:t>
            </a:r>
            <a:r>
              <a:rPr lang="en-US" altLang="zh-CN" sz="1800" dirty="0">
                <a:latin typeface="+mn-ea"/>
              </a:rPr>
              <a:t>()</a:t>
            </a:r>
            <a:r>
              <a:rPr lang="zh-CN" altLang="zh-CN" sz="1800" dirty="0">
                <a:latin typeface="+mn-ea"/>
              </a:rPr>
              <a:t>函数，用于获取进入详细页的链接。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4</a:t>
            </a:r>
            <a:r>
              <a:rPr lang="zh-CN" altLang="zh-CN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24~42</a:t>
            </a:r>
            <a:r>
              <a:rPr lang="zh-CN" altLang="zh-CN" sz="1800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</a:rPr>
              <a:t>定义</a:t>
            </a:r>
            <a:r>
              <a:rPr lang="en-US" altLang="zh-CN" sz="1800" dirty="0" err="1">
                <a:latin typeface="+mn-ea"/>
              </a:rPr>
              <a:t>get_info</a:t>
            </a:r>
            <a:r>
              <a:rPr lang="en-US" altLang="zh-CN" sz="1800" dirty="0">
                <a:latin typeface="+mn-ea"/>
              </a:rPr>
              <a:t>()</a:t>
            </a:r>
            <a:r>
              <a:rPr lang="zh-CN" altLang="zh-CN" sz="1800" dirty="0">
                <a:latin typeface="+mn-ea"/>
              </a:rPr>
              <a:t>函数，用于获取网页信息并输出信息。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5</a:t>
            </a:r>
            <a:r>
              <a:rPr lang="zh-CN" altLang="zh-CN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10~14</a:t>
            </a:r>
            <a:r>
              <a:rPr lang="zh-CN" altLang="zh-CN" sz="1800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</a:rPr>
              <a:t>定义</a:t>
            </a:r>
            <a:r>
              <a:rPr lang="en-US" altLang="zh-CN" sz="1800" dirty="0" err="1">
                <a:latin typeface="+mn-ea"/>
              </a:rPr>
              <a:t>judgment_sex</a:t>
            </a:r>
            <a:r>
              <a:rPr lang="en-US" altLang="zh-CN" sz="1800" dirty="0">
                <a:latin typeface="+mn-ea"/>
              </a:rPr>
              <a:t>()</a:t>
            </a:r>
            <a:r>
              <a:rPr lang="zh-CN" altLang="zh-CN" sz="1800" dirty="0">
                <a:latin typeface="+mn-ea"/>
              </a:rPr>
              <a:t>函数，用于判断房东的性别。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10	</a:t>
            </a:r>
            <a:r>
              <a:rPr lang="en-US" altLang="zh-CN" sz="1800" dirty="0" err="1">
                <a:latin typeface="+mn-ea"/>
              </a:rPr>
              <a:t>def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judgment_sex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class_name</a:t>
            </a:r>
            <a:r>
              <a:rPr lang="en-US" altLang="zh-CN" sz="1800" dirty="0">
                <a:latin typeface="+mn-ea"/>
              </a:rPr>
              <a:t>):</a:t>
            </a:r>
            <a:endParaRPr lang="zh-CN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11	  if </a:t>
            </a:r>
            <a:r>
              <a:rPr lang="en-US" altLang="zh-CN" sz="1800" dirty="0" err="1">
                <a:latin typeface="+mn-ea"/>
              </a:rPr>
              <a:t>class_name</a:t>
            </a:r>
            <a:r>
              <a:rPr lang="en-US" altLang="zh-CN" sz="1800" dirty="0">
                <a:latin typeface="+mn-ea"/>
              </a:rPr>
              <a:t> == ['member_ico1']:</a:t>
            </a:r>
            <a:endParaRPr lang="zh-CN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12	      return '</a:t>
            </a:r>
            <a:r>
              <a:rPr lang="zh-CN" altLang="zh-CN" sz="1800" dirty="0">
                <a:latin typeface="+mn-ea"/>
              </a:rPr>
              <a:t>女</a:t>
            </a:r>
            <a:r>
              <a:rPr lang="en-US" altLang="zh-CN" sz="1800" dirty="0">
                <a:latin typeface="+mn-ea"/>
              </a:rPr>
              <a:t>'</a:t>
            </a:r>
            <a:endParaRPr lang="zh-CN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13	  else:</a:t>
            </a:r>
            <a:endParaRPr lang="zh-CN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14	      return  '</a:t>
            </a:r>
            <a:r>
              <a:rPr lang="zh-CN" altLang="zh-CN" sz="1800" dirty="0">
                <a:latin typeface="+mn-ea"/>
              </a:rPr>
              <a:t>男</a:t>
            </a:r>
            <a:r>
              <a:rPr lang="en-US" altLang="zh-CN" sz="1800" dirty="0">
                <a:latin typeface="+mn-ea"/>
              </a:rPr>
              <a:t>'</a:t>
            </a:r>
            <a:endParaRPr lang="zh-CN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zh-CN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zh-CN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44~49</a:t>
            </a:r>
            <a:r>
              <a:rPr lang="zh-CN" altLang="zh-CN" sz="1800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sz="1800" dirty="0">
                <a:latin typeface="+mn-ea"/>
              </a:rPr>
              <a:t>为程序的主入口</a:t>
            </a:r>
            <a:r>
              <a:rPr lang="zh-CN" altLang="zh-CN" sz="1800" dirty="0" smtClean="0">
                <a:latin typeface="+mn-ea"/>
              </a:rPr>
              <a:t>。</a:t>
            </a:r>
            <a:endParaRPr lang="zh-CN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7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1138138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3.4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综合示例（二）——爬取酷狗</a:t>
            </a:r>
            <a:r>
              <a:rPr lang="en-US" altLang="zh-CN" sz="4800" b="1" dirty="0" smtClean="0">
                <a:solidFill>
                  <a:schemeClr val="tx1"/>
                </a:solidFill>
                <a:latin typeface="+mj-ea"/>
              </a:rPr>
              <a:t>top500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55776" y="2852936"/>
            <a:ext cx="5369024" cy="36210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3.4.1  </a:t>
            </a:r>
            <a:r>
              <a:rPr lang="zh-CN" altLang="zh-CN" b="1" dirty="0">
                <a:latin typeface="+mn-ea"/>
              </a:rPr>
              <a:t>爬虫思路分析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3.4.2  </a:t>
            </a:r>
            <a:r>
              <a:rPr lang="zh-CN" altLang="zh-CN" b="1" dirty="0">
                <a:latin typeface="+mn-ea"/>
              </a:rPr>
              <a:t>爬虫代码及分析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0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3.1  Python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第三方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库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051720" y="3284984"/>
            <a:ext cx="5873080" cy="31889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3.1.1  </a:t>
            </a:r>
            <a:r>
              <a:rPr lang="en-US" altLang="zh-CN" b="1" dirty="0">
                <a:latin typeface="+mn-ea"/>
              </a:rPr>
              <a:t>Python</a:t>
            </a:r>
            <a:r>
              <a:rPr lang="zh-CN" altLang="zh-CN" b="1" dirty="0">
                <a:latin typeface="+mn-ea"/>
              </a:rPr>
              <a:t>第三方库的概念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3.1.2  Python</a:t>
            </a:r>
            <a:r>
              <a:rPr lang="zh-CN" altLang="zh-CN" b="1" dirty="0">
                <a:latin typeface="+mn-ea"/>
              </a:rPr>
              <a:t>第三方库的安装方法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3.1.3  Python</a:t>
            </a:r>
            <a:r>
              <a:rPr lang="zh-CN" altLang="zh-CN" b="1" dirty="0">
                <a:latin typeface="+mn-ea"/>
              </a:rPr>
              <a:t>第三方库的使用方法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3202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7859216" cy="85010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3.4.1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爬虫思路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908720"/>
            <a:ext cx="828092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）爬取的内容为酷狗榜单中酷狗</a:t>
            </a:r>
            <a:r>
              <a:rPr lang="en-US" altLang="zh-CN" dirty="0">
                <a:latin typeface="+mn-ea"/>
              </a:rPr>
              <a:t>top500</a:t>
            </a:r>
            <a:r>
              <a:rPr lang="zh-CN" altLang="zh-CN" dirty="0">
                <a:latin typeface="+mn-ea"/>
              </a:rPr>
              <a:t>的音乐信息，如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）网页版酷狗不能手动翻页，进行下一步的浏览。但通过观察第一页的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http://www.kugou.com/yy/rank/home/1-8888.html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这里尝试把数字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换为数字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，进行浏览，恰好返回的是第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页的信息</a:t>
            </a:r>
            <a:r>
              <a:rPr lang="zh-CN" altLang="zh-CN" dirty="0" smtClean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下图</a:t>
            </a:r>
            <a:r>
              <a:rPr lang="zh-CN" altLang="zh-CN" dirty="0" smtClean="0">
                <a:latin typeface="+mn-ea"/>
              </a:rPr>
              <a:t>）</a:t>
            </a:r>
            <a:r>
              <a:rPr lang="zh-CN" altLang="zh-CN" dirty="0">
                <a:latin typeface="+mn-ea"/>
              </a:rPr>
              <a:t>。进行多次尝试，发现更换不同数字即为不同页面，故只需更改</a:t>
            </a:r>
            <a:r>
              <a:rPr lang="en-US" altLang="zh-CN" dirty="0">
                <a:latin typeface="+mn-ea"/>
              </a:rPr>
              <a:t>home/</a:t>
            </a:r>
            <a:r>
              <a:rPr lang="zh-CN" altLang="zh-CN" dirty="0">
                <a:latin typeface="+mn-ea"/>
              </a:rPr>
              <a:t>后面的数字即可。由于每页显示的为</a:t>
            </a:r>
            <a:r>
              <a:rPr lang="en-US" altLang="zh-CN" dirty="0">
                <a:latin typeface="+mn-ea"/>
              </a:rPr>
              <a:t>22</a:t>
            </a:r>
            <a:r>
              <a:rPr lang="zh-CN" altLang="zh-CN" dirty="0">
                <a:latin typeface="+mn-ea"/>
              </a:rPr>
              <a:t>首歌曲，所以总共需要</a:t>
            </a:r>
            <a:r>
              <a:rPr lang="en-US" altLang="zh-CN" dirty="0">
                <a:latin typeface="+mn-ea"/>
              </a:rPr>
              <a:t>23</a:t>
            </a:r>
            <a:r>
              <a:rPr lang="zh-CN" altLang="zh-CN" dirty="0">
                <a:latin typeface="+mn-ea"/>
              </a:rPr>
              <a:t>个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56792"/>
            <a:ext cx="40767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843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60648"/>
            <a:ext cx="4671483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23528" y="3134641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）需要爬取的信息有：排名情况、歌手、歌曲名和歌曲时间，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38862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17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7776864" cy="69269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3.4.2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爬虫代码及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分析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620688"/>
            <a:ext cx="8712968" cy="6237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代码如下：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01	import requests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02	from bs4 import </a:t>
            </a:r>
            <a:r>
              <a:rPr lang="en-US" altLang="zh-CN" sz="2000" dirty="0" err="1">
                <a:latin typeface="+mn-ea"/>
              </a:rPr>
              <a:t>BeautifulSoup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03	import time					#</a:t>
            </a:r>
            <a:r>
              <a:rPr lang="zh-CN" altLang="zh-CN" sz="2000" dirty="0">
                <a:latin typeface="+mn-ea"/>
              </a:rPr>
              <a:t>导入相应的库文件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04	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05	headers = {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06	    '</a:t>
            </a:r>
            <a:r>
              <a:rPr lang="en-US" altLang="zh-CN" sz="2000" dirty="0" err="1">
                <a:latin typeface="+mn-ea"/>
              </a:rPr>
              <a:t>User-Agent':'Mozilla</a:t>
            </a:r>
            <a:r>
              <a:rPr lang="en-US" altLang="zh-CN" sz="2000" dirty="0">
                <a:latin typeface="+mn-ea"/>
              </a:rPr>
              <a:t>/5.0 (Windows NT 6.1; WOW64) </a:t>
            </a:r>
            <a:r>
              <a:rPr lang="en-US" altLang="zh-CN" sz="2000" dirty="0" err="1">
                <a:latin typeface="+mn-ea"/>
              </a:rPr>
              <a:t>AppleWebKit</a:t>
            </a:r>
            <a:r>
              <a:rPr lang="en-US" altLang="zh-CN" sz="2000" dirty="0">
                <a:latin typeface="+mn-ea"/>
              </a:rPr>
              <a:t>/537.36 (KHTML, like 07	Gecko) Chrome/56.0.2924.87 Safari/537.36'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08	}							#</a:t>
            </a:r>
            <a:r>
              <a:rPr lang="zh-CN" altLang="zh-CN" sz="2000" dirty="0">
                <a:latin typeface="+mn-ea"/>
              </a:rPr>
              <a:t>加入请求头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09	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10	</a:t>
            </a:r>
            <a:r>
              <a:rPr lang="en-US" altLang="zh-CN" sz="2000" dirty="0" err="1">
                <a:latin typeface="+mn-ea"/>
              </a:rPr>
              <a:t>def</a:t>
            </a: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err="1">
                <a:latin typeface="+mn-ea"/>
              </a:rPr>
              <a:t>get_info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url</a:t>
            </a:r>
            <a:r>
              <a:rPr lang="en-US" altLang="zh-CN" sz="2000" dirty="0">
                <a:latin typeface="+mn-ea"/>
              </a:rPr>
              <a:t>):				#</a:t>
            </a:r>
            <a:r>
              <a:rPr lang="zh-CN" altLang="zh-CN" sz="2000" dirty="0">
                <a:latin typeface="+mn-ea"/>
              </a:rPr>
              <a:t>定义获取信息的函数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11	    </a:t>
            </a:r>
            <a:r>
              <a:rPr lang="en-US" altLang="zh-CN" sz="2000" dirty="0" err="1">
                <a:latin typeface="+mn-ea"/>
              </a:rPr>
              <a:t>wb_data</a:t>
            </a:r>
            <a:r>
              <a:rPr lang="en-US" altLang="zh-CN" sz="2000" dirty="0">
                <a:latin typeface="+mn-ea"/>
              </a:rPr>
              <a:t> = </a:t>
            </a:r>
            <a:r>
              <a:rPr lang="en-US" altLang="zh-CN" sz="2000" dirty="0" err="1">
                <a:latin typeface="+mn-ea"/>
              </a:rPr>
              <a:t>requests.get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url,headers</a:t>
            </a:r>
            <a:r>
              <a:rPr lang="en-US" altLang="zh-CN" sz="2000" dirty="0">
                <a:latin typeface="+mn-ea"/>
              </a:rPr>
              <a:t>=headers)</a:t>
            </a:r>
            <a:endParaRPr lang="zh-CN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12	    soup = </a:t>
            </a:r>
            <a:r>
              <a:rPr lang="en-US" altLang="zh-CN" sz="2000" dirty="0" err="1">
                <a:latin typeface="+mn-ea"/>
              </a:rPr>
              <a:t>BeautifulSoup</a:t>
            </a:r>
            <a:r>
              <a:rPr lang="en-US" altLang="zh-CN" sz="2000" dirty="0">
                <a:latin typeface="+mn-ea"/>
              </a:rPr>
              <a:t>(wb_data.text,'</a:t>
            </a:r>
            <a:r>
              <a:rPr lang="en-US" altLang="zh-CN" sz="2000" dirty="0" err="1">
                <a:latin typeface="+mn-ea"/>
              </a:rPr>
              <a:t>lxml</a:t>
            </a:r>
            <a:r>
              <a:rPr lang="en-US" altLang="zh-CN" sz="2000" dirty="0" smtClean="0">
                <a:latin typeface="+mn-ea"/>
              </a:rPr>
              <a:t>')</a:t>
            </a:r>
            <a:endParaRPr lang="zh-CN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6136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0"/>
            <a:ext cx="8784976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13	    ranks = </a:t>
            </a:r>
            <a:r>
              <a:rPr lang="en-US" altLang="zh-CN" dirty="0" err="1">
                <a:latin typeface="+mn-ea"/>
              </a:rPr>
              <a:t>soup.select</a:t>
            </a:r>
            <a:r>
              <a:rPr lang="en-US" altLang="zh-CN" dirty="0">
                <a:latin typeface="+mn-ea"/>
              </a:rPr>
              <a:t>('</a:t>
            </a:r>
            <a:r>
              <a:rPr lang="en-US" altLang="zh-CN" dirty="0" err="1">
                <a:latin typeface="+mn-ea"/>
              </a:rPr>
              <a:t>span.pc_temp_num</a:t>
            </a:r>
            <a:r>
              <a:rPr lang="en-US" altLang="zh-CN" dirty="0">
                <a:latin typeface="+mn-ea"/>
              </a:rPr>
              <a:t>')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14	    titles = </a:t>
            </a:r>
            <a:r>
              <a:rPr lang="en-US" altLang="zh-CN" dirty="0" err="1">
                <a:latin typeface="+mn-ea"/>
              </a:rPr>
              <a:t>soup.select</a:t>
            </a:r>
            <a:r>
              <a:rPr lang="en-US" altLang="zh-CN" dirty="0">
                <a:latin typeface="+mn-ea"/>
              </a:rPr>
              <a:t>('</a:t>
            </a:r>
            <a:r>
              <a:rPr lang="en-US" altLang="zh-CN" dirty="0" err="1">
                <a:latin typeface="+mn-ea"/>
              </a:rPr>
              <a:t>div.pc_temp_songlist</a:t>
            </a:r>
            <a:r>
              <a:rPr lang="en-US" altLang="zh-CN" dirty="0">
                <a:latin typeface="+mn-ea"/>
              </a:rPr>
              <a:t> &gt; </a:t>
            </a:r>
            <a:r>
              <a:rPr lang="en-US" altLang="zh-CN" dirty="0" err="1">
                <a:latin typeface="+mn-ea"/>
              </a:rPr>
              <a:t>ul</a:t>
            </a:r>
            <a:r>
              <a:rPr lang="en-US" altLang="zh-CN" dirty="0">
                <a:latin typeface="+mn-ea"/>
              </a:rPr>
              <a:t> &gt; li &gt; a')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15	    times = </a:t>
            </a:r>
            <a:r>
              <a:rPr lang="en-US" altLang="zh-CN" dirty="0" err="1">
                <a:latin typeface="+mn-ea"/>
              </a:rPr>
              <a:t>soup.select</a:t>
            </a:r>
            <a:r>
              <a:rPr lang="en-US" altLang="zh-CN" dirty="0">
                <a:latin typeface="+mn-ea"/>
              </a:rPr>
              <a:t>('</a:t>
            </a:r>
            <a:r>
              <a:rPr lang="en-US" altLang="zh-CN" dirty="0" err="1">
                <a:latin typeface="+mn-ea"/>
              </a:rPr>
              <a:t>span.pc_temp_tips_r</a:t>
            </a:r>
            <a:r>
              <a:rPr lang="en-US" altLang="zh-CN" dirty="0">
                <a:latin typeface="+mn-ea"/>
              </a:rPr>
              <a:t> &gt; span')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16</a:t>
            </a:r>
            <a:r>
              <a:rPr lang="en-US" altLang="zh-CN" dirty="0">
                <a:latin typeface="+mn-ea"/>
              </a:rPr>
              <a:t>	    for </a:t>
            </a:r>
            <a:r>
              <a:rPr lang="en-US" altLang="zh-CN" dirty="0" err="1">
                <a:latin typeface="+mn-ea"/>
              </a:rPr>
              <a:t>rank,title,time</a:t>
            </a:r>
            <a:r>
              <a:rPr lang="en-US" altLang="zh-CN" dirty="0">
                <a:latin typeface="+mn-ea"/>
              </a:rPr>
              <a:t> in zip(</a:t>
            </a:r>
            <a:r>
              <a:rPr lang="en-US" altLang="zh-CN" dirty="0" err="1">
                <a:latin typeface="+mn-ea"/>
              </a:rPr>
              <a:t>ranks,titles,times</a:t>
            </a:r>
            <a:r>
              <a:rPr lang="en-US" altLang="zh-CN" dirty="0">
                <a:latin typeface="+mn-ea"/>
              </a:rPr>
              <a:t>):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17	        data = {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18	            'rank':</a:t>
            </a:r>
            <a:r>
              <a:rPr lang="en-US" altLang="zh-CN" dirty="0" err="1">
                <a:latin typeface="+mn-ea"/>
              </a:rPr>
              <a:t>rank.get_text</a:t>
            </a:r>
            <a:r>
              <a:rPr lang="en-US" altLang="zh-CN" dirty="0">
                <a:latin typeface="+mn-ea"/>
              </a:rPr>
              <a:t>().strip(),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19	            'singer':</a:t>
            </a:r>
            <a:r>
              <a:rPr lang="en-US" altLang="zh-CN" dirty="0" err="1">
                <a:latin typeface="+mn-ea"/>
              </a:rPr>
              <a:t>title.get_text</a:t>
            </a:r>
            <a:r>
              <a:rPr lang="en-US" altLang="zh-CN" dirty="0">
                <a:latin typeface="+mn-ea"/>
              </a:rPr>
              <a:t>().split('-')[0],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20	            'song':</a:t>
            </a:r>
            <a:r>
              <a:rPr lang="en-US" altLang="zh-CN" dirty="0" err="1">
                <a:latin typeface="+mn-ea"/>
              </a:rPr>
              <a:t>title.get_text</a:t>
            </a:r>
            <a:r>
              <a:rPr lang="en-US" altLang="zh-CN" dirty="0">
                <a:latin typeface="+mn-ea"/>
              </a:rPr>
              <a:t>().split('-')[0],		#</a:t>
            </a:r>
            <a:r>
              <a:rPr lang="zh-CN" altLang="zh-CN" dirty="0"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split</a:t>
            </a:r>
            <a:r>
              <a:rPr lang="zh-CN" altLang="zh-CN" dirty="0">
                <a:latin typeface="+mn-ea"/>
              </a:rPr>
              <a:t>获取歌手和歌曲信息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21	            'time':</a:t>
            </a:r>
            <a:r>
              <a:rPr lang="en-US" altLang="zh-CN" dirty="0" err="1">
                <a:latin typeface="+mn-ea"/>
              </a:rPr>
              <a:t>time.get_text</a:t>
            </a:r>
            <a:r>
              <a:rPr lang="en-US" altLang="zh-CN" dirty="0">
                <a:latin typeface="+mn-ea"/>
              </a:rPr>
              <a:t>().strip()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22	        }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23	        print(data)			</a:t>
            </a:r>
            <a:r>
              <a:rPr lang="zh-CN" altLang="zh-CN" dirty="0">
                <a:latin typeface="+mn-ea"/>
              </a:rPr>
              <a:t>获取爬虫信息并按字典格式打印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24	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25	if __name__ == '__main__':		#</a:t>
            </a:r>
            <a:r>
              <a:rPr lang="zh-CN" altLang="zh-CN" dirty="0">
                <a:latin typeface="+mn-ea"/>
              </a:rPr>
              <a:t>程序主入口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26	    </a:t>
            </a:r>
            <a:r>
              <a:rPr lang="en-US" altLang="zh-CN" dirty="0" err="1">
                <a:latin typeface="+mn-ea"/>
              </a:rPr>
              <a:t>urls</a:t>
            </a:r>
            <a:r>
              <a:rPr lang="en-US" altLang="zh-CN" dirty="0">
                <a:latin typeface="+mn-ea"/>
              </a:rPr>
              <a:t> = ['http://www.kugou.com/yy/rank/home/{}-8888.html'.format(str(i)) for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in 27	range(1,24)]					#</a:t>
            </a:r>
            <a:r>
              <a:rPr lang="zh-CN" altLang="zh-CN" dirty="0">
                <a:latin typeface="+mn-ea"/>
              </a:rPr>
              <a:t>构造多页</a:t>
            </a:r>
            <a:r>
              <a:rPr lang="en-US" altLang="zh-CN" dirty="0" err="1">
                <a:latin typeface="+mn-ea"/>
              </a:rPr>
              <a:t>url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28	    for </a:t>
            </a:r>
            <a:r>
              <a:rPr lang="en-US" altLang="zh-CN" dirty="0" err="1">
                <a:latin typeface="+mn-ea"/>
              </a:rPr>
              <a:t>url</a:t>
            </a:r>
            <a:r>
              <a:rPr lang="en-US" altLang="zh-CN" dirty="0">
                <a:latin typeface="+mn-ea"/>
              </a:rPr>
              <a:t> in </a:t>
            </a:r>
            <a:r>
              <a:rPr lang="en-US" altLang="zh-CN" dirty="0" err="1">
                <a:latin typeface="+mn-ea"/>
              </a:rPr>
              <a:t>urls</a:t>
            </a:r>
            <a:r>
              <a:rPr lang="en-US" altLang="zh-CN" dirty="0">
                <a:latin typeface="+mn-ea"/>
              </a:rPr>
              <a:t>: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29	        </a:t>
            </a:r>
            <a:r>
              <a:rPr lang="en-US" altLang="zh-CN" dirty="0" err="1">
                <a:latin typeface="+mn-ea"/>
              </a:rPr>
              <a:t>get_info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err="1">
                <a:latin typeface="+mn-ea"/>
              </a:rPr>
              <a:t>url</a:t>
            </a:r>
            <a:r>
              <a:rPr lang="en-US" altLang="zh-CN" dirty="0">
                <a:latin typeface="+mn-ea"/>
              </a:rPr>
              <a:t>)			#</a:t>
            </a:r>
            <a:r>
              <a:rPr lang="zh-CN" altLang="zh-CN" dirty="0">
                <a:latin typeface="+mn-ea"/>
              </a:rPr>
              <a:t>循环调用</a:t>
            </a:r>
            <a:r>
              <a:rPr lang="en-US" altLang="zh-CN" dirty="0" err="1">
                <a:latin typeface="+mn-ea"/>
              </a:rPr>
              <a:t>get_info</a:t>
            </a:r>
            <a:r>
              <a:rPr lang="zh-CN" altLang="zh-CN" dirty="0">
                <a:latin typeface="+mn-ea"/>
              </a:rPr>
              <a:t>函数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time.sleep</a:t>
            </a:r>
            <a:r>
              <a:rPr lang="en-US" altLang="zh-CN" dirty="0">
                <a:latin typeface="+mn-ea"/>
              </a:rPr>
              <a:t>(1)				#</a:t>
            </a:r>
            <a:r>
              <a:rPr lang="zh-CN" altLang="zh-CN" dirty="0">
                <a:latin typeface="+mn-ea"/>
              </a:rPr>
              <a:t>睡眠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 smtClean="0">
                <a:latin typeface="+mn-ea"/>
              </a:rPr>
              <a:t>秒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zh-CN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3427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0"/>
            <a:ext cx="8640960" cy="6473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运行的部分结果如</a:t>
            </a:r>
            <a:r>
              <a:rPr lang="zh-CN" altLang="zh-CN" dirty="0" smtClean="0">
                <a:latin typeface="+mn-ea"/>
              </a:rPr>
              <a:t>图所</a:t>
            </a:r>
            <a:r>
              <a:rPr lang="zh-CN" altLang="zh-CN" dirty="0">
                <a:latin typeface="+mn-ea"/>
              </a:rPr>
              <a:t>示。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代码分析：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1~3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导入程序需要的库</a:t>
            </a:r>
            <a:r>
              <a:rPr lang="zh-CN" altLang="zh-CN" dirty="0" smtClean="0">
                <a:latin typeface="+mn-ea"/>
              </a:rPr>
              <a:t>，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Requests</a:t>
            </a:r>
            <a:r>
              <a:rPr lang="zh-CN" altLang="zh-CN" dirty="0">
                <a:latin typeface="+mn-ea"/>
              </a:rPr>
              <a:t>库用于请求</a:t>
            </a:r>
            <a:r>
              <a:rPr lang="zh-CN" altLang="zh-CN" dirty="0" smtClean="0">
                <a:latin typeface="+mn-ea"/>
              </a:rPr>
              <a:t>网页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获取</a:t>
            </a:r>
            <a:r>
              <a:rPr lang="zh-CN" altLang="zh-CN" dirty="0">
                <a:latin typeface="+mn-ea"/>
              </a:rPr>
              <a:t>网页数据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+mn-ea"/>
              </a:rPr>
              <a:t>BeautifulSoup</a:t>
            </a:r>
            <a:r>
              <a:rPr lang="zh-CN" altLang="zh-CN" dirty="0">
                <a:latin typeface="+mn-ea"/>
              </a:rPr>
              <a:t>用于解析</a:t>
            </a:r>
            <a:r>
              <a:rPr lang="zh-CN" altLang="zh-CN" dirty="0" smtClean="0">
                <a:latin typeface="+mn-ea"/>
              </a:rPr>
              <a:t>网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页数</a:t>
            </a:r>
            <a:r>
              <a:rPr lang="zh-CN" altLang="zh-CN" dirty="0">
                <a:latin typeface="+mn-ea"/>
              </a:rPr>
              <a:t>据。</a:t>
            </a:r>
            <a:r>
              <a:rPr lang="en-US" altLang="zh-CN" dirty="0">
                <a:latin typeface="+mn-ea"/>
              </a:rPr>
              <a:t>time</a:t>
            </a:r>
            <a:r>
              <a:rPr lang="zh-CN" altLang="zh-CN" dirty="0">
                <a:latin typeface="+mn-ea"/>
              </a:rPr>
              <a:t>库的</a:t>
            </a:r>
            <a:r>
              <a:rPr lang="en-US" altLang="zh-CN" dirty="0">
                <a:latin typeface="+mn-ea"/>
              </a:rPr>
              <a:t>sleep</a:t>
            </a:r>
            <a:r>
              <a:rPr lang="en-US" altLang="zh-CN" dirty="0" smtClean="0">
                <a:latin typeface="+mn-ea"/>
              </a:rPr>
              <a:t>()</a:t>
            </a:r>
          </a:p>
          <a:p>
            <a:pPr marL="0" indent="0">
              <a:buNone/>
            </a:pPr>
            <a:r>
              <a:rPr lang="zh-CN" altLang="zh-CN" dirty="0" smtClean="0">
                <a:latin typeface="+mn-ea"/>
              </a:rPr>
              <a:t>方法</a:t>
            </a:r>
            <a:r>
              <a:rPr lang="zh-CN" altLang="zh-CN" dirty="0">
                <a:latin typeface="+mn-ea"/>
              </a:rPr>
              <a:t>可以让程序暂停。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5~8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通过</a:t>
            </a:r>
            <a:r>
              <a:rPr lang="en-US" altLang="zh-CN" dirty="0">
                <a:latin typeface="+mn-ea"/>
              </a:rPr>
              <a:t>Chrome</a:t>
            </a:r>
            <a:r>
              <a:rPr lang="zh-CN" altLang="zh-CN" dirty="0">
                <a:latin typeface="+mn-ea"/>
              </a:rPr>
              <a:t>浏览器的开发者工具，复制</a:t>
            </a:r>
            <a:r>
              <a:rPr lang="en-US" altLang="zh-CN" dirty="0">
                <a:latin typeface="+mn-ea"/>
              </a:rPr>
              <a:t>User-Agent</a:t>
            </a:r>
            <a:r>
              <a:rPr lang="zh-CN" altLang="zh-CN" dirty="0">
                <a:latin typeface="+mn-ea"/>
              </a:rPr>
              <a:t>，用于伪装为浏览器，便于爬虫的稳定性。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10~23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定义</a:t>
            </a:r>
            <a:r>
              <a:rPr lang="en-US" altLang="zh-CN" dirty="0" err="1">
                <a:latin typeface="+mn-ea"/>
              </a:rPr>
              <a:t>get_info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zh-CN" dirty="0">
                <a:latin typeface="+mn-ea"/>
              </a:rPr>
              <a:t>函数，用于获取网页信息并输出信息。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zh-CN" dirty="0">
                <a:latin typeface="+mn-ea"/>
              </a:rPr>
              <a:t>）</a:t>
            </a:r>
            <a:r>
              <a:rPr lang="en-US" altLang="zh-CN" dirty="0">
                <a:latin typeface="+mn-ea"/>
              </a:rPr>
              <a:t>25~29</a:t>
            </a:r>
            <a:r>
              <a:rPr lang="zh-CN" altLang="zh-CN" dirty="0">
                <a:latin typeface="+mn-ea"/>
              </a:rPr>
              <a:t>行</a:t>
            </a: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为程序的主入口。</a:t>
            </a:r>
            <a:endParaRPr lang="zh-CN" altLang="en-US" dirty="0"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650"/>
            <a:ext cx="45624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65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19256" cy="106613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3.1.1  Python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第三方库的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概念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420888"/>
            <a:ext cx="7467600" cy="405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Python</a:t>
            </a:r>
            <a:r>
              <a:rPr lang="zh-CN" altLang="zh-CN" dirty="0">
                <a:latin typeface="+mn-ea"/>
              </a:rPr>
              <a:t>之所以强大并逐渐流行起来，一部分原因要归功于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强大的第三方库。这样用户就不用了解底层的思想，用最少的代码写出最多的功能。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没</a:t>
            </a:r>
            <a:r>
              <a:rPr lang="zh-CN" altLang="zh-CN" dirty="0">
                <a:latin typeface="+mn-ea"/>
              </a:rPr>
              <a:t>使用第三库的话，用户就得从原始材料开始，一步步制造下去，一个车轮子都不知道要造多久呢？而使用第三方库就不一样，车轮子和车身都已经制造好了，拼接一下就可以使用了（有些车直接就给用户了）。这种拿来即用的就是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第三方库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6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0"/>
            <a:ext cx="8568952" cy="940966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+mj-ea"/>
              </a:rPr>
              <a:t>3.1.2  Python</a:t>
            </a:r>
            <a:r>
              <a:rPr lang="zh-CN" altLang="zh-CN" sz="4400" b="1" dirty="0">
                <a:solidFill>
                  <a:schemeClr val="tx1"/>
                </a:solidFill>
                <a:latin typeface="+mj-ea"/>
              </a:rPr>
              <a:t>第三方库的安装</a:t>
            </a:r>
            <a:r>
              <a:rPr lang="zh-CN" altLang="zh-CN" sz="4400" b="1" dirty="0" smtClean="0">
                <a:solidFill>
                  <a:schemeClr val="tx1"/>
                </a:solidFill>
                <a:latin typeface="+mj-ea"/>
              </a:rPr>
              <a:t>方法</a:t>
            </a:r>
            <a:endParaRPr lang="zh-CN" altLang="en-US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908720"/>
            <a:ext cx="8280920" cy="5565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1.</a:t>
            </a:r>
            <a:r>
              <a:rPr lang="zh-CN" altLang="zh-CN" sz="2000" b="1" dirty="0">
                <a:latin typeface="+mn-ea"/>
              </a:rPr>
              <a:t>在</a:t>
            </a:r>
            <a:r>
              <a:rPr lang="en-US" altLang="zh-CN" sz="2000" b="1" dirty="0" err="1">
                <a:latin typeface="+mn-ea"/>
              </a:rPr>
              <a:t>PyCharm</a:t>
            </a:r>
            <a:r>
              <a:rPr lang="zh-CN" altLang="zh-CN" sz="2000" b="1" dirty="0">
                <a:latin typeface="+mn-ea"/>
              </a:rPr>
              <a:t>中安装</a:t>
            </a: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zh-CN" sz="2000" dirty="0">
                <a:latin typeface="+mn-ea"/>
              </a:rPr>
              <a:t>）打开</a:t>
            </a:r>
            <a:r>
              <a:rPr lang="en-US" altLang="zh-CN" sz="2000" dirty="0" err="1">
                <a:latin typeface="+mn-ea"/>
              </a:rPr>
              <a:t>PyCharm</a:t>
            </a:r>
            <a:r>
              <a:rPr lang="zh-CN" altLang="zh-CN" sz="2000" dirty="0">
                <a:latin typeface="+mn-ea"/>
              </a:rPr>
              <a:t>，在菜单栏中选择：</a:t>
            </a:r>
            <a:r>
              <a:rPr lang="en-US" altLang="zh-CN" sz="2000" dirty="0">
                <a:latin typeface="+mn-ea"/>
              </a:rPr>
              <a:t>File &gt; </a:t>
            </a:r>
            <a:r>
              <a:rPr lang="en-US" altLang="zh-CN" sz="2000" dirty="0" err="1">
                <a:latin typeface="+mn-ea"/>
              </a:rPr>
              <a:t>Defalut</a:t>
            </a:r>
            <a:r>
              <a:rPr lang="en-US" altLang="zh-CN" sz="2000" dirty="0">
                <a:latin typeface="+mn-ea"/>
              </a:rPr>
              <a:t> Settings</a:t>
            </a:r>
            <a:r>
              <a:rPr lang="zh-CN" altLang="zh-CN" sz="2000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zh-CN" sz="2000" dirty="0">
                <a:latin typeface="+mn-ea"/>
              </a:rPr>
              <a:t>）单击左侧</a:t>
            </a:r>
            <a:r>
              <a:rPr lang="en-US" altLang="zh-CN" sz="2000" dirty="0">
                <a:latin typeface="+mn-ea"/>
              </a:rPr>
              <a:t>Project Interpreter</a:t>
            </a:r>
            <a:r>
              <a:rPr lang="zh-CN" altLang="zh-CN" sz="2000" dirty="0">
                <a:latin typeface="+mn-ea"/>
              </a:rPr>
              <a:t>选项，在窗口右方选择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zh-CN" sz="2000" dirty="0">
                <a:latin typeface="+mn-ea"/>
              </a:rPr>
              <a:t>环境。</a:t>
            </a: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zh-CN" sz="2000" dirty="0">
                <a:latin typeface="+mn-ea"/>
              </a:rPr>
              <a:t>）单击</a:t>
            </a:r>
            <a:r>
              <a:rPr lang="en-US" altLang="zh-CN" sz="2000" dirty="0">
                <a:latin typeface="+mn-ea"/>
              </a:rPr>
              <a:t>“+”</a:t>
            </a:r>
            <a:r>
              <a:rPr lang="zh-CN" altLang="zh-CN" sz="2000" dirty="0">
                <a:latin typeface="+mn-ea"/>
              </a:rPr>
              <a:t>号按钮添加第三方库。</a:t>
            </a: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zh-CN" sz="2000" dirty="0">
                <a:latin typeface="+mn-ea"/>
              </a:rPr>
              <a:t>）输入第三方库名称，选中需下载的库。</a:t>
            </a:r>
          </a:p>
          <a:p>
            <a:pPr marL="0" indent="0">
              <a:buNone/>
            </a:pPr>
            <a:r>
              <a:rPr lang="zh-CN" altLang="zh-CN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zh-CN" sz="2000" dirty="0">
                <a:latin typeface="+mn-ea"/>
              </a:rPr>
              <a:t>）勾选</a:t>
            </a:r>
            <a:r>
              <a:rPr lang="en-US" altLang="zh-CN" sz="2000" dirty="0">
                <a:latin typeface="+mn-ea"/>
              </a:rPr>
              <a:t>Install to users site</a:t>
            </a:r>
            <a:r>
              <a:rPr lang="zh-CN" altLang="zh-CN" sz="2000" dirty="0">
                <a:latin typeface="+mn-ea"/>
              </a:rPr>
              <a:t>复选框，然后单击</a:t>
            </a:r>
            <a:r>
              <a:rPr lang="en-US" altLang="zh-CN" sz="2000" dirty="0">
                <a:latin typeface="+mn-ea"/>
              </a:rPr>
              <a:t>Install Package</a:t>
            </a:r>
            <a:r>
              <a:rPr lang="zh-CN" altLang="zh-CN" sz="2000" dirty="0">
                <a:latin typeface="+mn-ea"/>
              </a:rPr>
              <a:t>按钮。操作过程如</a:t>
            </a:r>
            <a:r>
              <a:rPr lang="zh-CN" altLang="zh-CN" sz="2000" dirty="0" smtClean="0">
                <a:latin typeface="+mn-ea"/>
              </a:rPr>
              <a:t>图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645024"/>
            <a:ext cx="43243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96" y="3430711"/>
            <a:ext cx="433387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7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17714"/>
            <a:ext cx="8091714" cy="6256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>
                <a:latin typeface="+mn-ea"/>
              </a:rPr>
              <a:t>2.</a:t>
            </a:r>
            <a:r>
              <a:rPr lang="zh-CN" altLang="zh-CN" b="1" dirty="0">
                <a:latin typeface="+mn-ea"/>
              </a:rPr>
              <a:t>在</a:t>
            </a:r>
            <a:r>
              <a:rPr lang="en-US" altLang="zh-CN" b="1" dirty="0">
                <a:latin typeface="+mn-ea"/>
              </a:rPr>
              <a:t>pip</a:t>
            </a:r>
            <a:r>
              <a:rPr lang="zh-CN" altLang="zh-CN" b="1" dirty="0">
                <a:latin typeface="+mn-ea"/>
              </a:rPr>
              <a:t>中安装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在</a:t>
            </a:r>
            <a:r>
              <a:rPr lang="zh-CN" altLang="zh-CN" dirty="0">
                <a:latin typeface="+mn-ea"/>
              </a:rPr>
              <a:t>安装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后，</a:t>
            </a:r>
            <a:r>
              <a:rPr lang="en-US" altLang="zh-CN" dirty="0">
                <a:latin typeface="+mn-ea"/>
              </a:rPr>
              <a:t>pip</a:t>
            </a:r>
            <a:r>
              <a:rPr lang="zh-CN" altLang="zh-CN" dirty="0">
                <a:latin typeface="+mn-ea"/>
              </a:rPr>
              <a:t>也会同时进行安装，我们可以在命令行</a:t>
            </a:r>
            <a:r>
              <a:rPr lang="en-US" altLang="zh-CN" dirty="0" err="1">
                <a:latin typeface="+mn-ea"/>
              </a:rPr>
              <a:t>cmd</a:t>
            </a:r>
            <a:r>
              <a:rPr lang="zh-CN" altLang="zh-CN" dirty="0">
                <a:latin typeface="+mn-ea"/>
              </a:rPr>
              <a:t>中输入：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pip --version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如果</a:t>
            </a:r>
            <a:r>
              <a:rPr lang="zh-CN" altLang="zh-CN" dirty="0">
                <a:latin typeface="+mn-ea"/>
              </a:rPr>
              <a:t>出现下面提示，则表示</a:t>
            </a:r>
            <a:r>
              <a:rPr lang="en-US" altLang="zh-CN" dirty="0">
                <a:latin typeface="+mn-ea"/>
              </a:rPr>
              <a:t>pip</a:t>
            </a:r>
            <a:r>
              <a:rPr lang="zh-CN" altLang="zh-CN" dirty="0">
                <a:latin typeface="+mn-ea"/>
              </a:rPr>
              <a:t>成功安装：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pip 9.0.1 from D:\anaconda\lib\site-packages (python 3.6)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pip</a:t>
            </a:r>
            <a:r>
              <a:rPr lang="zh-CN" altLang="zh-CN" dirty="0">
                <a:latin typeface="+mn-ea"/>
              </a:rPr>
              <a:t>成功安装之后，在命令行</a:t>
            </a:r>
            <a:r>
              <a:rPr lang="en-US" altLang="zh-CN" dirty="0" err="1">
                <a:latin typeface="+mn-ea"/>
              </a:rPr>
              <a:t>cmd</a:t>
            </a:r>
            <a:r>
              <a:rPr lang="zh-CN" altLang="zh-CN" dirty="0">
                <a:latin typeface="+mn-ea"/>
              </a:rPr>
              <a:t>中输入以下代码即可下载第三方库：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pip3 install </a:t>
            </a:r>
            <a:r>
              <a:rPr lang="en-US" altLang="zh-CN" dirty="0" err="1">
                <a:latin typeface="+mn-ea"/>
              </a:rPr>
              <a:t>packagename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#</a:t>
            </a:r>
            <a:r>
              <a:rPr lang="en-US" altLang="zh-CN" dirty="0" err="1">
                <a:latin typeface="+mn-ea"/>
              </a:rPr>
              <a:t>packagename</a:t>
            </a:r>
            <a:r>
              <a:rPr lang="zh-CN" altLang="zh-CN" dirty="0">
                <a:latin typeface="+mn-ea"/>
              </a:rPr>
              <a:t>为安装库的名称，在这里输入</a:t>
            </a:r>
            <a:r>
              <a:rPr lang="en-US" altLang="zh-CN" dirty="0">
                <a:latin typeface="+mn-ea"/>
              </a:rPr>
              <a:t>pip3 install beautifulsoup4</a:t>
            </a:r>
            <a:r>
              <a:rPr lang="zh-CN" altLang="zh-CN" dirty="0">
                <a:latin typeface="+mn-ea"/>
              </a:rPr>
              <a:t>即可下载</a:t>
            </a:r>
            <a:r>
              <a:rPr lang="en-US" altLang="zh-CN" dirty="0">
                <a:latin typeface="+mn-ea"/>
              </a:rPr>
              <a:t>beautifulsoup4</a:t>
            </a:r>
            <a:r>
              <a:rPr lang="zh-CN" altLang="zh-CN" dirty="0">
                <a:latin typeface="+mn-ea"/>
              </a:rPr>
              <a:t>库了。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注意</a:t>
            </a:r>
            <a:r>
              <a:rPr lang="zh-CN" altLang="zh-CN" dirty="0">
                <a:latin typeface="+mn-ea"/>
              </a:rPr>
              <a:t>：如果为</a:t>
            </a:r>
            <a:r>
              <a:rPr lang="en-US" altLang="zh-CN" dirty="0">
                <a:latin typeface="+mn-ea"/>
              </a:rPr>
              <a:t>Python2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pip3</a:t>
            </a:r>
            <a:r>
              <a:rPr lang="zh-CN" altLang="zh-CN" dirty="0">
                <a:latin typeface="+mn-ea"/>
              </a:rPr>
              <a:t>改为</a:t>
            </a:r>
            <a:r>
              <a:rPr lang="en-US" altLang="zh-CN" dirty="0">
                <a:latin typeface="+mn-ea"/>
              </a:rPr>
              <a:t>pip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安装</a:t>
            </a:r>
            <a:r>
              <a:rPr lang="zh-CN" altLang="zh-CN" dirty="0">
                <a:latin typeface="+mn-ea"/>
              </a:rPr>
              <a:t>完后有提示：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Successfully installed </a:t>
            </a:r>
            <a:r>
              <a:rPr lang="en-US" altLang="zh-CN" dirty="0" err="1">
                <a:latin typeface="+mn-ea"/>
              </a:rPr>
              <a:t>packagename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52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b="1" dirty="0">
                <a:latin typeface="+mn-ea"/>
              </a:rPr>
              <a:t>3.</a:t>
            </a:r>
            <a:r>
              <a:rPr lang="zh-CN" altLang="zh-CN" sz="2200" b="1" dirty="0">
                <a:latin typeface="+mn-ea"/>
              </a:rPr>
              <a:t>下载</a:t>
            </a:r>
            <a:r>
              <a:rPr lang="en-US" altLang="zh-CN" sz="2200" b="1" dirty="0" err="1">
                <a:latin typeface="+mn-ea"/>
              </a:rPr>
              <a:t>whl</a:t>
            </a:r>
            <a:r>
              <a:rPr lang="zh-CN" altLang="zh-CN" sz="2200" b="1" dirty="0">
                <a:latin typeface="+mn-ea"/>
              </a:rPr>
              <a:t>文件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+mn-ea"/>
              </a:rPr>
              <a:t>    </a:t>
            </a:r>
            <a:r>
              <a:rPr lang="zh-CN" altLang="zh-CN" sz="2200" dirty="0" smtClean="0">
                <a:latin typeface="+mn-ea"/>
              </a:rPr>
              <a:t>有时候</a:t>
            </a:r>
            <a:r>
              <a:rPr lang="zh-CN" altLang="zh-CN" sz="2200" dirty="0">
                <a:latin typeface="+mn-ea"/>
              </a:rPr>
              <a:t>前二者方法安装会出现问题，可能是由于网络原因，也可能是包的依赖关系而引起的的，这时候就需要手动安装，这种方法最稳妥。</a:t>
            </a:r>
          </a:p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zh-CN" sz="2200" dirty="0">
                <a:latin typeface="+mn-ea"/>
              </a:rPr>
              <a:t>）进入</a:t>
            </a:r>
            <a:r>
              <a:rPr lang="en-US" altLang="zh-CN" sz="2200" dirty="0">
                <a:latin typeface="+mn-ea"/>
              </a:rPr>
              <a:t>http://www.lfd.uci.edu/~gohlke/pythonlibs/</a:t>
            </a:r>
            <a:r>
              <a:rPr lang="zh-CN" altLang="zh-CN" sz="2200" dirty="0">
                <a:latin typeface="+mn-ea"/>
              </a:rPr>
              <a:t>，搜索</a:t>
            </a:r>
            <a:r>
              <a:rPr lang="en-US" altLang="zh-CN" sz="2200" dirty="0" err="1">
                <a:latin typeface="+mn-ea"/>
              </a:rPr>
              <a:t>lxml</a:t>
            </a:r>
            <a:r>
              <a:rPr lang="zh-CN" altLang="zh-CN" sz="2200" dirty="0">
                <a:latin typeface="+mn-ea"/>
              </a:rPr>
              <a:t>库，点击下载到本地，如</a:t>
            </a:r>
            <a:r>
              <a:rPr lang="zh-CN" altLang="zh-CN" sz="2200" dirty="0" smtClean="0">
                <a:latin typeface="+mn-ea"/>
              </a:rPr>
              <a:t>图所</a:t>
            </a:r>
            <a:r>
              <a:rPr lang="zh-CN" altLang="zh-CN" sz="2200" dirty="0">
                <a:latin typeface="+mn-ea"/>
              </a:rPr>
              <a:t>示</a:t>
            </a:r>
            <a:r>
              <a:rPr lang="zh-CN" altLang="zh-CN" sz="2200" dirty="0" smtClean="0">
                <a:latin typeface="+mn-ea"/>
              </a:rPr>
              <a:t>。</a:t>
            </a:r>
            <a:endParaRPr lang="en-US" altLang="zh-CN" sz="2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200" dirty="0">
              <a:latin typeface="+mn-ea"/>
            </a:endParaRPr>
          </a:p>
          <a:p>
            <a:pPr marL="0" indent="0">
              <a:buNone/>
            </a:pPr>
            <a:endParaRPr lang="en-US" altLang="zh-CN" sz="22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zh-CN" sz="2200" dirty="0" smtClean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2</a:t>
            </a:r>
            <a:r>
              <a:rPr lang="zh-CN" altLang="zh-CN" sz="2200" dirty="0">
                <a:latin typeface="+mn-ea"/>
              </a:rPr>
              <a:t>）到命令行输入：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pip3 install wheel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3</a:t>
            </a:r>
            <a:r>
              <a:rPr lang="zh-CN" altLang="zh-CN" sz="2200" dirty="0">
                <a:latin typeface="+mn-ea"/>
              </a:rPr>
              <a:t>）等待执行完成，成功后在命令行输入：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cd D:\python\ku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#</a:t>
            </a:r>
            <a:r>
              <a:rPr lang="zh-CN" altLang="zh-CN" sz="2200" dirty="0">
                <a:latin typeface="+mn-ea"/>
              </a:rPr>
              <a:t>后面为下载</a:t>
            </a:r>
            <a:r>
              <a:rPr lang="en-US" altLang="zh-CN" sz="2200" dirty="0" err="1">
                <a:latin typeface="+mn-ea"/>
              </a:rPr>
              <a:t>whl</a:t>
            </a:r>
            <a:r>
              <a:rPr lang="zh-CN" altLang="zh-CN" sz="2200" dirty="0">
                <a:latin typeface="+mn-ea"/>
              </a:rPr>
              <a:t>文件的路径</a:t>
            </a:r>
          </a:p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（</a:t>
            </a:r>
            <a:r>
              <a:rPr lang="en-US" altLang="zh-CN" sz="2200" dirty="0">
                <a:latin typeface="+mn-ea"/>
              </a:rPr>
              <a:t>4</a:t>
            </a:r>
            <a:r>
              <a:rPr lang="zh-CN" altLang="zh-CN" sz="2200" dirty="0">
                <a:latin typeface="+mn-ea"/>
              </a:rPr>
              <a:t>）最后，在命令行输入：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pip3 install lxml-3.7.2-cp35-cp35m-win_amd64.whl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# lxml-3.7.2-cp35-cp35m-win_amd64.whl</a:t>
            </a:r>
            <a:r>
              <a:rPr lang="zh-CN" altLang="zh-CN" sz="2200" dirty="0">
                <a:latin typeface="+mn-ea"/>
              </a:rPr>
              <a:t>是你下载的文件的完整路径名</a:t>
            </a:r>
          </a:p>
          <a:p>
            <a:pPr marL="0" indent="0">
              <a:buNone/>
            </a:pPr>
            <a:r>
              <a:rPr lang="zh-CN" altLang="zh-CN" sz="2200" dirty="0">
                <a:latin typeface="+mn-ea"/>
              </a:rPr>
              <a:t>这样就可以下载库到本地了，通过</a:t>
            </a:r>
            <a:r>
              <a:rPr lang="en-US" altLang="zh-CN" sz="2200" dirty="0" err="1">
                <a:latin typeface="+mn-ea"/>
              </a:rPr>
              <a:t>whl</a:t>
            </a:r>
            <a:r>
              <a:rPr lang="zh-CN" altLang="zh-CN" sz="2200" dirty="0">
                <a:latin typeface="+mn-ea"/>
              </a:rPr>
              <a:t>文件，可以自动安装依赖的包。</a:t>
            </a:r>
          </a:p>
          <a:p>
            <a:pPr marL="0" indent="0">
              <a:buNone/>
            </a:pP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endParaRPr lang="zh-CN" altLang="en-US" sz="22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45" y="1988840"/>
            <a:ext cx="44196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81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147248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3.1.3  Python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第三方库的使用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方法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492896"/>
            <a:ext cx="7715200" cy="39810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zh-CN" altLang="zh-CN" dirty="0" smtClean="0">
                <a:latin typeface="+mn-ea"/>
              </a:rPr>
              <a:t>当</a:t>
            </a:r>
            <a:r>
              <a:rPr lang="zh-CN" altLang="zh-CN" dirty="0">
                <a:latin typeface="+mn-ea"/>
              </a:rPr>
              <a:t>成功安装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zh-CN" dirty="0">
                <a:latin typeface="+mn-ea"/>
              </a:rPr>
              <a:t>第三方库后，就可通过下面方法导入并使用第三方库了：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import </a:t>
            </a:r>
            <a:r>
              <a:rPr lang="en-US" altLang="zh-CN" dirty="0" err="1">
                <a:latin typeface="+mn-ea"/>
              </a:rPr>
              <a:t>xxxx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#</a:t>
            </a:r>
            <a:r>
              <a:rPr lang="en-US" altLang="zh-CN" dirty="0" err="1">
                <a:latin typeface="+mn-ea"/>
              </a:rPr>
              <a:t>xxxx</a:t>
            </a:r>
            <a:r>
              <a:rPr lang="zh-CN" altLang="zh-CN" dirty="0">
                <a:latin typeface="+mn-ea"/>
              </a:rPr>
              <a:t>为导入的库名，例如</a:t>
            </a:r>
            <a:r>
              <a:rPr lang="en-US" altLang="zh-CN" dirty="0">
                <a:latin typeface="+mn-ea"/>
              </a:rPr>
              <a:t>import requests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zh-CN" dirty="0">
                <a:latin typeface="+mn-ea"/>
              </a:rPr>
              <a:t>注意：导入</a:t>
            </a:r>
            <a:r>
              <a:rPr lang="en-US" altLang="zh-CN" dirty="0" err="1">
                <a:latin typeface="+mn-ea"/>
              </a:rPr>
              <a:t>BeautifulSoup</a:t>
            </a:r>
            <a:r>
              <a:rPr lang="zh-CN" altLang="zh-CN" dirty="0">
                <a:latin typeface="+mn-ea"/>
              </a:rPr>
              <a:t>库的写法为：</a:t>
            </a:r>
            <a:r>
              <a:rPr lang="en-US" altLang="zh-CN" dirty="0">
                <a:latin typeface="+mn-ea"/>
              </a:rPr>
              <a:t>from bs4 import </a:t>
            </a:r>
            <a:r>
              <a:rPr lang="en-US" altLang="zh-CN" dirty="0" err="1">
                <a:latin typeface="+mn-ea"/>
              </a:rPr>
              <a:t>BeautifulSoup</a:t>
            </a:r>
            <a:r>
              <a:rPr lang="zh-CN" altLang="zh-CN" dirty="0">
                <a:latin typeface="+mn-ea"/>
              </a:rPr>
              <a:t>。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867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7931224" cy="922114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3.2 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爬虫三大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库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699792" y="2924944"/>
            <a:ext cx="5225008" cy="35490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3.2.1  </a:t>
            </a:r>
            <a:r>
              <a:rPr lang="en-US" altLang="zh-CN" b="1" dirty="0">
                <a:latin typeface="+mn-ea"/>
              </a:rPr>
              <a:t>Requests</a:t>
            </a:r>
            <a:r>
              <a:rPr lang="zh-CN" altLang="zh-CN" b="1" dirty="0">
                <a:latin typeface="+mn-ea"/>
              </a:rPr>
              <a:t>库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3.2.2  </a:t>
            </a:r>
            <a:r>
              <a:rPr lang="en-US" altLang="zh-CN" b="1" dirty="0" err="1">
                <a:latin typeface="+mn-ea"/>
              </a:rPr>
              <a:t>BeautifulSoup</a:t>
            </a:r>
            <a:r>
              <a:rPr lang="zh-CN" altLang="zh-CN" b="1" dirty="0">
                <a:latin typeface="+mn-ea"/>
              </a:rPr>
              <a:t>库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3.2.3  </a:t>
            </a:r>
            <a:r>
              <a:rPr lang="en-US" altLang="zh-CN" b="1" dirty="0" err="1">
                <a:latin typeface="+mn-ea"/>
              </a:rPr>
              <a:t>Lxml</a:t>
            </a:r>
            <a:r>
              <a:rPr lang="zh-CN" altLang="zh-CN" b="1" dirty="0">
                <a:latin typeface="+mn-ea"/>
              </a:rPr>
              <a:t>库</a:t>
            </a: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245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7704856" cy="836712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latin typeface="+mj-ea"/>
              </a:rPr>
              <a:t>3.2.1  Requests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库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570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Requests</a:t>
            </a:r>
            <a:r>
              <a:rPr lang="zh-CN" altLang="zh-CN" sz="2200" dirty="0">
                <a:latin typeface="+mn-ea"/>
              </a:rPr>
              <a:t>库官方文档指出：让</a:t>
            </a:r>
            <a:r>
              <a:rPr lang="en-US" altLang="zh-CN" sz="2200" dirty="0">
                <a:latin typeface="+mn-ea"/>
              </a:rPr>
              <a:t>HTTP</a:t>
            </a:r>
            <a:r>
              <a:rPr lang="zh-CN" altLang="zh-CN" sz="2200" dirty="0">
                <a:latin typeface="+mn-ea"/>
              </a:rPr>
              <a:t>服务人类。细心的读者就会发现，</a:t>
            </a:r>
            <a:r>
              <a:rPr lang="en-US" altLang="zh-CN" sz="2200" dirty="0">
                <a:latin typeface="+mn-ea"/>
              </a:rPr>
              <a:t>Requests</a:t>
            </a:r>
            <a:r>
              <a:rPr lang="zh-CN" altLang="zh-CN" sz="2200" dirty="0">
                <a:latin typeface="+mn-ea"/>
              </a:rPr>
              <a:t>库的作用就是请求网站获取网页数据的。让我们从简单的实例开始，讲解</a:t>
            </a:r>
            <a:r>
              <a:rPr lang="en-US" altLang="zh-CN" sz="2200" dirty="0">
                <a:latin typeface="+mn-ea"/>
              </a:rPr>
              <a:t>Requests</a:t>
            </a:r>
            <a:r>
              <a:rPr lang="zh-CN" altLang="zh-CN" sz="2200" dirty="0">
                <a:latin typeface="+mn-ea"/>
              </a:rPr>
              <a:t>库的使用方法。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import requests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res = </a:t>
            </a:r>
            <a:r>
              <a:rPr lang="en-US" altLang="zh-CN" sz="2200" dirty="0" err="1">
                <a:latin typeface="+mn-ea"/>
              </a:rPr>
              <a:t>requests.get</a:t>
            </a:r>
            <a:r>
              <a:rPr lang="en-US" altLang="zh-CN" sz="2200" dirty="0">
                <a:latin typeface="+mn-ea"/>
              </a:rPr>
              <a:t>('http://bj.xiaozhu.com/')#</a:t>
            </a:r>
            <a:r>
              <a:rPr lang="zh-CN" altLang="zh-CN" sz="2200" dirty="0">
                <a:latin typeface="+mn-ea"/>
              </a:rPr>
              <a:t>网站为小猪短租网北京地区网址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print(res)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#</a:t>
            </a:r>
            <a:r>
              <a:rPr lang="en-US" altLang="zh-CN" sz="2200" dirty="0" err="1">
                <a:latin typeface="+mn-ea"/>
              </a:rPr>
              <a:t>pycharm</a:t>
            </a:r>
            <a:r>
              <a:rPr lang="zh-CN" altLang="zh-CN" sz="2200" dirty="0">
                <a:latin typeface="+mn-ea"/>
              </a:rPr>
              <a:t>中返回结果为</a:t>
            </a:r>
            <a:r>
              <a:rPr lang="en-US" altLang="zh-CN" sz="2200" dirty="0">
                <a:latin typeface="+mn-ea"/>
              </a:rPr>
              <a:t>&lt;Response [200]&gt;</a:t>
            </a:r>
            <a:r>
              <a:rPr lang="zh-CN" altLang="zh-CN" sz="2200" dirty="0">
                <a:latin typeface="+mn-ea"/>
              </a:rPr>
              <a:t>，说明请求网址成功，若为</a:t>
            </a:r>
            <a:r>
              <a:rPr lang="en-US" altLang="zh-CN" sz="2200" dirty="0">
                <a:latin typeface="+mn-ea"/>
              </a:rPr>
              <a:t>404,400</a:t>
            </a:r>
            <a:r>
              <a:rPr lang="zh-CN" altLang="zh-CN" sz="2200" dirty="0">
                <a:latin typeface="+mn-ea"/>
              </a:rPr>
              <a:t>则请求网址失败。</a:t>
            </a: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print(</a:t>
            </a:r>
            <a:r>
              <a:rPr lang="en-US" altLang="zh-CN" sz="2200" dirty="0" err="1">
                <a:latin typeface="+mn-ea"/>
              </a:rPr>
              <a:t>res.text</a:t>
            </a:r>
            <a:r>
              <a:rPr lang="en-US" altLang="zh-CN" sz="2200" dirty="0">
                <a:latin typeface="+mn-ea"/>
              </a:rPr>
              <a:t>)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200" dirty="0">
                <a:latin typeface="+mn-ea"/>
              </a:rPr>
              <a:t>#</a:t>
            </a:r>
            <a:r>
              <a:rPr lang="en-US" altLang="zh-CN" sz="2200" dirty="0" err="1">
                <a:latin typeface="+mn-ea"/>
              </a:rPr>
              <a:t>pycharm</a:t>
            </a:r>
            <a:r>
              <a:rPr lang="zh-CN" altLang="zh-CN" sz="2200" dirty="0">
                <a:latin typeface="+mn-ea"/>
              </a:rPr>
              <a:t>部分结果如</a:t>
            </a:r>
            <a:r>
              <a:rPr lang="zh-CN" altLang="zh-CN" sz="2200" dirty="0" smtClean="0">
                <a:latin typeface="+mn-ea"/>
              </a:rPr>
              <a:t>图</a:t>
            </a:r>
            <a:endParaRPr lang="zh-CN" altLang="zh-CN" sz="2200" dirty="0">
              <a:latin typeface="+mn-ea"/>
            </a:endParaRPr>
          </a:p>
          <a:p>
            <a:pPr marL="0" indent="0">
              <a:buNone/>
            </a:pPr>
            <a:endParaRPr lang="zh-CN" altLang="en-US" sz="22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05064"/>
            <a:ext cx="52578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035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</TotalTime>
  <Words>1353</Words>
  <Application>Microsoft Office PowerPoint</Application>
  <PresentationFormat>全屏显示(4:3)</PresentationFormat>
  <Paragraphs>206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凸显</vt:lpstr>
      <vt:lpstr>第3章  我的第一个爬虫程序</vt:lpstr>
      <vt:lpstr>3.1  Python第三方库</vt:lpstr>
      <vt:lpstr>3.1.1  Python第三方库的概念</vt:lpstr>
      <vt:lpstr>3.1.2  Python第三方库的安装方法</vt:lpstr>
      <vt:lpstr>PowerPoint 演示文稿</vt:lpstr>
      <vt:lpstr>PowerPoint 演示文稿</vt:lpstr>
      <vt:lpstr>3.1.3  Python第三方库的使用方法</vt:lpstr>
      <vt:lpstr>3.2  爬虫三大库</vt:lpstr>
      <vt:lpstr>3.2.1  Requests库</vt:lpstr>
      <vt:lpstr>3.2.2  BeautifulSoup库</vt:lpstr>
      <vt:lpstr>3.2.3  Lxml库</vt:lpstr>
      <vt:lpstr>3.3  综合示例（一）——爬取北京地区短租房信息</vt:lpstr>
      <vt:lpstr>3.3.1  爬虫思路分析</vt:lpstr>
      <vt:lpstr>3.3.2  爬虫代码及分析</vt:lpstr>
      <vt:lpstr>PowerPoint 演示文稿</vt:lpstr>
      <vt:lpstr>PowerPoint 演示文稿</vt:lpstr>
      <vt:lpstr>PowerPoint 演示文稿</vt:lpstr>
      <vt:lpstr>PowerPoint 演示文稿</vt:lpstr>
      <vt:lpstr>3.4  综合示例（二）——爬取酷狗top500</vt:lpstr>
      <vt:lpstr>3.4.1  爬虫思路分析</vt:lpstr>
      <vt:lpstr>PowerPoint 演示文稿</vt:lpstr>
      <vt:lpstr>3.4.2  爬虫代码及分析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我的第一个爬虫程序</dc:title>
  <dc:creator>yajie</dc:creator>
  <cp:lastModifiedBy>yajie</cp:lastModifiedBy>
  <cp:revision>6</cp:revision>
  <dcterms:created xsi:type="dcterms:W3CDTF">2018-03-13T01:34:49Z</dcterms:created>
  <dcterms:modified xsi:type="dcterms:W3CDTF">2018-03-13T02:31:38Z</dcterms:modified>
</cp:coreProperties>
</file>