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1D486AD6-CD43-4633-A999-02F6CF6CF164}" type="datetimeFigureOut">
              <a:rPr lang="zh-CN" altLang="en-US" smtClean="0"/>
              <a:t>2018/3/13</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9C69AFD7-CACD-4AD6-A5CB-AD2954AA6C6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D486AD6-CD43-4633-A999-02F6CF6CF164}"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69AFD7-CACD-4AD6-A5CB-AD2954AA6C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D486AD6-CD43-4633-A999-02F6CF6CF164}"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69AFD7-CACD-4AD6-A5CB-AD2954AA6C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1D486AD6-CD43-4633-A999-02F6CF6CF164}" type="datetimeFigureOut">
              <a:rPr lang="zh-CN" altLang="en-US" smtClean="0"/>
              <a:t>2018/3/13</a:t>
            </a:fld>
            <a:endParaRPr lang="zh-CN" altLang="en-US"/>
          </a:p>
        </p:txBody>
      </p:sp>
      <p:sp>
        <p:nvSpPr>
          <p:cNvPr id="9" name="灯片编号占位符 8"/>
          <p:cNvSpPr>
            <a:spLocks noGrp="1"/>
          </p:cNvSpPr>
          <p:nvPr>
            <p:ph type="sldNum" sz="quarter" idx="15"/>
          </p:nvPr>
        </p:nvSpPr>
        <p:spPr/>
        <p:txBody>
          <a:bodyPr rtlCol="0"/>
          <a:lstStyle/>
          <a:p>
            <a:fld id="{9C69AFD7-CACD-4AD6-A5CB-AD2954AA6C62}"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1D486AD6-CD43-4633-A999-02F6CF6CF164}" type="datetimeFigureOut">
              <a:rPr lang="zh-CN" altLang="en-US" smtClean="0"/>
              <a:t>2018/3/13</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9C69AFD7-CACD-4AD6-A5CB-AD2954AA6C62}"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1D486AD6-CD43-4633-A999-02F6CF6CF164}"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69AFD7-CACD-4AD6-A5CB-AD2954AA6C62}"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1D486AD6-CD43-4633-A999-02F6CF6CF164}" type="datetimeFigureOut">
              <a:rPr lang="zh-CN" altLang="en-US" smtClean="0"/>
              <a:t>2018/3/13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69AFD7-CACD-4AD6-A5CB-AD2954AA6C62}"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1D486AD6-CD43-4633-A999-02F6CF6CF164}" type="datetimeFigureOut">
              <a:rPr lang="zh-CN" altLang="en-US" smtClean="0"/>
              <a:t>2018/3/13</a:t>
            </a:fld>
            <a:endParaRPr lang="zh-CN" altLang="en-US"/>
          </a:p>
        </p:txBody>
      </p:sp>
      <p:sp>
        <p:nvSpPr>
          <p:cNvPr id="7" name="灯片编号占位符 6"/>
          <p:cNvSpPr>
            <a:spLocks noGrp="1"/>
          </p:cNvSpPr>
          <p:nvPr>
            <p:ph type="sldNum" sz="quarter" idx="11"/>
          </p:nvPr>
        </p:nvSpPr>
        <p:spPr/>
        <p:txBody>
          <a:bodyPr rtlCol="0"/>
          <a:lstStyle/>
          <a:p>
            <a:fld id="{9C69AFD7-CACD-4AD6-A5CB-AD2954AA6C62}"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486AD6-CD43-4633-A999-02F6CF6CF164}" type="datetimeFigureOut">
              <a:rPr lang="zh-CN" altLang="en-US" smtClean="0"/>
              <a:t>2018/3/13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69AFD7-CACD-4AD6-A5CB-AD2954AA6C6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1D486AD6-CD43-4633-A999-02F6CF6CF164}" type="datetimeFigureOut">
              <a:rPr lang="zh-CN" altLang="en-US" smtClean="0"/>
              <a:t>2018/3/13</a:t>
            </a:fld>
            <a:endParaRPr lang="zh-CN" altLang="en-US"/>
          </a:p>
        </p:txBody>
      </p:sp>
      <p:sp>
        <p:nvSpPr>
          <p:cNvPr id="22" name="灯片编号占位符 21"/>
          <p:cNvSpPr>
            <a:spLocks noGrp="1"/>
          </p:cNvSpPr>
          <p:nvPr>
            <p:ph type="sldNum" sz="quarter" idx="15"/>
          </p:nvPr>
        </p:nvSpPr>
        <p:spPr/>
        <p:txBody>
          <a:bodyPr rtlCol="0"/>
          <a:lstStyle/>
          <a:p>
            <a:fld id="{9C69AFD7-CACD-4AD6-A5CB-AD2954AA6C62}"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1D486AD6-CD43-4633-A999-02F6CF6CF164}" type="datetimeFigureOut">
              <a:rPr lang="zh-CN" altLang="en-US" smtClean="0"/>
              <a:t>2018/3/13</a:t>
            </a:fld>
            <a:endParaRPr lang="zh-CN" altLang="en-US"/>
          </a:p>
        </p:txBody>
      </p:sp>
      <p:sp>
        <p:nvSpPr>
          <p:cNvPr id="18" name="灯片编号占位符 17"/>
          <p:cNvSpPr>
            <a:spLocks noGrp="1"/>
          </p:cNvSpPr>
          <p:nvPr>
            <p:ph type="sldNum" sz="quarter" idx="11"/>
          </p:nvPr>
        </p:nvSpPr>
        <p:spPr/>
        <p:txBody>
          <a:bodyPr rtlCol="0"/>
          <a:lstStyle/>
          <a:p>
            <a:fld id="{9C69AFD7-CACD-4AD6-A5CB-AD2954AA6C62}"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486AD6-CD43-4633-A999-02F6CF6CF164}" type="datetimeFigureOut">
              <a:rPr lang="zh-CN" altLang="en-US" smtClean="0"/>
              <a:t>2018/3/13</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C69AFD7-CACD-4AD6-A5CB-AD2954AA6C6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5736" y="116632"/>
            <a:ext cx="5976664" cy="1440160"/>
          </a:xfrm>
        </p:spPr>
        <p:txBody>
          <a:bodyPr>
            <a:normAutofit/>
          </a:bodyPr>
          <a:lstStyle/>
          <a:p>
            <a:pPr algn="ctr"/>
            <a:r>
              <a:rPr lang="zh-CN" altLang="zh-CN" sz="4800" dirty="0">
                <a:solidFill>
                  <a:schemeClr val="tx1"/>
                </a:solidFill>
                <a:latin typeface="+mj-ea"/>
              </a:rPr>
              <a:t>第</a:t>
            </a:r>
            <a:r>
              <a:rPr lang="en-US" altLang="zh-CN" sz="4800" dirty="0">
                <a:solidFill>
                  <a:schemeClr val="tx1"/>
                </a:solidFill>
                <a:latin typeface="+mj-ea"/>
              </a:rPr>
              <a:t>4</a:t>
            </a:r>
            <a:r>
              <a:rPr lang="zh-CN" altLang="zh-CN" sz="4800" dirty="0">
                <a:solidFill>
                  <a:schemeClr val="tx1"/>
                </a:solidFill>
                <a:latin typeface="+mj-ea"/>
              </a:rPr>
              <a:t>章</a:t>
            </a:r>
            <a:r>
              <a:rPr lang="en-US" altLang="zh-CN" sz="4800" dirty="0">
                <a:solidFill>
                  <a:schemeClr val="tx1"/>
                </a:solidFill>
                <a:latin typeface="+mj-ea"/>
              </a:rPr>
              <a:t>  </a:t>
            </a:r>
            <a:r>
              <a:rPr lang="zh-CN" altLang="zh-CN" sz="4800" dirty="0" smtClean="0">
                <a:solidFill>
                  <a:schemeClr val="tx1"/>
                </a:solidFill>
                <a:latin typeface="+mj-ea"/>
              </a:rPr>
              <a:t>正则表达式</a:t>
            </a:r>
            <a:endParaRPr lang="zh-CN" altLang="en-US" sz="4800" dirty="0">
              <a:solidFill>
                <a:schemeClr val="tx1"/>
              </a:solidFill>
              <a:latin typeface="+mj-ea"/>
            </a:endParaRPr>
          </a:p>
        </p:txBody>
      </p:sp>
      <p:sp>
        <p:nvSpPr>
          <p:cNvPr id="3" name="副标题 2"/>
          <p:cNvSpPr>
            <a:spLocks noGrp="1"/>
          </p:cNvSpPr>
          <p:nvPr>
            <p:ph type="subTitle" idx="1"/>
          </p:nvPr>
        </p:nvSpPr>
        <p:spPr>
          <a:xfrm>
            <a:off x="2286000" y="2924944"/>
            <a:ext cx="6172200" cy="3449978"/>
          </a:xfrm>
        </p:spPr>
        <p:txBody>
          <a:bodyPr>
            <a:normAutofit/>
          </a:bodyPr>
          <a:lstStyle/>
          <a:p>
            <a:r>
              <a:rPr lang="en-US" altLang="zh-CN" sz="2400" dirty="0" smtClean="0">
                <a:solidFill>
                  <a:schemeClr val="tx1"/>
                </a:solidFill>
                <a:latin typeface="+mn-ea"/>
              </a:rPr>
              <a:t>4.1  </a:t>
            </a:r>
            <a:r>
              <a:rPr lang="zh-CN" altLang="zh-CN" sz="2400" dirty="0">
                <a:solidFill>
                  <a:schemeClr val="tx1"/>
                </a:solidFill>
                <a:latin typeface="+mn-ea"/>
              </a:rPr>
              <a:t>正则表达式常用符号</a:t>
            </a:r>
          </a:p>
          <a:p>
            <a:r>
              <a:rPr lang="en-US" altLang="zh-CN" sz="2400" dirty="0">
                <a:solidFill>
                  <a:schemeClr val="tx1"/>
                </a:solidFill>
                <a:latin typeface="+mn-ea"/>
              </a:rPr>
              <a:t>4.2  re</a:t>
            </a:r>
            <a:r>
              <a:rPr lang="zh-CN" altLang="zh-CN" sz="2400" dirty="0">
                <a:solidFill>
                  <a:schemeClr val="tx1"/>
                </a:solidFill>
                <a:latin typeface="+mn-ea"/>
              </a:rPr>
              <a:t>模块及其方法</a:t>
            </a:r>
          </a:p>
          <a:p>
            <a:r>
              <a:rPr lang="en-US" altLang="zh-CN" sz="2400" dirty="0">
                <a:solidFill>
                  <a:schemeClr val="tx1"/>
                </a:solidFill>
                <a:latin typeface="+mn-ea"/>
              </a:rPr>
              <a:t>4.3  </a:t>
            </a:r>
            <a:r>
              <a:rPr lang="zh-CN" altLang="zh-CN" sz="2400" dirty="0">
                <a:solidFill>
                  <a:schemeClr val="tx1"/>
                </a:solidFill>
                <a:latin typeface="+mn-ea"/>
              </a:rPr>
              <a:t>综合示例（一）</a:t>
            </a:r>
            <a:r>
              <a:rPr lang="en-US" altLang="zh-CN" sz="2400" dirty="0">
                <a:solidFill>
                  <a:schemeClr val="tx1"/>
                </a:solidFill>
                <a:latin typeface="+mn-ea"/>
              </a:rPr>
              <a:t>——</a:t>
            </a:r>
            <a:r>
              <a:rPr lang="zh-CN" altLang="zh-CN" sz="2400" dirty="0">
                <a:solidFill>
                  <a:schemeClr val="tx1"/>
                </a:solidFill>
                <a:latin typeface="+mn-ea"/>
              </a:rPr>
              <a:t>爬取斗破苍穹全文小说</a:t>
            </a:r>
          </a:p>
          <a:p>
            <a:r>
              <a:rPr lang="en-US" altLang="zh-CN" sz="2400" dirty="0">
                <a:solidFill>
                  <a:schemeClr val="tx1"/>
                </a:solidFill>
                <a:latin typeface="+mn-ea"/>
              </a:rPr>
              <a:t>4.4  </a:t>
            </a:r>
            <a:r>
              <a:rPr lang="zh-CN" altLang="zh-CN" sz="2400" dirty="0">
                <a:solidFill>
                  <a:schemeClr val="tx1"/>
                </a:solidFill>
                <a:latin typeface="+mn-ea"/>
              </a:rPr>
              <a:t>综合示例（二）</a:t>
            </a:r>
            <a:r>
              <a:rPr lang="en-US" altLang="zh-CN" sz="2400" dirty="0">
                <a:solidFill>
                  <a:schemeClr val="tx1"/>
                </a:solidFill>
                <a:latin typeface="+mn-ea"/>
              </a:rPr>
              <a:t>——</a:t>
            </a:r>
            <a:r>
              <a:rPr lang="zh-CN" altLang="zh-CN" sz="2400" dirty="0">
                <a:solidFill>
                  <a:schemeClr val="tx1"/>
                </a:solidFill>
                <a:latin typeface="+mn-ea"/>
              </a:rPr>
              <a:t>爬取糗事百科段子信息</a:t>
            </a:r>
          </a:p>
          <a:p>
            <a:endParaRPr lang="zh-CN" altLang="en-US" sz="2400" dirty="0">
              <a:solidFill>
                <a:schemeClr val="tx1"/>
              </a:solidFill>
              <a:latin typeface="+mn-ea"/>
            </a:endParaRPr>
          </a:p>
        </p:txBody>
      </p:sp>
    </p:spTree>
    <p:extLst>
      <p:ext uri="{BB962C8B-B14F-4D97-AF65-F5344CB8AC3E}">
        <p14:creationId xmlns:p14="http://schemas.microsoft.com/office/powerpoint/2010/main" val="164827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5602"/>
            <a:ext cx="7467600" cy="796950"/>
          </a:xfrm>
        </p:spPr>
        <p:txBody>
          <a:bodyPr>
            <a:normAutofit fontScale="90000"/>
          </a:bodyPr>
          <a:lstStyle/>
          <a:p>
            <a:pPr algn="ctr"/>
            <a:r>
              <a:rPr lang="en-US" altLang="zh-CN" sz="4800" b="1" dirty="0">
                <a:solidFill>
                  <a:schemeClr val="tx1"/>
                </a:solidFill>
                <a:latin typeface="+mj-ea"/>
              </a:rPr>
              <a:t>4.2.3  </a:t>
            </a:r>
            <a:r>
              <a:rPr lang="en-US" altLang="zh-CN" sz="4800" b="1" dirty="0" err="1">
                <a:solidFill>
                  <a:schemeClr val="tx1"/>
                </a:solidFill>
                <a:latin typeface="+mj-ea"/>
              </a:rPr>
              <a:t>findall</a:t>
            </a:r>
            <a:r>
              <a:rPr lang="en-US" altLang="zh-CN" sz="4800" b="1" dirty="0">
                <a:solidFill>
                  <a:schemeClr val="tx1"/>
                </a:solidFill>
                <a:latin typeface="+mj-ea"/>
              </a:rPr>
              <a:t>()</a:t>
            </a:r>
            <a:r>
              <a:rPr lang="zh-CN" altLang="zh-CN" sz="4800" b="1" dirty="0" smtClean="0">
                <a:solidFill>
                  <a:schemeClr val="tx1"/>
                </a:solidFill>
                <a:latin typeface="+mj-ea"/>
              </a:rPr>
              <a:t>函数</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908720"/>
            <a:ext cx="8568952" cy="5760640"/>
          </a:xfrm>
        </p:spPr>
        <p:txBody>
          <a:bodyPr/>
          <a:lstStyle/>
          <a:p>
            <a:pPr marL="0" indent="0">
              <a:buNone/>
            </a:pPr>
            <a:r>
              <a:rPr lang="en-US" altLang="zh-CN" dirty="0" err="1">
                <a:latin typeface="+mn-ea"/>
              </a:rPr>
              <a:t>findall</a:t>
            </a:r>
            <a:r>
              <a:rPr lang="en-US" altLang="zh-CN" dirty="0">
                <a:latin typeface="+mn-ea"/>
              </a:rPr>
              <a:t>()</a:t>
            </a:r>
            <a:r>
              <a:rPr lang="zh-CN" altLang="zh-CN" dirty="0">
                <a:latin typeface="+mn-ea"/>
              </a:rPr>
              <a:t>函数匹配所有符合规律的内容，并以列表的形式返回结果，例如上文中的</a:t>
            </a:r>
            <a:r>
              <a:rPr lang="en-US" altLang="zh-CN" dirty="0">
                <a:latin typeface="+mn-ea"/>
              </a:rPr>
              <a:t>'one1two2three3'</a:t>
            </a:r>
            <a:r>
              <a:rPr lang="zh-CN" altLang="zh-CN" dirty="0">
                <a:latin typeface="+mn-ea"/>
              </a:rPr>
              <a:t>，通过</a:t>
            </a:r>
            <a:r>
              <a:rPr lang="en-US" altLang="zh-CN" dirty="0">
                <a:latin typeface="+mn-ea"/>
              </a:rPr>
              <a:t>search()</a:t>
            </a:r>
            <a:r>
              <a:rPr lang="zh-CN" altLang="zh-CN" dirty="0">
                <a:latin typeface="+mn-ea"/>
              </a:rPr>
              <a:t>函数只能匹配到第一个符合规律的结果，通过</a:t>
            </a:r>
            <a:r>
              <a:rPr lang="en-US" altLang="zh-CN" dirty="0" err="1">
                <a:latin typeface="+mn-ea"/>
              </a:rPr>
              <a:t>findall</a:t>
            </a:r>
            <a:r>
              <a:rPr lang="zh-CN" altLang="zh-CN" dirty="0">
                <a:latin typeface="+mn-ea"/>
              </a:rPr>
              <a:t>可以返回字符串所有的数字。</a:t>
            </a:r>
          </a:p>
          <a:p>
            <a:pPr marL="0" indent="0">
              <a:buNone/>
            </a:pPr>
            <a:r>
              <a:rPr lang="en-US" altLang="zh-CN" dirty="0">
                <a:latin typeface="+mn-ea"/>
              </a:rPr>
              <a:t>import re</a:t>
            </a:r>
            <a:endParaRPr lang="zh-CN" altLang="zh-CN" dirty="0">
              <a:latin typeface="+mn-ea"/>
            </a:endParaRPr>
          </a:p>
          <a:p>
            <a:pPr marL="0" indent="0">
              <a:buNone/>
            </a:pPr>
            <a:r>
              <a:rPr lang="en-US" altLang="zh-CN" dirty="0">
                <a:latin typeface="+mn-ea"/>
              </a:rPr>
              <a:t>a = 'one1two2three3'</a:t>
            </a:r>
            <a:endParaRPr lang="zh-CN" altLang="zh-CN" dirty="0">
              <a:latin typeface="+mn-ea"/>
            </a:endParaRPr>
          </a:p>
          <a:p>
            <a:pPr marL="0" indent="0">
              <a:buNone/>
            </a:pPr>
            <a:r>
              <a:rPr lang="en-US" altLang="zh-CN" dirty="0" err="1">
                <a:latin typeface="+mn-ea"/>
              </a:rPr>
              <a:t>infos</a:t>
            </a:r>
            <a:r>
              <a:rPr lang="en-US" altLang="zh-CN" dirty="0">
                <a:latin typeface="+mn-ea"/>
              </a:rPr>
              <a:t> = </a:t>
            </a:r>
            <a:r>
              <a:rPr lang="en-US" altLang="zh-CN" dirty="0" err="1">
                <a:latin typeface="+mn-ea"/>
              </a:rPr>
              <a:t>re.findall</a:t>
            </a:r>
            <a:r>
              <a:rPr lang="en-US" altLang="zh-CN" dirty="0">
                <a:latin typeface="+mn-ea"/>
              </a:rPr>
              <a:t>('\</a:t>
            </a:r>
            <a:r>
              <a:rPr lang="en-US" altLang="zh-CN" dirty="0" err="1">
                <a:latin typeface="+mn-ea"/>
              </a:rPr>
              <a:t>d+',a</a:t>
            </a:r>
            <a:r>
              <a:rPr lang="en-US" altLang="zh-CN" dirty="0">
                <a:latin typeface="+mn-ea"/>
              </a:rPr>
              <a:t>)</a:t>
            </a:r>
            <a:endParaRPr lang="zh-CN" altLang="zh-CN" dirty="0">
              <a:latin typeface="+mn-ea"/>
            </a:endParaRPr>
          </a:p>
          <a:p>
            <a:pPr marL="0" indent="0">
              <a:buNone/>
            </a:pPr>
            <a:r>
              <a:rPr lang="en-US" altLang="zh-CN" dirty="0">
                <a:latin typeface="+mn-ea"/>
              </a:rPr>
              <a:t>print(</a:t>
            </a:r>
            <a:r>
              <a:rPr lang="en-US" altLang="zh-CN" dirty="0" err="1">
                <a:latin typeface="+mn-ea"/>
              </a:rPr>
              <a:t>infos</a:t>
            </a:r>
            <a:r>
              <a:rPr lang="en-US" altLang="zh-CN" dirty="0">
                <a:latin typeface="+mn-ea"/>
              </a:rPr>
              <a:t>)</a:t>
            </a:r>
            <a:endParaRPr lang="zh-CN" altLang="zh-CN" dirty="0">
              <a:latin typeface="+mn-ea"/>
            </a:endParaRPr>
          </a:p>
          <a:p>
            <a:pPr marL="0" indent="0">
              <a:buNone/>
            </a:pPr>
            <a:r>
              <a:rPr lang="zh-CN" altLang="zh-CN" dirty="0">
                <a:latin typeface="+mn-ea"/>
              </a:rPr>
              <a:t>结果如</a:t>
            </a:r>
            <a:r>
              <a:rPr lang="zh-CN" altLang="zh-CN" dirty="0" smtClean="0">
                <a:latin typeface="+mn-ea"/>
              </a:rPr>
              <a:t>图所</a:t>
            </a:r>
            <a:r>
              <a:rPr lang="zh-CN" altLang="zh-CN" dirty="0">
                <a:latin typeface="+mn-ea"/>
              </a:rPr>
              <a:t>示。</a:t>
            </a:r>
          </a:p>
          <a:p>
            <a:pPr marL="0" indent="0">
              <a:buNone/>
            </a:pPr>
            <a:endParaRPr lang="zh-CN" altLang="en-US" dirty="0">
              <a:latin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1" y="4869160"/>
            <a:ext cx="4637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87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7499176" cy="850106"/>
          </a:xfrm>
        </p:spPr>
        <p:txBody>
          <a:bodyPr>
            <a:normAutofit/>
          </a:bodyPr>
          <a:lstStyle/>
          <a:p>
            <a:pPr algn="ctr"/>
            <a:r>
              <a:rPr lang="en-US" altLang="zh-CN" sz="4800" b="1" dirty="0">
                <a:solidFill>
                  <a:schemeClr val="tx1"/>
                </a:solidFill>
                <a:latin typeface="+mj-ea"/>
              </a:rPr>
              <a:t>4.2.4  re</a:t>
            </a:r>
            <a:r>
              <a:rPr lang="zh-CN" altLang="zh-CN" sz="4800" b="1" dirty="0">
                <a:solidFill>
                  <a:schemeClr val="tx1"/>
                </a:solidFill>
                <a:latin typeface="+mj-ea"/>
              </a:rPr>
              <a:t>模块</a:t>
            </a:r>
            <a:r>
              <a:rPr lang="zh-CN" altLang="zh-CN" sz="4800" b="1" dirty="0" smtClean="0">
                <a:solidFill>
                  <a:schemeClr val="tx1"/>
                </a:solidFill>
                <a:latin typeface="+mj-ea"/>
              </a:rPr>
              <a:t>修饰符</a:t>
            </a:r>
            <a:endParaRPr lang="zh-CN" altLang="en-US" sz="4800" dirty="0">
              <a:solidFill>
                <a:schemeClr val="tx1"/>
              </a:solidFill>
              <a:latin typeface="+mj-ea"/>
            </a:endParaRPr>
          </a:p>
        </p:txBody>
      </p:sp>
      <p:sp>
        <p:nvSpPr>
          <p:cNvPr id="3" name="内容占位符 2"/>
          <p:cNvSpPr>
            <a:spLocks noGrp="1"/>
          </p:cNvSpPr>
          <p:nvPr>
            <p:ph sz="quarter" idx="1"/>
          </p:nvPr>
        </p:nvSpPr>
        <p:spPr>
          <a:xfrm>
            <a:off x="251520" y="980728"/>
            <a:ext cx="7920880" cy="5688632"/>
          </a:xfrm>
        </p:spPr>
        <p:txBody>
          <a:bodyPr/>
          <a:lstStyle/>
          <a:p>
            <a:pPr marL="0" indent="0">
              <a:buNone/>
            </a:pPr>
            <a:r>
              <a:rPr lang="en-US" altLang="zh-CN" dirty="0" smtClean="0"/>
              <a:t>re</a:t>
            </a:r>
            <a:r>
              <a:rPr lang="zh-CN" altLang="zh-CN" dirty="0"/>
              <a:t>模块中包含一些可选标志修饰符来控制匹配的模式，见</a:t>
            </a:r>
            <a:r>
              <a:rPr lang="zh-CN" altLang="zh-CN" dirty="0" smtClean="0"/>
              <a:t>表。</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23006182"/>
              </p:ext>
            </p:extLst>
          </p:nvPr>
        </p:nvGraphicFramePr>
        <p:xfrm>
          <a:off x="395536" y="1916832"/>
          <a:ext cx="7776864" cy="3672410"/>
        </p:xfrm>
        <a:graphic>
          <a:graphicData uri="http://schemas.openxmlformats.org/drawingml/2006/table">
            <a:tbl>
              <a:tblPr firstRow="1" firstCol="1" bandRow="1">
                <a:tableStyleId>{5C22544A-7EE6-4342-B048-85BDC9FD1C3A}</a:tableStyleId>
              </a:tblPr>
              <a:tblGrid>
                <a:gridCol w="1021880"/>
                <a:gridCol w="6754984"/>
              </a:tblGrid>
              <a:tr h="524630">
                <a:tc>
                  <a:txBody>
                    <a:bodyPr/>
                    <a:lstStyle/>
                    <a:p>
                      <a:pPr>
                        <a:lnSpc>
                          <a:spcPts val="1100"/>
                        </a:lnSpc>
                        <a:spcAft>
                          <a:spcPts val="0"/>
                        </a:spcAft>
                      </a:pPr>
                      <a:r>
                        <a:rPr lang="zh-CN" sz="1600" dirty="0">
                          <a:effectLst/>
                        </a:rPr>
                        <a:t>修饰符</a:t>
                      </a:r>
                      <a:endParaRPr lang="zh-CN" sz="1600" dirty="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描述</a:t>
                      </a:r>
                      <a:endParaRPr lang="zh-CN" sz="1600">
                        <a:effectLst/>
                        <a:latin typeface="Times New Roman"/>
                        <a:ea typeface="宋体"/>
                      </a:endParaRPr>
                    </a:p>
                  </a:txBody>
                  <a:tcPr marL="68580" marR="68580" marT="0" marB="0" anchor="ctr"/>
                </a:tc>
              </a:tr>
              <a:tr h="524630">
                <a:tc>
                  <a:txBody>
                    <a:bodyPr/>
                    <a:lstStyle/>
                    <a:p>
                      <a:pPr>
                        <a:lnSpc>
                          <a:spcPts val="1100"/>
                        </a:lnSpc>
                        <a:spcAft>
                          <a:spcPts val="0"/>
                        </a:spcAft>
                      </a:pPr>
                      <a:r>
                        <a:rPr lang="en-US" sz="1600">
                          <a:effectLst/>
                        </a:rPr>
                        <a:t>re.I</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使匹配对大小写不敏感</a:t>
                      </a:r>
                      <a:endParaRPr lang="zh-CN" sz="1600">
                        <a:effectLst/>
                        <a:latin typeface="Times New Roman"/>
                        <a:ea typeface="宋体"/>
                      </a:endParaRPr>
                    </a:p>
                  </a:txBody>
                  <a:tcPr marL="68580" marR="68580" marT="0" marB="0" anchor="ctr"/>
                </a:tc>
              </a:tr>
              <a:tr h="524630">
                <a:tc>
                  <a:txBody>
                    <a:bodyPr/>
                    <a:lstStyle/>
                    <a:p>
                      <a:pPr>
                        <a:lnSpc>
                          <a:spcPts val="1100"/>
                        </a:lnSpc>
                        <a:spcAft>
                          <a:spcPts val="0"/>
                        </a:spcAft>
                      </a:pPr>
                      <a:r>
                        <a:rPr lang="en-US" sz="1600">
                          <a:effectLst/>
                        </a:rPr>
                        <a:t>re.L</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做本地化识别（</a:t>
                      </a:r>
                      <a:r>
                        <a:rPr lang="en-US" sz="1600">
                          <a:effectLst/>
                        </a:rPr>
                        <a:t>locale-aware</a:t>
                      </a:r>
                      <a:r>
                        <a:rPr lang="zh-CN" sz="1600">
                          <a:effectLst/>
                        </a:rPr>
                        <a:t>）匹配</a:t>
                      </a:r>
                      <a:endParaRPr lang="zh-CN" sz="1600">
                        <a:effectLst/>
                        <a:latin typeface="Times New Roman"/>
                        <a:ea typeface="宋体"/>
                      </a:endParaRPr>
                    </a:p>
                  </a:txBody>
                  <a:tcPr marL="68580" marR="68580" marT="0" marB="0" anchor="ctr"/>
                </a:tc>
              </a:tr>
              <a:tr h="524630">
                <a:tc>
                  <a:txBody>
                    <a:bodyPr/>
                    <a:lstStyle/>
                    <a:p>
                      <a:pPr>
                        <a:lnSpc>
                          <a:spcPts val="1100"/>
                        </a:lnSpc>
                        <a:spcAft>
                          <a:spcPts val="0"/>
                        </a:spcAft>
                      </a:pPr>
                      <a:r>
                        <a:rPr lang="en-US" sz="1600">
                          <a:effectLst/>
                        </a:rPr>
                        <a:t>re.M</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dirty="0">
                          <a:effectLst/>
                        </a:rPr>
                        <a:t>多行匹配，影响</a:t>
                      </a:r>
                      <a:r>
                        <a:rPr lang="en-US" sz="1600" dirty="0">
                          <a:effectLst/>
                        </a:rPr>
                        <a:t> ^ </a:t>
                      </a:r>
                      <a:r>
                        <a:rPr lang="zh-CN" sz="1600" dirty="0">
                          <a:effectLst/>
                        </a:rPr>
                        <a:t>和</a:t>
                      </a:r>
                      <a:r>
                        <a:rPr lang="en-US" sz="1600" dirty="0">
                          <a:effectLst/>
                        </a:rPr>
                        <a:t> $</a:t>
                      </a:r>
                      <a:endParaRPr lang="zh-CN" sz="1600" dirty="0">
                        <a:effectLst/>
                        <a:latin typeface="Times New Roman"/>
                        <a:ea typeface="宋体"/>
                      </a:endParaRPr>
                    </a:p>
                  </a:txBody>
                  <a:tcPr marL="68580" marR="68580" marT="0" marB="0" anchor="ctr"/>
                </a:tc>
              </a:tr>
              <a:tr h="524630">
                <a:tc>
                  <a:txBody>
                    <a:bodyPr/>
                    <a:lstStyle/>
                    <a:p>
                      <a:pPr>
                        <a:lnSpc>
                          <a:spcPts val="1100"/>
                        </a:lnSpc>
                        <a:spcAft>
                          <a:spcPts val="0"/>
                        </a:spcAft>
                      </a:pPr>
                      <a:r>
                        <a:rPr lang="en-US" sz="1600">
                          <a:effectLst/>
                        </a:rPr>
                        <a:t>re.S</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使匹配包括换行在内的所有字符</a:t>
                      </a:r>
                      <a:endParaRPr lang="zh-CN" sz="1600">
                        <a:effectLst/>
                        <a:latin typeface="Times New Roman"/>
                        <a:ea typeface="宋体"/>
                      </a:endParaRPr>
                    </a:p>
                  </a:txBody>
                  <a:tcPr marL="68580" marR="68580" marT="0" marB="0" anchor="ctr"/>
                </a:tc>
              </a:tr>
              <a:tr h="524630">
                <a:tc>
                  <a:txBody>
                    <a:bodyPr/>
                    <a:lstStyle/>
                    <a:p>
                      <a:pPr>
                        <a:lnSpc>
                          <a:spcPts val="1100"/>
                        </a:lnSpc>
                        <a:spcAft>
                          <a:spcPts val="0"/>
                        </a:spcAft>
                      </a:pPr>
                      <a:r>
                        <a:rPr lang="en-US" sz="1600">
                          <a:effectLst/>
                        </a:rPr>
                        <a:t>re.U</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根据</a:t>
                      </a:r>
                      <a:r>
                        <a:rPr lang="en-US" sz="1600">
                          <a:effectLst/>
                        </a:rPr>
                        <a:t>Unicode</a:t>
                      </a:r>
                      <a:r>
                        <a:rPr lang="zh-CN" sz="1600">
                          <a:effectLst/>
                        </a:rPr>
                        <a:t>字符集解析字符。这个标志影响</a:t>
                      </a:r>
                      <a:r>
                        <a:rPr lang="en-US" sz="1600">
                          <a:effectLst/>
                        </a:rPr>
                        <a:t> \w, \W, \b, \B.</a:t>
                      </a:r>
                      <a:endParaRPr lang="zh-CN" sz="1600">
                        <a:effectLst/>
                        <a:latin typeface="Times New Roman"/>
                        <a:ea typeface="宋体"/>
                      </a:endParaRPr>
                    </a:p>
                  </a:txBody>
                  <a:tcPr marL="68580" marR="68580" marT="0" marB="0" anchor="ctr"/>
                </a:tc>
              </a:tr>
              <a:tr h="524630">
                <a:tc>
                  <a:txBody>
                    <a:bodyPr/>
                    <a:lstStyle/>
                    <a:p>
                      <a:pPr>
                        <a:lnSpc>
                          <a:spcPts val="1100"/>
                        </a:lnSpc>
                        <a:spcAft>
                          <a:spcPts val="0"/>
                        </a:spcAft>
                      </a:pPr>
                      <a:r>
                        <a:rPr lang="en-US" sz="1600">
                          <a:effectLst/>
                        </a:rPr>
                        <a:t>re.X</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dirty="0">
                          <a:effectLst/>
                        </a:rPr>
                        <a:t>该标志通过给予你更灵活的格式以便你将正则表达式写得更易于理解。</a:t>
                      </a:r>
                      <a:endParaRPr lang="zh-CN" sz="1600" dirty="0">
                        <a:effectLst/>
                        <a:latin typeface="Times New Roman"/>
                        <a:ea typeface="宋体"/>
                      </a:endParaRPr>
                    </a:p>
                  </a:txBody>
                  <a:tcPr marL="68580" marR="68580" marT="0" marB="0" anchor="ctr"/>
                </a:tc>
              </a:tr>
            </a:tbl>
          </a:graphicData>
        </a:graphic>
      </p:graphicFrame>
      <p:sp>
        <p:nvSpPr>
          <p:cNvPr id="5" name="矩形 4"/>
          <p:cNvSpPr/>
          <p:nvPr/>
        </p:nvSpPr>
        <p:spPr>
          <a:xfrm>
            <a:off x="539552" y="5877272"/>
            <a:ext cx="7344816" cy="461665"/>
          </a:xfrm>
          <a:prstGeom prst="rect">
            <a:avLst/>
          </a:prstGeom>
        </p:spPr>
        <p:txBody>
          <a:bodyPr wrap="square">
            <a:spAutoFit/>
          </a:bodyPr>
          <a:lstStyle/>
          <a:p>
            <a:r>
              <a:rPr lang="zh-CN" altLang="zh-CN" sz="2400" dirty="0">
                <a:latin typeface="+mn-ea"/>
              </a:rPr>
              <a:t>在爬虫中，</a:t>
            </a:r>
            <a:r>
              <a:rPr lang="en-US" altLang="zh-CN" sz="2400" dirty="0" err="1">
                <a:latin typeface="+mn-ea"/>
              </a:rPr>
              <a:t>re.S</a:t>
            </a:r>
            <a:r>
              <a:rPr lang="zh-CN" altLang="zh-CN" sz="2400" dirty="0">
                <a:latin typeface="+mn-ea"/>
              </a:rPr>
              <a:t>是最常用的修饰符，它能够换行匹配。</a:t>
            </a:r>
            <a:endParaRPr lang="zh-CN" altLang="en-US" sz="2400" dirty="0">
              <a:latin typeface="+mn-ea"/>
            </a:endParaRPr>
          </a:p>
        </p:txBody>
      </p:sp>
    </p:spTree>
    <p:extLst>
      <p:ext uri="{BB962C8B-B14F-4D97-AF65-F5344CB8AC3E}">
        <p14:creationId xmlns:p14="http://schemas.microsoft.com/office/powerpoint/2010/main" val="231747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496944" cy="1210146"/>
          </a:xfrm>
        </p:spPr>
        <p:txBody>
          <a:bodyPr>
            <a:noAutofit/>
          </a:bodyPr>
          <a:lstStyle/>
          <a:p>
            <a:pPr algn="ctr"/>
            <a:r>
              <a:rPr lang="en-US" altLang="zh-CN" sz="4800" b="1" dirty="0">
                <a:solidFill>
                  <a:schemeClr val="tx1"/>
                </a:solidFill>
                <a:latin typeface="+mj-ea"/>
              </a:rPr>
              <a:t>4.3  </a:t>
            </a:r>
            <a:r>
              <a:rPr lang="zh-CN" altLang="zh-CN" sz="4800" b="1" dirty="0">
                <a:solidFill>
                  <a:schemeClr val="tx1"/>
                </a:solidFill>
                <a:latin typeface="+mj-ea"/>
              </a:rPr>
              <a:t>综合示例（一）</a:t>
            </a:r>
            <a:r>
              <a:rPr lang="en-US" altLang="zh-CN" sz="4800" b="1" dirty="0">
                <a:solidFill>
                  <a:schemeClr val="tx1"/>
                </a:solidFill>
                <a:latin typeface="+mj-ea"/>
              </a:rPr>
              <a:t>——</a:t>
            </a:r>
            <a:r>
              <a:rPr lang="zh-CN" altLang="zh-CN" sz="4800" b="1" dirty="0">
                <a:solidFill>
                  <a:schemeClr val="tx1"/>
                </a:solidFill>
                <a:latin typeface="+mj-ea"/>
              </a:rPr>
              <a:t>爬取斗破苍穹全文</a:t>
            </a:r>
            <a:r>
              <a:rPr lang="zh-CN" altLang="zh-CN" sz="4800" b="1" dirty="0" smtClean="0">
                <a:solidFill>
                  <a:schemeClr val="tx1"/>
                </a:solidFill>
                <a:latin typeface="+mj-ea"/>
              </a:rPr>
              <a:t>小说</a:t>
            </a:r>
            <a:endParaRPr lang="zh-CN" altLang="en-US" sz="4800" dirty="0">
              <a:solidFill>
                <a:schemeClr val="tx1"/>
              </a:solidFill>
              <a:latin typeface="+mj-ea"/>
            </a:endParaRPr>
          </a:p>
        </p:txBody>
      </p:sp>
      <p:sp>
        <p:nvSpPr>
          <p:cNvPr id="3" name="内容占位符 2"/>
          <p:cNvSpPr>
            <a:spLocks noGrp="1"/>
          </p:cNvSpPr>
          <p:nvPr>
            <p:ph sz="quarter" idx="1"/>
          </p:nvPr>
        </p:nvSpPr>
        <p:spPr>
          <a:xfrm>
            <a:off x="2555776" y="3356992"/>
            <a:ext cx="5369024" cy="3116960"/>
          </a:xfrm>
        </p:spPr>
        <p:txBody>
          <a:bodyPr/>
          <a:lstStyle/>
          <a:p>
            <a:pPr marL="0" indent="0">
              <a:buNone/>
            </a:pPr>
            <a:r>
              <a:rPr lang="en-US" altLang="zh-CN" b="1" dirty="0" smtClean="0">
                <a:latin typeface="+mn-ea"/>
              </a:rPr>
              <a:t>4.3.1  </a:t>
            </a:r>
            <a:r>
              <a:rPr lang="zh-CN" altLang="zh-CN" b="1" dirty="0">
                <a:latin typeface="+mn-ea"/>
              </a:rPr>
              <a:t>爬虫思路分析</a:t>
            </a:r>
          </a:p>
          <a:p>
            <a:pPr marL="0" indent="0">
              <a:buNone/>
            </a:pPr>
            <a:r>
              <a:rPr lang="en-US" altLang="zh-CN" b="1" dirty="0">
                <a:latin typeface="+mn-ea"/>
              </a:rPr>
              <a:t>4.3.2  </a:t>
            </a:r>
            <a:r>
              <a:rPr lang="zh-CN" altLang="zh-CN" b="1" dirty="0">
                <a:latin typeface="+mn-ea"/>
              </a:rPr>
              <a:t>爬虫代码及分析</a:t>
            </a:r>
          </a:p>
          <a:p>
            <a:pPr marL="0" indent="0">
              <a:buNone/>
            </a:pPr>
            <a:endParaRPr lang="zh-CN" altLang="en-US" dirty="0">
              <a:latin typeface="+mn-ea"/>
            </a:endParaRPr>
          </a:p>
        </p:txBody>
      </p:sp>
    </p:spTree>
    <p:extLst>
      <p:ext uri="{BB962C8B-B14F-4D97-AF65-F5344CB8AC3E}">
        <p14:creationId xmlns:p14="http://schemas.microsoft.com/office/powerpoint/2010/main" val="182360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499176" cy="922114"/>
          </a:xfrm>
        </p:spPr>
        <p:txBody>
          <a:bodyPr>
            <a:normAutofit/>
          </a:bodyPr>
          <a:lstStyle/>
          <a:p>
            <a:pPr algn="ctr"/>
            <a:r>
              <a:rPr lang="en-US" altLang="zh-CN" sz="4800" b="1" dirty="0">
                <a:solidFill>
                  <a:schemeClr val="tx1"/>
                </a:solidFill>
                <a:latin typeface="+mj-ea"/>
              </a:rPr>
              <a:t>4.3.1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908720"/>
            <a:ext cx="8640960" cy="5949280"/>
          </a:xfrm>
        </p:spPr>
        <p:txBody>
          <a:bodyPr>
            <a:normAutofit fontScale="85000" lnSpcReduction="10000"/>
          </a:bodyPr>
          <a:lstStyle/>
          <a:p>
            <a:pPr marL="0" indent="0">
              <a:buNone/>
            </a:pPr>
            <a:r>
              <a:rPr lang="zh-CN" altLang="zh-CN" dirty="0">
                <a:latin typeface="+mn-ea"/>
              </a:rPr>
              <a:t>（</a:t>
            </a:r>
            <a:r>
              <a:rPr lang="en-US" altLang="zh-CN" dirty="0">
                <a:latin typeface="+mn-ea"/>
              </a:rPr>
              <a:t>1</a:t>
            </a:r>
            <a:r>
              <a:rPr lang="zh-CN" altLang="zh-CN" dirty="0">
                <a:latin typeface="+mn-ea"/>
              </a:rPr>
              <a:t>）爬取的内容为斗破苍穹小说网全文小说，如</a:t>
            </a:r>
            <a:r>
              <a:rPr lang="zh-CN" altLang="zh-CN" dirty="0" smtClean="0">
                <a:latin typeface="+mn-ea"/>
              </a:rPr>
              <a:t>图所</a:t>
            </a:r>
            <a:r>
              <a:rPr lang="zh-CN" altLang="zh-CN" dirty="0">
                <a:latin typeface="+mn-ea"/>
              </a:rPr>
              <a:t>示。</a:t>
            </a: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r>
              <a:rPr lang="zh-CN" altLang="zh-CN" dirty="0" smtClean="0">
                <a:latin typeface="+mn-ea"/>
              </a:rPr>
              <a:t>（</a:t>
            </a:r>
            <a:r>
              <a:rPr lang="en-US" altLang="zh-CN" dirty="0">
                <a:latin typeface="+mn-ea"/>
              </a:rPr>
              <a:t>2</a:t>
            </a:r>
            <a:r>
              <a:rPr lang="zh-CN" altLang="zh-CN" dirty="0">
                <a:latin typeface="+mn-ea"/>
              </a:rPr>
              <a:t>）爬取所有章节的信息，通过手动浏览，以下为前五章的网址：</a:t>
            </a:r>
          </a:p>
          <a:p>
            <a:pPr marL="0" indent="0">
              <a:buNone/>
            </a:pPr>
            <a:r>
              <a:rPr lang="en-US" altLang="zh-CN" dirty="0">
                <a:latin typeface="+mn-ea"/>
              </a:rPr>
              <a:t>http://www.doupoxs.com/doupocangqiong/2.html</a:t>
            </a:r>
            <a:endParaRPr lang="zh-CN" altLang="zh-CN" dirty="0">
              <a:latin typeface="+mn-ea"/>
            </a:endParaRPr>
          </a:p>
          <a:p>
            <a:pPr marL="0" indent="0">
              <a:buNone/>
            </a:pPr>
            <a:r>
              <a:rPr lang="en-US" altLang="zh-CN" dirty="0">
                <a:latin typeface="+mn-ea"/>
              </a:rPr>
              <a:t>http://www.doupoxs.com/doupocangqiong/5.html</a:t>
            </a:r>
            <a:endParaRPr lang="zh-CN" altLang="zh-CN" dirty="0">
              <a:latin typeface="+mn-ea"/>
            </a:endParaRPr>
          </a:p>
          <a:p>
            <a:pPr marL="0" indent="0">
              <a:buNone/>
            </a:pPr>
            <a:r>
              <a:rPr lang="en-US" altLang="zh-CN" dirty="0">
                <a:latin typeface="+mn-ea"/>
              </a:rPr>
              <a:t>http://www.doupoxs.com/doupocangqiong/6.html</a:t>
            </a:r>
            <a:endParaRPr lang="zh-CN" altLang="zh-CN" dirty="0">
              <a:latin typeface="+mn-ea"/>
            </a:endParaRPr>
          </a:p>
          <a:p>
            <a:pPr marL="0" indent="0">
              <a:buNone/>
            </a:pPr>
            <a:r>
              <a:rPr lang="en-US" altLang="zh-CN" dirty="0">
                <a:latin typeface="+mn-ea"/>
              </a:rPr>
              <a:t>http://www.doupoxs.com/doupocangqiong/7.html</a:t>
            </a:r>
            <a:endParaRPr lang="zh-CN" altLang="zh-CN" dirty="0">
              <a:latin typeface="+mn-ea"/>
            </a:endParaRPr>
          </a:p>
          <a:p>
            <a:pPr marL="0" indent="0">
              <a:buNone/>
            </a:pPr>
            <a:r>
              <a:rPr lang="en-US" altLang="zh-CN" dirty="0">
                <a:latin typeface="+mn-ea"/>
              </a:rPr>
              <a:t>http://www.doupoxs.com/doupocangqiong/8.html</a:t>
            </a:r>
            <a:endParaRPr lang="zh-CN" altLang="zh-CN" dirty="0">
              <a:latin typeface="+mn-ea"/>
            </a:endParaRPr>
          </a:p>
          <a:p>
            <a:pPr marL="0" indent="0">
              <a:buNone/>
            </a:pPr>
            <a:r>
              <a:rPr lang="zh-CN" altLang="zh-CN" dirty="0">
                <a:latin typeface="+mn-ea"/>
              </a:rPr>
              <a:t>第一章与第二章没有明显规律，但第二章后的</a:t>
            </a:r>
            <a:r>
              <a:rPr lang="en-US" altLang="zh-CN" dirty="0">
                <a:latin typeface="+mn-ea"/>
              </a:rPr>
              <a:t>URL</a:t>
            </a:r>
            <a:r>
              <a:rPr lang="zh-CN" altLang="zh-CN" dirty="0">
                <a:latin typeface="+mn-ea"/>
              </a:rPr>
              <a:t>规律很明显，通过数字递加来分页。手动输入</a:t>
            </a:r>
            <a:r>
              <a:rPr lang="en-US" altLang="zh-CN" dirty="0">
                <a:latin typeface="+mn-ea"/>
              </a:rPr>
              <a:t>http://www.doupoxs.com/doupocangqiong/3.html</a:t>
            </a:r>
            <a:r>
              <a:rPr lang="zh-CN" altLang="zh-CN" dirty="0">
                <a:latin typeface="+mn-ea"/>
              </a:rPr>
              <a:t>，会发现是</a:t>
            </a:r>
            <a:r>
              <a:rPr lang="en-US" altLang="zh-CN" dirty="0">
                <a:latin typeface="+mn-ea"/>
              </a:rPr>
              <a:t>404</a:t>
            </a:r>
            <a:r>
              <a:rPr lang="zh-CN" altLang="zh-CN" dirty="0" smtClean="0">
                <a:latin typeface="+mn-ea"/>
              </a:rPr>
              <a:t>界面</a:t>
            </a:r>
            <a:endParaRPr lang="zh-CN" altLang="en-US" dirty="0">
              <a:latin typeface="+mn-ea"/>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340768"/>
            <a:ext cx="2808312" cy="2185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29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0"/>
            <a:ext cx="8712968" cy="6858000"/>
          </a:xfrm>
        </p:spPr>
        <p:txBody>
          <a:bodyPr>
            <a:normAutofit lnSpcReduction="10000"/>
          </a:bodyPr>
          <a:lstStyle/>
          <a:p>
            <a:pPr marL="0" indent="0">
              <a:buNone/>
            </a:pPr>
            <a:r>
              <a:rPr lang="zh-CN" altLang="zh-CN" dirty="0"/>
              <a:t>所以具体的思路为：从第一章开始构造</a:t>
            </a:r>
            <a:r>
              <a:rPr lang="en-US" altLang="zh-CN" dirty="0"/>
              <a:t>URL</a:t>
            </a:r>
            <a:r>
              <a:rPr lang="zh-CN" altLang="zh-CN" dirty="0"/>
              <a:t>，中间有</a:t>
            </a:r>
            <a:r>
              <a:rPr lang="en-US" altLang="zh-CN" dirty="0"/>
              <a:t>404</a:t>
            </a:r>
            <a:r>
              <a:rPr lang="zh-CN" altLang="zh-CN" dirty="0"/>
              <a:t>错误</a:t>
            </a:r>
            <a:r>
              <a:rPr lang="zh-CN" altLang="zh-CN" dirty="0" smtClean="0"/>
              <a:t>就</a:t>
            </a:r>
            <a:r>
              <a:rPr lang="zh-CN" altLang="zh-CN" dirty="0"/>
              <a:t>跳过不爬取</a:t>
            </a:r>
            <a:r>
              <a:rPr lang="zh-CN" altLang="zh-CN"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zh-CN" dirty="0" smtClean="0"/>
              <a:t>（</a:t>
            </a:r>
            <a:r>
              <a:rPr lang="en-US" altLang="zh-CN" dirty="0"/>
              <a:t>3</a:t>
            </a:r>
            <a:r>
              <a:rPr lang="zh-CN" altLang="zh-CN" dirty="0"/>
              <a:t>）需要爬取的信息为全文文字信息，</a:t>
            </a:r>
            <a:r>
              <a:rPr lang="zh-CN" altLang="zh-CN" dirty="0" smtClean="0"/>
              <a:t>如</a:t>
            </a:r>
            <a:r>
              <a:rPr lang="zh-CN" altLang="en-US" dirty="0" smtClean="0"/>
              <a:t>下</a:t>
            </a:r>
            <a:r>
              <a:rPr lang="zh-CN" altLang="zh-CN" dirty="0" smtClean="0"/>
              <a:t>图所</a:t>
            </a:r>
            <a:r>
              <a:rPr lang="zh-CN" altLang="zh-CN" dirty="0"/>
              <a:t>示</a:t>
            </a:r>
            <a:r>
              <a:rPr lang="zh-CN" altLang="zh-CN"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zh-CN" dirty="0" smtClean="0"/>
              <a:t>（</a:t>
            </a:r>
            <a:r>
              <a:rPr lang="en-US" altLang="zh-CN" dirty="0"/>
              <a:t>4</a:t>
            </a:r>
            <a:r>
              <a:rPr lang="zh-CN" altLang="zh-CN" dirty="0"/>
              <a:t>）运用</a:t>
            </a:r>
            <a:r>
              <a:rPr lang="en-US" altLang="zh-CN" dirty="0"/>
              <a:t>Python</a:t>
            </a:r>
            <a:r>
              <a:rPr lang="zh-CN" altLang="zh-CN" dirty="0"/>
              <a:t>对文件的操作，把爬取的信息存储在本地的</a:t>
            </a:r>
            <a:r>
              <a:rPr lang="en-US" altLang="zh-CN" dirty="0"/>
              <a:t>txt</a:t>
            </a:r>
            <a:r>
              <a:rPr lang="zh-CN" altLang="zh-CN" dirty="0"/>
              <a:t>文本中。</a:t>
            </a:r>
          </a:p>
          <a:p>
            <a:pPr marL="0" indent="0">
              <a:buNone/>
            </a:pPr>
            <a:endParaRPr lang="zh-CN" altLang="zh-C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32656"/>
            <a:ext cx="3609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379" y="2852936"/>
            <a:ext cx="36099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1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398"/>
            <a:ext cx="8280920" cy="778098"/>
          </a:xfrm>
        </p:spPr>
        <p:txBody>
          <a:bodyPr>
            <a:normAutofit fontScale="90000"/>
          </a:bodyPr>
          <a:lstStyle/>
          <a:p>
            <a:pPr algn="ctr"/>
            <a:r>
              <a:rPr lang="en-US" altLang="zh-CN" sz="4800" b="1" dirty="0">
                <a:solidFill>
                  <a:schemeClr val="tx1"/>
                </a:solidFill>
                <a:latin typeface="+mj-ea"/>
              </a:rPr>
              <a:t>4.3.2  </a:t>
            </a:r>
            <a:r>
              <a:rPr lang="zh-CN" altLang="zh-CN" sz="4800" b="1" dirty="0">
                <a:solidFill>
                  <a:schemeClr val="tx1"/>
                </a:solidFill>
                <a:latin typeface="+mj-ea"/>
              </a:rPr>
              <a:t>爬虫代码及</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836712"/>
            <a:ext cx="8568952" cy="6021288"/>
          </a:xfrm>
        </p:spPr>
        <p:txBody>
          <a:bodyPr>
            <a:normAutofit fontScale="85000" lnSpcReduction="20000"/>
          </a:bodyPr>
          <a:lstStyle/>
          <a:p>
            <a:pPr marL="0" indent="0">
              <a:buNone/>
            </a:pPr>
            <a:r>
              <a:rPr lang="zh-CN" altLang="zh-CN" dirty="0">
                <a:latin typeface="+mn-ea"/>
              </a:rPr>
              <a:t>代码如下：</a:t>
            </a:r>
          </a:p>
          <a:p>
            <a:pPr marL="0" indent="0">
              <a:buNone/>
            </a:pPr>
            <a:r>
              <a:rPr lang="en-US" altLang="zh-CN" dirty="0">
                <a:latin typeface="+mn-ea"/>
              </a:rPr>
              <a:t>01	import requests</a:t>
            </a:r>
            <a:endParaRPr lang="zh-CN" altLang="zh-CN" dirty="0">
              <a:latin typeface="+mn-ea"/>
            </a:endParaRPr>
          </a:p>
          <a:p>
            <a:pPr marL="0" indent="0">
              <a:buNone/>
            </a:pPr>
            <a:r>
              <a:rPr lang="en-US" altLang="zh-CN" dirty="0">
                <a:latin typeface="+mn-ea"/>
              </a:rPr>
              <a:t>02	import re</a:t>
            </a:r>
            <a:endParaRPr lang="zh-CN" altLang="zh-CN" dirty="0">
              <a:latin typeface="+mn-ea"/>
            </a:endParaRPr>
          </a:p>
          <a:p>
            <a:pPr marL="0" indent="0">
              <a:buNone/>
            </a:pPr>
            <a:r>
              <a:rPr lang="en-US" altLang="zh-CN" dirty="0">
                <a:latin typeface="+mn-ea"/>
              </a:rPr>
              <a:t>03	import time			#</a:t>
            </a:r>
            <a:r>
              <a:rPr lang="zh-CN" altLang="zh-CN" dirty="0">
                <a:latin typeface="+mn-ea"/>
              </a:rPr>
              <a:t>导入相应的库文件</a:t>
            </a:r>
          </a:p>
          <a:p>
            <a:pPr marL="0" indent="0">
              <a:buNone/>
            </a:pPr>
            <a:r>
              <a:rPr lang="en-US" altLang="zh-CN" dirty="0">
                <a:latin typeface="+mn-ea"/>
              </a:rPr>
              <a:t>04	</a:t>
            </a:r>
            <a:endParaRPr lang="zh-CN" altLang="zh-CN" dirty="0">
              <a:latin typeface="+mn-ea"/>
            </a:endParaRPr>
          </a:p>
          <a:p>
            <a:pPr marL="0" indent="0">
              <a:buNone/>
            </a:pPr>
            <a:r>
              <a:rPr lang="en-US" altLang="zh-CN" dirty="0">
                <a:latin typeface="+mn-ea"/>
              </a:rPr>
              <a:t>05	headers = {</a:t>
            </a:r>
            <a:endParaRPr lang="zh-CN" altLang="zh-CN" dirty="0">
              <a:latin typeface="+mn-ea"/>
            </a:endParaRPr>
          </a:p>
          <a:p>
            <a:pPr marL="0" indent="0">
              <a:buNone/>
            </a:pPr>
            <a:r>
              <a:rPr lang="en-US" altLang="zh-CN" dirty="0">
                <a:latin typeface="+mn-ea"/>
              </a:rPr>
              <a:t>06	    '</a:t>
            </a:r>
            <a:r>
              <a:rPr lang="en-US" altLang="zh-CN" dirty="0" err="1">
                <a:latin typeface="+mn-ea"/>
              </a:rPr>
              <a:t>User-Agent':'Mozilla</a:t>
            </a:r>
            <a:r>
              <a:rPr lang="en-US" altLang="zh-CN" dirty="0">
                <a:latin typeface="+mn-ea"/>
              </a:rPr>
              <a:t>/5.0 (Windows NT 6.1; WOW64) </a:t>
            </a:r>
            <a:r>
              <a:rPr lang="en-US" altLang="zh-CN" dirty="0" err="1">
                <a:latin typeface="+mn-ea"/>
              </a:rPr>
              <a:t>AppleWebKit</a:t>
            </a:r>
            <a:r>
              <a:rPr lang="en-US" altLang="zh-CN" dirty="0">
                <a:latin typeface="+mn-ea"/>
              </a:rPr>
              <a:t>/537.36 (KHTML, like 07	Gecko) Chrome/56.0.2924.87 Safari/537.36'</a:t>
            </a:r>
            <a:endParaRPr lang="zh-CN" altLang="zh-CN" dirty="0">
              <a:latin typeface="+mn-ea"/>
            </a:endParaRPr>
          </a:p>
          <a:p>
            <a:pPr marL="0" indent="0">
              <a:buNone/>
            </a:pPr>
            <a:r>
              <a:rPr lang="en-US" altLang="zh-CN" dirty="0">
                <a:latin typeface="+mn-ea"/>
              </a:rPr>
              <a:t>08	}					#</a:t>
            </a:r>
            <a:r>
              <a:rPr lang="zh-CN" altLang="zh-CN" dirty="0">
                <a:latin typeface="+mn-ea"/>
              </a:rPr>
              <a:t>加入请求头</a:t>
            </a:r>
          </a:p>
          <a:p>
            <a:pPr marL="0" indent="0">
              <a:buNone/>
            </a:pPr>
            <a:r>
              <a:rPr lang="en-US" altLang="zh-CN" dirty="0">
                <a:latin typeface="+mn-ea"/>
              </a:rPr>
              <a:t>09	</a:t>
            </a:r>
            <a:endParaRPr lang="zh-CN" altLang="zh-CN" dirty="0">
              <a:latin typeface="+mn-ea"/>
            </a:endParaRPr>
          </a:p>
          <a:p>
            <a:pPr marL="0" indent="0">
              <a:buNone/>
            </a:pPr>
            <a:r>
              <a:rPr lang="en-US" altLang="zh-CN" dirty="0">
                <a:latin typeface="+mn-ea"/>
              </a:rPr>
              <a:t>10	f = open('C:/Users/LP/Desktop/</a:t>
            </a:r>
            <a:r>
              <a:rPr lang="en-US" altLang="zh-CN" dirty="0" err="1">
                <a:latin typeface="+mn-ea"/>
              </a:rPr>
              <a:t>doupo.txt','a</a:t>
            </a:r>
            <a:r>
              <a:rPr lang="en-US" altLang="zh-CN" dirty="0">
                <a:latin typeface="+mn-ea"/>
              </a:rPr>
              <a:t>+')		#</a:t>
            </a:r>
            <a:r>
              <a:rPr lang="zh-CN" altLang="zh-CN" dirty="0">
                <a:latin typeface="+mn-ea"/>
              </a:rPr>
              <a:t>新建</a:t>
            </a:r>
            <a:r>
              <a:rPr lang="en-US" altLang="zh-CN" dirty="0">
                <a:latin typeface="+mn-ea"/>
              </a:rPr>
              <a:t>txt</a:t>
            </a:r>
            <a:r>
              <a:rPr lang="zh-CN" altLang="zh-CN" dirty="0">
                <a:latin typeface="+mn-ea"/>
              </a:rPr>
              <a:t>文档，追加的方式</a:t>
            </a:r>
          </a:p>
          <a:p>
            <a:pPr marL="0" indent="0">
              <a:buNone/>
            </a:pPr>
            <a:r>
              <a:rPr lang="en-US" altLang="zh-CN" dirty="0">
                <a:latin typeface="+mn-ea"/>
              </a:rPr>
              <a:t>11	</a:t>
            </a:r>
            <a:endParaRPr lang="zh-CN" altLang="zh-CN" dirty="0">
              <a:latin typeface="+mn-ea"/>
            </a:endParaRPr>
          </a:p>
          <a:p>
            <a:pPr marL="0" indent="0">
              <a:buNone/>
            </a:pPr>
            <a:r>
              <a:rPr lang="en-US" altLang="zh-CN" dirty="0">
                <a:latin typeface="+mn-ea"/>
              </a:rPr>
              <a:t>12	</a:t>
            </a:r>
            <a:r>
              <a:rPr lang="en-US" altLang="zh-CN" dirty="0" err="1">
                <a:latin typeface="+mn-ea"/>
              </a:rPr>
              <a:t>def</a:t>
            </a:r>
            <a:r>
              <a:rPr lang="en-US" altLang="zh-CN" dirty="0">
                <a:latin typeface="+mn-ea"/>
              </a:rPr>
              <a:t> </a:t>
            </a:r>
            <a:r>
              <a:rPr lang="en-US" altLang="zh-CN" dirty="0" err="1">
                <a:latin typeface="+mn-ea"/>
              </a:rPr>
              <a:t>get_info</a:t>
            </a:r>
            <a:r>
              <a:rPr lang="en-US" altLang="zh-CN" dirty="0">
                <a:latin typeface="+mn-ea"/>
              </a:rPr>
              <a:t>(</a:t>
            </a:r>
            <a:r>
              <a:rPr lang="en-US" altLang="zh-CN" dirty="0" err="1">
                <a:latin typeface="+mn-ea"/>
              </a:rPr>
              <a:t>url</a:t>
            </a:r>
            <a:r>
              <a:rPr lang="en-US" altLang="zh-CN" dirty="0">
                <a:latin typeface="+mn-ea"/>
              </a:rPr>
              <a:t>):							#</a:t>
            </a:r>
            <a:r>
              <a:rPr lang="zh-CN" altLang="zh-CN" dirty="0">
                <a:latin typeface="+mn-ea"/>
              </a:rPr>
              <a:t>定义获取信息的函数</a:t>
            </a:r>
          </a:p>
          <a:p>
            <a:pPr marL="0" indent="0">
              <a:buNone/>
            </a:pPr>
            <a:r>
              <a:rPr lang="en-US" altLang="zh-CN" dirty="0">
                <a:latin typeface="+mn-ea"/>
              </a:rPr>
              <a:t>13	    res = </a:t>
            </a:r>
            <a:r>
              <a:rPr lang="en-US" altLang="zh-CN" dirty="0" err="1">
                <a:latin typeface="+mn-ea"/>
              </a:rPr>
              <a:t>requests.get</a:t>
            </a:r>
            <a:r>
              <a:rPr lang="en-US" altLang="zh-CN" dirty="0">
                <a:latin typeface="+mn-ea"/>
              </a:rPr>
              <a:t>(</a:t>
            </a:r>
            <a:r>
              <a:rPr lang="en-US" altLang="zh-CN" dirty="0" err="1">
                <a:latin typeface="+mn-ea"/>
              </a:rPr>
              <a:t>url,headers</a:t>
            </a:r>
            <a:r>
              <a:rPr lang="en-US" altLang="zh-CN" dirty="0">
                <a:latin typeface="+mn-ea"/>
              </a:rPr>
              <a:t>=headers)</a:t>
            </a:r>
            <a:endParaRPr lang="zh-CN" altLang="zh-CN" dirty="0">
              <a:latin typeface="+mn-ea"/>
            </a:endParaRPr>
          </a:p>
          <a:p>
            <a:pPr marL="0" indent="0">
              <a:buNone/>
            </a:pPr>
            <a:r>
              <a:rPr lang="en-US" altLang="zh-CN" dirty="0">
                <a:latin typeface="+mn-ea"/>
              </a:rPr>
              <a:t>14	    if </a:t>
            </a:r>
            <a:r>
              <a:rPr lang="en-US" altLang="zh-CN" dirty="0" err="1">
                <a:latin typeface="+mn-ea"/>
              </a:rPr>
              <a:t>res.status_code</a:t>
            </a:r>
            <a:r>
              <a:rPr lang="en-US" altLang="zh-CN" dirty="0">
                <a:latin typeface="+mn-ea"/>
              </a:rPr>
              <a:t> == 200:					#</a:t>
            </a:r>
            <a:r>
              <a:rPr lang="zh-CN" altLang="zh-CN" dirty="0">
                <a:latin typeface="+mn-ea"/>
              </a:rPr>
              <a:t>判断请求码是否为</a:t>
            </a:r>
            <a:r>
              <a:rPr lang="en-US" altLang="zh-CN" dirty="0">
                <a:latin typeface="+mn-ea"/>
              </a:rPr>
              <a:t>200</a:t>
            </a:r>
            <a:endParaRPr lang="zh-CN" altLang="zh-CN"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368930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260648"/>
            <a:ext cx="8712968" cy="6408712"/>
          </a:xfrm>
        </p:spPr>
        <p:txBody>
          <a:bodyPr>
            <a:normAutofit fontScale="85000" lnSpcReduction="20000"/>
          </a:bodyPr>
          <a:lstStyle/>
          <a:p>
            <a:pPr marL="0" indent="0">
              <a:buNone/>
            </a:pPr>
            <a:r>
              <a:rPr lang="en-US" altLang="zh-CN" dirty="0" smtClean="0">
                <a:latin typeface="+mn-ea"/>
              </a:rPr>
              <a:t>15</a:t>
            </a:r>
            <a:r>
              <a:rPr lang="en-US" altLang="zh-CN" dirty="0">
                <a:latin typeface="+mn-ea"/>
              </a:rPr>
              <a:t>	        contents = </a:t>
            </a:r>
            <a:r>
              <a:rPr lang="en-US" altLang="zh-CN" dirty="0" err="1">
                <a:latin typeface="+mn-ea"/>
              </a:rPr>
              <a:t>re.findall</a:t>
            </a:r>
            <a:r>
              <a:rPr lang="en-US" altLang="zh-CN" dirty="0">
                <a:latin typeface="+mn-ea"/>
              </a:rPr>
              <a:t>('&lt;p&gt;(.*?)&lt;/p&gt;',</a:t>
            </a:r>
            <a:r>
              <a:rPr lang="en-US" altLang="zh-CN" dirty="0" err="1">
                <a:latin typeface="+mn-ea"/>
              </a:rPr>
              <a:t>res.content.decode</a:t>
            </a:r>
            <a:r>
              <a:rPr lang="en-US" altLang="zh-CN" dirty="0">
                <a:latin typeface="+mn-ea"/>
              </a:rPr>
              <a:t>('utf-8'),</a:t>
            </a:r>
            <a:r>
              <a:rPr lang="en-US" altLang="zh-CN" dirty="0" err="1">
                <a:latin typeface="+mn-ea"/>
              </a:rPr>
              <a:t>re.S</a:t>
            </a:r>
            <a:r>
              <a:rPr lang="en-US" altLang="zh-CN" dirty="0">
                <a:latin typeface="+mn-ea"/>
              </a:rPr>
              <a:t>)</a:t>
            </a:r>
            <a:endParaRPr lang="zh-CN" altLang="zh-CN" dirty="0">
              <a:latin typeface="+mn-ea"/>
            </a:endParaRPr>
          </a:p>
          <a:p>
            <a:pPr marL="0" indent="0">
              <a:buNone/>
            </a:pPr>
            <a:r>
              <a:rPr lang="en-US" altLang="zh-CN" dirty="0">
                <a:latin typeface="+mn-ea"/>
              </a:rPr>
              <a:t>16	        for content in contents:</a:t>
            </a:r>
            <a:endParaRPr lang="zh-CN" altLang="zh-CN" dirty="0">
              <a:latin typeface="+mn-ea"/>
            </a:endParaRPr>
          </a:p>
          <a:p>
            <a:pPr marL="0" indent="0">
              <a:buNone/>
            </a:pPr>
            <a:r>
              <a:rPr lang="en-US" altLang="zh-CN" dirty="0">
                <a:latin typeface="+mn-ea"/>
              </a:rPr>
              <a:t>17	            </a:t>
            </a:r>
            <a:r>
              <a:rPr lang="en-US" altLang="zh-CN" dirty="0" err="1">
                <a:latin typeface="+mn-ea"/>
              </a:rPr>
              <a:t>f.write</a:t>
            </a:r>
            <a:r>
              <a:rPr lang="en-US" altLang="zh-CN" dirty="0">
                <a:latin typeface="+mn-ea"/>
              </a:rPr>
              <a:t>(content+'\n')				#</a:t>
            </a:r>
            <a:r>
              <a:rPr lang="zh-CN" altLang="zh-CN" dirty="0">
                <a:latin typeface="+mn-ea"/>
              </a:rPr>
              <a:t>正则获取数据写入</a:t>
            </a:r>
            <a:r>
              <a:rPr lang="en-US" altLang="zh-CN" dirty="0">
                <a:latin typeface="+mn-ea"/>
              </a:rPr>
              <a:t>txt</a:t>
            </a:r>
            <a:r>
              <a:rPr lang="zh-CN" altLang="zh-CN" dirty="0">
                <a:latin typeface="+mn-ea"/>
              </a:rPr>
              <a:t>文件中</a:t>
            </a:r>
          </a:p>
          <a:p>
            <a:pPr marL="0" indent="0">
              <a:buNone/>
            </a:pPr>
            <a:r>
              <a:rPr lang="en-US" altLang="zh-CN" dirty="0">
                <a:latin typeface="+mn-ea"/>
              </a:rPr>
              <a:t>18	    else:</a:t>
            </a:r>
            <a:endParaRPr lang="zh-CN" altLang="zh-CN" dirty="0">
              <a:latin typeface="+mn-ea"/>
            </a:endParaRPr>
          </a:p>
          <a:p>
            <a:pPr marL="0" indent="0">
              <a:buNone/>
            </a:pPr>
            <a:r>
              <a:rPr lang="en-US" altLang="zh-CN" dirty="0">
                <a:latin typeface="+mn-ea"/>
              </a:rPr>
              <a:t>19	        pass								#</a:t>
            </a:r>
            <a:r>
              <a:rPr lang="zh-CN" altLang="zh-CN" dirty="0">
                <a:latin typeface="+mn-ea"/>
              </a:rPr>
              <a:t>不为</a:t>
            </a:r>
            <a:r>
              <a:rPr lang="en-US" altLang="zh-CN" dirty="0">
                <a:latin typeface="+mn-ea"/>
              </a:rPr>
              <a:t>200</a:t>
            </a:r>
            <a:r>
              <a:rPr lang="zh-CN" altLang="zh-CN" dirty="0">
                <a:latin typeface="+mn-ea"/>
              </a:rPr>
              <a:t>就</a:t>
            </a:r>
            <a:r>
              <a:rPr lang="en-US" altLang="zh-CN" dirty="0">
                <a:latin typeface="+mn-ea"/>
              </a:rPr>
              <a:t>pass</a:t>
            </a:r>
            <a:r>
              <a:rPr lang="zh-CN" altLang="zh-CN" dirty="0">
                <a:latin typeface="+mn-ea"/>
              </a:rPr>
              <a:t>掉</a:t>
            </a:r>
          </a:p>
          <a:p>
            <a:pPr marL="0" indent="0">
              <a:buNone/>
            </a:pPr>
            <a:r>
              <a:rPr lang="en-US" altLang="zh-CN" dirty="0">
                <a:latin typeface="+mn-ea"/>
              </a:rPr>
              <a:t>20	</a:t>
            </a:r>
            <a:endParaRPr lang="zh-CN" altLang="zh-CN" dirty="0">
              <a:latin typeface="+mn-ea"/>
            </a:endParaRPr>
          </a:p>
          <a:p>
            <a:pPr marL="0" indent="0">
              <a:buNone/>
            </a:pPr>
            <a:r>
              <a:rPr lang="en-US" altLang="zh-CN" dirty="0">
                <a:latin typeface="+mn-ea"/>
              </a:rPr>
              <a:t>21	if __name__ == '__main__':					#</a:t>
            </a:r>
            <a:r>
              <a:rPr lang="zh-CN" altLang="zh-CN" dirty="0">
                <a:latin typeface="+mn-ea"/>
              </a:rPr>
              <a:t>程序主入口</a:t>
            </a:r>
          </a:p>
          <a:p>
            <a:pPr marL="0" indent="0">
              <a:buNone/>
            </a:pPr>
            <a:r>
              <a:rPr lang="en-US" altLang="zh-CN" dirty="0">
                <a:latin typeface="+mn-ea"/>
              </a:rPr>
              <a:t>22	    </a:t>
            </a:r>
            <a:r>
              <a:rPr lang="en-US" altLang="zh-CN" dirty="0" err="1">
                <a:latin typeface="+mn-ea"/>
              </a:rPr>
              <a:t>urls</a:t>
            </a:r>
            <a:r>
              <a:rPr lang="en-US" altLang="zh-CN" dirty="0">
                <a:latin typeface="+mn-ea"/>
              </a:rPr>
              <a:t> = ['http://www.doupoxs.com/doupocangqiong/{}.html'.format(str(i)) for </a:t>
            </a:r>
            <a:r>
              <a:rPr lang="en-US" altLang="zh-CN" dirty="0" err="1">
                <a:latin typeface="+mn-ea"/>
              </a:rPr>
              <a:t>i</a:t>
            </a:r>
            <a:r>
              <a:rPr lang="en-US" altLang="zh-CN" dirty="0">
                <a:latin typeface="+mn-ea"/>
              </a:rPr>
              <a:t> in 23	range(2,1665)]								#</a:t>
            </a:r>
            <a:r>
              <a:rPr lang="zh-CN" altLang="zh-CN" dirty="0">
                <a:latin typeface="+mn-ea"/>
              </a:rPr>
              <a:t>构造多页</a:t>
            </a:r>
            <a:r>
              <a:rPr lang="en-US" altLang="zh-CN" dirty="0" err="1">
                <a:latin typeface="+mn-ea"/>
              </a:rPr>
              <a:t>url</a:t>
            </a:r>
            <a:endParaRPr lang="zh-CN" altLang="zh-CN" dirty="0">
              <a:latin typeface="+mn-ea"/>
            </a:endParaRPr>
          </a:p>
          <a:p>
            <a:pPr marL="0" indent="0">
              <a:buNone/>
            </a:pPr>
            <a:r>
              <a:rPr lang="en-US" altLang="zh-CN" dirty="0">
                <a:latin typeface="+mn-ea"/>
              </a:rPr>
              <a:t>24	    for </a:t>
            </a:r>
            <a:r>
              <a:rPr lang="en-US" altLang="zh-CN" dirty="0" err="1">
                <a:latin typeface="+mn-ea"/>
              </a:rPr>
              <a:t>url</a:t>
            </a:r>
            <a:r>
              <a:rPr lang="en-US" altLang="zh-CN" dirty="0">
                <a:latin typeface="+mn-ea"/>
              </a:rPr>
              <a:t> in </a:t>
            </a:r>
            <a:r>
              <a:rPr lang="en-US" altLang="zh-CN" dirty="0" err="1">
                <a:latin typeface="+mn-ea"/>
              </a:rPr>
              <a:t>urls</a:t>
            </a:r>
            <a:r>
              <a:rPr lang="en-US" altLang="zh-CN" dirty="0">
                <a:latin typeface="+mn-ea"/>
              </a:rPr>
              <a:t>:</a:t>
            </a:r>
            <a:endParaRPr lang="zh-CN" altLang="zh-CN" dirty="0">
              <a:latin typeface="+mn-ea"/>
            </a:endParaRPr>
          </a:p>
          <a:p>
            <a:pPr marL="0" indent="0">
              <a:buNone/>
            </a:pPr>
            <a:r>
              <a:rPr lang="en-US" altLang="zh-CN" dirty="0">
                <a:latin typeface="+mn-ea"/>
              </a:rPr>
              <a:t>25	        </a:t>
            </a:r>
            <a:r>
              <a:rPr lang="en-US" altLang="zh-CN" dirty="0" err="1">
                <a:latin typeface="+mn-ea"/>
              </a:rPr>
              <a:t>get_info</a:t>
            </a:r>
            <a:r>
              <a:rPr lang="en-US" altLang="zh-CN" dirty="0">
                <a:latin typeface="+mn-ea"/>
              </a:rPr>
              <a:t>(</a:t>
            </a:r>
            <a:r>
              <a:rPr lang="en-US" altLang="zh-CN" dirty="0" err="1">
                <a:latin typeface="+mn-ea"/>
              </a:rPr>
              <a:t>url</a:t>
            </a:r>
            <a:r>
              <a:rPr lang="en-US" altLang="zh-CN" dirty="0">
                <a:latin typeface="+mn-ea"/>
              </a:rPr>
              <a:t>)						#</a:t>
            </a:r>
            <a:r>
              <a:rPr lang="zh-CN" altLang="zh-CN" dirty="0">
                <a:latin typeface="+mn-ea"/>
              </a:rPr>
              <a:t>循环调用</a:t>
            </a:r>
            <a:r>
              <a:rPr lang="en-US" altLang="zh-CN" dirty="0" err="1">
                <a:latin typeface="+mn-ea"/>
              </a:rPr>
              <a:t>get_info</a:t>
            </a:r>
            <a:r>
              <a:rPr lang="zh-CN" altLang="zh-CN" dirty="0">
                <a:latin typeface="+mn-ea"/>
              </a:rPr>
              <a:t>函数</a:t>
            </a:r>
          </a:p>
          <a:p>
            <a:pPr marL="0" indent="0">
              <a:buNone/>
            </a:pPr>
            <a:r>
              <a:rPr lang="en-US" altLang="zh-CN" dirty="0">
                <a:latin typeface="+mn-ea"/>
              </a:rPr>
              <a:t>26	        </a:t>
            </a:r>
            <a:r>
              <a:rPr lang="en-US" altLang="zh-CN" dirty="0" err="1">
                <a:latin typeface="+mn-ea"/>
              </a:rPr>
              <a:t>time.sleep</a:t>
            </a:r>
            <a:r>
              <a:rPr lang="en-US" altLang="zh-CN" dirty="0">
                <a:latin typeface="+mn-ea"/>
              </a:rPr>
              <a:t>(1)						#</a:t>
            </a:r>
            <a:r>
              <a:rPr lang="zh-CN" altLang="zh-CN" dirty="0">
                <a:latin typeface="+mn-ea"/>
              </a:rPr>
              <a:t>睡眠</a:t>
            </a:r>
            <a:r>
              <a:rPr lang="en-US" altLang="zh-CN" dirty="0">
                <a:latin typeface="+mn-ea"/>
              </a:rPr>
              <a:t>1</a:t>
            </a:r>
            <a:r>
              <a:rPr lang="zh-CN" altLang="zh-CN" dirty="0">
                <a:latin typeface="+mn-ea"/>
              </a:rPr>
              <a:t>秒</a:t>
            </a:r>
          </a:p>
          <a:p>
            <a:pPr marL="0" indent="0">
              <a:buNone/>
            </a:pPr>
            <a:r>
              <a:rPr lang="en-US" altLang="zh-CN" dirty="0" err="1">
                <a:latin typeface="+mn-ea"/>
              </a:rPr>
              <a:t>f.close</a:t>
            </a:r>
            <a:r>
              <a:rPr lang="en-US" altLang="zh-CN" dirty="0">
                <a:latin typeface="+mn-ea"/>
              </a:rPr>
              <a:t>()									#</a:t>
            </a:r>
            <a:r>
              <a:rPr lang="zh-CN" altLang="zh-CN" dirty="0">
                <a:latin typeface="+mn-ea"/>
              </a:rPr>
              <a:t>关闭</a:t>
            </a:r>
            <a:r>
              <a:rPr lang="en-US" altLang="zh-CN" dirty="0">
                <a:latin typeface="+mn-ea"/>
              </a:rPr>
              <a:t>txt</a:t>
            </a:r>
            <a:r>
              <a:rPr lang="zh-CN" altLang="zh-CN" dirty="0">
                <a:latin typeface="+mn-ea"/>
              </a:rPr>
              <a:t>文件</a:t>
            </a:r>
          </a:p>
          <a:p>
            <a:pPr marL="0" indent="0">
              <a:buNone/>
            </a:pPr>
            <a:endParaRPr lang="zh-CN" altLang="en-US" dirty="0">
              <a:latin typeface="+mn-ea"/>
            </a:endParaRPr>
          </a:p>
        </p:txBody>
      </p:sp>
    </p:spTree>
    <p:extLst>
      <p:ext uri="{BB962C8B-B14F-4D97-AF65-F5344CB8AC3E}">
        <p14:creationId xmlns:p14="http://schemas.microsoft.com/office/powerpoint/2010/main" val="308791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1520" y="116632"/>
            <a:ext cx="8496944" cy="6357320"/>
          </a:xfrm>
        </p:spPr>
        <p:txBody>
          <a:bodyPr>
            <a:normAutofit/>
          </a:bodyPr>
          <a:lstStyle/>
          <a:p>
            <a:r>
              <a:rPr lang="zh-CN" altLang="zh-CN" dirty="0">
                <a:latin typeface="+mn-ea"/>
              </a:rPr>
              <a:t>运行的结果保存在电脑，文件名为</a:t>
            </a:r>
            <a:r>
              <a:rPr lang="en-US" altLang="zh-CN" dirty="0" err="1">
                <a:latin typeface="+mn-ea"/>
              </a:rPr>
              <a:t>doupo</a:t>
            </a:r>
            <a:r>
              <a:rPr lang="zh-CN" altLang="zh-CN" dirty="0">
                <a:latin typeface="+mn-ea"/>
              </a:rPr>
              <a:t>的文档中，如</a:t>
            </a:r>
            <a:r>
              <a:rPr lang="zh-CN" altLang="zh-CN" dirty="0" smtClean="0">
                <a:latin typeface="+mn-ea"/>
              </a:rPr>
              <a:t>图</a:t>
            </a:r>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54755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15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88640"/>
            <a:ext cx="8496944" cy="6669360"/>
          </a:xfrm>
        </p:spPr>
        <p:txBody>
          <a:bodyPr>
            <a:normAutofit fontScale="92500"/>
          </a:bodyPr>
          <a:lstStyle/>
          <a:p>
            <a:pPr marL="0" indent="0">
              <a:buNone/>
            </a:pPr>
            <a:r>
              <a:rPr lang="zh-CN" altLang="zh-CN" dirty="0">
                <a:latin typeface="+mn-ea"/>
              </a:rPr>
              <a:t>代码分析：</a:t>
            </a:r>
            <a:endParaRPr lang="en-US" altLang="zh-CN" dirty="0" smtClean="0">
              <a:latin typeface="+mn-ea"/>
            </a:endParaRPr>
          </a:p>
          <a:p>
            <a:pPr marL="0" indent="0">
              <a:buNone/>
            </a:pPr>
            <a:r>
              <a:rPr lang="zh-CN" altLang="zh-CN" dirty="0" smtClean="0">
                <a:latin typeface="+mn-ea"/>
              </a:rPr>
              <a:t>（</a:t>
            </a:r>
            <a:r>
              <a:rPr lang="en-US" altLang="zh-CN" dirty="0">
                <a:latin typeface="+mn-ea"/>
              </a:rPr>
              <a:t>1</a:t>
            </a:r>
            <a:r>
              <a:rPr lang="zh-CN" altLang="zh-CN" dirty="0">
                <a:latin typeface="+mn-ea"/>
              </a:rPr>
              <a:t>）</a:t>
            </a:r>
            <a:r>
              <a:rPr lang="en-US" altLang="zh-CN" dirty="0">
                <a:latin typeface="+mn-ea"/>
              </a:rPr>
              <a:t>1~3</a:t>
            </a:r>
            <a:r>
              <a:rPr lang="zh-CN" altLang="zh-CN" dirty="0">
                <a:latin typeface="+mn-ea"/>
              </a:rPr>
              <a:t>行</a:t>
            </a:r>
          </a:p>
          <a:p>
            <a:pPr marL="0" indent="0">
              <a:buNone/>
            </a:pPr>
            <a:r>
              <a:rPr lang="zh-CN" altLang="zh-CN" dirty="0">
                <a:latin typeface="+mn-ea"/>
              </a:rPr>
              <a:t>导入程序需要的库，</a:t>
            </a:r>
            <a:r>
              <a:rPr lang="en-US" altLang="zh-CN" dirty="0">
                <a:latin typeface="+mn-ea"/>
              </a:rPr>
              <a:t>Requests</a:t>
            </a:r>
            <a:r>
              <a:rPr lang="zh-CN" altLang="zh-CN" dirty="0">
                <a:latin typeface="+mn-ea"/>
              </a:rPr>
              <a:t>库用于请求网页获取网页数据。运用正则表达式不需要用</a:t>
            </a:r>
            <a:r>
              <a:rPr lang="en-US" altLang="zh-CN" dirty="0" err="1">
                <a:latin typeface="+mn-ea"/>
              </a:rPr>
              <a:t>BeautifulSoup</a:t>
            </a:r>
            <a:r>
              <a:rPr lang="zh-CN" altLang="zh-CN" dirty="0">
                <a:latin typeface="+mn-ea"/>
              </a:rPr>
              <a:t>解析网页数据，而是使用</a:t>
            </a:r>
            <a:r>
              <a:rPr lang="en-US" altLang="zh-CN" dirty="0">
                <a:latin typeface="+mn-ea"/>
              </a:rPr>
              <a:t>Python</a:t>
            </a:r>
            <a:r>
              <a:rPr lang="zh-CN" altLang="zh-CN" dirty="0">
                <a:latin typeface="+mn-ea"/>
              </a:rPr>
              <a:t>中的</a:t>
            </a:r>
            <a:r>
              <a:rPr lang="en-US" altLang="zh-CN" dirty="0">
                <a:latin typeface="+mn-ea"/>
              </a:rPr>
              <a:t>re</a:t>
            </a:r>
            <a:r>
              <a:rPr lang="zh-CN" altLang="zh-CN" dirty="0">
                <a:latin typeface="+mn-ea"/>
              </a:rPr>
              <a:t>模块匹配正则表达式。</a:t>
            </a:r>
            <a:r>
              <a:rPr lang="en-US" altLang="zh-CN" dirty="0">
                <a:latin typeface="+mn-ea"/>
              </a:rPr>
              <a:t>time</a:t>
            </a:r>
            <a:r>
              <a:rPr lang="zh-CN" altLang="zh-CN" dirty="0">
                <a:latin typeface="+mn-ea"/>
              </a:rPr>
              <a:t>库的</a:t>
            </a:r>
            <a:r>
              <a:rPr lang="en-US" altLang="zh-CN" dirty="0">
                <a:latin typeface="+mn-ea"/>
              </a:rPr>
              <a:t>sleep()</a:t>
            </a:r>
            <a:r>
              <a:rPr lang="zh-CN" altLang="zh-CN" dirty="0">
                <a:latin typeface="+mn-ea"/>
              </a:rPr>
              <a:t>方法可以让程序暂停。</a:t>
            </a:r>
          </a:p>
          <a:p>
            <a:pPr marL="0" indent="0">
              <a:buNone/>
            </a:pPr>
            <a:r>
              <a:rPr lang="zh-CN" altLang="zh-CN" dirty="0">
                <a:latin typeface="+mn-ea"/>
              </a:rPr>
              <a:t>（</a:t>
            </a:r>
            <a:r>
              <a:rPr lang="en-US" altLang="zh-CN" dirty="0">
                <a:latin typeface="+mn-ea"/>
              </a:rPr>
              <a:t>2</a:t>
            </a:r>
            <a:r>
              <a:rPr lang="zh-CN" altLang="zh-CN" dirty="0">
                <a:latin typeface="+mn-ea"/>
              </a:rPr>
              <a:t>）</a:t>
            </a:r>
            <a:r>
              <a:rPr lang="en-US" altLang="zh-CN" dirty="0">
                <a:latin typeface="+mn-ea"/>
              </a:rPr>
              <a:t>5~8</a:t>
            </a:r>
            <a:r>
              <a:rPr lang="zh-CN" altLang="zh-CN" dirty="0">
                <a:latin typeface="+mn-ea"/>
              </a:rPr>
              <a:t>行</a:t>
            </a:r>
          </a:p>
          <a:p>
            <a:pPr marL="0" indent="0">
              <a:buNone/>
            </a:pPr>
            <a:r>
              <a:rPr lang="zh-CN" altLang="zh-CN" dirty="0">
                <a:latin typeface="+mn-ea"/>
              </a:rPr>
              <a:t>通过</a:t>
            </a:r>
            <a:r>
              <a:rPr lang="en-US" altLang="zh-CN" dirty="0">
                <a:latin typeface="+mn-ea"/>
              </a:rPr>
              <a:t>Chrome</a:t>
            </a:r>
            <a:r>
              <a:rPr lang="zh-CN" altLang="zh-CN" dirty="0">
                <a:latin typeface="+mn-ea"/>
              </a:rPr>
              <a:t>浏览器的开发者工具，复制</a:t>
            </a:r>
            <a:r>
              <a:rPr lang="en-US" altLang="zh-CN" dirty="0">
                <a:latin typeface="+mn-ea"/>
              </a:rPr>
              <a:t>User-Agent</a:t>
            </a:r>
            <a:r>
              <a:rPr lang="zh-CN" altLang="zh-CN" dirty="0">
                <a:latin typeface="+mn-ea"/>
              </a:rPr>
              <a:t>，用于伪装为浏览器，便于爬虫的稳定性。</a:t>
            </a:r>
          </a:p>
          <a:p>
            <a:pPr marL="0" indent="0">
              <a:buNone/>
            </a:pPr>
            <a:r>
              <a:rPr lang="zh-CN" altLang="zh-CN" dirty="0">
                <a:latin typeface="+mn-ea"/>
              </a:rPr>
              <a:t>（</a:t>
            </a:r>
            <a:r>
              <a:rPr lang="en-US" altLang="zh-CN" dirty="0">
                <a:latin typeface="+mn-ea"/>
              </a:rPr>
              <a:t>3</a:t>
            </a:r>
            <a:r>
              <a:rPr lang="zh-CN" altLang="zh-CN" dirty="0">
                <a:latin typeface="+mn-ea"/>
              </a:rPr>
              <a:t>）</a:t>
            </a:r>
            <a:r>
              <a:rPr lang="en-US" altLang="zh-CN" dirty="0">
                <a:latin typeface="+mn-ea"/>
              </a:rPr>
              <a:t>10</a:t>
            </a:r>
            <a:r>
              <a:rPr lang="zh-CN" altLang="zh-CN" dirty="0">
                <a:latin typeface="+mn-ea"/>
              </a:rPr>
              <a:t>行</a:t>
            </a:r>
          </a:p>
          <a:p>
            <a:pPr marL="0" indent="0">
              <a:buNone/>
            </a:pPr>
            <a:r>
              <a:rPr lang="zh-CN" altLang="zh-CN" dirty="0">
                <a:latin typeface="+mn-ea"/>
              </a:rPr>
              <a:t>新建</a:t>
            </a:r>
            <a:r>
              <a:rPr lang="en-US" altLang="zh-CN" dirty="0">
                <a:latin typeface="+mn-ea"/>
              </a:rPr>
              <a:t>TXT</a:t>
            </a:r>
            <a:r>
              <a:rPr lang="zh-CN" altLang="zh-CN" dirty="0">
                <a:latin typeface="+mn-ea"/>
              </a:rPr>
              <a:t>文档，用于存储小说全文信息。</a:t>
            </a:r>
          </a:p>
          <a:p>
            <a:pPr marL="0" indent="0">
              <a:buNone/>
            </a:pPr>
            <a:r>
              <a:rPr lang="zh-CN" altLang="zh-CN" dirty="0">
                <a:latin typeface="+mn-ea"/>
              </a:rPr>
              <a:t>（</a:t>
            </a:r>
            <a:r>
              <a:rPr lang="en-US" altLang="zh-CN" dirty="0">
                <a:latin typeface="+mn-ea"/>
              </a:rPr>
              <a:t>3</a:t>
            </a:r>
            <a:r>
              <a:rPr lang="zh-CN" altLang="zh-CN" dirty="0">
                <a:latin typeface="+mn-ea"/>
              </a:rPr>
              <a:t>）</a:t>
            </a:r>
            <a:r>
              <a:rPr lang="en-US" altLang="zh-CN" dirty="0">
                <a:latin typeface="+mn-ea"/>
              </a:rPr>
              <a:t>12~19</a:t>
            </a:r>
            <a:r>
              <a:rPr lang="zh-CN" altLang="zh-CN" dirty="0">
                <a:latin typeface="+mn-ea"/>
              </a:rPr>
              <a:t>行</a:t>
            </a:r>
          </a:p>
          <a:p>
            <a:pPr marL="0" indent="0">
              <a:buNone/>
            </a:pPr>
            <a:r>
              <a:rPr lang="zh-CN" altLang="zh-CN" dirty="0">
                <a:latin typeface="+mn-ea"/>
              </a:rPr>
              <a:t>定义</a:t>
            </a:r>
            <a:r>
              <a:rPr lang="en-US" altLang="zh-CN" dirty="0" err="1">
                <a:latin typeface="+mn-ea"/>
              </a:rPr>
              <a:t>get_info</a:t>
            </a:r>
            <a:r>
              <a:rPr lang="en-US" altLang="zh-CN" dirty="0">
                <a:latin typeface="+mn-ea"/>
              </a:rPr>
              <a:t>()</a:t>
            </a:r>
            <a:r>
              <a:rPr lang="zh-CN" altLang="zh-CN" dirty="0">
                <a:latin typeface="+mn-ea"/>
              </a:rPr>
              <a:t>函数，用于获取网页信息并存储信息。传入</a:t>
            </a:r>
            <a:r>
              <a:rPr lang="en-US" altLang="zh-CN" dirty="0">
                <a:latin typeface="+mn-ea"/>
              </a:rPr>
              <a:t>URL</a:t>
            </a:r>
            <a:r>
              <a:rPr lang="zh-CN" altLang="zh-CN" dirty="0">
                <a:latin typeface="+mn-ea"/>
              </a:rPr>
              <a:t>后，进行请求。通过正则表达式定位到小说文本内容，并写入</a:t>
            </a:r>
            <a:r>
              <a:rPr lang="en-US" altLang="zh-CN" dirty="0">
                <a:latin typeface="+mn-ea"/>
              </a:rPr>
              <a:t>TXT</a:t>
            </a:r>
            <a:r>
              <a:rPr lang="zh-CN" altLang="zh-CN" dirty="0">
                <a:latin typeface="+mn-ea"/>
              </a:rPr>
              <a:t>文档中。</a:t>
            </a:r>
          </a:p>
          <a:p>
            <a:pPr marL="0" indent="0">
              <a:buNone/>
            </a:pPr>
            <a:r>
              <a:rPr lang="zh-CN" altLang="zh-CN" dirty="0">
                <a:latin typeface="+mn-ea"/>
              </a:rPr>
              <a:t>（</a:t>
            </a:r>
            <a:r>
              <a:rPr lang="en-US" altLang="zh-CN" dirty="0">
                <a:latin typeface="+mn-ea"/>
              </a:rPr>
              <a:t>4</a:t>
            </a:r>
            <a:r>
              <a:rPr lang="zh-CN" altLang="zh-CN" dirty="0">
                <a:latin typeface="+mn-ea"/>
              </a:rPr>
              <a:t>）</a:t>
            </a:r>
            <a:r>
              <a:rPr lang="en-US" altLang="zh-CN" dirty="0">
                <a:latin typeface="+mn-ea"/>
              </a:rPr>
              <a:t>21~26</a:t>
            </a:r>
            <a:r>
              <a:rPr lang="zh-CN" altLang="zh-CN" dirty="0">
                <a:latin typeface="+mn-ea"/>
              </a:rPr>
              <a:t>行</a:t>
            </a:r>
          </a:p>
          <a:p>
            <a:pPr marL="0" indent="0">
              <a:buNone/>
            </a:pPr>
            <a:r>
              <a:rPr lang="zh-CN" altLang="zh-CN" dirty="0">
                <a:latin typeface="+mn-ea"/>
              </a:rPr>
              <a:t>为程序的主入口。通过对网页</a:t>
            </a:r>
            <a:r>
              <a:rPr lang="en-US" altLang="zh-CN" dirty="0">
                <a:latin typeface="+mn-ea"/>
              </a:rPr>
              <a:t>URL</a:t>
            </a:r>
            <a:r>
              <a:rPr lang="zh-CN" altLang="zh-CN" dirty="0">
                <a:latin typeface="+mn-ea"/>
              </a:rPr>
              <a:t>的观察，通过列表的推导式构造所有小说</a:t>
            </a:r>
            <a:r>
              <a:rPr lang="en-US" altLang="zh-CN" dirty="0">
                <a:latin typeface="+mn-ea"/>
              </a:rPr>
              <a:t>URL</a:t>
            </a:r>
            <a:r>
              <a:rPr lang="zh-CN" altLang="zh-CN" dirty="0">
                <a:latin typeface="+mn-ea"/>
              </a:rPr>
              <a:t>，并依次调用</a:t>
            </a:r>
            <a:r>
              <a:rPr lang="en-US" altLang="zh-CN" dirty="0" err="1">
                <a:latin typeface="+mn-ea"/>
              </a:rPr>
              <a:t>get_info</a:t>
            </a:r>
            <a:r>
              <a:rPr lang="en-US" altLang="zh-CN" dirty="0">
                <a:latin typeface="+mn-ea"/>
              </a:rPr>
              <a:t>()</a:t>
            </a:r>
            <a:r>
              <a:rPr lang="zh-CN" altLang="zh-CN" dirty="0">
                <a:latin typeface="+mn-ea"/>
              </a:rPr>
              <a:t>函数，</a:t>
            </a:r>
            <a:r>
              <a:rPr lang="en-US" altLang="zh-CN" dirty="0" err="1">
                <a:latin typeface="+mn-ea"/>
              </a:rPr>
              <a:t>time.sleep</a:t>
            </a:r>
            <a:r>
              <a:rPr lang="en-US" altLang="zh-CN" dirty="0">
                <a:latin typeface="+mn-ea"/>
              </a:rPr>
              <a:t>(1)</a:t>
            </a:r>
            <a:r>
              <a:rPr lang="zh-CN" altLang="zh-CN" dirty="0">
                <a:latin typeface="+mn-ea"/>
              </a:rPr>
              <a:t>的意思每循环一次，让程序暂停</a:t>
            </a:r>
            <a:r>
              <a:rPr lang="en-US" altLang="zh-CN" dirty="0">
                <a:latin typeface="+mn-ea"/>
              </a:rPr>
              <a:t>1</a:t>
            </a:r>
            <a:r>
              <a:rPr lang="zh-CN" altLang="zh-CN" dirty="0">
                <a:latin typeface="+mn-ea"/>
              </a:rPr>
              <a:t>秒，防止请求网页频率过快而导致爬虫失败。</a:t>
            </a:r>
            <a:endParaRPr lang="zh-CN" altLang="zh-CN" dirty="0">
              <a:latin typeface="+mn-ea"/>
            </a:endParaRPr>
          </a:p>
        </p:txBody>
      </p:sp>
    </p:spTree>
    <p:extLst>
      <p:ext uri="{BB962C8B-B14F-4D97-AF65-F5344CB8AC3E}">
        <p14:creationId xmlns:p14="http://schemas.microsoft.com/office/powerpoint/2010/main" val="198366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000" b="1" dirty="0">
                <a:solidFill>
                  <a:schemeClr val="tx1"/>
                </a:solidFill>
                <a:latin typeface="+mj-ea"/>
              </a:rPr>
              <a:t>4.4  </a:t>
            </a:r>
            <a:r>
              <a:rPr lang="zh-CN" altLang="zh-CN" sz="4000" b="1" dirty="0">
                <a:solidFill>
                  <a:schemeClr val="tx1"/>
                </a:solidFill>
                <a:latin typeface="+mj-ea"/>
              </a:rPr>
              <a:t>综合示例（二）</a:t>
            </a:r>
            <a:r>
              <a:rPr lang="en-US" altLang="zh-CN" sz="4000" b="1" dirty="0">
                <a:solidFill>
                  <a:schemeClr val="tx1"/>
                </a:solidFill>
                <a:latin typeface="+mj-ea"/>
              </a:rPr>
              <a:t>——</a:t>
            </a:r>
            <a:r>
              <a:rPr lang="zh-CN" altLang="zh-CN" sz="4000" b="1" dirty="0">
                <a:solidFill>
                  <a:schemeClr val="tx1"/>
                </a:solidFill>
                <a:latin typeface="+mj-ea"/>
              </a:rPr>
              <a:t>爬取糗事百科段子</a:t>
            </a:r>
            <a:r>
              <a:rPr lang="zh-CN" altLang="zh-CN" sz="4000" b="1" dirty="0" smtClean="0">
                <a:solidFill>
                  <a:schemeClr val="tx1"/>
                </a:solidFill>
                <a:latin typeface="+mj-ea"/>
              </a:rPr>
              <a:t>信息</a:t>
            </a:r>
            <a:endParaRPr lang="zh-CN" altLang="en-US" sz="4000" dirty="0">
              <a:solidFill>
                <a:schemeClr val="tx1"/>
              </a:solidFill>
              <a:latin typeface="+mj-ea"/>
            </a:endParaRPr>
          </a:p>
        </p:txBody>
      </p:sp>
      <p:sp>
        <p:nvSpPr>
          <p:cNvPr id="3" name="内容占位符 2"/>
          <p:cNvSpPr>
            <a:spLocks noGrp="1"/>
          </p:cNvSpPr>
          <p:nvPr>
            <p:ph sz="quarter" idx="1"/>
          </p:nvPr>
        </p:nvSpPr>
        <p:spPr>
          <a:xfrm>
            <a:off x="2483768" y="3140968"/>
            <a:ext cx="5441032" cy="3332984"/>
          </a:xfrm>
        </p:spPr>
        <p:txBody>
          <a:bodyPr/>
          <a:lstStyle/>
          <a:p>
            <a:pPr marL="0" indent="0">
              <a:buNone/>
            </a:pPr>
            <a:r>
              <a:rPr lang="en-US" altLang="zh-CN" b="1" dirty="0">
                <a:latin typeface="+mn-ea"/>
              </a:rPr>
              <a:t>4.4.1  </a:t>
            </a:r>
            <a:r>
              <a:rPr lang="zh-CN" altLang="zh-CN" b="1" dirty="0">
                <a:latin typeface="+mn-ea"/>
              </a:rPr>
              <a:t>爬虫思路分析</a:t>
            </a:r>
            <a:br>
              <a:rPr lang="zh-CN" altLang="zh-CN" b="1" dirty="0">
                <a:latin typeface="+mn-ea"/>
              </a:rPr>
            </a:br>
            <a:r>
              <a:rPr lang="en-US" altLang="zh-CN" b="1" dirty="0">
                <a:latin typeface="+mn-ea"/>
              </a:rPr>
              <a:t>4.4.2  </a:t>
            </a:r>
            <a:r>
              <a:rPr lang="zh-CN" altLang="zh-CN" b="1" dirty="0">
                <a:latin typeface="+mn-ea"/>
              </a:rPr>
              <a:t>爬虫代码及分析</a:t>
            </a:r>
            <a:endParaRPr lang="zh-CN" altLang="en-US" dirty="0">
              <a:latin typeface="+mn-ea"/>
            </a:endParaRPr>
          </a:p>
        </p:txBody>
      </p:sp>
    </p:spTree>
    <p:extLst>
      <p:ext uri="{BB962C8B-B14F-4D97-AF65-F5344CB8AC3E}">
        <p14:creationId xmlns:p14="http://schemas.microsoft.com/office/powerpoint/2010/main" val="319681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56"/>
            <a:ext cx="7787208" cy="922114"/>
          </a:xfrm>
        </p:spPr>
        <p:txBody>
          <a:bodyPr>
            <a:normAutofit/>
          </a:bodyPr>
          <a:lstStyle/>
          <a:p>
            <a:pPr algn="ctr"/>
            <a:r>
              <a:rPr lang="en-US" altLang="zh-CN" sz="4800" b="1" dirty="0">
                <a:solidFill>
                  <a:schemeClr val="tx1"/>
                </a:solidFill>
                <a:latin typeface="+mj-ea"/>
              </a:rPr>
              <a:t>4.1  </a:t>
            </a:r>
            <a:r>
              <a:rPr lang="zh-CN" altLang="zh-CN" sz="4800" b="1" dirty="0">
                <a:solidFill>
                  <a:schemeClr val="tx1"/>
                </a:solidFill>
                <a:latin typeface="+mj-ea"/>
              </a:rPr>
              <a:t>正则表达式常用</a:t>
            </a:r>
            <a:r>
              <a:rPr lang="zh-CN" altLang="zh-CN" sz="4800" b="1" dirty="0" smtClean="0">
                <a:solidFill>
                  <a:schemeClr val="tx1"/>
                </a:solidFill>
                <a:latin typeface="+mj-ea"/>
              </a:rPr>
              <a:t>符号</a:t>
            </a:r>
            <a:endParaRPr lang="zh-CN" altLang="en-US" sz="4800" dirty="0">
              <a:solidFill>
                <a:schemeClr val="tx1"/>
              </a:solidFill>
              <a:latin typeface="+mj-ea"/>
            </a:endParaRPr>
          </a:p>
        </p:txBody>
      </p:sp>
      <p:sp>
        <p:nvSpPr>
          <p:cNvPr id="3" name="内容占位符 2"/>
          <p:cNvSpPr>
            <a:spLocks noGrp="1"/>
          </p:cNvSpPr>
          <p:nvPr>
            <p:ph sz="quarter" idx="1"/>
          </p:nvPr>
        </p:nvSpPr>
        <p:spPr>
          <a:xfrm>
            <a:off x="2699792" y="2348880"/>
            <a:ext cx="5225008" cy="4125072"/>
          </a:xfrm>
        </p:spPr>
        <p:txBody>
          <a:bodyPr/>
          <a:lstStyle/>
          <a:p>
            <a:pPr marL="0" indent="0">
              <a:buNone/>
            </a:pPr>
            <a:r>
              <a:rPr lang="en-US" altLang="zh-CN" b="1" dirty="0" smtClean="0">
                <a:latin typeface="+mn-ea"/>
              </a:rPr>
              <a:t>4.1.1  </a:t>
            </a:r>
            <a:r>
              <a:rPr lang="zh-CN" altLang="zh-CN" b="1" dirty="0">
                <a:latin typeface="+mn-ea"/>
              </a:rPr>
              <a:t>一般字符</a:t>
            </a:r>
          </a:p>
          <a:p>
            <a:pPr marL="0" indent="0">
              <a:buNone/>
            </a:pPr>
            <a:r>
              <a:rPr lang="en-US" altLang="zh-CN" b="1" dirty="0">
                <a:latin typeface="+mn-ea"/>
              </a:rPr>
              <a:t>4.1.2  </a:t>
            </a:r>
            <a:r>
              <a:rPr lang="zh-CN" altLang="zh-CN" b="1" dirty="0">
                <a:latin typeface="+mn-ea"/>
              </a:rPr>
              <a:t>预定义字符集</a:t>
            </a:r>
          </a:p>
          <a:p>
            <a:pPr marL="0" indent="0">
              <a:buNone/>
            </a:pPr>
            <a:r>
              <a:rPr lang="en-US" altLang="zh-CN" b="1" dirty="0">
                <a:latin typeface="+mn-ea"/>
              </a:rPr>
              <a:t>4.1.3  </a:t>
            </a:r>
            <a:r>
              <a:rPr lang="zh-CN" altLang="zh-CN" b="1" dirty="0">
                <a:latin typeface="+mn-ea"/>
              </a:rPr>
              <a:t>数量词</a:t>
            </a:r>
          </a:p>
          <a:p>
            <a:pPr marL="0" indent="0">
              <a:buNone/>
            </a:pPr>
            <a:r>
              <a:rPr lang="en-US" altLang="zh-CN" b="1" dirty="0">
                <a:latin typeface="+mn-ea"/>
              </a:rPr>
              <a:t>4.1.4  </a:t>
            </a:r>
            <a:r>
              <a:rPr lang="zh-CN" altLang="zh-CN" b="1" dirty="0">
                <a:latin typeface="+mn-ea"/>
              </a:rPr>
              <a:t>边界匹配</a:t>
            </a:r>
          </a:p>
          <a:p>
            <a:pPr marL="0" indent="0">
              <a:buNone/>
            </a:pPr>
            <a:endParaRPr lang="zh-CN" altLang="en-US" dirty="0">
              <a:latin typeface="+mn-ea"/>
            </a:endParaRPr>
          </a:p>
        </p:txBody>
      </p:sp>
    </p:spTree>
    <p:extLst>
      <p:ext uri="{BB962C8B-B14F-4D97-AF65-F5344CB8AC3E}">
        <p14:creationId xmlns:p14="http://schemas.microsoft.com/office/powerpoint/2010/main" val="1092345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3342"/>
            <a:ext cx="7848872" cy="679354"/>
          </a:xfrm>
        </p:spPr>
        <p:txBody>
          <a:bodyPr>
            <a:normAutofit fontScale="90000"/>
          </a:bodyPr>
          <a:lstStyle/>
          <a:p>
            <a:pPr algn="ctr"/>
            <a:r>
              <a:rPr lang="en-US" altLang="zh-CN" sz="4800" b="1" dirty="0">
                <a:solidFill>
                  <a:schemeClr val="tx1"/>
                </a:solidFill>
                <a:latin typeface="+mj-ea"/>
              </a:rPr>
              <a:t>4.4.1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107504" y="692696"/>
            <a:ext cx="8640960" cy="5976664"/>
          </a:xfrm>
        </p:spPr>
        <p:txBody>
          <a:bodyPr>
            <a:normAutofit fontScale="92500" lnSpcReduction="20000"/>
          </a:bodyPr>
          <a:lstStyle/>
          <a:p>
            <a:pPr marL="0" indent="0">
              <a:buNone/>
            </a:pPr>
            <a:r>
              <a:rPr lang="zh-CN" altLang="zh-CN" dirty="0">
                <a:latin typeface="+mn-ea"/>
              </a:rPr>
              <a:t>（</a:t>
            </a:r>
            <a:r>
              <a:rPr lang="en-US" altLang="zh-CN" dirty="0">
                <a:latin typeface="+mn-ea"/>
              </a:rPr>
              <a:t>1</a:t>
            </a:r>
            <a:r>
              <a:rPr lang="zh-CN" altLang="zh-CN" dirty="0">
                <a:latin typeface="+mn-ea"/>
              </a:rPr>
              <a:t>）爬取的内容为糗事百科文字内容中的信息，如</a:t>
            </a:r>
            <a:r>
              <a:rPr lang="zh-CN" altLang="zh-CN" dirty="0" smtClean="0">
                <a:latin typeface="+mn-ea"/>
              </a:rPr>
              <a:t>图所</a:t>
            </a:r>
            <a:r>
              <a:rPr lang="zh-CN" altLang="zh-CN" dirty="0">
                <a:latin typeface="+mn-ea"/>
              </a:rPr>
              <a:t>示</a:t>
            </a:r>
            <a:r>
              <a:rPr lang="zh-CN" altLang="zh-CN" dirty="0" smtClean="0">
                <a:latin typeface="+mn-ea"/>
              </a:rPr>
              <a:t>。</a:t>
            </a: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r>
              <a:rPr lang="zh-CN" altLang="zh-CN" dirty="0" smtClean="0">
                <a:latin typeface="+mn-ea"/>
              </a:rPr>
              <a:t>（</a:t>
            </a:r>
            <a:r>
              <a:rPr lang="en-US" altLang="zh-CN" dirty="0">
                <a:latin typeface="+mn-ea"/>
              </a:rPr>
              <a:t>2</a:t>
            </a:r>
            <a:r>
              <a:rPr lang="zh-CN" altLang="zh-CN" dirty="0">
                <a:latin typeface="+mn-ea"/>
              </a:rPr>
              <a:t>）爬取糗事百科文字</a:t>
            </a:r>
            <a:r>
              <a:rPr lang="en-US" altLang="zh-CN" dirty="0">
                <a:latin typeface="+mn-ea"/>
              </a:rPr>
              <a:t>35</a:t>
            </a:r>
            <a:r>
              <a:rPr lang="zh-CN" altLang="zh-CN" dirty="0">
                <a:latin typeface="+mn-ea"/>
              </a:rPr>
              <a:t>页的信息，通过手动浏览，以下为前四页的网址：</a:t>
            </a:r>
          </a:p>
          <a:p>
            <a:pPr marL="0" indent="0">
              <a:buNone/>
            </a:pPr>
            <a:r>
              <a:rPr lang="en-US" altLang="zh-CN" dirty="0">
                <a:latin typeface="+mn-ea"/>
              </a:rPr>
              <a:t>http://www.qiushibaike.com/text/</a:t>
            </a:r>
            <a:endParaRPr lang="zh-CN" altLang="zh-CN" dirty="0">
              <a:latin typeface="+mn-ea"/>
            </a:endParaRPr>
          </a:p>
          <a:p>
            <a:pPr marL="0" indent="0">
              <a:buNone/>
            </a:pPr>
            <a:r>
              <a:rPr lang="en-US" altLang="zh-CN" dirty="0">
                <a:latin typeface="+mn-ea"/>
              </a:rPr>
              <a:t>http://www.qiushibaike.com/text/page/2/?s=4964629</a:t>
            </a:r>
            <a:endParaRPr lang="zh-CN" altLang="zh-CN" dirty="0">
              <a:latin typeface="+mn-ea"/>
            </a:endParaRPr>
          </a:p>
          <a:p>
            <a:pPr marL="0" indent="0">
              <a:buNone/>
            </a:pPr>
            <a:r>
              <a:rPr lang="en-US" altLang="zh-CN" dirty="0">
                <a:latin typeface="+mn-ea"/>
              </a:rPr>
              <a:t>http://www.qiushibaike.com/text/page/3/?s=4964629</a:t>
            </a:r>
            <a:endParaRPr lang="zh-CN" altLang="zh-CN" dirty="0">
              <a:latin typeface="+mn-ea"/>
            </a:endParaRPr>
          </a:p>
          <a:p>
            <a:pPr marL="0" indent="0">
              <a:buNone/>
            </a:pPr>
            <a:r>
              <a:rPr lang="en-US" altLang="zh-CN" dirty="0">
                <a:latin typeface="+mn-ea"/>
              </a:rPr>
              <a:t>http://www.qiushibaike.com/text/page/4/?s=4964629</a:t>
            </a:r>
            <a:endParaRPr lang="zh-CN" altLang="zh-CN" dirty="0">
              <a:latin typeface="+mn-ea"/>
            </a:endParaRPr>
          </a:p>
          <a:p>
            <a:pPr marL="0" indent="0">
              <a:buNone/>
            </a:pPr>
            <a:r>
              <a:rPr lang="zh-CN" altLang="zh-CN" dirty="0">
                <a:latin typeface="+mn-ea"/>
              </a:rPr>
              <a:t>这里的</a:t>
            </a:r>
            <a:r>
              <a:rPr lang="en-US" altLang="zh-CN" dirty="0">
                <a:latin typeface="+mn-ea"/>
              </a:rPr>
              <a:t>?s=4964629</a:t>
            </a:r>
            <a:r>
              <a:rPr lang="zh-CN" altLang="zh-CN" dirty="0">
                <a:latin typeface="+mn-ea"/>
              </a:rPr>
              <a:t>应该只是从</a:t>
            </a:r>
            <a:r>
              <a:rPr lang="en-US" altLang="zh-CN" dirty="0">
                <a:latin typeface="+mn-ea"/>
              </a:rPr>
              <a:t>Cookies</a:t>
            </a:r>
            <a:r>
              <a:rPr lang="zh-CN" altLang="zh-CN" dirty="0">
                <a:latin typeface="+mn-ea"/>
              </a:rPr>
              <a:t>里提取的用户标识，去掉后依然能打开网页。然后把第一页的网址改为</a:t>
            </a:r>
            <a:r>
              <a:rPr lang="en-US" altLang="zh-CN" dirty="0">
                <a:latin typeface="+mn-ea"/>
              </a:rPr>
              <a:t>http://www.qiushibaike.com/text/page/1/</a:t>
            </a:r>
            <a:r>
              <a:rPr lang="zh-CN" altLang="zh-CN" dirty="0">
                <a:latin typeface="+mn-ea"/>
              </a:rPr>
              <a:t>也能正常浏览，故只需更改</a:t>
            </a:r>
            <a:r>
              <a:rPr lang="en-US" altLang="zh-CN" dirty="0">
                <a:latin typeface="+mn-ea"/>
              </a:rPr>
              <a:t>page</a:t>
            </a:r>
            <a:r>
              <a:rPr lang="zh-CN" altLang="zh-CN" dirty="0">
                <a:latin typeface="+mn-ea"/>
              </a:rPr>
              <a:t>后面的数字即可，以此来构造出</a:t>
            </a:r>
            <a:r>
              <a:rPr lang="en-US" altLang="zh-CN" dirty="0">
                <a:latin typeface="+mn-ea"/>
              </a:rPr>
              <a:t>35</a:t>
            </a:r>
            <a:r>
              <a:rPr lang="zh-CN" altLang="zh-CN" dirty="0">
                <a:latin typeface="+mn-ea"/>
              </a:rPr>
              <a:t>页的网址。</a:t>
            </a:r>
          </a:p>
          <a:p>
            <a:pPr marL="0" indent="0">
              <a:buNone/>
            </a:pPr>
            <a:endParaRPr lang="zh-CN" altLang="zh-CN" dirty="0">
              <a:latin typeface="+mn-ea"/>
            </a:endParaRPr>
          </a:p>
          <a:p>
            <a:pPr marL="0" indent="0">
              <a:buNone/>
            </a:pPr>
            <a:endParaRPr lang="zh-CN" altLang="en-US" dirty="0">
              <a:latin typeface="+mn-ea"/>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423" y="1196752"/>
            <a:ext cx="4320479" cy="216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35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1520" y="188640"/>
            <a:ext cx="8208912" cy="6285312"/>
          </a:xfrm>
        </p:spPr>
        <p:txBody>
          <a:bodyPr/>
          <a:lstStyle/>
          <a:p>
            <a:pPr marL="0" indent="0">
              <a:buNone/>
            </a:pPr>
            <a:r>
              <a:rPr lang="zh-CN" altLang="zh-CN" dirty="0">
                <a:latin typeface="+mn-ea"/>
              </a:rPr>
              <a:t>（</a:t>
            </a:r>
            <a:r>
              <a:rPr lang="en-US" altLang="zh-CN" dirty="0">
                <a:latin typeface="+mn-ea"/>
              </a:rPr>
              <a:t>3</a:t>
            </a:r>
            <a:r>
              <a:rPr lang="zh-CN" altLang="zh-CN" dirty="0">
                <a:latin typeface="+mn-ea"/>
              </a:rPr>
              <a:t>）需要爬取的信息有：用户</a:t>
            </a:r>
            <a:r>
              <a:rPr lang="en-US" altLang="zh-CN" dirty="0">
                <a:latin typeface="+mn-ea"/>
              </a:rPr>
              <a:t>ID</a:t>
            </a:r>
            <a:r>
              <a:rPr lang="zh-CN" altLang="zh-CN" dirty="0">
                <a:latin typeface="+mn-ea"/>
              </a:rPr>
              <a:t>，用户等级，用户性别，发表段子文字信息，好笑数量和评论数量，如图</a:t>
            </a:r>
            <a:r>
              <a:rPr lang="en-US" altLang="zh-CN" dirty="0">
                <a:latin typeface="+mn-ea"/>
              </a:rPr>
              <a:t>4.15</a:t>
            </a:r>
            <a:r>
              <a:rPr lang="zh-CN" altLang="zh-CN" dirty="0">
                <a:latin typeface="+mn-ea"/>
              </a:rPr>
              <a:t>所示。</a:t>
            </a: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r>
              <a:rPr lang="zh-CN" altLang="zh-CN" dirty="0" smtClean="0">
                <a:latin typeface="+mn-ea"/>
              </a:rPr>
              <a:t>（</a:t>
            </a:r>
            <a:r>
              <a:rPr lang="en-US" altLang="zh-CN" dirty="0">
                <a:latin typeface="+mn-ea"/>
              </a:rPr>
              <a:t>4</a:t>
            </a:r>
            <a:r>
              <a:rPr lang="zh-CN" altLang="zh-CN" dirty="0">
                <a:latin typeface="+mn-ea"/>
              </a:rPr>
              <a:t>）运用</a:t>
            </a:r>
            <a:r>
              <a:rPr lang="en-US" altLang="zh-CN" dirty="0">
                <a:latin typeface="+mn-ea"/>
              </a:rPr>
              <a:t>Python</a:t>
            </a:r>
            <a:r>
              <a:rPr lang="zh-CN" altLang="zh-CN" dirty="0">
                <a:latin typeface="+mn-ea"/>
              </a:rPr>
              <a:t>对文件的操作，把爬取的信息存储在本地的</a:t>
            </a:r>
            <a:r>
              <a:rPr lang="en-US" altLang="zh-CN" dirty="0">
                <a:latin typeface="+mn-ea"/>
              </a:rPr>
              <a:t>txt</a:t>
            </a:r>
            <a:r>
              <a:rPr lang="zh-CN" altLang="zh-CN" dirty="0">
                <a:latin typeface="+mn-ea"/>
              </a:rPr>
              <a:t>文本中。</a:t>
            </a:r>
          </a:p>
          <a:p>
            <a:pPr marL="0" indent="0">
              <a:buNone/>
            </a:pPr>
            <a:endParaRPr lang="zh-CN" altLang="en-US" dirty="0">
              <a:latin typeface="+mn-ea"/>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40768"/>
            <a:ext cx="43338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88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7787208" cy="850106"/>
          </a:xfrm>
        </p:spPr>
        <p:txBody>
          <a:bodyPr>
            <a:normAutofit/>
          </a:bodyPr>
          <a:lstStyle/>
          <a:p>
            <a:pPr algn="ctr"/>
            <a:r>
              <a:rPr lang="en-US" altLang="zh-CN" sz="4800" b="1" dirty="0">
                <a:solidFill>
                  <a:schemeClr val="tx1"/>
                </a:solidFill>
                <a:latin typeface="+mj-ea"/>
              </a:rPr>
              <a:t>4.4.2  </a:t>
            </a:r>
            <a:r>
              <a:rPr lang="zh-CN" altLang="zh-CN" sz="4800" b="1" dirty="0">
                <a:solidFill>
                  <a:schemeClr val="tx1"/>
                </a:solidFill>
                <a:latin typeface="+mj-ea"/>
              </a:rPr>
              <a:t>爬虫代码及</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251520" y="908720"/>
            <a:ext cx="8352928" cy="5949280"/>
          </a:xfrm>
        </p:spPr>
        <p:txBody>
          <a:bodyPr>
            <a:normAutofit fontScale="92500" lnSpcReduction="20000"/>
          </a:bodyPr>
          <a:lstStyle/>
          <a:p>
            <a:pPr marL="0" indent="0">
              <a:buNone/>
            </a:pPr>
            <a:r>
              <a:rPr lang="zh-CN" altLang="zh-CN" dirty="0">
                <a:latin typeface="+mn-ea"/>
              </a:rPr>
              <a:t>代码如下：</a:t>
            </a:r>
          </a:p>
          <a:p>
            <a:pPr marL="0" indent="0">
              <a:buNone/>
            </a:pPr>
            <a:r>
              <a:rPr lang="en-US" altLang="zh-CN" dirty="0">
                <a:latin typeface="+mn-ea"/>
              </a:rPr>
              <a:t>01	import requests</a:t>
            </a:r>
            <a:endParaRPr lang="zh-CN" altLang="zh-CN" dirty="0">
              <a:latin typeface="+mn-ea"/>
            </a:endParaRPr>
          </a:p>
          <a:p>
            <a:pPr marL="0" indent="0">
              <a:buNone/>
            </a:pPr>
            <a:r>
              <a:rPr lang="en-US" altLang="zh-CN" dirty="0">
                <a:latin typeface="+mn-ea"/>
              </a:rPr>
              <a:t>02	import re				#</a:t>
            </a:r>
            <a:r>
              <a:rPr lang="zh-CN" altLang="zh-CN" dirty="0">
                <a:latin typeface="+mn-ea"/>
              </a:rPr>
              <a:t>导入相应的库文件</a:t>
            </a:r>
          </a:p>
          <a:p>
            <a:pPr marL="0" indent="0">
              <a:buNone/>
            </a:pPr>
            <a:r>
              <a:rPr lang="en-US" altLang="zh-CN" dirty="0">
                <a:latin typeface="+mn-ea"/>
              </a:rPr>
              <a:t>03	</a:t>
            </a:r>
            <a:endParaRPr lang="zh-CN" altLang="zh-CN" dirty="0">
              <a:latin typeface="+mn-ea"/>
            </a:endParaRPr>
          </a:p>
          <a:p>
            <a:pPr marL="0" indent="0">
              <a:buNone/>
            </a:pPr>
            <a:r>
              <a:rPr lang="en-US" altLang="zh-CN" dirty="0">
                <a:latin typeface="+mn-ea"/>
              </a:rPr>
              <a:t>04	headers = {</a:t>
            </a:r>
            <a:endParaRPr lang="zh-CN" altLang="zh-CN" dirty="0">
              <a:latin typeface="+mn-ea"/>
            </a:endParaRPr>
          </a:p>
          <a:p>
            <a:pPr marL="0" indent="0">
              <a:buNone/>
            </a:pPr>
            <a:r>
              <a:rPr lang="en-US" altLang="zh-CN" dirty="0">
                <a:latin typeface="+mn-ea"/>
              </a:rPr>
              <a:t>05	    '</a:t>
            </a:r>
            <a:r>
              <a:rPr lang="en-US" altLang="zh-CN" dirty="0" err="1">
                <a:latin typeface="+mn-ea"/>
              </a:rPr>
              <a:t>User-Agent':'Mozilla</a:t>
            </a:r>
            <a:r>
              <a:rPr lang="en-US" altLang="zh-CN" dirty="0">
                <a:latin typeface="+mn-ea"/>
              </a:rPr>
              <a:t>/5.0 (Windows NT 6.1; WOW64) </a:t>
            </a:r>
            <a:r>
              <a:rPr lang="en-US" altLang="zh-CN" dirty="0" err="1">
                <a:latin typeface="+mn-ea"/>
              </a:rPr>
              <a:t>AppleWebKit</a:t>
            </a:r>
            <a:r>
              <a:rPr lang="en-US" altLang="zh-CN" dirty="0">
                <a:latin typeface="+mn-ea"/>
              </a:rPr>
              <a:t>/537.36 (KHTML, like 06	Gecko) Chrome/53.0.2785.143 Safari/537.36'</a:t>
            </a:r>
            <a:endParaRPr lang="zh-CN" altLang="zh-CN" dirty="0">
              <a:latin typeface="+mn-ea"/>
            </a:endParaRPr>
          </a:p>
          <a:p>
            <a:pPr marL="0" indent="0">
              <a:buNone/>
            </a:pPr>
            <a:r>
              <a:rPr lang="en-US" altLang="zh-CN" dirty="0">
                <a:latin typeface="+mn-ea"/>
              </a:rPr>
              <a:t>07	}				#</a:t>
            </a:r>
            <a:r>
              <a:rPr lang="zh-CN" altLang="zh-CN" dirty="0">
                <a:latin typeface="+mn-ea"/>
              </a:rPr>
              <a:t>加入请求头</a:t>
            </a:r>
          </a:p>
          <a:p>
            <a:pPr marL="0" indent="0">
              <a:buNone/>
            </a:pPr>
            <a:r>
              <a:rPr lang="en-US" altLang="zh-CN" dirty="0">
                <a:latin typeface="+mn-ea"/>
              </a:rPr>
              <a:t>08	</a:t>
            </a:r>
            <a:endParaRPr lang="zh-CN" altLang="zh-CN" dirty="0">
              <a:latin typeface="+mn-ea"/>
            </a:endParaRPr>
          </a:p>
          <a:p>
            <a:pPr marL="0" indent="0">
              <a:buNone/>
            </a:pPr>
            <a:r>
              <a:rPr lang="en-US" altLang="zh-CN" dirty="0">
                <a:latin typeface="+mn-ea"/>
              </a:rPr>
              <a:t>09	</a:t>
            </a:r>
            <a:r>
              <a:rPr lang="en-US" altLang="zh-CN" dirty="0" err="1">
                <a:latin typeface="+mn-ea"/>
              </a:rPr>
              <a:t>info_lists</a:t>
            </a:r>
            <a:r>
              <a:rPr lang="en-US" altLang="zh-CN" dirty="0">
                <a:latin typeface="+mn-ea"/>
              </a:rPr>
              <a:t> = []		#</a:t>
            </a:r>
            <a:r>
              <a:rPr lang="zh-CN" altLang="zh-CN" dirty="0">
                <a:latin typeface="+mn-ea"/>
              </a:rPr>
              <a:t>初始化列表，用于装入爬虫信息</a:t>
            </a:r>
          </a:p>
          <a:p>
            <a:pPr marL="0" indent="0">
              <a:buNone/>
            </a:pPr>
            <a:r>
              <a:rPr lang="en-US" altLang="zh-CN" dirty="0">
                <a:latin typeface="+mn-ea"/>
              </a:rPr>
              <a:t>10	</a:t>
            </a:r>
            <a:endParaRPr lang="zh-CN" altLang="zh-CN" dirty="0">
              <a:latin typeface="+mn-ea"/>
            </a:endParaRPr>
          </a:p>
          <a:p>
            <a:pPr marL="0" indent="0">
              <a:buNone/>
            </a:pPr>
            <a:r>
              <a:rPr lang="en-US" altLang="zh-CN" dirty="0">
                <a:latin typeface="+mn-ea"/>
              </a:rPr>
              <a:t>11	</a:t>
            </a:r>
            <a:r>
              <a:rPr lang="en-US" altLang="zh-CN" dirty="0" err="1">
                <a:latin typeface="+mn-ea"/>
              </a:rPr>
              <a:t>def</a:t>
            </a:r>
            <a:r>
              <a:rPr lang="en-US" altLang="zh-CN" dirty="0">
                <a:latin typeface="+mn-ea"/>
              </a:rPr>
              <a:t> </a:t>
            </a:r>
            <a:r>
              <a:rPr lang="en-US" altLang="zh-CN" dirty="0" err="1">
                <a:latin typeface="+mn-ea"/>
              </a:rPr>
              <a:t>judgment_sex</a:t>
            </a:r>
            <a:r>
              <a:rPr lang="en-US" altLang="zh-CN" dirty="0">
                <a:latin typeface="+mn-ea"/>
              </a:rPr>
              <a:t>(</a:t>
            </a:r>
            <a:r>
              <a:rPr lang="en-US" altLang="zh-CN" dirty="0" err="1">
                <a:latin typeface="+mn-ea"/>
              </a:rPr>
              <a:t>class_name</a:t>
            </a:r>
            <a:r>
              <a:rPr lang="en-US" altLang="zh-CN" dirty="0">
                <a:latin typeface="+mn-ea"/>
              </a:rPr>
              <a:t>):		#</a:t>
            </a:r>
            <a:r>
              <a:rPr lang="zh-CN" altLang="zh-CN" dirty="0">
                <a:latin typeface="+mn-ea"/>
              </a:rPr>
              <a:t>定义获取用户性别的函数</a:t>
            </a:r>
          </a:p>
          <a:p>
            <a:pPr marL="0" indent="0">
              <a:buNone/>
            </a:pPr>
            <a:r>
              <a:rPr lang="en-US" altLang="zh-CN" dirty="0">
                <a:latin typeface="+mn-ea"/>
              </a:rPr>
              <a:t>12	  if </a:t>
            </a:r>
            <a:r>
              <a:rPr lang="en-US" altLang="zh-CN" dirty="0" err="1">
                <a:latin typeface="+mn-ea"/>
              </a:rPr>
              <a:t>class_name</a:t>
            </a:r>
            <a:r>
              <a:rPr lang="en-US" altLang="zh-CN" dirty="0">
                <a:latin typeface="+mn-ea"/>
              </a:rPr>
              <a:t> == '</a:t>
            </a:r>
            <a:r>
              <a:rPr lang="en-US" altLang="zh-CN" dirty="0" err="1">
                <a:latin typeface="+mn-ea"/>
              </a:rPr>
              <a:t>womenIcon</a:t>
            </a:r>
            <a:r>
              <a:rPr lang="en-US" altLang="zh-CN" dirty="0">
                <a:latin typeface="+mn-ea"/>
              </a:rPr>
              <a:t>':</a:t>
            </a:r>
            <a:endParaRPr lang="zh-CN" altLang="zh-CN" dirty="0">
              <a:latin typeface="+mn-ea"/>
            </a:endParaRPr>
          </a:p>
          <a:p>
            <a:pPr marL="0" indent="0">
              <a:buNone/>
            </a:pPr>
            <a:r>
              <a:rPr lang="en-US" altLang="zh-CN" dirty="0">
                <a:latin typeface="+mn-ea"/>
              </a:rPr>
              <a:t>13	      return '</a:t>
            </a:r>
            <a:r>
              <a:rPr lang="zh-CN" altLang="zh-CN" dirty="0">
                <a:latin typeface="+mn-ea"/>
              </a:rPr>
              <a:t>女</a:t>
            </a:r>
            <a:r>
              <a:rPr lang="en-US" altLang="zh-CN" dirty="0">
                <a:latin typeface="+mn-ea"/>
              </a:rPr>
              <a:t>'</a:t>
            </a:r>
            <a:endParaRPr lang="zh-CN" altLang="zh-CN" dirty="0">
              <a:latin typeface="+mn-ea"/>
            </a:endParaRPr>
          </a:p>
          <a:p>
            <a:pPr marL="0" indent="0">
              <a:buNone/>
            </a:pPr>
            <a:r>
              <a:rPr lang="en-US" altLang="zh-CN" dirty="0"/>
              <a:t>14	  else</a:t>
            </a:r>
            <a:r>
              <a:rPr lang="en-US" altLang="zh-CN" dirty="0" smtClean="0"/>
              <a:t>:</a:t>
            </a:r>
            <a:endParaRPr lang="zh-CN" altLang="zh-CN" dirty="0"/>
          </a:p>
        </p:txBody>
      </p:sp>
    </p:spTree>
    <p:extLst>
      <p:ext uri="{BB962C8B-B14F-4D97-AF65-F5344CB8AC3E}">
        <p14:creationId xmlns:p14="http://schemas.microsoft.com/office/powerpoint/2010/main" val="386821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0"/>
            <a:ext cx="8712968" cy="7101408"/>
          </a:xfrm>
        </p:spPr>
        <p:txBody>
          <a:bodyPr>
            <a:normAutofit fontScale="85000" lnSpcReduction="20000"/>
          </a:bodyPr>
          <a:lstStyle/>
          <a:p>
            <a:pPr marL="0" indent="0">
              <a:buNone/>
            </a:pPr>
            <a:r>
              <a:rPr lang="en-US" altLang="zh-CN" dirty="0" smtClean="0">
                <a:latin typeface="+mn-ea"/>
              </a:rPr>
              <a:t>15</a:t>
            </a:r>
            <a:r>
              <a:rPr lang="en-US" altLang="zh-CN" dirty="0">
                <a:latin typeface="+mn-ea"/>
              </a:rPr>
              <a:t>	      return  '</a:t>
            </a:r>
            <a:r>
              <a:rPr lang="zh-CN" altLang="zh-CN" dirty="0">
                <a:latin typeface="+mn-ea"/>
              </a:rPr>
              <a:t>男</a:t>
            </a:r>
            <a:r>
              <a:rPr lang="en-US" altLang="zh-CN" dirty="0">
                <a:latin typeface="+mn-ea"/>
              </a:rPr>
              <a:t>'</a:t>
            </a:r>
            <a:endParaRPr lang="zh-CN" altLang="zh-CN" dirty="0">
              <a:latin typeface="+mn-ea"/>
            </a:endParaRPr>
          </a:p>
          <a:p>
            <a:pPr marL="0" indent="0">
              <a:buNone/>
            </a:pPr>
            <a:r>
              <a:rPr lang="en-US" altLang="zh-CN" dirty="0">
                <a:latin typeface="+mn-ea"/>
              </a:rPr>
              <a:t>16	</a:t>
            </a:r>
            <a:endParaRPr lang="zh-CN" altLang="zh-CN" dirty="0">
              <a:latin typeface="+mn-ea"/>
            </a:endParaRPr>
          </a:p>
          <a:p>
            <a:pPr marL="0" indent="0">
              <a:buNone/>
            </a:pPr>
            <a:r>
              <a:rPr lang="en-US" altLang="zh-CN" dirty="0">
                <a:latin typeface="+mn-ea"/>
              </a:rPr>
              <a:t>17	</a:t>
            </a:r>
            <a:r>
              <a:rPr lang="en-US" altLang="zh-CN" dirty="0" err="1">
                <a:latin typeface="+mn-ea"/>
              </a:rPr>
              <a:t>def</a:t>
            </a:r>
            <a:r>
              <a:rPr lang="en-US" altLang="zh-CN" dirty="0">
                <a:latin typeface="+mn-ea"/>
              </a:rPr>
              <a:t> </a:t>
            </a:r>
            <a:r>
              <a:rPr lang="en-US" altLang="zh-CN" dirty="0" err="1">
                <a:latin typeface="+mn-ea"/>
              </a:rPr>
              <a:t>get_info</a:t>
            </a:r>
            <a:r>
              <a:rPr lang="en-US" altLang="zh-CN" dirty="0">
                <a:latin typeface="+mn-ea"/>
              </a:rPr>
              <a:t>(</a:t>
            </a:r>
            <a:r>
              <a:rPr lang="en-US" altLang="zh-CN" dirty="0" err="1">
                <a:latin typeface="+mn-ea"/>
              </a:rPr>
              <a:t>url</a:t>
            </a:r>
            <a:r>
              <a:rPr lang="en-US" altLang="zh-CN" dirty="0">
                <a:latin typeface="+mn-ea"/>
              </a:rPr>
              <a:t>):</a:t>
            </a:r>
            <a:endParaRPr lang="zh-CN" altLang="zh-CN" dirty="0">
              <a:latin typeface="+mn-ea"/>
            </a:endParaRPr>
          </a:p>
          <a:p>
            <a:pPr marL="0" indent="0">
              <a:buNone/>
            </a:pPr>
            <a:r>
              <a:rPr lang="en-US" altLang="zh-CN" dirty="0">
                <a:latin typeface="+mn-ea"/>
              </a:rPr>
              <a:t>18	    res = </a:t>
            </a:r>
            <a:r>
              <a:rPr lang="en-US" altLang="zh-CN" dirty="0" err="1">
                <a:latin typeface="+mn-ea"/>
              </a:rPr>
              <a:t>requests.get</a:t>
            </a:r>
            <a:r>
              <a:rPr lang="en-US" altLang="zh-CN" dirty="0">
                <a:latin typeface="+mn-ea"/>
              </a:rPr>
              <a:t>(</a:t>
            </a:r>
            <a:r>
              <a:rPr lang="en-US" altLang="zh-CN" dirty="0" err="1">
                <a:latin typeface="+mn-ea"/>
              </a:rPr>
              <a:t>url</a:t>
            </a:r>
            <a:r>
              <a:rPr lang="en-US" altLang="zh-CN" dirty="0">
                <a:latin typeface="+mn-ea"/>
              </a:rPr>
              <a:t>)</a:t>
            </a:r>
            <a:endParaRPr lang="zh-CN" altLang="zh-CN" dirty="0">
              <a:latin typeface="+mn-ea"/>
            </a:endParaRPr>
          </a:p>
          <a:p>
            <a:pPr marL="0" indent="0">
              <a:buNone/>
            </a:pPr>
            <a:r>
              <a:rPr lang="en-US" altLang="zh-CN" dirty="0">
                <a:latin typeface="+mn-ea"/>
              </a:rPr>
              <a:t>19	    ids = </a:t>
            </a:r>
            <a:r>
              <a:rPr lang="en-US" altLang="zh-CN" dirty="0" err="1">
                <a:latin typeface="+mn-ea"/>
              </a:rPr>
              <a:t>re.findall</a:t>
            </a:r>
            <a:r>
              <a:rPr lang="en-US" altLang="zh-CN" dirty="0">
                <a:latin typeface="+mn-ea"/>
              </a:rPr>
              <a:t>('&lt;h2&gt;(.*?)&lt;/h2&gt;',</a:t>
            </a:r>
            <a:r>
              <a:rPr lang="en-US" altLang="zh-CN" dirty="0" err="1">
                <a:latin typeface="+mn-ea"/>
              </a:rPr>
              <a:t>res.text,re.S</a:t>
            </a:r>
            <a:r>
              <a:rPr lang="en-US" altLang="zh-CN" dirty="0">
                <a:latin typeface="+mn-ea"/>
              </a:rPr>
              <a:t>)</a:t>
            </a:r>
            <a:endParaRPr lang="zh-CN" altLang="zh-CN" dirty="0">
              <a:latin typeface="+mn-ea"/>
            </a:endParaRPr>
          </a:p>
          <a:p>
            <a:pPr marL="0" indent="0">
              <a:buNone/>
            </a:pPr>
            <a:r>
              <a:rPr lang="en-US" altLang="zh-CN" dirty="0">
                <a:latin typeface="+mn-ea"/>
              </a:rPr>
              <a:t>20	    levels = </a:t>
            </a:r>
            <a:r>
              <a:rPr lang="en-US" altLang="zh-CN" dirty="0" err="1">
                <a:latin typeface="+mn-ea"/>
              </a:rPr>
              <a:t>re.findall</a:t>
            </a:r>
            <a:r>
              <a:rPr lang="en-US" altLang="zh-CN" dirty="0">
                <a:latin typeface="+mn-ea"/>
              </a:rPr>
              <a:t>('&lt;div class="</a:t>
            </a:r>
            <a:r>
              <a:rPr lang="en-US" altLang="zh-CN" dirty="0" err="1">
                <a:latin typeface="+mn-ea"/>
              </a:rPr>
              <a:t>articleGender</a:t>
            </a:r>
            <a:r>
              <a:rPr lang="en-US" altLang="zh-CN" dirty="0">
                <a:latin typeface="+mn-ea"/>
              </a:rPr>
              <a:t> \</a:t>
            </a:r>
            <a:r>
              <a:rPr lang="en-US" altLang="zh-CN" dirty="0" err="1">
                <a:latin typeface="+mn-ea"/>
              </a:rPr>
              <a:t>D+Icon</a:t>
            </a:r>
            <a:r>
              <a:rPr lang="en-US" altLang="zh-CN" dirty="0">
                <a:latin typeface="+mn-ea"/>
              </a:rPr>
              <a:t>"&gt;(.*?)&lt;/div&gt;',</a:t>
            </a:r>
            <a:r>
              <a:rPr lang="en-US" altLang="zh-CN" dirty="0" err="1">
                <a:latin typeface="+mn-ea"/>
              </a:rPr>
              <a:t>res.text,re.S</a:t>
            </a:r>
            <a:r>
              <a:rPr lang="en-US" altLang="zh-CN" dirty="0">
                <a:latin typeface="+mn-ea"/>
              </a:rPr>
              <a:t>)</a:t>
            </a:r>
            <a:endParaRPr lang="zh-CN" altLang="zh-CN" dirty="0">
              <a:latin typeface="+mn-ea"/>
            </a:endParaRPr>
          </a:p>
          <a:p>
            <a:pPr marL="0" indent="0">
              <a:buNone/>
            </a:pPr>
            <a:r>
              <a:rPr lang="en-US" altLang="zh-CN" dirty="0">
                <a:latin typeface="+mn-ea"/>
              </a:rPr>
              <a:t>21	    </a:t>
            </a:r>
            <a:r>
              <a:rPr lang="en-US" altLang="zh-CN" dirty="0" err="1">
                <a:latin typeface="+mn-ea"/>
              </a:rPr>
              <a:t>sexs</a:t>
            </a:r>
            <a:r>
              <a:rPr lang="en-US" altLang="zh-CN" dirty="0">
                <a:latin typeface="+mn-ea"/>
              </a:rPr>
              <a:t> = </a:t>
            </a:r>
            <a:r>
              <a:rPr lang="en-US" altLang="zh-CN" dirty="0" err="1">
                <a:latin typeface="+mn-ea"/>
              </a:rPr>
              <a:t>re.findall</a:t>
            </a:r>
            <a:r>
              <a:rPr lang="en-US" altLang="zh-CN" dirty="0">
                <a:latin typeface="+mn-ea"/>
              </a:rPr>
              <a:t>('&lt;div class="</a:t>
            </a:r>
            <a:r>
              <a:rPr lang="en-US" altLang="zh-CN" dirty="0" err="1">
                <a:latin typeface="+mn-ea"/>
              </a:rPr>
              <a:t>articleGender</a:t>
            </a:r>
            <a:r>
              <a:rPr lang="en-US" altLang="zh-CN" dirty="0">
                <a:latin typeface="+mn-ea"/>
              </a:rPr>
              <a:t> (.*?)"&gt;',</a:t>
            </a:r>
            <a:r>
              <a:rPr lang="en-US" altLang="zh-CN" dirty="0" err="1">
                <a:latin typeface="+mn-ea"/>
              </a:rPr>
              <a:t>res.text,re.S</a:t>
            </a:r>
            <a:r>
              <a:rPr lang="en-US" altLang="zh-CN" dirty="0">
                <a:latin typeface="+mn-ea"/>
              </a:rPr>
              <a:t>)</a:t>
            </a:r>
            <a:endParaRPr lang="zh-CN" altLang="zh-CN" dirty="0">
              <a:latin typeface="+mn-ea"/>
            </a:endParaRPr>
          </a:p>
          <a:p>
            <a:pPr marL="0" indent="0">
              <a:buNone/>
            </a:pPr>
            <a:r>
              <a:rPr lang="en-US" altLang="zh-CN" dirty="0">
                <a:latin typeface="+mn-ea"/>
              </a:rPr>
              <a:t>22	    contents = </a:t>
            </a:r>
            <a:r>
              <a:rPr lang="en-US" altLang="zh-CN" dirty="0" err="1">
                <a:latin typeface="+mn-ea"/>
              </a:rPr>
              <a:t>re.findall</a:t>
            </a:r>
            <a:r>
              <a:rPr lang="en-US" altLang="zh-CN" dirty="0">
                <a:latin typeface="+mn-ea"/>
              </a:rPr>
              <a:t>('&lt;div class="content"&gt;.*?&lt;span&gt;(.*?)&lt;/span&gt;',</a:t>
            </a:r>
            <a:r>
              <a:rPr lang="en-US" altLang="zh-CN" dirty="0" err="1">
                <a:latin typeface="+mn-ea"/>
              </a:rPr>
              <a:t>res.text,re.S</a:t>
            </a:r>
            <a:r>
              <a:rPr lang="en-US" altLang="zh-CN" dirty="0">
                <a:latin typeface="+mn-ea"/>
              </a:rPr>
              <a:t>)</a:t>
            </a:r>
            <a:endParaRPr lang="zh-CN" altLang="zh-CN" dirty="0">
              <a:latin typeface="+mn-ea"/>
            </a:endParaRPr>
          </a:p>
          <a:p>
            <a:pPr marL="0" indent="0">
              <a:buNone/>
            </a:pPr>
            <a:r>
              <a:rPr lang="en-US" altLang="zh-CN" dirty="0">
                <a:latin typeface="+mn-ea"/>
              </a:rPr>
              <a:t>23	    laughs = </a:t>
            </a:r>
            <a:r>
              <a:rPr lang="en-US" altLang="zh-CN" dirty="0" err="1">
                <a:latin typeface="+mn-ea"/>
              </a:rPr>
              <a:t>re.findall</a:t>
            </a:r>
            <a:r>
              <a:rPr lang="en-US" altLang="zh-CN" dirty="0">
                <a:latin typeface="+mn-ea"/>
              </a:rPr>
              <a:t>('&lt;span class="stats-vote"&gt;&lt;</a:t>
            </a:r>
            <a:r>
              <a:rPr lang="en-US" altLang="zh-CN" dirty="0" err="1">
                <a:latin typeface="+mn-ea"/>
              </a:rPr>
              <a:t>i</a:t>
            </a:r>
            <a:r>
              <a:rPr lang="en-US" altLang="zh-CN" dirty="0">
                <a:latin typeface="+mn-ea"/>
              </a:rPr>
              <a:t> class="number"&gt;(\d+)&lt;/</a:t>
            </a:r>
            <a:r>
              <a:rPr lang="en-US" altLang="zh-CN" dirty="0" err="1">
                <a:latin typeface="+mn-ea"/>
              </a:rPr>
              <a:t>i</a:t>
            </a:r>
            <a:r>
              <a:rPr lang="en-US" altLang="zh-CN" dirty="0">
                <a:latin typeface="+mn-ea"/>
              </a:rPr>
              <a:t>&gt;',</a:t>
            </a:r>
            <a:r>
              <a:rPr lang="en-US" altLang="zh-CN" dirty="0" err="1">
                <a:latin typeface="+mn-ea"/>
              </a:rPr>
              <a:t>res.text,re.S</a:t>
            </a:r>
            <a:r>
              <a:rPr lang="en-US" altLang="zh-CN" dirty="0">
                <a:latin typeface="+mn-ea"/>
              </a:rPr>
              <a:t>)</a:t>
            </a:r>
            <a:endParaRPr lang="zh-CN" altLang="zh-CN" dirty="0">
              <a:latin typeface="+mn-ea"/>
            </a:endParaRPr>
          </a:p>
          <a:p>
            <a:pPr marL="0" indent="0">
              <a:buNone/>
            </a:pPr>
            <a:r>
              <a:rPr lang="en-US" altLang="zh-CN" dirty="0">
                <a:latin typeface="+mn-ea"/>
              </a:rPr>
              <a:t>24	    comments = </a:t>
            </a:r>
            <a:r>
              <a:rPr lang="en-US" altLang="zh-CN" dirty="0" err="1">
                <a:latin typeface="+mn-ea"/>
              </a:rPr>
              <a:t>re.findall</a:t>
            </a:r>
            <a:r>
              <a:rPr lang="en-US" altLang="zh-CN" dirty="0">
                <a:latin typeface="+mn-ea"/>
              </a:rPr>
              <a:t>('&lt;</a:t>
            </a:r>
            <a:r>
              <a:rPr lang="en-US" altLang="zh-CN" dirty="0" err="1">
                <a:latin typeface="+mn-ea"/>
              </a:rPr>
              <a:t>i</a:t>
            </a:r>
            <a:r>
              <a:rPr lang="en-US" altLang="zh-CN" dirty="0">
                <a:latin typeface="+mn-ea"/>
              </a:rPr>
              <a:t> class="number"&gt;(\d+)&lt;/</a:t>
            </a:r>
            <a:r>
              <a:rPr lang="en-US" altLang="zh-CN" dirty="0" err="1">
                <a:latin typeface="+mn-ea"/>
              </a:rPr>
              <a:t>i</a:t>
            </a:r>
            <a:r>
              <a:rPr lang="en-US" altLang="zh-CN" dirty="0">
                <a:latin typeface="+mn-ea"/>
              </a:rPr>
              <a:t>&gt; </a:t>
            </a:r>
            <a:r>
              <a:rPr lang="zh-CN" altLang="zh-CN" dirty="0">
                <a:latin typeface="+mn-ea"/>
              </a:rPr>
              <a:t>评论</a:t>
            </a:r>
            <a:r>
              <a:rPr lang="en-US" altLang="zh-CN" dirty="0">
                <a:latin typeface="+mn-ea"/>
              </a:rPr>
              <a:t>',</a:t>
            </a:r>
            <a:r>
              <a:rPr lang="en-US" altLang="zh-CN" dirty="0" err="1">
                <a:latin typeface="+mn-ea"/>
              </a:rPr>
              <a:t>res.text,re.S</a:t>
            </a:r>
            <a:r>
              <a:rPr lang="en-US" altLang="zh-CN" dirty="0">
                <a:latin typeface="+mn-ea"/>
              </a:rPr>
              <a:t>)</a:t>
            </a:r>
            <a:endParaRPr lang="zh-CN" altLang="zh-CN" dirty="0">
              <a:latin typeface="+mn-ea"/>
            </a:endParaRPr>
          </a:p>
          <a:p>
            <a:pPr marL="0" indent="0">
              <a:buNone/>
            </a:pPr>
            <a:r>
              <a:rPr lang="en-US" altLang="zh-CN" dirty="0">
                <a:latin typeface="+mn-ea"/>
              </a:rPr>
              <a:t>25	    for </a:t>
            </a:r>
            <a:r>
              <a:rPr lang="en-US" altLang="zh-CN" dirty="0" err="1">
                <a:latin typeface="+mn-ea"/>
              </a:rPr>
              <a:t>id,level,sex,content,laugh,comment</a:t>
            </a:r>
            <a:r>
              <a:rPr lang="en-US" altLang="zh-CN" dirty="0">
                <a:latin typeface="+mn-ea"/>
              </a:rPr>
              <a:t> in zip(</a:t>
            </a:r>
            <a:r>
              <a:rPr lang="en-US" altLang="zh-CN" dirty="0" err="1">
                <a:latin typeface="+mn-ea"/>
              </a:rPr>
              <a:t>ids,levels,sexs,contents,laughs,comments</a:t>
            </a:r>
            <a:r>
              <a:rPr lang="en-US" altLang="zh-CN" dirty="0">
                <a:latin typeface="+mn-ea"/>
              </a:rPr>
              <a:t>):</a:t>
            </a:r>
            <a:endParaRPr lang="zh-CN" altLang="zh-CN" dirty="0">
              <a:latin typeface="+mn-ea"/>
            </a:endParaRPr>
          </a:p>
          <a:p>
            <a:pPr marL="0" indent="0">
              <a:buNone/>
            </a:pPr>
            <a:r>
              <a:rPr lang="en-US" altLang="zh-CN" dirty="0">
                <a:latin typeface="+mn-ea"/>
              </a:rPr>
              <a:t>26	        info = {</a:t>
            </a:r>
            <a:endParaRPr lang="zh-CN" altLang="zh-CN" dirty="0">
              <a:latin typeface="+mn-ea"/>
            </a:endParaRPr>
          </a:p>
          <a:p>
            <a:pPr marL="0" indent="0">
              <a:buNone/>
            </a:pPr>
            <a:r>
              <a:rPr lang="en-US" altLang="zh-CN" dirty="0">
                <a:latin typeface="+mn-ea"/>
              </a:rPr>
              <a:t>27	            '</a:t>
            </a:r>
            <a:r>
              <a:rPr lang="en-US" altLang="zh-CN" dirty="0" err="1">
                <a:latin typeface="+mn-ea"/>
              </a:rPr>
              <a:t>id':id</a:t>
            </a:r>
            <a:r>
              <a:rPr lang="en-US" altLang="zh-CN" dirty="0">
                <a:latin typeface="+mn-ea"/>
              </a:rPr>
              <a:t>,</a:t>
            </a:r>
            <a:endParaRPr lang="zh-CN" altLang="zh-CN" dirty="0">
              <a:latin typeface="+mn-ea"/>
            </a:endParaRPr>
          </a:p>
          <a:p>
            <a:pPr marL="0" indent="0">
              <a:buNone/>
            </a:pPr>
            <a:r>
              <a:rPr lang="en-US" altLang="zh-CN" dirty="0">
                <a:latin typeface="+mn-ea"/>
              </a:rPr>
              <a:t>28	            '</a:t>
            </a:r>
            <a:r>
              <a:rPr lang="en-US" altLang="zh-CN" dirty="0" err="1">
                <a:latin typeface="+mn-ea"/>
              </a:rPr>
              <a:t>level':level</a:t>
            </a:r>
            <a:r>
              <a:rPr lang="en-US" altLang="zh-CN" dirty="0">
                <a:latin typeface="+mn-ea"/>
              </a:rPr>
              <a:t>,</a:t>
            </a:r>
            <a:endParaRPr lang="zh-CN" altLang="zh-CN" dirty="0">
              <a:latin typeface="+mn-ea"/>
            </a:endParaRPr>
          </a:p>
          <a:p>
            <a:pPr marL="0" indent="0">
              <a:buNone/>
            </a:pPr>
            <a:r>
              <a:rPr lang="en-US" altLang="zh-CN" dirty="0">
                <a:latin typeface="+mn-ea"/>
              </a:rPr>
              <a:t>29	            'sex':</a:t>
            </a:r>
            <a:r>
              <a:rPr lang="en-US" altLang="zh-CN" dirty="0" err="1">
                <a:latin typeface="+mn-ea"/>
              </a:rPr>
              <a:t>judgment_sex</a:t>
            </a:r>
            <a:r>
              <a:rPr lang="en-US" altLang="zh-CN" dirty="0">
                <a:latin typeface="+mn-ea"/>
              </a:rPr>
              <a:t>(sex),		#</a:t>
            </a:r>
            <a:r>
              <a:rPr lang="zh-CN" altLang="zh-CN" dirty="0">
                <a:latin typeface="+mn-ea"/>
              </a:rPr>
              <a:t>调用</a:t>
            </a:r>
            <a:r>
              <a:rPr lang="en-US" altLang="zh-CN" dirty="0" err="1">
                <a:latin typeface="+mn-ea"/>
              </a:rPr>
              <a:t>judgment_sex</a:t>
            </a:r>
            <a:r>
              <a:rPr lang="zh-CN" altLang="zh-CN" dirty="0">
                <a:latin typeface="+mn-ea"/>
              </a:rPr>
              <a:t>函数</a:t>
            </a:r>
          </a:p>
          <a:p>
            <a:pPr marL="0" indent="0">
              <a:buNone/>
            </a:pPr>
            <a:r>
              <a:rPr lang="en-US" altLang="zh-CN" dirty="0">
                <a:latin typeface="+mn-ea"/>
              </a:rPr>
              <a:t>30	            '</a:t>
            </a:r>
            <a:r>
              <a:rPr lang="en-US" altLang="zh-CN" dirty="0" err="1">
                <a:latin typeface="+mn-ea"/>
              </a:rPr>
              <a:t>content':content</a:t>
            </a:r>
            <a:r>
              <a:rPr lang="en-US" altLang="zh-CN" dirty="0" smtClean="0">
                <a:latin typeface="+mn-ea"/>
              </a:rPr>
              <a:t>,</a:t>
            </a:r>
            <a:endParaRPr lang="zh-CN" altLang="zh-CN" dirty="0">
              <a:latin typeface="+mn-ea"/>
            </a:endParaRPr>
          </a:p>
        </p:txBody>
      </p:sp>
    </p:spTree>
    <p:extLst>
      <p:ext uri="{BB962C8B-B14F-4D97-AF65-F5344CB8AC3E}">
        <p14:creationId xmlns:p14="http://schemas.microsoft.com/office/powerpoint/2010/main" val="354577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88640"/>
            <a:ext cx="8712968" cy="7128792"/>
          </a:xfrm>
        </p:spPr>
        <p:txBody>
          <a:bodyPr>
            <a:normAutofit fontScale="92500" lnSpcReduction="20000"/>
          </a:bodyPr>
          <a:lstStyle/>
          <a:p>
            <a:pPr marL="0" indent="0">
              <a:buNone/>
            </a:pPr>
            <a:r>
              <a:rPr lang="en-US" altLang="zh-CN" dirty="0">
                <a:latin typeface="+mn-ea"/>
              </a:rPr>
              <a:t>31	            '</a:t>
            </a:r>
            <a:r>
              <a:rPr lang="en-US" altLang="zh-CN" dirty="0" err="1">
                <a:latin typeface="+mn-ea"/>
              </a:rPr>
              <a:t>laugh':laugh</a:t>
            </a:r>
            <a:r>
              <a:rPr lang="en-US" altLang="zh-CN" dirty="0" smtClean="0">
                <a:latin typeface="+mn-ea"/>
              </a:rPr>
              <a:t>,</a:t>
            </a:r>
          </a:p>
          <a:p>
            <a:pPr marL="0" indent="0">
              <a:buNone/>
            </a:pPr>
            <a:r>
              <a:rPr lang="en-US" altLang="zh-CN" dirty="0" smtClean="0">
                <a:latin typeface="+mn-ea"/>
              </a:rPr>
              <a:t>32</a:t>
            </a:r>
            <a:r>
              <a:rPr lang="en-US" altLang="zh-CN" dirty="0">
                <a:latin typeface="+mn-ea"/>
              </a:rPr>
              <a:t>	            '</a:t>
            </a:r>
            <a:r>
              <a:rPr lang="en-US" altLang="zh-CN" dirty="0" err="1">
                <a:latin typeface="+mn-ea"/>
              </a:rPr>
              <a:t>comment':comment</a:t>
            </a:r>
            <a:endParaRPr lang="zh-CN" altLang="zh-CN" dirty="0">
              <a:latin typeface="+mn-ea"/>
            </a:endParaRPr>
          </a:p>
          <a:p>
            <a:pPr marL="0" indent="0">
              <a:buNone/>
            </a:pPr>
            <a:r>
              <a:rPr lang="en-US" altLang="zh-CN" dirty="0">
                <a:latin typeface="+mn-ea"/>
              </a:rPr>
              <a:t>33	        }</a:t>
            </a:r>
            <a:endParaRPr lang="zh-CN" altLang="zh-CN" dirty="0">
              <a:latin typeface="+mn-ea"/>
            </a:endParaRPr>
          </a:p>
          <a:p>
            <a:pPr marL="0" indent="0">
              <a:buNone/>
            </a:pPr>
            <a:r>
              <a:rPr lang="en-US" altLang="zh-CN" dirty="0">
                <a:latin typeface="+mn-ea"/>
              </a:rPr>
              <a:t>34	        </a:t>
            </a:r>
            <a:r>
              <a:rPr lang="en-US" altLang="zh-CN" dirty="0" err="1">
                <a:latin typeface="+mn-ea"/>
              </a:rPr>
              <a:t>info_lists.append</a:t>
            </a:r>
            <a:r>
              <a:rPr lang="en-US" altLang="zh-CN" dirty="0">
                <a:latin typeface="+mn-ea"/>
              </a:rPr>
              <a:t>(info)				#</a:t>
            </a:r>
            <a:r>
              <a:rPr lang="zh-CN" altLang="zh-CN" dirty="0">
                <a:latin typeface="+mn-ea"/>
              </a:rPr>
              <a:t>获取数据，并</a:t>
            </a:r>
            <a:r>
              <a:rPr lang="en-US" altLang="zh-CN" dirty="0">
                <a:latin typeface="+mn-ea"/>
              </a:rPr>
              <a:t>append</a:t>
            </a:r>
            <a:r>
              <a:rPr lang="zh-CN" altLang="zh-CN" dirty="0">
                <a:latin typeface="+mn-ea"/>
              </a:rPr>
              <a:t>到列表中</a:t>
            </a:r>
          </a:p>
          <a:p>
            <a:pPr marL="0" indent="0">
              <a:buNone/>
            </a:pPr>
            <a:r>
              <a:rPr lang="en-US" altLang="zh-CN" dirty="0">
                <a:latin typeface="+mn-ea"/>
              </a:rPr>
              <a:t>35	</a:t>
            </a:r>
            <a:endParaRPr lang="zh-CN" altLang="zh-CN" dirty="0">
              <a:latin typeface="+mn-ea"/>
            </a:endParaRPr>
          </a:p>
          <a:p>
            <a:pPr marL="0" indent="0">
              <a:buNone/>
            </a:pPr>
            <a:r>
              <a:rPr lang="en-US" altLang="zh-CN" dirty="0">
                <a:latin typeface="+mn-ea"/>
              </a:rPr>
              <a:t>36	if __name__ == '__main__':				#</a:t>
            </a:r>
            <a:r>
              <a:rPr lang="zh-CN" altLang="zh-CN" dirty="0">
                <a:latin typeface="+mn-ea"/>
              </a:rPr>
              <a:t>程序主入口</a:t>
            </a:r>
          </a:p>
          <a:p>
            <a:pPr marL="0" indent="0">
              <a:buNone/>
            </a:pPr>
            <a:r>
              <a:rPr lang="en-US" altLang="zh-CN" dirty="0">
                <a:latin typeface="+mn-ea"/>
              </a:rPr>
              <a:t>37	    </a:t>
            </a:r>
            <a:r>
              <a:rPr lang="en-US" altLang="zh-CN" dirty="0" err="1">
                <a:latin typeface="+mn-ea"/>
              </a:rPr>
              <a:t>urls</a:t>
            </a:r>
            <a:r>
              <a:rPr lang="en-US" altLang="zh-CN" dirty="0">
                <a:latin typeface="+mn-ea"/>
              </a:rPr>
              <a:t> = ['http://www.qiushibaike.com/text/page/{}/'.format(str(i)) for </a:t>
            </a:r>
            <a:r>
              <a:rPr lang="en-US" altLang="zh-CN" dirty="0" err="1">
                <a:latin typeface="+mn-ea"/>
              </a:rPr>
              <a:t>i</a:t>
            </a:r>
            <a:r>
              <a:rPr lang="en-US" altLang="zh-CN" dirty="0">
                <a:latin typeface="+mn-ea"/>
              </a:rPr>
              <a:t> in range(1,36)]</a:t>
            </a:r>
            <a:endParaRPr lang="zh-CN" altLang="zh-CN" dirty="0">
              <a:latin typeface="+mn-ea"/>
            </a:endParaRPr>
          </a:p>
          <a:p>
            <a:pPr marL="0" indent="0">
              <a:buNone/>
            </a:pPr>
            <a:r>
              <a:rPr lang="en-US" altLang="zh-CN" dirty="0">
                <a:latin typeface="+mn-ea"/>
              </a:rPr>
              <a:t>38	    for </a:t>
            </a:r>
            <a:r>
              <a:rPr lang="en-US" altLang="zh-CN" dirty="0" err="1">
                <a:latin typeface="+mn-ea"/>
              </a:rPr>
              <a:t>url</a:t>
            </a:r>
            <a:r>
              <a:rPr lang="en-US" altLang="zh-CN" dirty="0">
                <a:latin typeface="+mn-ea"/>
              </a:rPr>
              <a:t> in </a:t>
            </a:r>
            <a:r>
              <a:rPr lang="en-US" altLang="zh-CN" dirty="0" err="1">
                <a:latin typeface="+mn-ea"/>
              </a:rPr>
              <a:t>urls</a:t>
            </a:r>
            <a:r>
              <a:rPr lang="en-US" altLang="zh-CN" dirty="0">
                <a:latin typeface="+mn-ea"/>
              </a:rPr>
              <a:t>:</a:t>
            </a:r>
            <a:endParaRPr lang="zh-CN" altLang="zh-CN" dirty="0">
              <a:latin typeface="+mn-ea"/>
            </a:endParaRPr>
          </a:p>
          <a:p>
            <a:pPr marL="0" indent="0">
              <a:buNone/>
            </a:pPr>
            <a:r>
              <a:rPr lang="en-US" altLang="zh-CN" dirty="0">
                <a:latin typeface="+mn-ea"/>
              </a:rPr>
              <a:t>39	        </a:t>
            </a:r>
            <a:r>
              <a:rPr lang="en-US" altLang="zh-CN" dirty="0" err="1">
                <a:latin typeface="+mn-ea"/>
              </a:rPr>
              <a:t>get_info</a:t>
            </a:r>
            <a:r>
              <a:rPr lang="en-US" altLang="zh-CN" dirty="0">
                <a:latin typeface="+mn-ea"/>
              </a:rPr>
              <a:t>(</a:t>
            </a:r>
            <a:r>
              <a:rPr lang="en-US" altLang="zh-CN" dirty="0" err="1">
                <a:latin typeface="+mn-ea"/>
              </a:rPr>
              <a:t>url</a:t>
            </a:r>
            <a:r>
              <a:rPr lang="en-US" altLang="zh-CN" dirty="0">
                <a:latin typeface="+mn-ea"/>
              </a:rPr>
              <a:t>)					#</a:t>
            </a:r>
            <a:r>
              <a:rPr lang="zh-CN" altLang="zh-CN" dirty="0">
                <a:latin typeface="+mn-ea"/>
              </a:rPr>
              <a:t>循环调用获取爬虫信息的函数</a:t>
            </a:r>
          </a:p>
          <a:p>
            <a:pPr marL="0" indent="0">
              <a:buNone/>
            </a:pPr>
            <a:r>
              <a:rPr lang="en-US" altLang="zh-CN" dirty="0">
                <a:latin typeface="+mn-ea"/>
              </a:rPr>
              <a:t>40	    for </a:t>
            </a:r>
            <a:r>
              <a:rPr lang="en-US" altLang="zh-CN" dirty="0" err="1">
                <a:latin typeface="+mn-ea"/>
              </a:rPr>
              <a:t>info_list</a:t>
            </a:r>
            <a:r>
              <a:rPr lang="en-US" altLang="zh-CN" dirty="0">
                <a:latin typeface="+mn-ea"/>
              </a:rPr>
              <a:t> in </a:t>
            </a:r>
            <a:r>
              <a:rPr lang="en-US" altLang="zh-CN" dirty="0" err="1">
                <a:latin typeface="+mn-ea"/>
              </a:rPr>
              <a:t>info_lists</a:t>
            </a:r>
            <a:r>
              <a:rPr lang="en-US" altLang="zh-CN" dirty="0">
                <a:latin typeface="+mn-ea"/>
              </a:rPr>
              <a:t>:</a:t>
            </a:r>
            <a:endParaRPr lang="zh-CN" altLang="zh-CN" dirty="0">
              <a:latin typeface="+mn-ea"/>
            </a:endParaRPr>
          </a:p>
          <a:p>
            <a:pPr marL="0" indent="0">
              <a:buNone/>
            </a:pPr>
            <a:r>
              <a:rPr lang="en-US" altLang="zh-CN" dirty="0">
                <a:latin typeface="+mn-ea"/>
              </a:rPr>
              <a:t>41	        f = open('C:/Users/Administrator//Desktop/</a:t>
            </a:r>
            <a:r>
              <a:rPr lang="en-US" altLang="zh-CN" dirty="0" err="1">
                <a:latin typeface="+mn-ea"/>
              </a:rPr>
              <a:t>qiushi.text','a</a:t>
            </a:r>
            <a:r>
              <a:rPr lang="en-US" altLang="zh-CN" dirty="0">
                <a:latin typeface="+mn-ea"/>
              </a:rPr>
              <a:t>+')	#</a:t>
            </a:r>
            <a:r>
              <a:rPr lang="zh-CN" altLang="zh-CN" dirty="0">
                <a:latin typeface="+mn-ea"/>
              </a:rPr>
              <a:t>遍历列表，创建</a:t>
            </a:r>
            <a:r>
              <a:rPr lang="en-US" altLang="zh-CN" dirty="0">
                <a:latin typeface="+mn-ea"/>
              </a:rPr>
              <a:t>txt</a:t>
            </a:r>
            <a:r>
              <a:rPr lang="zh-CN" altLang="zh-CN" dirty="0">
                <a:latin typeface="+mn-ea"/>
              </a:rPr>
              <a:t>文件</a:t>
            </a:r>
          </a:p>
          <a:p>
            <a:pPr marL="0" indent="0">
              <a:buNone/>
            </a:pPr>
            <a:r>
              <a:rPr lang="en-US" altLang="zh-CN" dirty="0">
                <a:latin typeface="+mn-ea"/>
              </a:rPr>
              <a:t>42	        try:</a:t>
            </a:r>
            <a:endParaRPr lang="zh-CN" altLang="zh-CN" dirty="0">
              <a:latin typeface="+mn-ea"/>
            </a:endParaRPr>
          </a:p>
          <a:p>
            <a:pPr marL="0" indent="0">
              <a:buNone/>
            </a:pPr>
            <a:r>
              <a:rPr lang="en-US" altLang="zh-CN" dirty="0">
                <a:latin typeface="+mn-ea"/>
              </a:rPr>
              <a:t>43	            </a:t>
            </a:r>
            <a:r>
              <a:rPr lang="en-US" altLang="zh-CN" dirty="0" err="1">
                <a:latin typeface="+mn-ea"/>
              </a:rPr>
              <a:t>f.write</a:t>
            </a:r>
            <a:r>
              <a:rPr lang="en-US" altLang="zh-CN" dirty="0">
                <a:latin typeface="+mn-ea"/>
              </a:rPr>
              <a:t>(</a:t>
            </a:r>
            <a:r>
              <a:rPr lang="en-US" altLang="zh-CN" dirty="0" err="1">
                <a:latin typeface="+mn-ea"/>
              </a:rPr>
              <a:t>info_list</a:t>
            </a:r>
            <a:r>
              <a:rPr lang="en-US" altLang="zh-CN" dirty="0">
                <a:latin typeface="+mn-ea"/>
              </a:rPr>
              <a:t>['id']+'\n')</a:t>
            </a:r>
            <a:endParaRPr lang="zh-CN" altLang="zh-CN" dirty="0">
              <a:latin typeface="+mn-ea"/>
            </a:endParaRPr>
          </a:p>
          <a:p>
            <a:pPr marL="0" indent="0">
              <a:buNone/>
            </a:pPr>
            <a:r>
              <a:rPr lang="en-US" altLang="zh-CN" dirty="0">
                <a:latin typeface="+mn-ea"/>
              </a:rPr>
              <a:t>44	            </a:t>
            </a:r>
            <a:r>
              <a:rPr lang="en-US" altLang="zh-CN" dirty="0" err="1">
                <a:latin typeface="+mn-ea"/>
              </a:rPr>
              <a:t>f.write</a:t>
            </a:r>
            <a:r>
              <a:rPr lang="en-US" altLang="zh-CN" dirty="0">
                <a:latin typeface="+mn-ea"/>
              </a:rPr>
              <a:t>(</a:t>
            </a:r>
            <a:r>
              <a:rPr lang="en-US" altLang="zh-CN" dirty="0" err="1">
                <a:latin typeface="+mn-ea"/>
              </a:rPr>
              <a:t>info_list</a:t>
            </a:r>
            <a:r>
              <a:rPr lang="en-US" altLang="zh-CN" dirty="0">
                <a:latin typeface="+mn-ea"/>
              </a:rPr>
              <a:t>['level'] + '\n</a:t>
            </a:r>
            <a:r>
              <a:rPr lang="en-US" altLang="zh-CN" dirty="0" smtClean="0">
                <a:latin typeface="+mn-ea"/>
              </a:rPr>
              <a:t>')</a:t>
            </a:r>
            <a:endParaRPr lang="zh-CN" altLang="zh-CN" dirty="0">
              <a:latin typeface="+mn-ea"/>
            </a:endParaRPr>
          </a:p>
        </p:txBody>
      </p:sp>
    </p:spTree>
    <p:extLst>
      <p:ext uri="{BB962C8B-B14F-4D97-AF65-F5344CB8AC3E}">
        <p14:creationId xmlns:p14="http://schemas.microsoft.com/office/powerpoint/2010/main" val="339212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16632"/>
            <a:ext cx="8568952" cy="6357320"/>
          </a:xfrm>
        </p:spPr>
        <p:txBody>
          <a:bodyPr>
            <a:normAutofit/>
          </a:bodyPr>
          <a:lstStyle/>
          <a:p>
            <a:pPr marL="0" indent="0">
              <a:buNone/>
            </a:pPr>
            <a:r>
              <a:rPr lang="en-US" altLang="zh-CN" sz="2000" dirty="0">
                <a:latin typeface="+mn-ea"/>
              </a:rPr>
              <a:t>45	            </a:t>
            </a:r>
            <a:r>
              <a:rPr lang="en-US" altLang="zh-CN" sz="2000" dirty="0" err="1">
                <a:latin typeface="+mn-ea"/>
              </a:rPr>
              <a:t>f.write</a:t>
            </a:r>
            <a:r>
              <a:rPr lang="en-US" altLang="zh-CN" sz="2000" dirty="0">
                <a:latin typeface="+mn-ea"/>
              </a:rPr>
              <a:t>(</a:t>
            </a:r>
            <a:r>
              <a:rPr lang="en-US" altLang="zh-CN" sz="2000" dirty="0" err="1">
                <a:latin typeface="+mn-ea"/>
              </a:rPr>
              <a:t>info_list</a:t>
            </a:r>
            <a:r>
              <a:rPr lang="en-US" altLang="zh-CN" sz="2000" dirty="0">
                <a:latin typeface="+mn-ea"/>
              </a:rPr>
              <a:t>['sex'] + '\n')</a:t>
            </a:r>
            <a:endParaRPr lang="zh-CN" altLang="zh-CN" sz="2000" dirty="0">
              <a:latin typeface="+mn-ea"/>
            </a:endParaRPr>
          </a:p>
          <a:p>
            <a:pPr marL="0" indent="0">
              <a:buNone/>
            </a:pPr>
            <a:r>
              <a:rPr lang="en-US" altLang="zh-CN" sz="2000" dirty="0">
                <a:latin typeface="+mn-ea"/>
              </a:rPr>
              <a:t>46	            </a:t>
            </a:r>
            <a:r>
              <a:rPr lang="en-US" altLang="zh-CN" sz="2000" dirty="0" err="1">
                <a:latin typeface="+mn-ea"/>
              </a:rPr>
              <a:t>f.write</a:t>
            </a:r>
            <a:r>
              <a:rPr lang="en-US" altLang="zh-CN" sz="2000" dirty="0">
                <a:latin typeface="+mn-ea"/>
              </a:rPr>
              <a:t>(</a:t>
            </a:r>
            <a:r>
              <a:rPr lang="en-US" altLang="zh-CN" sz="2000" dirty="0" err="1">
                <a:latin typeface="+mn-ea"/>
              </a:rPr>
              <a:t>info_list</a:t>
            </a:r>
            <a:r>
              <a:rPr lang="en-US" altLang="zh-CN" sz="2000" dirty="0">
                <a:latin typeface="+mn-ea"/>
              </a:rPr>
              <a:t>['content'] + '\n')</a:t>
            </a:r>
            <a:endParaRPr lang="zh-CN" altLang="zh-CN" sz="2000" dirty="0">
              <a:latin typeface="+mn-ea"/>
            </a:endParaRPr>
          </a:p>
          <a:p>
            <a:pPr marL="0" indent="0">
              <a:buNone/>
            </a:pPr>
            <a:r>
              <a:rPr lang="en-US" altLang="zh-CN" sz="2000" dirty="0">
                <a:latin typeface="+mn-ea"/>
              </a:rPr>
              <a:t>47	            </a:t>
            </a:r>
            <a:r>
              <a:rPr lang="en-US" altLang="zh-CN" sz="2000" dirty="0" err="1">
                <a:latin typeface="+mn-ea"/>
              </a:rPr>
              <a:t>f.write</a:t>
            </a:r>
            <a:r>
              <a:rPr lang="en-US" altLang="zh-CN" sz="2000" dirty="0">
                <a:latin typeface="+mn-ea"/>
              </a:rPr>
              <a:t>(</a:t>
            </a:r>
            <a:r>
              <a:rPr lang="en-US" altLang="zh-CN" sz="2000" dirty="0" err="1">
                <a:latin typeface="+mn-ea"/>
              </a:rPr>
              <a:t>info_list</a:t>
            </a:r>
            <a:r>
              <a:rPr lang="en-US" altLang="zh-CN" sz="2000" dirty="0">
                <a:latin typeface="+mn-ea"/>
              </a:rPr>
              <a:t>['laugh'] + '\n')</a:t>
            </a:r>
            <a:endParaRPr lang="zh-CN" altLang="zh-CN" sz="2000" dirty="0">
              <a:latin typeface="+mn-ea"/>
            </a:endParaRPr>
          </a:p>
          <a:p>
            <a:pPr marL="0" indent="0">
              <a:buNone/>
            </a:pPr>
            <a:r>
              <a:rPr lang="en-US" altLang="zh-CN" sz="2000" dirty="0">
                <a:latin typeface="+mn-ea"/>
              </a:rPr>
              <a:t>48	            </a:t>
            </a:r>
            <a:r>
              <a:rPr lang="en-US" altLang="zh-CN" sz="2000" dirty="0" err="1">
                <a:latin typeface="+mn-ea"/>
              </a:rPr>
              <a:t>f.write</a:t>
            </a:r>
            <a:r>
              <a:rPr lang="en-US" altLang="zh-CN" sz="2000" dirty="0">
                <a:latin typeface="+mn-ea"/>
              </a:rPr>
              <a:t>(</a:t>
            </a:r>
            <a:r>
              <a:rPr lang="en-US" altLang="zh-CN" sz="2000" dirty="0" err="1">
                <a:latin typeface="+mn-ea"/>
              </a:rPr>
              <a:t>info_list</a:t>
            </a:r>
            <a:r>
              <a:rPr lang="en-US" altLang="zh-CN" sz="2000" dirty="0">
                <a:latin typeface="+mn-ea"/>
              </a:rPr>
              <a:t>['comment'] + '\n\n')</a:t>
            </a:r>
            <a:endParaRPr lang="zh-CN" altLang="zh-CN" sz="2000" dirty="0">
              <a:latin typeface="+mn-ea"/>
            </a:endParaRPr>
          </a:p>
          <a:p>
            <a:pPr marL="0" indent="0">
              <a:buNone/>
            </a:pPr>
            <a:r>
              <a:rPr lang="en-US" altLang="zh-CN" sz="2000" dirty="0">
                <a:latin typeface="+mn-ea"/>
              </a:rPr>
              <a:t>49	            </a:t>
            </a:r>
            <a:r>
              <a:rPr lang="en-US" altLang="zh-CN" sz="2000" dirty="0" err="1">
                <a:latin typeface="+mn-ea"/>
              </a:rPr>
              <a:t>f.close</a:t>
            </a:r>
            <a:r>
              <a:rPr lang="en-US" altLang="zh-CN" sz="2000" dirty="0">
                <a:latin typeface="+mn-ea"/>
              </a:rPr>
              <a:t>()					#</a:t>
            </a:r>
            <a:r>
              <a:rPr lang="zh-CN" altLang="zh-CN" sz="2000" dirty="0">
                <a:latin typeface="+mn-ea"/>
              </a:rPr>
              <a:t>写入数据到</a:t>
            </a:r>
            <a:r>
              <a:rPr lang="en-US" altLang="zh-CN" sz="2000" dirty="0">
                <a:latin typeface="+mn-ea"/>
              </a:rPr>
              <a:t>txt</a:t>
            </a:r>
            <a:r>
              <a:rPr lang="zh-CN" altLang="zh-CN" sz="2000" dirty="0">
                <a:latin typeface="+mn-ea"/>
              </a:rPr>
              <a:t>中</a:t>
            </a:r>
          </a:p>
          <a:p>
            <a:pPr marL="0" indent="0">
              <a:buNone/>
            </a:pPr>
            <a:r>
              <a:rPr lang="en-US" altLang="zh-CN" sz="2000" dirty="0">
                <a:latin typeface="+mn-ea"/>
              </a:rPr>
              <a:t>50	        except </a:t>
            </a:r>
            <a:r>
              <a:rPr lang="en-US" altLang="zh-CN" sz="2000" dirty="0" err="1">
                <a:latin typeface="+mn-ea"/>
              </a:rPr>
              <a:t>UnicodeEncodeError</a:t>
            </a:r>
            <a:r>
              <a:rPr lang="en-US" altLang="zh-CN" sz="2000" dirty="0">
                <a:latin typeface="+mn-ea"/>
              </a:rPr>
              <a:t>:</a:t>
            </a:r>
            <a:endParaRPr lang="zh-CN" altLang="zh-CN" sz="2000" dirty="0">
              <a:latin typeface="+mn-ea"/>
            </a:endParaRPr>
          </a:p>
          <a:p>
            <a:pPr marL="0" indent="0">
              <a:buNone/>
            </a:pPr>
            <a:r>
              <a:rPr lang="en-US" altLang="zh-CN" sz="2000" dirty="0">
                <a:latin typeface="+mn-ea"/>
              </a:rPr>
              <a:t>51	            pass					#pass</a:t>
            </a:r>
            <a:r>
              <a:rPr lang="zh-CN" altLang="zh-CN" sz="2000" dirty="0">
                <a:latin typeface="+mn-ea"/>
              </a:rPr>
              <a:t>掉编码错误</a:t>
            </a:r>
          </a:p>
          <a:p>
            <a:r>
              <a:rPr lang="zh-CN" altLang="zh-CN" sz="2000" dirty="0"/>
              <a:t>运行的结果保存在电脑，文件名为</a:t>
            </a:r>
            <a:r>
              <a:rPr lang="en-US" altLang="zh-CN" sz="2000" dirty="0" err="1"/>
              <a:t>qiushi</a:t>
            </a:r>
            <a:r>
              <a:rPr lang="zh-CN" altLang="zh-CN" sz="2000" dirty="0"/>
              <a:t>的文档中，如</a:t>
            </a:r>
            <a:r>
              <a:rPr lang="zh-CN" altLang="zh-CN" sz="2000" dirty="0" smtClean="0"/>
              <a:t>图所</a:t>
            </a:r>
            <a:r>
              <a:rPr lang="zh-CN" altLang="zh-CN" sz="2000" dirty="0"/>
              <a:t>示。</a:t>
            </a:r>
          </a:p>
          <a:p>
            <a:endParaRPr lang="zh-CN" altLang="en-US" sz="2000" dirty="0">
              <a:latin typeface="+mn-ea"/>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05064"/>
            <a:ext cx="4680520" cy="280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84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16632"/>
            <a:ext cx="8856984" cy="6741368"/>
          </a:xfrm>
        </p:spPr>
        <p:txBody>
          <a:bodyPr>
            <a:normAutofit lnSpcReduction="10000"/>
          </a:bodyPr>
          <a:lstStyle/>
          <a:p>
            <a:pPr marL="0" indent="0">
              <a:buNone/>
            </a:pPr>
            <a:r>
              <a:rPr lang="zh-CN" altLang="zh-CN" sz="2000" dirty="0">
                <a:latin typeface="+mn-ea"/>
              </a:rPr>
              <a:t>代码分析：</a:t>
            </a:r>
          </a:p>
          <a:p>
            <a:pPr marL="0" indent="0">
              <a:buNone/>
            </a:pPr>
            <a:r>
              <a:rPr lang="zh-CN" altLang="zh-CN" sz="2000" dirty="0">
                <a:latin typeface="+mn-ea"/>
              </a:rPr>
              <a:t>（</a:t>
            </a:r>
            <a:r>
              <a:rPr lang="en-US" altLang="zh-CN" sz="2000" dirty="0">
                <a:latin typeface="+mn-ea"/>
              </a:rPr>
              <a:t>1</a:t>
            </a:r>
            <a:r>
              <a:rPr lang="zh-CN" altLang="zh-CN" sz="2000" dirty="0">
                <a:latin typeface="+mn-ea"/>
              </a:rPr>
              <a:t>）</a:t>
            </a:r>
            <a:r>
              <a:rPr lang="en-US" altLang="zh-CN" sz="2000" dirty="0">
                <a:latin typeface="+mn-ea"/>
              </a:rPr>
              <a:t>1~2</a:t>
            </a:r>
            <a:r>
              <a:rPr lang="zh-CN" altLang="zh-CN" sz="2000" dirty="0">
                <a:latin typeface="+mn-ea"/>
              </a:rPr>
              <a:t>行</a:t>
            </a:r>
          </a:p>
          <a:p>
            <a:pPr marL="0" indent="0">
              <a:buNone/>
            </a:pPr>
            <a:r>
              <a:rPr lang="zh-CN" altLang="zh-CN" sz="2000" dirty="0">
                <a:latin typeface="+mn-ea"/>
              </a:rPr>
              <a:t>导入程序需要的库，</a:t>
            </a:r>
            <a:r>
              <a:rPr lang="en-US" altLang="zh-CN" sz="2000" dirty="0">
                <a:latin typeface="+mn-ea"/>
              </a:rPr>
              <a:t>Requests</a:t>
            </a:r>
            <a:r>
              <a:rPr lang="zh-CN" altLang="zh-CN" sz="2000" dirty="0">
                <a:latin typeface="+mn-ea"/>
              </a:rPr>
              <a:t>库用于请求网页获取网页数据。运用正则表达式不需要用</a:t>
            </a:r>
            <a:r>
              <a:rPr lang="en-US" altLang="zh-CN" sz="2000" dirty="0" err="1">
                <a:latin typeface="+mn-ea"/>
              </a:rPr>
              <a:t>BeautifulSoup</a:t>
            </a:r>
            <a:r>
              <a:rPr lang="zh-CN" altLang="zh-CN" sz="2000" dirty="0">
                <a:latin typeface="+mn-ea"/>
              </a:rPr>
              <a:t>解析网页数据，而是使用</a:t>
            </a:r>
            <a:r>
              <a:rPr lang="en-US" altLang="zh-CN" sz="2000" dirty="0">
                <a:latin typeface="+mn-ea"/>
              </a:rPr>
              <a:t>Python</a:t>
            </a:r>
            <a:r>
              <a:rPr lang="zh-CN" altLang="zh-CN" sz="2000" dirty="0">
                <a:latin typeface="+mn-ea"/>
              </a:rPr>
              <a:t>中的</a:t>
            </a:r>
            <a:r>
              <a:rPr lang="en-US" altLang="zh-CN" sz="2000" dirty="0">
                <a:latin typeface="+mn-ea"/>
              </a:rPr>
              <a:t>re</a:t>
            </a:r>
            <a:r>
              <a:rPr lang="zh-CN" altLang="zh-CN" sz="2000" dirty="0">
                <a:latin typeface="+mn-ea"/>
              </a:rPr>
              <a:t>模块匹配正则表达式。</a:t>
            </a:r>
          </a:p>
          <a:p>
            <a:pPr marL="0" indent="0">
              <a:buNone/>
            </a:pPr>
            <a:r>
              <a:rPr lang="zh-CN" altLang="zh-CN" sz="2000" dirty="0">
                <a:latin typeface="+mn-ea"/>
              </a:rPr>
              <a:t>（</a:t>
            </a:r>
            <a:r>
              <a:rPr lang="en-US" altLang="zh-CN" sz="2000" dirty="0">
                <a:latin typeface="+mn-ea"/>
              </a:rPr>
              <a:t>2</a:t>
            </a:r>
            <a:r>
              <a:rPr lang="zh-CN" altLang="zh-CN" sz="2000" dirty="0">
                <a:latin typeface="+mn-ea"/>
              </a:rPr>
              <a:t>）</a:t>
            </a:r>
            <a:r>
              <a:rPr lang="en-US" altLang="zh-CN" sz="2000" dirty="0">
                <a:latin typeface="+mn-ea"/>
              </a:rPr>
              <a:t>4~7</a:t>
            </a:r>
            <a:r>
              <a:rPr lang="zh-CN" altLang="zh-CN" sz="2000" dirty="0">
                <a:latin typeface="+mn-ea"/>
              </a:rPr>
              <a:t>行</a:t>
            </a:r>
          </a:p>
          <a:p>
            <a:pPr marL="0" indent="0">
              <a:buNone/>
            </a:pPr>
            <a:r>
              <a:rPr lang="zh-CN" altLang="zh-CN" sz="2000" dirty="0">
                <a:latin typeface="+mn-ea"/>
              </a:rPr>
              <a:t>通过</a:t>
            </a:r>
            <a:r>
              <a:rPr lang="en-US" altLang="zh-CN" sz="2000" dirty="0">
                <a:latin typeface="+mn-ea"/>
              </a:rPr>
              <a:t>Chrome</a:t>
            </a:r>
            <a:r>
              <a:rPr lang="zh-CN" altLang="zh-CN" sz="2000" dirty="0">
                <a:latin typeface="+mn-ea"/>
              </a:rPr>
              <a:t>浏览器的开发者工具，复制</a:t>
            </a:r>
            <a:r>
              <a:rPr lang="en-US" altLang="zh-CN" sz="2000" dirty="0">
                <a:latin typeface="+mn-ea"/>
              </a:rPr>
              <a:t>User-Agent</a:t>
            </a:r>
            <a:r>
              <a:rPr lang="zh-CN" altLang="zh-CN" sz="2000" dirty="0">
                <a:latin typeface="+mn-ea"/>
              </a:rPr>
              <a:t>，用于伪装为浏览器，便于爬虫的稳定性。</a:t>
            </a:r>
          </a:p>
          <a:p>
            <a:pPr marL="0" indent="0">
              <a:buNone/>
            </a:pPr>
            <a:r>
              <a:rPr lang="zh-CN" altLang="zh-CN" sz="2000" dirty="0">
                <a:latin typeface="+mn-ea"/>
              </a:rPr>
              <a:t>（</a:t>
            </a:r>
            <a:r>
              <a:rPr lang="en-US" altLang="zh-CN" sz="2000" dirty="0">
                <a:latin typeface="+mn-ea"/>
              </a:rPr>
              <a:t>3</a:t>
            </a:r>
            <a:r>
              <a:rPr lang="zh-CN" altLang="zh-CN" sz="2000" dirty="0">
                <a:latin typeface="+mn-ea"/>
              </a:rPr>
              <a:t>）</a:t>
            </a:r>
            <a:r>
              <a:rPr lang="en-US" altLang="zh-CN" sz="2000" dirty="0">
                <a:latin typeface="+mn-ea"/>
              </a:rPr>
              <a:t>17~34</a:t>
            </a:r>
            <a:r>
              <a:rPr lang="zh-CN" altLang="zh-CN" sz="2000" dirty="0">
                <a:latin typeface="+mn-ea"/>
              </a:rPr>
              <a:t>行</a:t>
            </a:r>
          </a:p>
          <a:p>
            <a:pPr marL="0" indent="0">
              <a:buNone/>
            </a:pPr>
            <a:r>
              <a:rPr lang="zh-CN" altLang="zh-CN" sz="2000" dirty="0">
                <a:latin typeface="+mn-ea"/>
              </a:rPr>
              <a:t>定义</a:t>
            </a:r>
            <a:r>
              <a:rPr lang="en-US" altLang="zh-CN" sz="2000" dirty="0" err="1">
                <a:latin typeface="+mn-ea"/>
              </a:rPr>
              <a:t>get_info</a:t>
            </a:r>
            <a:r>
              <a:rPr lang="en-US" altLang="zh-CN" sz="2000" dirty="0">
                <a:latin typeface="+mn-ea"/>
              </a:rPr>
              <a:t>()</a:t>
            </a:r>
            <a:r>
              <a:rPr lang="zh-CN" altLang="zh-CN" sz="2000" dirty="0">
                <a:latin typeface="+mn-ea"/>
              </a:rPr>
              <a:t>函数，用于获取网页信息并把数据传入到</a:t>
            </a:r>
            <a:r>
              <a:rPr lang="en-US" altLang="zh-CN" sz="2000" dirty="0" err="1">
                <a:latin typeface="+mn-ea"/>
              </a:rPr>
              <a:t>info_lists</a:t>
            </a:r>
            <a:r>
              <a:rPr lang="zh-CN" altLang="zh-CN" sz="2000" dirty="0">
                <a:latin typeface="+mn-ea"/>
              </a:rPr>
              <a:t>列表中。传入</a:t>
            </a:r>
            <a:r>
              <a:rPr lang="en-US" altLang="zh-CN" sz="2000" dirty="0">
                <a:latin typeface="+mn-ea"/>
              </a:rPr>
              <a:t>URL</a:t>
            </a:r>
            <a:r>
              <a:rPr lang="zh-CN" altLang="zh-CN" sz="2000" dirty="0">
                <a:latin typeface="+mn-ea"/>
              </a:rPr>
              <a:t>后，进行请求</a:t>
            </a:r>
            <a:r>
              <a:rPr lang="zh-CN" altLang="zh-CN" sz="2000" dirty="0" smtClean="0">
                <a:latin typeface="+mn-ea"/>
              </a:rPr>
              <a:t>。</a:t>
            </a:r>
            <a:endParaRPr lang="en-US" altLang="zh-CN" sz="2000" dirty="0" smtClean="0">
              <a:latin typeface="+mn-ea"/>
            </a:endParaRPr>
          </a:p>
          <a:p>
            <a:pPr marL="0" indent="0">
              <a:buNone/>
            </a:pPr>
            <a:r>
              <a:rPr lang="zh-CN" altLang="zh-CN" sz="2000" dirty="0">
                <a:latin typeface="+mn-ea"/>
              </a:rPr>
              <a:t>（</a:t>
            </a:r>
            <a:r>
              <a:rPr lang="en-US" altLang="zh-CN" sz="2000" dirty="0">
                <a:latin typeface="+mn-ea"/>
              </a:rPr>
              <a:t>4</a:t>
            </a:r>
            <a:r>
              <a:rPr lang="zh-CN" altLang="zh-CN" sz="2000" dirty="0">
                <a:latin typeface="+mn-ea"/>
              </a:rPr>
              <a:t>）第</a:t>
            </a:r>
            <a:r>
              <a:rPr lang="en-US" altLang="zh-CN" sz="2000" dirty="0">
                <a:latin typeface="+mn-ea"/>
              </a:rPr>
              <a:t>9</a:t>
            </a:r>
            <a:r>
              <a:rPr lang="zh-CN" altLang="zh-CN" sz="2000" dirty="0">
                <a:latin typeface="+mn-ea"/>
              </a:rPr>
              <a:t>行</a:t>
            </a:r>
          </a:p>
          <a:p>
            <a:pPr marL="0" indent="0">
              <a:buNone/>
            </a:pPr>
            <a:r>
              <a:rPr lang="zh-CN" altLang="zh-CN" sz="2000" dirty="0">
                <a:latin typeface="+mn-ea"/>
              </a:rPr>
              <a:t>定义了一个</a:t>
            </a:r>
            <a:r>
              <a:rPr lang="en-US" altLang="zh-CN" sz="2000" dirty="0" err="1">
                <a:latin typeface="+mn-ea"/>
              </a:rPr>
              <a:t>info_lists</a:t>
            </a:r>
            <a:r>
              <a:rPr lang="zh-CN" altLang="zh-CN" sz="2000" dirty="0">
                <a:latin typeface="+mn-ea"/>
              </a:rPr>
              <a:t>空列表，用于存放爬取的信息，每条数据为字典</a:t>
            </a:r>
            <a:r>
              <a:rPr lang="zh-CN" altLang="zh-CN" sz="2000" dirty="0" smtClean="0">
                <a:latin typeface="+mn-ea"/>
              </a:rPr>
              <a:t>结构</a:t>
            </a:r>
            <a:r>
              <a:rPr lang="zh-CN" altLang="en-US" sz="2000" dirty="0" smtClean="0">
                <a:latin typeface="+mn-ea"/>
              </a:rPr>
              <a:t>。</a:t>
            </a:r>
            <a:endParaRPr lang="en-US" altLang="zh-CN" sz="2000" dirty="0" smtClean="0">
              <a:latin typeface="+mn-ea"/>
            </a:endParaRPr>
          </a:p>
          <a:p>
            <a:pPr marL="0" indent="0">
              <a:buNone/>
            </a:pPr>
            <a:r>
              <a:rPr lang="zh-CN" altLang="zh-CN" sz="2000" dirty="0">
                <a:latin typeface="+mn-ea"/>
              </a:rPr>
              <a:t>（</a:t>
            </a:r>
            <a:r>
              <a:rPr lang="en-US" altLang="zh-CN" sz="2000" dirty="0">
                <a:latin typeface="+mn-ea"/>
              </a:rPr>
              <a:t>5</a:t>
            </a:r>
            <a:r>
              <a:rPr lang="zh-CN" altLang="zh-CN" sz="2000" dirty="0">
                <a:latin typeface="+mn-ea"/>
              </a:rPr>
              <a:t>）</a:t>
            </a:r>
            <a:r>
              <a:rPr lang="en-US" altLang="zh-CN" sz="2000" dirty="0">
                <a:latin typeface="+mn-ea"/>
              </a:rPr>
              <a:t>11~15</a:t>
            </a:r>
            <a:r>
              <a:rPr lang="zh-CN" altLang="zh-CN" sz="2000" dirty="0">
                <a:latin typeface="+mn-ea"/>
              </a:rPr>
              <a:t>行</a:t>
            </a:r>
          </a:p>
          <a:p>
            <a:pPr marL="0" indent="0">
              <a:buNone/>
            </a:pPr>
            <a:r>
              <a:rPr lang="zh-CN" altLang="zh-CN" sz="2000" dirty="0">
                <a:latin typeface="+mn-ea"/>
              </a:rPr>
              <a:t>定义</a:t>
            </a:r>
            <a:r>
              <a:rPr lang="en-US" altLang="zh-CN" sz="2000" dirty="0" err="1">
                <a:latin typeface="+mn-ea"/>
              </a:rPr>
              <a:t>judgment_sex</a:t>
            </a:r>
            <a:r>
              <a:rPr lang="en-US" altLang="zh-CN" sz="2000" dirty="0">
                <a:latin typeface="+mn-ea"/>
              </a:rPr>
              <a:t>()</a:t>
            </a:r>
            <a:r>
              <a:rPr lang="zh-CN" altLang="zh-CN" sz="2000" dirty="0">
                <a:latin typeface="+mn-ea"/>
              </a:rPr>
              <a:t>函数，用于判断用户的性别。</a:t>
            </a:r>
          </a:p>
          <a:p>
            <a:pPr marL="0" indent="0">
              <a:buNone/>
            </a:pPr>
            <a:r>
              <a:rPr lang="en-US" altLang="zh-CN" sz="2000" dirty="0">
                <a:latin typeface="+mn-ea"/>
              </a:rPr>
              <a:t>11	</a:t>
            </a:r>
            <a:r>
              <a:rPr lang="en-US" altLang="zh-CN" sz="2000" dirty="0" err="1">
                <a:latin typeface="+mn-ea"/>
              </a:rPr>
              <a:t>def</a:t>
            </a:r>
            <a:r>
              <a:rPr lang="en-US" altLang="zh-CN" sz="2000" dirty="0">
                <a:latin typeface="+mn-ea"/>
              </a:rPr>
              <a:t> </a:t>
            </a:r>
            <a:r>
              <a:rPr lang="en-US" altLang="zh-CN" sz="2000" dirty="0" err="1">
                <a:latin typeface="+mn-ea"/>
              </a:rPr>
              <a:t>judgment_sex</a:t>
            </a:r>
            <a:r>
              <a:rPr lang="en-US" altLang="zh-CN" sz="2000" dirty="0">
                <a:latin typeface="+mn-ea"/>
              </a:rPr>
              <a:t>(</a:t>
            </a:r>
            <a:r>
              <a:rPr lang="en-US" altLang="zh-CN" sz="2000" dirty="0" err="1">
                <a:latin typeface="+mn-ea"/>
              </a:rPr>
              <a:t>class_name</a:t>
            </a:r>
            <a:r>
              <a:rPr lang="en-US" altLang="zh-CN" sz="2000" dirty="0">
                <a:latin typeface="+mn-ea"/>
              </a:rPr>
              <a:t>):</a:t>
            </a:r>
            <a:endParaRPr lang="zh-CN" altLang="zh-CN" sz="2000" dirty="0">
              <a:latin typeface="+mn-ea"/>
            </a:endParaRPr>
          </a:p>
          <a:p>
            <a:pPr marL="0" indent="0">
              <a:buNone/>
            </a:pPr>
            <a:r>
              <a:rPr lang="en-US" altLang="zh-CN" sz="2000" dirty="0">
                <a:latin typeface="+mn-ea"/>
              </a:rPr>
              <a:t>12	  if </a:t>
            </a:r>
            <a:r>
              <a:rPr lang="en-US" altLang="zh-CN" sz="2000" dirty="0" err="1">
                <a:latin typeface="+mn-ea"/>
              </a:rPr>
              <a:t>class_name</a:t>
            </a:r>
            <a:r>
              <a:rPr lang="en-US" altLang="zh-CN" sz="2000" dirty="0">
                <a:latin typeface="+mn-ea"/>
              </a:rPr>
              <a:t> == '</a:t>
            </a:r>
            <a:r>
              <a:rPr lang="en-US" altLang="zh-CN" sz="2000" dirty="0" err="1">
                <a:latin typeface="+mn-ea"/>
              </a:rPr>
              <a:t>womenIcon</a:t>
            </a:r>
            <a:r>
              <a:rPr lang="en-US" altLang="zh-CN" sz="2000" dirty="0">
                <a:latin typeface="+mn-ea"/>
              </a:rPr>
              <a:t>':</a:t>
            </a:r>
            <a:endParaRPr lang="zh-CN" altLang="zh-CN" sz="2000" dirty="0">
              <a:latin typeface="+mn-ea"/>
            </a:endParaRPr>
          </a:p>
          <a:p>
            <a:pPr marL="0" indent="0">
              <a:buNone/>
            </a:pPr>
            <a:r>
              <a:rPr lang="en-US" altLang="zh-CN" sz="2000" dirty="0">
                <a:latin typeface="+mn-ea"/>
              </a:rPr>
              <a:t>13	      return '</a:t>
            </a:r>
            <a:r>
              <a:rPr lang="zh-CN" altLang="zh-CN" sz="2000" dirty="0">
                <a:latin typeface="+mn-ea"/>
              </a:rPr>
              <a:t>女</a:t>
            </a:r>
            <a:r>
              <a:rPr lang="en-US" altLang="zh-CN" sz="2000" dirty="0">
                <a:latin typeface="+mn-ea"/>
              </a:rPr>
              <a:t>'</a:t>
            </a:r>
            <a:endParaRPr lang="zh-CN" altLang="zh-CN" sz="2000" dirty="0">
              <a:latin typeface="+mn-ea"/>
            </a:endParaRPr>
          </a:p>
          <a:p>
            <a:pPr marL="0" indent="0">
              <a:buNone/>
            </a:pPr>
            <a:r>
              <a:rPr lang="en-US" altLang="zh-CN" sz="2000" dirty="0">
                <a:latin typeface="+mn-ea"/>
              </a:rPr>
              <a:t>14	  else:</a:t>
            </a:r>
            <a:endParaRPr lang="zh-CN" altLang="zh-CN" sz="2000" dirty="0">
              <a:latin typeface="+mn-ea"/>
            </a:endParaRPr>
          </a:p>
          <a:p>
            <a:pPr marL="0" indent="0">
              <a:buNone/>
            </a:pPr>
            <a:r>
              <a:rPr lang="en-US" altLang="zh-CN" sz="2000" dirty="0">
                <a:latin typeface="+mn-ea"/>
              </a:rPr>
              <a:t>15	      return  '</a:t>
            </a:r>
            <a:r>
              <a:rPr lang="zh-CN" altLang="zh-CN" sz="2000" dirty="0">
                <a:latin typeface="+mn-ea"/>
              </a:rPr>
              <a:t>男</a:t>
            </a:r>
            <a:r>
              <a:rPr lang="en-US" altLang="zh-CN" sz="2000" dirty="0">
                <a:latin typeface="+mn-ea"/>
              </a:rPr>
              <a:t>'</a:t>
            </a:r>
            <a:endParaRPr lang="zh-CN" altLang="zh-CN" sz="2000" dirty="0">
              <a:latin typeface="+mn-ea"/>
            </a:endParaRPr>
          </a:p>
          <a:p>
            <a:pPr marL="0" indent="0">
              <a:buNone/>
            </a:pPr>
            <a:endParaRPr lang="zh-CN" altLang="en-US" sz="2000" dirty="0">
              <a:latin typeface="+mn-ea"/>
            </a:endParaRPr>
          </a:p>
        </p:txBody>
      </p:sp>
    </p:spTree>
    <p:extLst>
      <p:ext uri="{BB962C8B-B14F-4D97-AF65-F5344CB8AC3E}">
        <p14:creationId xmlns:p14="http://schemas.microsoft.com/office/powerpoint/2010/main" val="1179164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692696"/>
            <a:ext cx="7467600" cy="5637240"/>
          </a:xfrm>
        </p:spPr>
        <p:txBody>
          <a:bodyPr/>
          <a:lstStyle/>
          <a:p>
            <a:pPr marL="0" indent="0">
              <a:buNone/>
            </a:pPr>
            <a:r>
              <a:rPr lang="zh-CN" altLang="zh-CN" dirty="0">
                <a:latin typeface="+mn-ea"/>
              </a:rPr>
              <a:t>（</a:t>
            </a:r>
            <a:r>
              <a:rPr lang="en-US" altLang="zh-CN" dirty="0">
                <a:latin typeface="+mn-ea"/>
              </a:rPr>
              <a:t>5</a:t>
            </a:r>
            <a:r>
              <a:rPr lang="zh-CN" altLang="zh-CN" dirty="0">
                <a:latin typeface="+mn-ea"/>
              </a:rPr>
              <a:t>）</a:t>
            </a:r>
            <a:r>
              <a:rPr lang="en-US" altLang="zh-CN" dirty="0">
                <a:latin typeface="+mn-ea"/>
              </a:rPr>
              <a:t>36~51</a:t>
            </a:r>
            <a:r>
              <a:rPr lang="zh-CN" altLang="zh-CN" dirty="0">
                <a:latin typeface="+mn-ea"/>
              </a:rPr>
              <a:t>行</a:t>
            </a:r>
          </a:p>
          <a:p>
            <a:pPr marL="0" indent="0">
              <a:buNone/>
            </a:pPr>
            <a:r>
              <a:rPr lang="zh-CN" altLang="zh-CN" dirty="0">
                <a:latin typeface="+mn-ea"/>
              </a:rPr>
              <a:t>为程序的主入口。通过对网页</a:t>
            </a:r>
            <a:r>
              <a:rPr lang="en-US" altLang="zh-CN" dirty="0">
                <a:latin typeface="+mn-ea"/>
              </a:rPr>
              <a:t>URL</a:t>
            </a:r>
            <a:r>
              <a:rPr lang="zh-CN" altLang="zh-CN" dirty="0">
                <a:latin typeface="+mn-ea"/>
              </a:rPr>
              <a:t>的观察，通过列表的推导式构造</a:t>
            </a:r>
            <a:r>
              <a:rPr lang="en-US" altLang="zh-CN" dirty="0">
                <a:latin typeface="+mn-ea"/>
              </a:rPr>
              <a:t>35</a:t>
            </a:r>
            <a:r>
              <a:rPr lang="zh-CN" altLang="zh-CN" dirty="0">
                <a:latin typeface="+mn-ea"/>
              </a:rPr>
              <a:t>个</a:t>
            </a:r>
            <a:r>
              <a:rPr lang="en-US" altLang="zh-CN" dirty="0">
                <a:latin typeface="+mn-ea"/>
              </a:rPr>
              <a:t>URL</a:t>
            </a:r>
            <a:r>
              <a:rPr lang="zh-CN" altLang="zh-CN" dirty="0">
                <a:latin typeface="+mn-ea"/>
              </a:rPr>
              <a:t>，并依次调用</a:t>
            </a:r>
            <a:r>
              <a:rPr lang="en-US" altLang="zh-CN" dirty="0" err="1">
                <a:latin typeface="+mn-ea"/>
              </a:rPr>
              <a:t>get_info</a:t>
            </a:r>
            <a:r>
              <a:rPr lang="en-US" altLang="zh-CN" dirty="0">
                <a:latin typeface="+mn-ea"/>
              </a:rPr>
              <a:t>()</a:t>
            </a:r>
            <a:r>
              <a:rPr lang="zh-CN" altLang="zh-CN" dirty="0">
                <a:latin typeface="+mn-ea"/>
              </a:rPr>
              <a:t>函数，循环遍历</a:t>
            </a:r>
            <a:r>
              <a:rPr lang="en-US" altLang="zh-CN" dirty="0" err="1">
                <a:latin typeface="+mn-ea"/>
              </a:rPr>
              <a:t>info_lists</a:t>
            </a:r>
            <a:r>
              <a:rPr lang="zh-CN" altLang="zh-CN" dirty="0">
                <a:latin typeface="+mn-ea"/>
              </a:rPr>
              <a:t>列表，存入到文件名</a:t>
            </a:r>
            <a:r>
              <a:rPr lang="en-US" altLang="zh-CN" dirty="0" err="1">
                <a:latin typeface="+mn-ea"/>
              </a:rPr>
              <a:t>qiushi</a:t>
            </a:r>
            <a:r>
              <a:rPr lang="zh-CN" altLang="zh-CN" dirty="0">
                <a:latin typeface="+mn-ea"/>
              </a:rPr>
              <a:t>的</a:t>
            </a:r>
            <a:r>
              <a:rPr lang="en-US" altLang="zh-CN" dirty="0">
                <a:latin typeface="+mn-ea"/>
              </a:rPr>
              <a:t>TXT</a:t>
            </a:r>
            <a:r>
              <a:rPr lang="zh-CN" altLang="zh-CN" dirty="0">
                <a:latin typeface="+mn-ea"/>
              </a:rPr>
              <a:t>文档中。</a:t>
            </a:r>
          </a:p>
          <a:p>
            <a:pPr marL="0" indent="0">
              <a:buNone/>
            </a:pPr>
            <a:endParaRPr lang="zh-CN" altLang="en-US" dirty="0">
              <a:latin typeface="+mn-ea"/>
            </a:endParaRPr>
          </a:p>
        </p:txBody>
      </p:sp>
    </p:spTree>
    <p:extLst>
      <p:ext uri="{BB962C8B-B14F-4D97-AF65-F5344CB8AC3E}">
        <p14:creationId xmlns:p14="http://schemas.microsoft.com/office/powerpoint/2010/main" val="35807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643192" cy="980728"/>
          </a:xfrm>
        </p:spPr>
        <p:txBody>
          <a:bodyPr>
            <a:normAutofit/>
          </a:bodyPr>
          <a:lstStyle/>
          <a:p>
            <a:pPr algn="ctr"/>
            <a:r>
              <a:rPr lang="en-US" altLang="zh-CN" sz="4800" b="1" dirty="0">
                <a:solidFill>
                  <a:schemeClr val="tx1"/>
                </a:solidFill>
                <a:latin typeface="+mj-ea"/>
              </a:rPr>
              <a:t>4.1.1  </a:t>
            </a:r>
            <a:r>
              <a:rPr lang="zh-CN" altLang="zh-CN" sz="4800" b="1" dirty="0">
                <a:solidFill>
                  <a:schemeClr val="tx1"/>
                </a:solidFill>
                <a:latin typeface="+mj-ea"/>
              </a:rPr>
              <a:t>一般</a:t>
            </a:r>
            <a:r>
              <a:rPr lang="zh-CN" altLang="zh-CN" sz="4800" b="1" dirty="0" smtClean="0">
                <a:solidFill>
                  <a:schemeClr val="tx1"/>
                </a:solidFill>
                <a:latin typeface="+mj-ea"/>
              </a:rPr>
              <a:t>字符</a:t>
            </a:r>
            <a:endParaRPr lang="zh-CN" altLang="en-US" sz="4800" dirty="0">
              <a:solidFill>
                <a:schemeClr val="tx1"/>
              </a:solidFill>
              <a:latin typeface="+mj-ea"/>
            </a:endParaRPr>
          </a:p>
        </p:txBody>
      </p:sp>
      <p:sp>
        <p:nvSpPr>
          <p:cNvPr id="3" name="内容占位符 2"/>
          <p:cNvSpPr>
            <a:spLocks noGrp="1"/>
          </p:cNvSpPr>
          <p:nvPr>
            <p:ph sz="quarter" idx="1"/>
          </p:nvPr>
        </p:nvSpPr>
        <p:spPr/>
        <p:txBody>
          <a:bodyPr/>
          <a:lstStyle/>
          <a:p>
            <a:r>
              <a:rPr lang="zh-CN" altLang="zh-CN" dirty="0"/>
              <a:t>正则表达式的一般字符有</a:t>
            </a:r>
            <a:r>
              <a:rPr lang="en-US" altLang="zh-CN" dirty="0"/>
              <a:t>3</a:t>
            </a:r>
            <a:r>
              <a:rPr lang="zh-CN" altLang="zh-CN" dirty="0"/>
              <a:t>个，见</a:t>
            </a:r>
            <a:r>
              <a:rPr lang="zh-CN" altLang="zh-CN" dirty="0" smtClean="0"/>
              <a:t>表格。</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54967911"/>
              </p:ext>
            </p:extLst>
          </p:nvPr>
        </p:nvGraphicFramePr>
        <p:xfrm>
          <a:off x="539552" y="2276872"/>
          <a:ext cx="7848872" cy="2808313"/>
        </p:xfrm>
        <a:graphic>
          <a:graphicData uri="http://schemas.openxmlformats.org/drawingml/2006/table">
            <a:tbl>
              <a:tblPr firstRow="1" firstCol="1" bandRow="1">
                <a:tableStyleId>{5C22544A-7EE6-4342-B048-85BDC9FD1C3A}</a:tableStyleId>
              </a:tblPr>
              <a:tblGrid>
                <a:gridCol w="1415936"/>
                <a:gridCol w="6432936"/>
              </a:tblGrid>
              <a:tr h="567196">
                <a:tc>
                  <a:txBody>
                    <a:bodyPr/>
                    <a:lstStyle/>
                    <a:p>
                      <a:pPr indent="267970">
                        <a:lnSpc>
                          <a:spcPts val="1100"/>
                        </a:lnSpc>
                        <a:spcAft>
                          <a:spcPts val="0"/>
                        </a:spcAft>
                      </a:pPr>
                      <a:r>
                        <a:rPr lang="zh-CN" sz="2000" dirty="0">
                          <a:effectLst/>
                        </a:rPr>
                        <a:t>字符</a:t>
                      </a:r>
                      <a:endParaRPr lang="zh-CN" sz="2000" dirty="0">
                        <a:effectLst/>
                        <a:latin typeface="Times New Roman"/>
                        <a:ea typeface="宋体"/>
                      </a:endParaRPr>
                    </a:p>
                  </a:txBody>
                  <a:tcPr marL="68580" marR="68580" marT="0" marB="0" anchor="b"/>
                </a:tc>
                <a:tc>
                  <a:txBody>
                    <a:bodyPr/>
                    <a:lstStyle/>
                    <a:p>
                      <a:pPr>
                        <a:lnSpc>
                          <a:spcPts val="1100"/>
                        </a:lnSpc>
                        <a:spcAft>
                          <a:spcPts val="0"/>
                        </a:spcAft>
                      </a:pPr>
                      <a:r>
                        <a:rPr lang="zh-CN" sz="2000" dirty="0">
                          <a:effectLst/>
                        </a:rPr>
                        <a:t>含义</a:t>
                      </a:r>
                      <a:endParaRPr lang="zh-CN" sz="2000" dirty="0">
                        <a:effectLst/>
                        <a:latin typeface="Times New Roman"/>
                        <a:ea typeface="宋体"/>
                      </a:endParaRPr>
                    </a:p>
                  </a:txBody>
                  <a:tcPr marL="68580" marR="68580" marT="0" marB="0" anchor="b"/>
                </a:tc>
              </a:tr>
              <a:tr h="747039">
                <a:tc>
                  <a:txBody>
                    <a:bodyPr/>
                    <a:lstStyle/>
                    <a:p>
                      <a:pPr>
                        <a:lnSpc>
                          <a:spcPts val="1100"/>
                        </a:lnSpc>
                        <a:spcAft>
                          <a:spcPts val="0"/>
                        </a:spcAft>
                      </a:pPr>
                      <a:r>
                        <a:rPr lang="en-US" sz="2000">
                          <a:effectLst/>
                        </a:rPr>
                        <a:t>.</a:t>
                      </a:r>
                      <a:endParaRPr lang="zh-CN" sz="2000">
                        <a:effectLst/>
                        <a:latin typeface="Times New Roman"/>
                        <a:ea typeface="宋体"/>
                      </a:endParaRPr>
                    </a:p>
                  </a:txBody>
                  <a:tcPr marL="68580" marR="68580" marT="0" marB="0" anchor="b"/>
                </a:tc>
                <a:tc>
                  <a:txBody>
                    <a:bodyPr/>
                    <a:lstStyle/>
                    <a:p>
                      <a:pPr>
                        <a:lnSpc>
                          <a:spcPts val="1100"/>
                        </a:lnSpc>
                        <a:spcAft>
                          <a:spcPts val="0"/>
                        </a:spcAft>
                      </a:pPr>
                      <a:r>
                        <a:rPr lang="zh-CN" sz="2000" dirty="0">
                          <a:effectLst/>
                        </a:rPr>
                        <a:t>匹配任意单个字符（不包括换行符</a:t>
                      </a:r>
                      <a:r>
                        <a:rPr lang="en-US" sz="2000" dirty="0">
                          <a:effectLst/>
                        </a:rPr>
                        <a:t>\n</a:t>
                      </a:r>
                      <a:r>
                        <a:rPr lang="zh-CN" sz="2000" dirty="0">
                          <a:effectLst/>
                        </a:rPr>
                        <a:t>）</a:t>
                      </a:r>
                      <a:endParaRPr lang="zh-CN" sz="2000" dirty="0">
                        <a:effectLst/>
                        <a:latin typeface="Times New Roman"/>
                        <a:ea typeface="宋体"/>
                      </a:endParaRPr>
                    </a:p>
                  </a:txBody>
                  <a:tcPr marL="68580" marR="68580" marT="0" marB="0" anchor="b"/>
                </a:tc>
              </a:tr>
              <a:tr h="747039">
                <a:tc>
                  <a:txBody>
                    <a:bodyPr/>
                    <a:lstStyle/>
                    <a:p>
                      <a:pPr>
                        <a:lnSpc>
                          <a:spcPts val="1100"/>
                        </a:lnSpc>
                        <a:spcAft>
                          <a:spcPts val="0"/>
                        </a:spcAft>
                      </a:pPr>
                      <a:r>
                        <a:rPr lang="en-US" sz="2000" dirty="0">
                          <a:effectLst/>
                        </a:rPr>
                        <a:t>\</a:t>
                      </a:r>
                      <a:endParaRPr lang="zh-CN" sz="2000" dirty="0">
                        <a:effectLst/>
                        <a:latin typeface="Times New Roman"/>
                        <a:ea typeface="宋体"/>
                      </a:endParaRPr>
                    </a:p>
                  </a:txBody>
                  <a:tcPr marL="68580" marR="68580" marT="0" marB="0" anchor="b"/>
                </a:tc>
                <a:tc>
                  <a:txBody>
                    <a:bodyPr/>
                    <a:lstStyle/>
                    <a:p>
                      <a:pPr>
                        <a:lnSpc>
                          <a:spcPts val="1100"/>
                        </a:lnSpc>
                        <a:spcAft>
                          <a:spcPts val="0"/>
                        </a:spcAft>
                      </a:pPr>
                      <a:r>
                        <a:rPr lang="zh-CN" sz="2000" dirty="0">
                          <a:effectLst/>
                        </a:rPr>
                        <a:t>转义字符（把有特殊含义的字符转换成字面意思）</a:t>
                      </a:r>
                      <a:endParaRPr lang="zh-CN" sz="2000" dirty="0">
                        <a:effectLst/>
                        <a:latin typeface="Times New Roman"/>
                        <a:ea typeface="宋体"/>
                      </a:endParaRPr>
                    </a:p>
                  </a:txBody>
                  <a:tcPr marL="68580" marR="68580" marT="0" marB="0" anchor="b"/>
                </a:tc>
              </a:tr>
              <a:tr h="747039">
                <a:tc>
                  <a:txBody>
                    <a:bodyPr/>
                    <a:lstStyle/>
                    <a:p>
                      <a:pPr>
                        <a:lnSpc>
                          <a:spcPts val="1100"/>
                        </a:lnSpc>
                        <a:spcAft>
                          <a:spcPts val="0"/>
                        </a:spcAft>
                      </a:pPr>
                      <a:r>
                        <a:rPr lang="en-US" sz="2000">
                          <a:effectLst/>
                        </a:rPr>
                        <a:t>[...]</a:t>
                      </a:r>
                      <a:endParaRPr lang="zh-CN" sz="2000">
                        <a:effectLst/>
                        <a:latin typeface="Times New Roman"/>
                        <a:ea typeface="宋体"/>
                      </a:endParaRPr>
                    </a:p>
                  </a:txBody>
                  <a:tcPr marL="68580" marR="68580" marT="0" marB="0" anchor="b"/>
                </a:tc>
                <a:tc>
                  <a:txBody>
                    <a:bodyPr/>
                    <a:lstStyle/>
                    <a:p>
                      <a:pPr>
                        <a:lnSpc>
                          <a:spcPts val="1100"/>
                        </a:lnSpc>
                        <a:spcAft>
                          <a:spcPts val="0"/>
                        </a:spcAft>
                      </a:pPr>
                      <a:r>
                        <a:rPr lang="zh-CN" sz="2000" dirty="0">
                          <a:effectLst/>
                        </a:rPr>
                        <a:t>字符集。对应字符集中的任意字符</a:t>
                      </a:r>
                      <a:endParaRPr lang="zh-CN" sz="2000" dirty="0">
                        <a:effectLst/>
                        <a:latin typeface="Times New Roman"/>
                        <a:ea typeface="宋体"/>
                      </a:endParaRPr>
                    </a:p>
                  </a:txBody>
                  <a:tcPr marL="68580" marR="68580" marT="0" marB="0" anchor="b"/>
                </a:tc>
              </a:tr>
            </a:tbl>
          </a:graphicData>
        </a:graphic>
      </p:graphicFrame>
    </p:spTree>
    <p:extLst>
      <p:ext uri="{BB962C8B-B14F-4D97-AF65-F5344CB8AC3E}">
        <p14:creationId xmlns:p14="http://schemas.microsoft.com/office/powerpoint/2010/main" val="3937745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31224" cy="778098"/>
          </a:xfrm>
        </p:spPr>
        <p:txBody>
          <a:bodyPr>
            <a:normAutofit fontScale="90000"/>
          </a:bodyPr>
          <a:lstStyle/>
          <a:p>
            <a:pPr algn="ctr"/>
            <a:r>
              <a:rPr lang="en-US" altLang="zh-CN" sz="4800" b="1" dirty="0">
                <a:solidFill>
                  <a:schemeClr val="tx1"/>
                </a:solidFill>
                <a:latin typeface="+mj-ea"/>
              </a:rPr>
              <a:t>4.1.2  </a:t>
            </a:r>
            <a:r>
              <a:rPr lang="zh-CN" altLang="zh-CN" sz="4800" b="1" dirty="0">
                <a:solidFill>
                  <a:schemeClr val="tx1"/>
                </a:solidFill>
                <a:latin typeface="+mj-ea"/>
              </a:rPr>
              <a:t>预定义</a:t>
            </a:r>
            <a:r>
              <a:rPr lang="zh-CN" altLang="zh-CN" sz="4800" b="1" dirty="0" smtClean="0">
                <a:solidFill>
                  <a:schemeClr val="tx1"/>
                </a:solidFill>
                <a:latin typeface="+mj-ea"/>
              </a:rPr>
              <a:t>字符集</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908720"/>
            <a:ext cx="7467600" cy="5565232"/>
          </a:xfrm>
        </p:spPr>
        <p:txBody>
          <a:bodyPr/>
          <a:lstStyle/>
          <a:p>
            <a:r>
              <a:rPr lang="zh-CN" altLang="zh-CN" dirty="0"/>
              <a:t>正则表达式预定义字符集有</a:t>
            </a:r>
            <a:r>
              <a:rPr lang="en-US" altLang="zh-CN" dirty="0"/>
              <a:t>6</a:t>
            </a:r>
            <a:r>
              <a:rPr lang="zh-CN" altLang="zh-CN" dirty="0"/>
              <a:t>个，参见</a:t>
            </a:r>
            <a:r>
              <a:rPr lang="zh-CN" altLang="zh-CN" dirty="0" smtClean="0"/>
              <a:t>表。</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43297862"/>
              </p:ext>
            </p:extLst>
          </p:nvPr>
        </p:nvGraphicFramePr>
        <p:xfrm>
          <a:off x="539552" y="1916832"/>
          <a:ext cx="7848872" cy="3816424"/>
        </p:xfrm>
        <a:graphic>
          <a:graphicData uri="http://schemas.openxmlformats.org/drawingml/2006/table">
            <a:tbl>
              <a:tblPr firstRow="1" firstCol="1" bandRow="1">
                <a:tableStyleId>{5C22544A-7EE6-4342-B048-85BDC9FD1C3A}</a:tableStyleId>
              </a:tblPr>
              <a:tblGrid>
                <a:gridCol w="1510123"/>
                <a:gridCol w="6338749"/>
              </a:tblGrid>
              <a:tr h="763285">
                <a:tc>
                  <a:txBody>
                    <a:bodyPr/>
                    <a:lstStyle/>
                    <a:p>
                      <a:pPr indent="267970" algn="l">
                        <a:lnSpc>
                          <a:spcPts val="1100"/>
                        </a:lnSpc>
                        <a:spcAft>
                          <a:spcPts val="0"/>
                        </a:spcAft>
                      </a:pPr>
                      <a:r>
                        <a:rPr lang="zh-CN" sz="1400">
                          <a:effectLst/>
                        </a:rPr>
                        <a:t>预定义字符集</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a:effectLst/>
                        </a:rPr>
                        <a:t>含义</a:t>
                      </a:r>
                      <a:endParaRPr lang="zh-CN" sz="1400">
                        <a:effectLst/>
                        <a:latin typeface="Times New Roman"/>
                        <a:ea typeface="宋体"/>
                      </a:endParaRPr>
                    </a:p>
                  </a:txBody>
                  <a:tcPr marL="68580" marR="68580" marT="0" marB="0" anchor="ctr"/>
                </a:tc>
              </a:tr>
              <a:tr h="552723">
                <a:tc>
                  <a:txBody>
                    <a:bodyPr/>
                    <a:lstStyle/>
                    <a:p>
                      <a:pPr algn="l">
                        <a:lnSpc>
                          <a:spcPts val="1100"/>
                        </a:lnSpc>
                        <a:spcAft>
                          <a:spcPts val="0"/>
                        </a:spcAft>
                      </a:pPr>
                      <a:r>
                        <a:rPr lang="en-US" sz="1400">
                          <a:effectLst/>
                        </a:rPr>
                        <a:t>\d</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a:effectLst/>
                        </a:rPr>
                        <a:t>匹配一个数字字符。等价于</a:t>
                      </a:r>
                      <a:r>
                        <a:rPr lang="en-US" sz="1400">
                          <a:effectLst/>
                        </a:rPr>
                        <a:t> [0-9]</a:t>
                      </a:r>
                      <a:r>
                        <a:rPr lang="zh-CN" sz="1400">
                          <a:effectLst/>
                        </a:rPr>
                        <a:t>。</a:t>
                      </a:r>
                      <a:endParaRPr lang="zh-CN" sz="1400">
                        <a:effectLst/>
                        <a:latin typeface="Times New Roman"/>
                        <a:ea typeface="宋体"/>
                      </a:endParaRPr>
                    </a:p>
                  </a:txBody>
                  <a:tcPr marL="68580" marR="68580" marT="0" marB="0" anchor="ctr"/>
                </a:tc>
              </a:tr>
              <a:tr h="473763">
                <a:tc>
                  <a:txBody>
                    <a:bodyPr/>
                    <a:lstStyle/>
                    <a:p>
                      <a:pPr algn="l">
                        <a:lnSpc>
                          <a:spcPts val="1100"/>
                        </a:lnSpc>
                        <a:spcAft>
                          <a:spcPts val="0"/>
                        </a:spcAft>
                      </a:pPr>
                      <a:r>
                        <a:rPr lang="en-US" sz="1400">
                          <a:effectLst/>
                        </a:rPr>
                        <a:t>\D</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a:effectLst/>
                        </a:rPr>
                        <a:t>匹配一个非数字字符。等价于</a:t>
                      </a:r>
                      <a:r>
                        <a:rPr lang="en-US" sz="1400">
                          <a:effectLst/>
                        </a:rPr>
                        <a:t> [^0-9]</a:t>
                      </a:r>
                      <a:r>
                        <a:rPr lang="zh-CN" sz="1400">
                          <a:effectLst/>
                        </a:rPr>
                        <a:t>。</a:t>
                      </a:r>
                      <a:endParaRPr lang="zh-CN" sz="1400">
                        <a:effectLst/>
                        <a:latin typeface="Times New Roman"/>
                        <a:ea typeface="宋体"/>
                      </a:endParaRPr>
                    </a:p>
                  </a:txBody>
                  <a:tcPr marL="68580" marR="68580" marT="0" marB="0" anchor="ctr"/>
                </a:tc>
              </a:tr>
              <a:tr h="605364">
                <a:tc>
                  <a:txBody>
                    <a:bodyPr/>
                    <a:lstStyle/>
                    <a:p>
                      <a:pPr algn="l">
                        <a:lnSpc>
                          <a:spcPts val="1100"/>
                        </a:lnSpc>
                        <a:spcAft>
                          <a:spcPts val="0"/>
                        </a:spcAft>
                      </a:pPr>
                      <a:r>
                        <a:rPr lang="en-US" sz="1400">
                          <a:effectLst/>
                        </a:rPr>
                        <a:t>\s</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a:effectLst/>
                        </a:rPr>
                        <a:t>匹配任何空白字符，包括空格、制表符、换页符等等。等价于</a:t>
                      </a:r>
                      <a:r>
                        <a:rPr lang="en-US" sz="1400">
                          <a:effectLst/>
                        </a:rPr>
                        <a:t> [ \f\n\r\t\v]</a:t>
                      </a:r>
                      <a:r>
                        <a:rPr lang="zh-CN" sz="1400">
                          <a:effectLst/>
                        </a:rPr>
                        <a:t>。</a:t>
                      </a:r>
                      <a:endParaRPr lang="zh-CN" sz="1400">
                        <a:effectLst/>
                        <a:latin typeface="Times New Roman"/>
                        <a:ea typeface="宋体"/>
                      </a:endParaRPr>
                    </a:p>
                  </a:txBody>
                  <a:tcPr marL="68580" marR="68580" marT="0" marB="0" anchor="ctr"/>
                </a:tc>
              </a:tr>
              <a:tr h="473763">
                <a:tc>
                  <a:txBody>
                    <a:bodyPr/>
                    <a:lstStyle/>
                    <a:p>
                      <a:pPr algn="l">
                        <a:lnSpc>
                          <a:spcPts val="1100"/>
                        </a:lnSpc>
                        <a:spcAft>
                          <a:spcPts val="0"/>
                        </a:spcAft>
                      </a:pPr>
                      <a:r>
                        <a:rPr lang="en-US" sz="1400">
                          <a:effectLst/>
                        </a:rPr>
                        <a:t>\S</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a:effectLst/>
                        </a:rPr>
                        <a:t>匹配任何非空白字符。等价于</a:t>
                      </a:r>
                      <a:r>
                        <a:rPr lang="en-US" sz="1400">
                          <a:effectLst/>
                        </a:rPr>
                        <a:t> [^ \f\n\r\t\v]</a:t>
                      </a:r>
                      <a:r>
                        <a:rPr lang="zh-CN" sz="1400">
                          <a:effectLst/>
                        </a:rPr>
                        <a:t>。</a:t>
                      </a:r>
                      <a:endParaRPr lang="zh-CN" sz="1400">
                        <a:effectLst/>
                        <a:latin typeface="Times New Roman"/>
                        <a:ea typeface="宋体"/>
                      </a:endParaRPr>
                    </a:p>
                  </a:txBody>
                  <a:tcPr marL="68580" marR="68580" marT="0" marB="0" anchor="ctr"/>
                </a:tc>
              </a:tr>
              <a:tr h="473763">
                <a:tc>
                  <a:txBody>
                    <a:bodyPr/>
                    <a:lstStyle/>
                    <a:p>
                      <a:pPr algn="l">
                        <a:lnSpc>
                          <a:spcPts val="1100"/>
                        </a:lnSpc>
                        <a:spcAft>
                          <a:spcPts val="0"/>
                        </a:spcAft>
                      </a:pPr>
                      <a:r>
                        <a:rPr lang="en-US" sz="1400">
                          <a:effectLst/>
                        </a:rPr>
                        <a:t>\w</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a:effectLst/>
                        </a:rPr>
                        <a:t>匹配包括下划线的任何单词字符。等价于</a:t>
                      </a:r>
                      <a:r>
                        <a:rPr lang="en-US" sz="1400">
                          <a:effectLst/>
                        </a:rPr>
                        <a:t>'[A-Za-z0-9_]'</a:t>
                      </a:r>
                      <a:r>
                        <a:rPr lang="zh-CN" sz="1400">
                          <a:effectLst/>
                        </a:rPr>
                        <a:t>。</a:t>
                      </a:r>
                      <a:endParaRPr lang="zh-CN" sz="1400">
                        <a:effectLst/>
                        <a:latin typeface="Times New Roman"/>
                        <a:ea typeface="宋体"/>
                      </a:endParaRPr>
                    </a:p>
                  </a:txBody>
                  <a:tcPr marL="68580" marR="68580" marT="0" marB="0" anchor="ctr"/>
                </a:tc>
              </a:tr>
              <a:tr h="473763">
                <a:tc>
                  <a:txBody>
                    <a:bodyPr/>
                    <a:lstStyle/>
                    <a:p>
                      <a:pPr algn="l">
                        <a:lnSpc>
                          <a:spcPts val="1100"/>
                        </a:lnSpc>
                        <a:spcAft>
                          <a:spcPts val="0"/>
                        </a:spcAft>
                      </a:pPr>
                      <a:r>
                        <a:rPr lang="en-US" sz="1400">
                          <a:effectLst/>
                        </a:rPr>
                        <a:t>\W</a:t>
                      </a:r>
                      <a:endParaRPr lang="zh-CN" sz="1400">
                        <a:effectLst/>
                        <a:latin typeface="Times New Roman"/>
                        <a:ea typeface="宋体"/>
                      </a:endParaRPr>
                    </a:p>
                  </a:txBody>
                  <a:tcPr marL="68580" marR="68580" marT="0" marB="0" anchor="ctr"/>
                </a:tc>
                <a:tc>
                  <a:txBody>
                    <a:bodyPr/>
                    <a:lstStyle/>
                    <a:p>
                      <a:pPr algn="l">
                        <a:lnSpc>
                          <a:spcPts val="1100"/>
                        </a:lnSpc>
                        <a:spcAft>
                          <a:spcPts val="0"/>
                        </a:spcAft>
                      </a:pPr>
                      <a:r>
                        <a:rPr lang="zh-CN" sz="1400" dirty="0">
                          <a:effectLst/>
                        </a:rPr>
                        <a:t>匹配任何非单词字符。等价于</a:t>
                      </a:r>
                      <a:r>
                        <a:rPr lang="en-US" sz="1400" dirty="0">
                          <a:effectLst/>
                        </a:rPr>
                        <a:t> '[^A-Za-z0-9_]'</a:t>
                      </a:r>
                      <a:r>
                        <a:rPr lang="zh-CN" sz="1400" dirty="0">
                          <a:effectLst/>
                        </a:rPr>
                        <a:t>。</a:t>
                      </a:r>
                      <a:endParaRPr lang="zh-CN" sz="14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99898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931224" cy="994122"/>
          </a:xfrm>
        </p:spPr>
        <p:txBody>
          <a:bodyPr>
            <a:normAutofit/>
          </a:bodyPr>
          <a:lstStyle/>
          <a:p>
            <a:pPr algn="ctr"/>
            <a:r>
              <a:rPr lang="en-US" altLang="zh-CN" sz="4800" b="1" dirty="0">
                <a:solidFill>
                  <a:schemeClr val="tx1"/>
                </a:solidFill>
                <a:latin typeface="+mj-ea"/>
              </a:rPr>
              <a:t>4.1.3  </a:t>
            </a:r>
            <a:r>
              <a:rPr lang="zh-CN" altLang="zh-CN" sz="4800" b="1" dirty="0" smtClean="0">
                <a:solidFill>
                  <a:schemeClr val="tx1"/>
                </a:solidFill>
                <a:latin typeface="+mj-ea"/>
              </a:rPr>
              <a:t>数量词</a:t>
            </a:r>
            <a:endParaRPr lang="zh-CN" altLang="en-US" sz="4800" dirty="0">
              <a:solidFill>
                <a:schemeClr val="tx1"/>
              </a:solidFill>
              <a:latin typeface="+mj-ea"/>
            </a:endParaRPr>
          </a:p>
        </p:txBody>
      </p:sp>
      <p:sp>
        <p:nvSpPr>
          <p:cNvPr id="3" name="内容占位符 2"/>
          <p:cNvSpPr>
            <a:spLocks noGrp="1"/>
          </p:cNvSpPr>
          <p:nvPr>
            <p:ph sz="quarter" idx="1"/>
          </p:nvPr>
        </p:nvSpPr>
        <p:spPr/>
        <p:txBody>
          <a:bodyPr/>
          <a:lstStyle/>
          <a:p>
            <a:r>
              <a:rPr lang="zh-CN" altLang="zh-CN" dirty="0" smtClean="0"/>
              <a:t>正</a:t>
            </a:r>
            <a:r>
              <a:rPr lang="zh-CN" altLang="zh-CN" dirty="0"/>
              <a:t>则中的数量词列表参见</a:t>
            </a:r>
            <a:r>
              <a:rPr lang="zh-CN" altLang="zh-CN" dirty="0" smtClean="0"/>
              <a:t>表。</a:t>
            </a:r>
            <a:endParaRPr lang="en-US" altLang="zh-CN" dirty="0" smtClean="0"/>
          </a:p>
          <a:p>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2494784"/>
              </p:ext>
            </p:extLst>
          </p:nvPr>
        </p:nvGraphicFramePr>
        <p:xfrm>
          <a:off x="457200" y="2420888"/>
          <a:ext cx="7643192" cy="3528390"/>
        </p:xfrm>
        <a:graphic>
          <a:graphicData uri="http://schemas.openxmlformats.org/drawingml/2006/table">
            <a:tbl>
              <a:tblPr firstRow="1" firstCol="1" bandRow="1">
                <a:tableStyleId>{5C22544A-7EE6-4342-B048-85BDC9FD1C3A}</a:tableStyleId>
              </a:tblPr>
              <a:tblGrid>
                <a:gridCol w="1545454"/>
                <a:gridCol w="6097738"/>
              </a:tblGrid>
              <a:tr h="588065">
                <a:tc>
                  <a:txBody>
                    <a:bodyPr/>
                    <a:lstStyle/>
                    <a:p>
                      <a:pPr indent="267970">
                        <a:lnSpc>
                          <a:spcPts val="1100"/>
                        </a:lnSpc>
                        <a:spcAft>
                          <a:spcPts val="0"/>
                        </a:spcAft>
                      </a:pPr>
                      <a:r>
                        <a:rPr lang="zh-CN" sz="1600">
                          <a:effectLst/>
                        </a:rPr>
                        <a:t>数量词</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含义</a:t>
                      </a:r>
                      <a:endParaRPr lang="zh-CN" sz="1600">
                        <a:effectLst/>
                        <a:latin typeface="Times New Roman"/>
                        <a:ea typeface="宋体"/>
                      </a:endParaRPr>
                    </a:p>
                  </a:txBody>
                  <a:tcPr marL="68580" marR="68580" marT="0" marB="0" anchor="ctr"/>
                </a:tc>
              </a:tr>
              <a:tr h="588065">
                <a:tc>
                  <a:txBody>
                    <a:bodyPr/>
                    <a:lstStyle/>
                    <a:p>
                      <a:pPr>
                        <a:lnSpc>
                          <a:spcPts val="1100"/>
                        </a:lnSpc>
                        <a:spcAft>
                          <a:spcPts val="0"/>
                        </a:spcAft>
                      </a:pPr>
                      <a:r>
                        <a:rPr lang="en-US" sz="1600">
                          <a:effectLst/>
                        </a:rPr>
                        <a:t>*</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匹配前一个字符</a:t>
                      </a:r>
                      <a:r>
                        <a:rPr lang="en-US" sz="1600">
                          <a:effectLst/>
                        </a:rPr>
                        <a:t>0</a:t>
                      </a:r>
                      <a:r>
                        <a:rPr lang="zh-CN" sz="1600">
                          <a:effectLst/>
                        </a:rPr>
                        <a:t>或无限次</a:t>
                      </a:r>
                      <a:endParaRPr lang="zh-CN" sz="1600">
                        <a:effectLst/>
                        <a:latin typeface="Times New Roman"/>
                        <a:ea typeface="宋体"/>
                      </a:endParaRPr>
                    </a:p>
                  </a:txBody>
                  <a:tcPr marL="68580" marR="68580" marT="0" marB="0" anchor="ctr"/>
                </a:tc>
              </a:tr>
              <a:tr h="588065">
                <a:tc>
                  <a:txBody>
                    <a:bodyPr/>
                    <a:lstStyle/>
                    <a:p>
                      <a:pPr>
                        <a:lnSpc>
                          <a:spcPts val="1100"/>
                        </a:lnSpc>
                        <a:spcAft>
                          <a:spcPts val="0"/>
                        </a:spcAft>
                      </a:pPr>
                      <a:r>
                        <a:rPr lang="en-US" sz="1600">
                          <a:effectLst/>
                        </a:rPr>
                        <a:t>+</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匹配前一个字符</a:t>
                      </a:r>
                      <a:r>
                        <a:rPr lang="en-US" sz="1600">
                          <a:effectLst/>
                        </a:rPr>
                        <a:t>1</a:t>
                      </a:r>
                      <a:r>
                        <a:rPr lang="zh-CN" sz="1600">
                          <a:effectLst/>
                        </a:rPr>
                        <a:t>或无限次</a:t>
                      </a:r>
                      <a:endParaRPr lang="zh-CN" sz="1600">
                        <a:effectLst/>
                        <a:latin typeface="Times New Roman"/>
                        <a:ea typeface="宋体"/>
                      </a:endParaRPr>
                    </a:p>
                  </a:txBody>
                  <a:tcPr marL="68580" marR="68580" marT="0" marB="0" anchor="ctr"/>
                </a:tc>
              </a:tr>
              <a:tr h="588065">
                <a:tc>
                  <a:txBody>
                    <a:bodyPr/>
                    <a:lstStyle/>
                    <a:p>
                      <a:pPr>
                        <a:lnSpc>
                          <a:spcPts val="1100"/>
                        </a:lnSpc>
                        <a:spcAft>
                          <a:spcPts val="0"/>
                        </a:spcAft>
                      </a:pPr>
                      <a:r>
                        <a:rPr lang="zh-CN" sz="1600">
                          <a:effectLst/>
                        </a:rPr>
                        <a:t>？</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匹配前一个字符</a:t>
                      </a:r>
                      <a:r>
                        <a:rPr lang="en-US" sz="1600">
                          <a:effectLst/>
                        </a:rPr>
                        <a:t>0</a:t>
                      </a:r>
                      <a:r>
                        <a:rPr lang="zh-CN" sz="1600">
                          <a:effectLst/>
                        </a:rPr>
                        <a:t>或</a:t>
                      </a:r>
                      <a:r>
                        <a:rPr lang="en-US" sz="1600">
                          <a:effectLst/>
                        </a:rPr>
                        <a:t>1</a:t>
                      </a:r>
                      <a:r>
                        <a:rPr lang="zh-CN" sz="1600">
                          <a:effectLst/>
                        </a:rPr>
                        <a:t>次</a:t>
                      </a:r>
                      <a:endParaRPr lang="zh-CN" sz="1600">
                        <a:effectLst/>
                        <a:latin typeface="Times New Roman"/>
                        <a:ea typeface="宋体"/>
                      </a:endParaRPr>
                    </a:p>
                  </a:txBody>
                  <a:tcPr marL="68580" marR="68580" marT="0" marB="0" anchor="ctr"/>
                </a:tc>
              </a:tr>
              <a:tr h="588065">
                <a:tc>
                  <a:txBody>
                    <a:bodyPr/>
                    <a:lstStyle/>
                    <a:p>
                      <a:pPr>
                        <a:lnSpc>
                          <a:spcPts val="1100"/>
                        </a:lnSpc>
                        <a:spcAft>
                          <a:spcPts val="0"/>
                        </a:spcAft>
                      </a:pPr>
                      <a:r>
                        <a:rPr lang="en-US" sz="1600">
                          <a:effectLst/>
                        </a:rPr>
                        <a:t>{m}</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dirty="0">
                          <a:effectLst/>
                        </a:rPr>
                        <a:t>匹配前一个字符</a:t>
                      </a:r>
                      <a:r>
                        <a:rPr lang="en-US" sz="1600" dirty="0">
                          <a:effectLst/>
                        </a:rPr>
                        <a:t>m</a:t>
                      </a:r>
                      <a:r>
                        <a:rPr lang="zh-CN" sz="1600" dirty="0">
                          <a:effectLst/>
                        </a:rPr>
                        <a:t>次</a:t>
                      </a:r>
                      <a:endParaRPr lang="zh-CN" sz="1600" dirty="0">
                        <a:effectLst/>
                        <a:latin typeface="Times New Roman"/>
                        <a:ea typeface="宋体"/>
                      </a:endParaRPr>
                    </a:p>
                  </a:txBody>
                  <a:tcPr marL="68580" marR="68580" marT="0" marB="0" anchor="ctr"/>
                </a:tc>
              </a:tr>
              <a:tr h="588065">
                <a:tc>
                  <a:txBody>
                    <a:bodyPr/>
                    <a:lstStyle/>
                    <a:p>
                      <a:pPr>
                        <a:lnSpc>
                          <a:spcPts val="1100"/>
                        </a:lnSpc>
                        <a:spcAft>
                          <a:spcPts val="0"/>
                        </a:spcAft>
                      </a:pPr>
                      <a:r>
                        <a:rPr lang="en-US" sz="1600">
                          <a:effectLst/>
                        </a:rPr>
                        <a:t>{m,n}</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dirty="0">
                          <a:effectLst/>
                        </a:rPr>
                        <a:t>匹配前一个字符</a:t>
                      </a:r>
                      <a:r>
                        <a:rPr lang="en-US" sz="1600" dirty="0">
                          <a:effectLst/>
                        </a:rPr>
                        <a:t>m</a:t>
                      </a:r>
                      <a:r>
                        <a:rPr lang="zh-CN" sz="1600" dirty="0">
                          <a:effectLst/>
                        </a:rPr>
                        <a:t>至</a:t>
                      </a:r>
                      <a:r>
                        <a:rPr lang="en-US" sz="1600" dirty="0">
                          <a:effectLst/>
                        </a:rPr>
                        <a:t>n</a:t>
                      </a:r>
                      <a:r>
                        <a:rPr lang="zh-CN" sz="1600" dirty="0">
                          <a:effectLst/>
                        </a:rPr>
                        <a:t>次</a:t>
                      </a:r>
                      <a:endParaRPr lang="zh-CN" sz="16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66387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b="1" dirty="0">
                <a:solidFill>
                  <a:schemeClr val="tx1"/>
                </a:solidFill>
                <a:latin typeface="+mj-ea"/>
              </a:rPr>
              <a:t>4.1.4  </a:t>
            </a:r>
            <a:r>
              <a:rPr lang="zh-CN" altLang="zh-CN" sz="4800" b="1" dirty="0">
                <a:solidFill>
                  <a:schemeClr val="tx1"/>
                </a:solidFill>
                <a:latin typeface="+mj-ea"/>
              </a:rPr>
              <a:t>边界</a:t>
            </a:r>
            <a:r>
              <a:rPr lang="zh-CN" altLang="zh-CN" sz="4800" b="1" dirty="0" smtClean="0">
                <a:solidFill>
                  <a:schemeClr val="tx1"/>
                </a:solidFill>
                <a:latin typeface="+mj-ea"/>
              </a:rPr>
              <a:t>匹配</a:t>
            </a:r>
            <a:endParaRPr lang="zh-CN" altLang="en-US" sz="4800" dirty="0">
              <a:solidFill>
                <a:schemeClr val="tx1"/>
              </a:solidFill>
              <a:latin typeface="+mj-ea"/>
            </a:endParaRPr>
          </a:p>
        </p:txBody>
      </p:sp>
      <p:sp>
        <p:nvSpPr>
          <p:cNvPr id="3" name="内容占位符 2"/>
          <p:cNvSpPr>
            <a:spLocks noGrp="1"/>
          </p:cNvSpPr>
          <p:nvPr>
            <p:ph sz="quarter" idx="1"/>
          </p:nvPr>
        </p:nvSpPr>
        <p:spPr/>
        <p:txBody>
          <a:bodyPr/>
          <a:lstStyle/>
          <a:p>
            <a:r>
              <a:rPr lang="zh-CN" altLang="zh-CN" dirty="0" smtClean="0"/>
              <a:t>边界</a:t>
            </a:r>
            <a:r>
              <a:rPr lang="zh-CN" altLang="zh-CN" dirty="0"/>
              <a:t>匹配的关键符号参见</a:t>
            </a:r>
            <a:r>
              <a:rPr lang="zh-CN" altLang="zh-CN" dirty="0" smtClean="0"/>
              <a:t>表。</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78945561"/>
              </p:ext>
            </p:extLst>
          </p:nvPr>
        </p:nvGraphicFramePr>
        <p:xfrm>
          <a:off x="457200" y="2492894"/>
          <a:ext cx="7643192" cy="3456385"/>
        </p:xfrm>
        <a:graphic>
          <a:graphicData uri="http://schemas.openxmlformats.org/drawingml/2006/table">
            <a:tbl>
              <a:tblPr firstRow="1" firstCol="1" bandRow="1">
                <a:tableStyleId>{5C22544A-7EE6-4342-B048-85BDC9FD1C3A}</a:tableStyleId>
              </a:tblPr>
              <a:tblGrid>
                <a:gridCol w="2277672"/>
                <a:gridCol w="5365520"/>
              </a:tblGrid>
              <a:tr h="691277">
                <a:tc>
                  <a:txBody>
                    <a:bodyPr/>
                    <a:lstStyle/>
                    <a:p>
                      <a:pPr indent="267970">
                        <a:lnSpc>
                          <a:spcPts val="1100"/>
                        </a:lnSpc>
                        <a:spcAft>
                          <a:spcPts val="0"/>
                        </a:spcAft>
                      </a:pPr>
                      <a:r>
                        <a:rPr lang="zh-CN" sz="1600">
                          <a:effectLst/>
                        </a:rPr>
                        <a:t>边界匹配</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含义</a:t>
                      </a:r>
                      <a:endParaRPr lang="zh-CN" sz="1600">
                        <a:effectLst/>
                        <a:latin typeface="Times New Roman"/>
                        <a:ea typeface="宋体"/>
                      </a:endParaRPr>
                    </a:p>
                  </a:txBody>
                  <a:tcPr marL="68580" marR="68580" marT="0" marB="0" anchor="ctr"/>
                </a:tc>
              </a:tr>
              <a:tr h="691277">
                <a:tc>
                  <a:txBody>
                    <a:bodyPr/>
                    <a:lstStyle/>
                    <a:p>
                      <a:pPr>
                        <a:lnSpc>
                          <a:spcPts val="1100"/>
                        </a:lnSpc>
                        <a:spcAft>
                          <a:spcPts val="0"/>
                        </a:spcAft>
                      </a:pPr>
                      <a:r>
                        <a:rPr lang="en-US" sz="1600">
                          <a:effectLst/>
                        </a:rPr>
                        <a:t>^</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匹配字符串开头</a:t>
                      </a:r>
                      <a:endParaRPr lang="zh-CN" sz="1600">
                        <a:effectLst/>
                        <a:latin typeface="Times New Roman"/>
                        <a:ea typeface="宋体"/>
                      </a:endParaRPr>
                    </a:p>
                  </a:txBody>
                  <a:tcPr marL="68580" marR="68580" marT="0" marB="0" anchor="ctr"/>
                </a:tc>
              </a:tr>
              <a:tr h="691277">
                <a:tc>
                  <a:txBody>
                    <a:bodyPr/>
                    <a:lstStyle/>
                    <a:p>
                      <a:pPr>
                        <a:lnSpc>
                          <a:spcPts val="1100"/>
                        </a:lnSpc>
                        <a:spcAft>
                          <a:spcPts val="0"/>
                        </a:spcAft>
                      </a:pPr>
                      <a:r>
                        <a:rPr lang="en-US" sz="1600">
                          <a:effectLst/>
                        </a:rPr>
                        <a:t>$</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dirty="0">
                          <a:effectLst/>
                        </a:rPr>
                        <a:t>匹配字符串结尾</a:t>
                      </a:r>
                      <a:endParaRPr lang="zh-CN" sz="1600" dirty="0">
                        <a:effectLst/>
                        <a:latin typeface="Times New Roman"/>
                        <a:ea typeface="宋体"/>
                      </a:endParaRPr>
                    </a:p>
                  </a:txBody>
                  <a:tcPr marL="68580" marR="68580" marT="0" marB="0" anchor="ctr"/>
                </a:tc>
              </a:tr>
              <a:tr h="691277">
                <a:tc>
                  <a:txBody>
                    <a:bodyPr/>
                    <a:lstStyle/>
                    <a:p>
                      <a:pPr>
                        <a:lnSpc>
                          <a:spcPts val="1100"/>
                        </a:lnSpc>
                        <a:spcAft>
                          <a:spcPts val="0"/>
                        </a:spcAft>
                      </a:pPr>
                      <a:r>
                        <a:rPr lang="en-US" sz="1600">
                          <a:effectLst/>
                        </a:rPr>
                        <a:t>\A</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a:effectLst/>
                        </a:rPr>
                        <a:t>仅匹配字符串开头</a:t>
                      </a:r>
                      <a:endParaRPr lang="zh-CN" sz="1600">
                        <a:effectLst/>
                        <a:latin typeface="Times New Roman"/>
                        <a:ea typeface="宋体"/>
                      </a:endParaRPr>
                    </a:p>
                  </a:txBody>
                  <a:tcPr marL="68580" marR="68580" marT="0" marB="0" anchor="ctr"/>
                </a:tc>
              </a:tr>
              <a:tr h="691277">
                <a:tc>
                  <a:txBody>
                    <a:bodyPr/>
                    <a:lstStyle/>
                    <a:p>
                      <a:pPr>
                        <a:lnSpc>
                          <a:spcPts val="1100"/>
                        </a:lnSpc>
                        <a:spcAft>
                          <a:spcPts val="0"/>
                        </a:spcAft>
                      </a:pPr>
                      <a:r>
                        <a:rPr lang="en-US" sz="1600">
                          <a:effectLst/>
                        </a:rPr>
                        <a:t>\Z</a:t>
                      </a:r>
                      <a:endParaRPr lang="zh-CN" sz="1600">
                        <a:effectLst/>
                        <a:latin typeface="Times New Roman"/>
                        <a:ea typeface="宋体"/>
                      </a:endParaRPr>
                    </a:p>
                  </a:txBody>
                  <a:tcPr marL="68580" marR="68580" marT="0" marB="0" anchor="ctr"/>
                </a:tc>
                <a:tc>
                  <a:txBody>
                    <a:bodyPr/>
                    <a:lstStyle/>
                    <a:p>
                      <a:pPr>
                        <a:lnSpc>
                          <a:spcPts val="1100"/>
                        </a:lnSpc>
                        <a:spcAft>
                          <a:spcPts val="0"/>
                        </a:spcAft>
                      </a:pPr>
                      <a:r>
                        <a:rPr lang="zh-CN" sz="1600" dirty="0">
                          <a:effectLst/>
                        </a:rPr>
                        <a:t>仅匹配字符串结尾</a:t>
                      </a:r>
                      <a:endParaRPr lang="zh-CN" sz="16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91387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15200" cy="922114"/>
          </a:xfrm>
        </p:spPr>
        <p:txBody>
          <a:bodyPr>
            <a:normAutofit/>
          </a:bodyPr>
          <a:lstStyle/>
          <a:p>
            <a:pPr algn="ctr"/>
            <a:r>
              <a:rPr lang="en-US" altLang="zh-CN" sz="4800" b="1" dirty="0">
                <a:solidFill>
                  <a:schemeClr val="tx1"/>
                </a:solidFill>
                <a:latin typeface="+mj-ea"/>
              </a:rPr>
              <a:t>4.2  re</a:t>
            </a:r>
            <a:r>
              <a:rPr lang="zh-CN" altLang="zh-CN" sz="4800" b="1" dirty="0">
                <a:solidFill>
                  <a:schemeClr val="tx1"/>
                </a:solidFill>
                <a:latin typeface="+mj-ea"/>
              </a:rPr>
              <a:t>模块及其</a:t>
            </a:r>
            <a:r>
              <a:rPr lang="zh-CN" altLang="zh-CN" sz="4800" b="1" dirty="0" smtClean="0">
                <a:solidFill>
                  <a:schemeClr val="tx1"/>
                </a:solidFill>
                <a:latin typeface="+mj-ea"/>
              </a:rPr>
              <a:t>方法</a:t>
            </a:r>
            <a:endParaRPr lang="zh-CN" altLang="en-US" sz="4800" dirty="0">
              <a:solidFill>
                <a:schemeClr val="tx1"/>
              </a:solidFill>
              <a:latin typeface="+mj-ea"/>
            </a:endParaRPr>
          </a:p>
        </p:txBody>
      </p:sp>
      <p:sp>
        <p:nvSpPr>
          <p:cNvPr id="3" name="内容占位符 2"/>
          <p:cNvSpPr>
            <a:spLocks noGrp="1"/>
          </p:cNvSpPr>
          <p:nvPr>
            <p:ph sz="quarter" idx="1"/>
          </p:nvPr>
        </p:nvSpPr>
        <p:spPr>
          <a:xfrm>
            <a:off x="2843808" y="2780928"/>
            <a:ext cx="5080992" cy="3693024"/>
          </a:xfrm>
        </p:spPr>
        <p:txBody>
          <a:bodyPr/>
          <a:lstStyle/>
          <a:p>
            <a:pPr marL="0" indent="0">
              <a:buNone/>
            </a:pPr>
            <a:r>
              <a:rPr lang="en-US" altLang="zh-CN" b="1" dirty="0" smtClean="0">
                <a:latin typeface="+mn-ea"/>
              </a:rPr>
              <a:t>4.2.1  </a:t>
            </a:r>
            <a:r>
              <a:rPr lang="en-US" altLang="zh-CN" b="1" dirty="0">
                <a:latin typeface="+mn-ea"/>
              </a:rPr>
              <a:t>search()</a:t>
            </a:r>
            <a:r>
              <a:rPr lang="zh-CN" altLang="zh-CN" b="1" dirty="0">
                <a:latin typeface="+mn-ea"/>
              </a:rPr>
              <a:t>函数</a:t>
            </a:r>
          </a:p>
          <a:p>
            <a:pPr marL="0" indent="0">
              <a:buNone/>
            </a:pPr>
            <a:r>
              <a:rPr lang="en-US" altLang="zh-CN" b="1" dirty="0">
                <a:latin typeface="+mn-ea"/>
              </a:rPr>
              <a:t>4.2.2  sub()</a:t>
            </a:r>
            <a:r>
              <a:rPr lang="zh-CN" altLang="zh-CN" b="1" dirty="0">
                <a:latin typeface="+mn-ea"/>
              </a:rPr>
              <a:t>函数</a:t>
            </a:r>
          </a:p>
          <a:p>
            <a:pPr marL="0" indent="0">
              <a:buNone/>
            </a:pPr>
            <a:r>
              <a:rPr lang="en-US" altLang="zh-CN" b="1" dirty="0">
                <a:latin typeface="+mn-ea"/>
              </a:rPr>
              <a:t>4.2.3  </a:t>
            </a:r>
            <a:r>
              <a:rPr lang="en-US" altLang="zh-CN" b="1" dirty="0" err="1">
                <a:latin typeface="+mn-ea"/>
              </a:rPr>
              <a:t>findall</a:t>
            </a:r>
            <a:r>
              <a:rPr lang="en-US" altLang="zh-CN" b="1" dirty="0">
                <a:latin typeface="+mn-ea"/>
              </a:rPr>
              <a:t>()</a:t>
            </a:r>
            <a:r>
              <a:rPr lang="zh-CN" altLang="zh-CN" b="1" dirty="0">
                <a:latin typeface="+mn-ea"/>
              </a:rPr>
              <a:t>函数</a:t>
            </a:r>
          </a:p>
          <a:p>
            <a:pPr marL="0" indent="0">
              <a:buNone/>
            </a:pPr>
            <a:r>
              <a:rPr lang="en-US" altLang="zh-CN" b="1" dirty="0">
                <a:latin typeface="+mn-ea"/>
              </a:rPr>
              <a:t>4.2.4  re</a:t>
            </a:r>
            <a:r>
              <a:rPr lang="zh-CN" altLang="zh-CN" b="1" dirty="0">
                <a:latin typeface="+mn-ea"/>
              </a:rPr>
              <a:t>模块修饰符</a:t>
            </a:r>
          </a:p>
          <a:p>
            <a:pPr marL="0" indent="0">
              <a:buNone/>
            </a:pPr>
            <a:endParaRPr lang="zh-CN" altLang="en-US" dirty="0">
              <a:latin typeface="+mn-ea"/>
            </a:endParaRPr>
          </a:p>
        </p:txBody>
      </p:sp>
    </p:spTree>
    <p:extLst>
      <p:ext uri="{BB962C8B-B14F-4D97-AF65-F5344CB8AC3E}">
        <p14:creationId xmlns:p14="http://schemas.microsoft.com/office/powerpoint/2010/main" val="412723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5602"/>
            <a:ext cx="7560840" cy="883118"/>
          </a:xfrm>
        </p:spPr>
        <p:txBody>
          <a:bodyPr>
            <a:normAutofit/>
          </a:bodyPr>
          <a:lstStyle/>
          <a:p>
            <a:pPr algn="ctr"/>
            <a:r>
              <a:rPr lang="en-US" altLang="zh-CN" sz="4800" b="1" dirty="0">
                <a:solidFill>
                  <a:schemeClr val="tx1"/>
                </a:solidFill>
                <a:latin typeface="+mj-ea"/>
              </a:rPr>
              <a:t>4.2.1  search()</a:t>
            </a:r>
            <a:r>
              <a:rPr lang="zh-CN" altLang="zh-CN" sz="4800" b="1" dirty="0" smtClean="0">
                <a:solidFill>
                  <a:schemeClr val="tx1"/>
                </a:solidFill>
                <a:latin typeface="+mj-ea"/>
              </a:rPr>
              <a:t>函数</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908720"/>
            <a:ext cx="8424936" cy="5760640"/>
          </a:xfrm>
        </p:spPr>
        <p:txBody>
          <a:bodyPr>
            <a:normAutofit lnSpcReduction="10000"/>
          </a:bodyPr>
          <a:lstStyle/>
          <a:p>
            <a:pPr marL="0" indent="0">
              <a:buNone/>
            </a:pPr>
            <a:r>
              <a:rPr lang="en-US" altLang="zh-CN" dirty="0">
                <a:latin typeface="+mn-ea"/>
              </a:rPr>
              <a:t>re</a:t>
            </a:r>
            <a:r>
              <a:rPr lang="zh-CN" altLang="zh-CN" dirty="0">
                <a:latin typeface="+mn-ea"/>
              </a:rPr>
              <a:t>模块的</a:t>
            </a:r>
            <a:r>
              <a:rPr lang="en-US" altLang="zh-CN" dirty="0">
                <a:latin typeface="+mn-ea"/>
              </a:rPr>
              <a:t>search()</a:t>
            </a:r>
            <a:r>
              <a:rPr lang="zh-CN" altLang="zh-CN" dirty="0">
                <a:latin typeface="+mn-ea"/>
              </a:rPr>
              <a:t>函数匹配并提取第一个符合规律的内容，返回一个正则表达式对象。</a:t>
            </a:r>
            <a:r>
              <a:rPr lang="en-US" altLang="zh-CN" dirty="0">
                <a:latin typeface="+mn-ea"/>
              </a:rPr>
              <a:t>search()</a:t>
            </a:r>
            <a:r>
              <a:rPr lang="zh-CN" altLang="zh-CN" dirty="0">
                <a:latin typeface="+mn-ea"/>
              </a:rPr>
              <a:t>函数的语法为：</a:t>
            </a:r>
          </a:p>
          <a:p>
            <a:pPr marL="0" indent="0">
              <a:buNone/>
            </a:pPr>
            <a:r>
              <a:rPr lang="en-US" altLang="zh-CN" dirty="0" err="1">
                <a:latin typeface="+mn-ea"/>
              </a:rPr>
              <a:t>re.match</a:t>
            </a:r>
            <a:r>
              <a:rPr lang="en-US" altLang="zh-CN" dirty="0">
                <a:latin typeface="+mn-ea"/>
              </a:rPr>
              <a:t>(pattern, string, flags=0)</a:t>
            </a:r>
            <a:endParaRPr lang="zh-CN" altLang="zh-CN" dirty="0">
              <a:latin typeface="+mn-ea"/>
            </a:endParaRPr>
          </a:p>
          <a:p>
            <a:pPr marL="0" indent="0">
              <a:buNone/>
            </a:pPr>
            <a:r>
              <a:rPr lang="zh-CN" altLang="zh-CN" dirty="0">
                <a:latin typeface="+mn-ea"/>
              </a:rPr>
              <a:t>（</a:t>
            </a:r>
            <a:r>
              <a:rPr lang="en-US" altLang="zh-CN" dirty="0">
                <a:latin typeface="+mn-ea"/>
              </a:rPr>
              <a:t>1</a:t>
            </a:r>
            <a:r>
              <a:rPr lang="zh-CN" altLang="zh-CN" dirty="0">
                <a:latin typeface="+mn-ea"/>
              </a:rPr>
              <a:t>）</a:t>
            </a:r>
            <a:r>
              <a:rPr lang="en-US" altLang="zh-CN" dirty="0">
                <a:latin typeface="+mn-ea"/>
              </a:rPr>
              <a:t>pattern</a:t>
            </a:r>
            <a:r>
              <a:rPr lang="zh-CN" altLang="zh-CN" dirty="0">
                <a:latin typeface="+mn-ea"/>
              </a:rPr>
              <a:t>为匹配的正则表达式。</a:t>
            </a:r>
          </a:p>
          <a:p>
            <a:pPr marL="0" indent="0">
              <a:buNone/>
            </a:pPr>
            <a:r>
              <a:rPr lang="zh-CN" altLang="zh-CN" dirty="0">
                <a:latin typeface="+mn-ea"/>
              </a:rPr>
              <a:t>（</a:t>
            </a:r>
            <a:r>
              <a:rPr lang="en-US" altLang="zh-CN" dirty="0">
                <a:latin typeface="+mn-ea"/>
              </a:rPr>
              <a:t>2</a:t>
            </a:r>
            <a:r>
              <a:rPr lang="zh-CN" altLang="zh-CN" dirty="0">
                <a:latin typeface="+mn-ea"/>
              </a:rPr>
              <a:t>）</a:t>
            </a:r>
            <a:r>
              <a:rPr lang="en-US" altLang="zh-CN" dirty="0">
                <a:latin typeface="+mn-ea"/>
              </a:rPr>
              <a:t>string</a:t>
            </a:r>
            <a:r>
              <a:rPr lang="zh-CN" altLang="zh-CN" dirty="0">
                <a:latin typeface="+mn-ea"/>
              </a:rPr>
              <a:t>为要匹配的字符串。</a:t>
            </a:r>
          </a:p>
          <a:p>
            <a:pPr marL="0" indent="0">
              <a:buNone/>
            </a:pPr>
            <a:r>
              <a:rPr lang="zh-CN" altLang="zh-CN" dirty="0">
                <a:latin typeface="+mn-ea"/>
              </a:rPr>
              <a:t>（</a:t>
            </a:r>
            <a:r>
              <a:rPr lang="en-US" altLang="zh-CN" dirty="0">
                <a:latin typeface="+mn-ea"/>
              </a:rPr>
              <a:t>3</a:t>
            </a:r>
            <a:r>
              <a:rPr lang="zh-CN" altLang="zh-CN" dirty="0">
                <a:latin typeface="+mn-ea"/>
              </a:rPr>
              <a:t>）</a:t>
            </a:r>
            <a:r>
              <a:rPr lang="en-US" altLang="zh-CN" dirty="0">
                <a:latin typeface="+mn-ea"/>
              </a:rPr>
              <a:t>flags</a:t>
            </a:r>
            <a:r>
              <a:rPr lang="zh-CN" altLang="zh-CN" dirty="0">
                <a:latin typeface="+mn-ea"/>
              </a:rPr>
              <a:t>为标志位，用于控制正则表达式的匹配方式，如：是否区分大小写，多行匹配等等。</a:t>
            </a:r>
          </a:p>
          <a:p>
            <a:pPr marL="0" indent="0">
              <a:buNone/>
            </a:pPr>
            <a:r>
              <a:rPr lang="zh-CN" altLang="zh-CN" dirty="0">
                <a:latin typeface="+mn-ea"/>
              </a:rPr>
              <a:t>可以看出，</a:t>
            </a:r>
            <a:r>
              <a:rPr lang="en-US" altLang="zh-CN" dirty="0">
                <a:latin typeface="+mn-ea"/>
              </a:rPr>
              <a:t>search()</a:t>
            </a:r>
            <a:r>
              <a:rPr lang="zh-CN" altLang="zh-CN" dirty="0">
                <a:latin typeface="+mn-ea"/>
              </a:rPr>
              <a:t>函数返回的是正则表达式对象，通过正则表达式匹配到了</a:t>
            </a:r>
            <a:r>
              <a:rPr lang="en-US" altLang="zh-CN" dirty="0">
                <a:latin typeface="+mn-ea"/>
              </a:rPr>
              <a:t>“1”</a:t>
            </a:r>
            <a:r>
              <a:rPr lang="zh-CN" altLang="zh-CN" dirty="0">
                <a:latin typeface="+mn-ea"/>
              </a:rPr>
              <a:t>这个字符串，可以通过下面代码返回匹配到的字符串：</a:t>
            </a:r>
          </a:p>
          <a:p>
            <a:pPr marL="0" indent="0">
              <a:buNone/>
            </a:pPr>
            <a:r>
              <a:rPr lang="en-US" altLang="zh-CN" dirty="0">
                <a:latin typeface="+mn-ea"/>
              </a:rPr>
              <a:t>import re</a:t>
            </a:r>
            <a:endParaRPr lang="zh-CN" altLang="zh-CN" dirty="0">
              <a:latin typeface="+mn-ea"/>
            </a:endParaRPr>
          </a:p>
          <a:p>
            <a:pPr marL="0" indent="0">
              <a:buNone/>
            </a:pPr>
            <a:r>
              <a:rPr lang="en-US" altLang="zh-CN" dirty="0">
                <a:latin typeface="+mn-ea"/>
              </a:rPr>
              <a:t>a = 'one1two2three3'</a:t>
            </a:r>
            <a:endParaRPr lang="zh-CN" altLang="zh-CN" dirty="0">
              <a:latin typeface="+mn-ea"/>
            </a:endParaRPr>
          </a:p>
          <a:p>
            <a:pPr marL="0" indent="0">
              <a:buNone/>
            </a:pPr>
            <a:r>
              <a:rPr lang="en-US" altLang="zh-CN" dirty="0" err="1">
                <a:latin typeface="+mn-ea"/>
              </a:rPr>
              <a:t>infos</a:t>
            </a:r>
            <a:r>
              <a:rPr lang="en-US" altLang="zh-CN" dirty="0">
                <a:latin typeface="+mn-ea"/>
              </a:rPr>
              <a:t> = </a:t>
            </a:r>
            <a:r>
              <a:rPr lang="en-US" altLang="zh-CN" dirty="0" err="1">
                <a:latin typeface="+mn-ea"/>
              </a:rPr>
              <a:t>re.search</a:t>
            </a:r>
            <a:r>
              <a:rPr lang="en-US" altLang="zh-CN" dirty="0">
                <a:latin typeface="+mn-ea"/>
              </a:rPr>
              <a:t>('\</a:t>
            </a:r>
            <a:r>
              <a:rPr lang="en-US" altLang="zh-CN" dirty="0" err="1">
                <a:latin typeface="+mn-ea"/>
              </a:rPr>
              <a:t>d+',a</a:t>
            </a:r>
            <a:r>
              <a:rPr lang="en-US" altLang="zh-CN" dirty="0">
                <a:latin typeface="+mn-ea"/>
              </a:rPr>
              <a:t>)</a:t>
            </a:r>
            <a:endParaRPr lang="zh-CN" altLang="zh-CN" dirty="0">
              <a:latin typeface="+mn-ea"/>
            </a:endParaRPr>
          </a:p>
          <a:p>
            <a:pPr marL="0" indent="0">
              <a:buNone/>
            </a:pPr>
            <a:r>
              <a:rPr lang="en-US" altLang="zh-CN" dirty="0">
                <a:latin typeface="+mn-ea"/>
              </a:rPr>
              <a:t>print(</a:t>
            </a:r>
            <a:r>
              <a:rPr lang="en-US" altLang="zh-CN" dirty="0" err="1">
                <a:latin typeface="+mn-ea"/>
              </a:rPr>
              <a:t>infos.group</a:t>
            </a:r>
            <a:r>
              <a:rPr lang="en-US" altLang="zh-CN" dirty="0">
                <a:latin typeface="+mn-ea"/>
              </a:rPr>
              <a:t>())			#group</a:t>
            </a:r>
            <a:r>
              <a:rPr lang="zh-CN" altLang="zh-CN" dirty="0">
                <a:latin typeface="+mn-ea"/>
              </a:rPr>
              <a:t>方法获取信息</a:t>
            </a:r>
          </a:p>
          <a:p>
            <a:pPr marL="0" indent="0">
              <a:buNone/>
            </a:pPr>
            <a:endParaRPr lang="zh-CN" altLang="en-US" dirty="0">
              <a:latin typeface="+mn-ea"/>
            </a:endParaRPr>
          </a:p>
        </p:txBody>
      </p:sp>
    </p:spTree>
    <p:extLst>
      <p:ext uri="{BB962C8B-B14F-4D97-AF65-F5344CB8AC3E}">
        <p14:creationId xmlns:p14="http://schemas.microsoft.com/office/powerpoint/2010/main" val="92785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342"/>
            <a:ext cx="7571184" cy="850106"/>
          </a:xfrm>
        </p:spPr>
        <p:txBody>
          <a:bodyPr>
            <a:normAutofit/>
          </a:bodyPr>
          <a:lstStyle/>
          <a:p>
            <a:pPr algn="ctr"/>
            <a:r>
              <a:rPr lang="en-US" altLang="zh-CN" sz="4800" b="1" dirty="0">
                <a:solidFill>
                  <a:schemeClr val="tx1"/>
                </a:solidFill>
                <a:latin typeface="+mj-ea"/>
              </a:rPr>
              <a:t>4.2.2  sub()</a:t>
            </a:r>
            <a:r>
              <a:rPr lang="zh-CN" altLang="zh-CN" sz="4800" b="1" dirty="0" smtClean="0">
                <a:solidFill>
                  <a:schemeClr val="tx1"/>
                </a:solidFill>
                <a:latin typeface="+mj-ea"/>
              </a:rPr>
              <a:t>函数</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1556792"/>
            <a:ext cx="7931224" cy="4917160"/>
          </a:xfrm>
        </p:spPr>
        <p:txBody>
          <a:bodyPr/>
          <a:lstStyle/>
          <a:p>
            <a:pPr marL="0" indent="0">
              <a:buNone/>
            </a:pPr>
            <a:r>
              <a:rPr lang="en-US" altLang="zh-CN" dirty="0">
                <a:latin typeface="+mn-ea"/>
              </a:rPr>
              <a:t>re</a:t>
            </a:r>
            <a:r>
              <a:rPr lang="zh-CN" altLang="zh-CN" dirty="0">
                <a:latin typeface="+mn-ea"/>
              </a:rPr>
              <a:t>模块提供了</a:t>
            </a:r>
            <a:r>
              <a:rPr lang="en-US" altLang="zh-CN" dirty="0">
                <a:latin typeface="+mn-ea"/>
              </a:rPr>
              <a:t>sub()</a:t>
            </a:r>
            <a:r>
              <a:rPr lang="zh-CN" altLang="zh-CN" dirty="0">
                <a:latin typeface="+mn-ea"/>
              </a:rPr>
              <a:t>函数用于替换字符串中的匹配项，</a:t>
            </a:r>
            <a:r>
              <a:rPr lang="en-US" altLang="zh-CN" dirty="0">
                <a:latin typeface="+mn-ea"/>
              </a:rPr>
              <a:t>sub()</a:t>
            </a:r>
            <a:r>
              <a:rPr lang="zh-CN" altLang="zh-CN" dirty="0">
                <a:latin typeface="+mn-ea"/>
              </a:rPr>
              <a:t>函数的语法为：</a:t>
            </a:r>
          </a:p>
          <a:p>
            <a:pPr marL="0" indent="0">
              <a:buNone/>
            </a:pPr>
            <a:r>
              <a:rPr lang="en-US" altLang="zh-CN" dirty="0" err="1">
                <a:latin typeface="+mn-ea"/>
              </a:rPr>
              <a:t>re.sub</a:t>
            </a:r>
            <a:r>
              <a:rPr lang="en-US" altLang="zh-CN" dirty="0">
                <a:latin typeface="+mn-ea"/>
              </a:rPr>
              <a:t>(pattern, </a:t>
            </a:r>
            <a:r>
              <a:rPr lang="en-US" altLang="zh-CN" dirty="0" err="1">
                <a:latin typeface="+mn-ea"/>
              </a:rPr>
              <a:t>repl</a:t>
            </a:r>
            <a:r>
              <a:rPr lang="en-US" altLang="zh-CN" dirty="0">
                <a:latin typeface="+mn-ea"/>
              </a:rPr>
              <a:t>, string, count=0, flags=0)</a:t>
            </a:r>
            <a:endParaRPr lang="zh-CN" altLang="zh-CN" dirty="0">
              <a:latin typeface="+mn-ea"/>
            </a:endParaRPr>
          </a:p>
          <a:p>
            <a:pPr marL="0" indent="0">
              <a:buNone/>
            </a:pPr>
            <a:r>
              <a:rPr lang="zh-CN" altLang="zh-CN" dirty="0">
                <a:latin typeface="+mn-ea"/>
              </a:rPr>
              <a:t>（</a:t>
            </a:r>
            <a:r>
              <a:rPr lang="en-US" altLang="zh-CN" dirty="0">
                <a:latin typeface="+mn-ea"/>
              </a:rPr>
              <a:t>1</a:t>
            </a:r>
            <a:r>
              <a:rPr lang="zh-CN" altLang="zh-CN" dirty="0">
                <a:latin typeface="+mn-ea"/>
              </a:rPr>
              <a:t>）</a:t>
            </a:r>
            <a:r>
              <a:rPr lang="en-US" altLang="zh-CN" dirty="0">
                <a:latin typeface="+mn-ea"/>
              </a:rPr>
              <a:t>pattern</a:t>
            </a:r>
            <a:r>
              <a:rPr lang="zh-CN" altLang="zh-CN" dirty="0">
                <a:latin typeface="+mn-ea"/>
              </a:rPr>
              <a:t>为匹配的正则表达式。</a:t>
            </a:r>
          </a:p>
          <a:p>
            <a:pPr marL="0" indent="0">
              <a:buNone/>
            </a:pPr>
            <a:r>
              <a:rPr lang="zh-CN" altLang="zh-CN" dirty="0">
                <a:latin typeface="+mn-ea"/>
              </a:rPr>
              <a:t>（</a:t>
            </a:r>
            <a:r>
              <a:rPr lang="en-US" altLang="zh-CN" dirty="0">
                <a:latin typeface="+mn-ea"/>
              </a:rPr>
              <a:t>2</a:t>
            </a:r>
            <a:r>
              <a:rPr lang="zh-CN" altLang="zh-CN" dirty="0">
                <a:latin typeface="+mn-ea"/>
              </a:rPr>
              <a:t>）</a:t>
            </a:r>
            <a:r>
              <a:rPr lang="en-US" altLang="zh-CN" dirty="0" err="1">
                <a:latin typeface="+mn-ea"/>
              </a:rPr>
              <a:t>repl</a:t>
            </a:r>
            <a:r>
              <a:rPr lang="zh-CN" altLang="zh-CN" dirty="0">
                <a:latin typeface="+mn-ea"/>
              </a:rPr>
              <a:t>为替换的字符串。</a:t>
            </a:r>
          </a:p>
          <a:p>
            <a:pPr marL="0" indent="0">
              <a:buNone/>
            </a:pPr>
            <a:r>
              <a:rPr lang="zh-CN" altLang="zh-CN" dirty="0">
                <a:latin typeface="+mn-ea"/>
              </a:rPr>
              <a:t>（</a:t>
            </a:r>
            <a:r>
              <a:rPr lang="en-US" altLang="zh-CN" dirty="0">
                <a:latin typeface="+mn-ea"/>
              </a:rPr>
              <a:t>3</a:t>
            </a:r>
            <a:r>
              <a:rPr lang="zh-CN" altLang="zh-CN" dirty="0">
                <a:latin typeface="+mn-ea"/>
              </a:rPr>
              <a:t>）</a:t>
            </a:r>
            <a:r>
              <a:rPr lang="en-US" altLang="zh-CN" dirty="0">
                <a:latin typeface="+mn-ea"/>
              </a:rPr>
              <a:t>string</a:t>
            </a:r>
            <a:r>
              <a:rPr lang="zh-CN" altLang="zh-CN" dirty="0">
                <a:latin typeface="+mn-ea"/>
              </a:rPr>
              <a:t>为要被查找替换的原始字符串。</a:t>
            </a:r>
          </a:p>
          <a:p>
            <a:pPr marL="0" indent="0">
              <a:buNone/>
            </a:pPr>
            <a:r>
              <a:rPr lang="zh-CN" altLang="zh-CN" dirty="0">
                <a:latin typeface="+mn-ea"/>
              </a:rPr>
              <a:t>（</a:t>
            </a:r>
            <a:r>
              <a:rPr lang="en-US" altLang="zh-CN" dirty="0">
                <a:latin typeface="+mn-ea"/>
              </a:rPr>
              <a:t>4</a:t>
            </a:r>
            <a:r>
              <a:rPr lang="zh-CN" altLang="zh-CN" dirty="0">
                <a:latin typeface="+mn-ea"/>
              </a:rPr>
              <a:t>）</a:t>
            </a:r>
            <a:r>
              <a:rPr lang="en-US" altLang="zh-CN" dirty="0">
                <a:latin typeface="+mn-ea"/>
              </a:rPr>
              <a:t>counts</a:t>
            </a:r>
            <a:r>
              <a:rPr lang="zh-CN" altLang="zh-CN" dirty="0">
                <a:latin typeface="+mn-ea"/>
              </a:rPr>
              <a:t>为模式匹配后替换的最大次数，默认</a:t>
            </a:r>
            <a:r>
              <a:rPr lang="en-US" altLang="zh-CN" dirty="0">
                <a:latin typeface="+mn-ea"/>
              </a:rPr>
              <a:t> 0 </a:t>
            </a:r>
            <a:r>
              <a:rPr lang="zh-CN" altLang="zh-CN" dirty="0">
                <a:latin typeface="+mn-ea"/>
              </a:rPr>
              <a:t>表示替换所有的匹配。</a:t>
            </a:r>
          </a:p>
          <a:p>
            <a:pPr marL="0" indent="0">
              <a:buNone/>
            </a:pPr>
            <a:r>
              <a:rPr lang="zh-CN" altLang="zh-CN" dirty="0">
                <a:latin typeface="+mn-ea"/>
              </a:rPr>
              <a:t>（</a:t>
            </a:r>
            <a:r>
              <a:rPr lang="en-US" altLang="zh-CN" dirty="0">
                <a:latin typeface="+mn-ea"/>
              </a:rPr>
              <a:t>5</a:t>
            </a:r>
            <a:r>
              <a:rPr lang="zh-CN" altLang="zh-CN" dirty="0">
                <a:latin typeface="+mn-ea"/>
              </a:rPr>
              <a:t>）</a:t>
            </a:r>
            <a:r>
              <a:rPr lang="en-US" altLang="zh-CN" dirty="0">
                <a:latin typeface="+mn-ea"/>
              </a:rPr>
              <a:t>flags</a:t>
            </a:r>
            <a:r>
              <a:rPr lang="zh-CN" altLang="zh-CN" dirty="0">
                <a:latin typeface="+mn-ea"/>
              </a:rPr>
              <a:t>为标志位，用于控制正则表达式的匹配方式，如：是否区分大小写，多行匹配等等。</a:t>
            </a:r>
          </a:p>
          <a:p>
            <a:pPr marL="0" indent="0">
              <a:buNone/>
            </a:pPr>
            <a:endParaRPr lang="zh-CN" altLang="en-US" dirty="0">
              <a:latin typeface="+mn-ea"/>
            </a:endParaRPr>
          </a:p>
        </p:txBody>
      </p:sp>
    </p:spTree>
    <p:extLst>
      <p:ext uri="{BB962C8B-B14F-4D97-AF65-F5344CB8AC3E}">
        <p14:creationId xmlns:p14="http://schemas.microsoft.com/office/powerpoint/2010/main" val="4089916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TotalTime>
  <Words>1596</Words>
  <Application>Microsoft Office PowerPoint</Application>
  <PresentationFormat>全屏显示(4:3)</PresentationFormat>
  <Paragraphs>283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凸显</vt:lpstr>
      <vt:lpstr>第4章  正则表达式</vt:lpstr>
      <vt:lpstr>4.1  正则表达式常用符号</vt:lpstr>
      <vt:lpstr>4.1.1  一般字符</vt:lpstr>
      <vt:lpstr>4.1.2  预定义字符集</vt:lpstr>
      <vt:lpstr>4.1.3  数量词</vt:lpstr>
      <vt:lpstr>4.1.4  边界匹配</vt:lpstr>
      <vt:lpstr>4.2  re模块及其方法</vt:lpstr>
      <vt:lpstr>4.2.1  search()函数</vt:lpstr>
      <vt:lpstr>4.2.2  sub()函数</vt:lpstr>
      <vt:lpstr>4.2.3  findall()函数</vt:lpstr>
      <vt:lpstr>4.2.4  re模块修饰符</vt:lpstr>
      <vt:lpstr>4.3  综合示例（一）——爬取斗破苍穹全文小说</vt:lpstr>
      <vt:lpstr>4.3.1  爬虫思路分析</vt:lpstr>
      <vt:lpstr>PowerPoint 演示文稿</vt:lpstr>
      <vt:lpstr>4.3.2  爬虫代码及分析</vt:lpstr>
      <vt:lpstr>PowerPoint 演示文稿</vt:lpstr>
      <vt:lpstr>PowerPoint 演示文稿</vt:lpstr>
      <vt:lpstr>PowerPoint 演示文稿</vt:lpstr>
      <vt:lpstr>4.4  综合示例（二）——爬取糗事百科段子信息</vt:lpstr>
      <vt:lpstr>4.4.1  爬虫思路分析</vt:lpstr>
      <vt:lpstr>PowerPoint 演示文稿</vt:lpstr>
      <vt:lpstr>4.4.2  爬虫代码及分析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正则表达式</dc:title>
  <dc:creator>yajie</dc:creator>
  <cp:lastModifiedBy>yajie</cp:lastModifiedBy>
  <cp:revision>5</cp:revision>
  <dcterms:created xsi:type="dcterms:W3CDTF">2018-03-13T02:31:26Z</dcterms:created>
  <dcterms:modified xsi:type="dcterms:W3CDTF">2018-03-13T03:20:57Z</dcterms:modified>
</cp:coreProperties>
</file>