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29B7C6-666B-4612-9093-11A49A14797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6181E43-5231-4834-9749-3F2208EBD4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B7C6-666B-4612-9093-11A49A14797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1E43-5231-4834-9749-3F2208EBD4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B7C6-666B-4612-9093-11A49A14797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1E43-5231-4834-9749-3F2208EBD4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29B7C6-666B-4612-9093-11A49A14797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181E43-5231-4834-9749-3F2208EBD4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229B7C6-666B-4612-9093-11A49A14797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6181E43-5231-4834-9749-3F2208EBD4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B7C6-666B-4612-9093-11A49A14797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1E43-5231-4834-9749-3F2208EBD4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B7C6-666B-4612-9093-11A49A14797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1E43-5231-4834-9749-3F2208EBD4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29B7C6-666B-4612-9093-11A49A14797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181E43-5231-4834-9749-3F2208EBD4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B7C6-666B-4612-9093-11A49A14797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1E43-5231-4834-9749-3F2208EBD4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29B7C6-666B-4612-9093-11A49A14797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181E43-5231-4834-9749-3F2208EBD4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29B7C6-666B-4612-9093-11A49A14797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181E43-5231-4834-9749-3F2208EBD4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229B7C6-666B-4612-9093-11A49A147971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181E43-5231-4834-9749-3F2208EBD4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728" y="260648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5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章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  </a:t>
            </a:r>
            <a:r>
              <a:rPr lang="en-US" altLang="zh-CN" sz="4800" dirty="0" err="1">
                <a:solidFill>
                  <a:schemeClr val="tx1"/>
                </a:solidFill>
                <a:latin typeface="+mj-ea"/>
              </a:rPr>
              <a:t>Lxml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库与</a:t>
            </a:r>
            <a:r>
              <a:rPr lang="en-US" altLang="zh-CN" sz="4800" dirty="0" err="1">
                <a:solidFill>
                  <a:schemeClr val="tx1"/>
                </a:solidFill>
                <a:latin typeface="+mj-ea"/>
              </a:rPr>
              <a:t>Xpath</a:t>
            </a:r>
            <a:r>
              <a:rPr lang="zh-CN" altLang="zh-CN" sz="4800" dirty="0" smtClean="0">
                <a:solidFill>
                  <a:schemeClr val="tx1"/>
                </a:solidFill>
                <a:latin typeface="+mj-ea"/>
              </a:rPr>
              <a:t>语法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0" y="2852936"/>
            <a:ext cx="6172200" cy="3521986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5.1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Lxml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库安装与使用方法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5.2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Xpath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语法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5.3  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综合示例（一）——爬取豆瓣图书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top250</a:t>
            </a:r>
            <a:endParaRPr lang="zh-CN" altLang="zh-CN" sz="24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5.4  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综合示例（二）——爬取起点中文网小说信息</a:t>
            </a:r>
          </a:p>
          <a:p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180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5.2.4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性能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对比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7920880" cy="45137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前</a:t>
            </a:r>
            <a:r>
              <a:rPr lang="zh-CN" altLang="zh-CN" dirty="0">
                <a:latin typeface="+mn-ea"/>
              </a:rPr>
              <a:t>文中提到</a:t>
            </a:r>
            <a:r>
              <a:rPr lang="en-US" altLang="zh-CN" dirty="0" err="1">
                <a:latin typeface="+mn-ea"/>
              </a:rPr>
              <a:t>Lxml</a:t>
            </a:r>
            <a:r>
              <a:rPr lang="zh-CN" altLang="zh-CN" dirty="0">
                <a:latin typeface="+mn-ea"/>
              </a:rPr>
              <a:t>库的解析速度快，但是“口说无凭”，本小节将会通过代码对正则表达式、</a:t>
            </a:r>
            <a:r>
              <a:rPr lang="en-US" altLang="zh-CN" dirty="0" err="1">
                <a:latin typeface="+mn-ea"/>
              </a:rPr>
              <a:t>BeautifulSoup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Lxml</a:t>
            </a:r>
            <a:r>
              <a:rPr lang="zh-CN" altLang="zh-CN" dirty="0">
                <a:latin typeface="+mn-ea"/>
              </a:rPr>
              <a:t>进行性能对比</a:t>
            </a:r>
            <a:r>
              <a:rPr lang="zh-CN" altLang="zh-CN" dirty="0" smtClean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52586"/>
              </p:ext>
            </p:extLst>
          </p:nvPr>
        </p:nvGraphicFramePr>
        <p:xfrm>
          <a:off x="683568" y="3573016"/>
          <a:ext cx="7643192" cy="2327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3596"/>
                <a:gridCol w="1247369"/>
                <a:gridCol w="1731947"/>
                <a:gridCol w="2470280"/>
              </a:tblGrid>
              <a:tr h="581794">
                <a:tc>
                  <a:txBody>
                    <a:bodyPr/>
                    <a:lstStyle/>
                    <a:p>
                      <a:pPr indent="26797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爬取方法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性能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使用难度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安装难度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17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正则表达式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快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困难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简单（内置模块）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17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BeautifulSoup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慢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简单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简单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179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Lxml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快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简单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相对困难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53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5.3  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综合示例（一）——爬取豆瓣图书</a:t>
            </a:r>
            <a:r>
              <a:rPr lang="en-US" altLang="zh-CN" sz="4400" b="1" dirty="0" smtClean="0">
                <a:solidFill>
                  <a:schemeClr val="tx1"/>
                </a:solidFill>
                <a:latin typeface="+mj-ea"/>
              </a:rPr>
              <a:t>top250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267744" y="2780928"/>
            <a:ext cx="5657056" cy="3693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5.3.1  </a:t>
            </a:r>
            <a:r>
              <a:rPr lang="zh-CN" altLang="zh-CN" b="1" dirty="0">
                <a:latin typeface="+mn-ea"/>
              </a:rPr>
              <a:t>数据存储到</a:t>
            </a:r>
            <a:r>
              <a:rPr lang="en-US" altLang="zh-CN" b="1" dirty="0">
                <a:latin typeface="+mn-ea"/>
              </a:rPr>
              <a:t>CSV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5.3.2  </a:t>
            </a:r>
            <a:r>
              <a:rPr lang="zh-CN" altLang="zh-CN" b="1" dirty="0">
                <a:latin typeface="+mn-ea"/>
              </a:rPr>
              <a:t>爬虫思路分析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5.3.3  </a:t>
            </a:r>
            <a:r>
              <a:rPr lang="zh-CN" altLang="zh-CN" b="1" dirty="0">
                <a:latin typeface="+mn-ea"/>
              </a:rPr>
              <a:t>爬虫代码及分析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771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5.3.1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数据存储到</a:t>
            </a:r>
            <a:r>
              <a:rPr lang="en-US" altLang="zh-CN" sz="4800" b="1" dirty="0" smtClean="0">
                <a:solidFill>
                  <a:schemeClr val="tx1"/>
                </a:solidFill>
                <a:latin typeface="+mj-ea"/>
              </a:rPr>
              <a:t>CSV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492896"/>
            <a:ext cx="7467600" cy="39810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前</a:t>
            </a:r>
            <a:r>
              <a:rPr lang="zh-CN" altLang="zh-CN" dirty="0">
                <a:latin typeface="+mn-ea"/>
              </a:rPr>
              <a:t>文中爬取的数据要么打印到屏幕上，要么存储到</a:t>
            </a:r>
            <a:r>
              <a:rPr lang="en-US" altLang="zh-CN" dirty="0">
                <a:latin typeface="+mn-ea"/>
              </a:rPr>
              <a:t>TXT</a:t>
            </a:r>
            <a:r>
              <a:rPr lang="zh-CN" altLang="zh-CN" dirty="0">
                <a:latin typeface="+mn-ea"/>
              </a:rPr>
              <a:t>文档中，这些格式并不利于数据的存储。想想，读者平时是用什么来存储数据的？大部分读者可能是使用微软公司的</a:t>
            </a:r>
            <a:r>
              <a:rPr lang="en-US" altLang="zh-CN" dirty="0">
                <a:latin typeface="+mn-ea"/>
              </a:rPr>
              <a:t>Excel</a:t>
            </a:r>
            <a:r>
              <a:rPr lang="zh-CN" altLang="zh-CN" dirty="0">
                <a:latin typeface="+mn-ea"/>
              </a:rPr>
              <a:t>来储存数据，大规模的数据则是使用数据库（下文将详细讲解）。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是存储表格数据的常用文件格式，</a:t>
            </a:r>
            <a:r>
              <a:rPr lang="en-US" altLang="zh-CN" dirty="0">
                <a:latin typeface="+mn-ea"/>
              </a:rPr>
              <a:t>Excel</a:t>
            </a:r>
            <a:r>
              <a:rPr lang="zh-CN" altLang="zh-CN" dirty="0">
                <a:latin typeface="+mn-ea"/>
              </a:rPr>
              <a:t>和很多应用都支持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格式，因为它很简洁。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575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624" y="0"/>
            <a:ext cx="7467600" cy="72494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5.3.2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爬虫思路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6336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）爬取的内容为豆瓣图书</a:t>
            </a:r>
            <a:r>
              <a:rPr lang="en-US" altLang="zh-CN" dirty="0">
                <a:latin typeface="+mn-ea"/>
              </a:rPr>
              <a:t>top250</a:t>
            </a:r>
            <a:r>
              <a:rPr lang="zh-CN" altLang="zh-CN" dirty="0">
                <a:latin typeface="+mn-ea"/>
              </a:rPr>
              <a:t>的信息，如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）爬取豆瓣图书</a:t>
            </a:r>
            <a:r>
              <a:rPr lang="en-US" altLang="zh-CN" dirty="0">
                <a:latin typeface="+mn-ea"/>
              </a:rPr>
              <a:t>top250</a:t>
            </a:r>
            <a:r>
              <a:rPr lang="zh-CN" altLang="zh-CN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zh-CN" dirty="0">
                <a:latin typeface="+mn-ea"/>
              </a:rPr>
              <a:t>页信息，通过手动浏览，以下为前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页的网址：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https://book.douban.com/top250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https://book.douban.com/top250?start=25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https://book.douban.com/top250?start=50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https://book.douban.com/top250?start=75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然后把第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页的网址改为</a:t>
            </a:r>
            <a:r>
              <a:rPr lang="en-US" altLang="zh-CN" dirty="0">
                <a:latin typeface="+mn-ea"/>
              </a:rPr>
              <a:t>https://book.douban.com/top250?start=0</a:t>
            </a:r>
            <a:r>
              <a:rPr lang="zh-CN" altLang="zh-CN" dirty="0">
                <a:latin typeface="+mn-ea"/>
              </a:rPr>
              <a:t>也能正常浏览，故只需更改</a:t>
            </a:r>
            <a:r>
              <a:rPr lang="en-US" altLang="zh-CN" dirty="0">
                <a:latin typeface="+mn-ea"/>
              </a:rPr>
              <a:t>start=</a:t>
            </a:r>
            <a:r>
              <a:rPr lang="zh-CN" altLang="zh-CN" dirty="0">
                <a:latin typeface="+mn-ea"/>
              </a:rPr>
              <a:t>后面的数字即可，以此来构造出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zh-CN" dirty="0">
                <a:latin typeface="+mn-ea"/>
              </a:rPr>
              <a:t>页的网址</a:t>
            </a:r>
            <a:r>
              <a:rPr lang="zh-CN" altLang="zh-CN" dirty="0" smtClean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3"/>
            <a:ext cx="453650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00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332656"/>
            <a:ext cx="8003232" cy="62853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）需要爬取的信息有：书名、书本的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链接、作者、出版社、出版时间，书本价格、评分和评价，如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）运用</a:t>
            </a:r>
            <a:r>
              <a:rPr lang="en-US" altLang="zh-CN" dirty="0"/>
              <a:t>Python</a:t>
            </a:r>
            <a:r>
              <a:rPr lang="zh-CN" altLang="zh-CN" dirty="0"/>
              <a:t>中的</a:t>
            </a:r>
            <a:r>
              <a:rPr lang="en-US" altLang="zh-CN" dirty="0"/>
              <a:t>csv</a:t>
            </a:r>
            <a:r>
              <a:rPr lang="zh-CN" altLang="zh-CN" dirty="0"/>
              <a:t>库，把爬取的信息存储在本地的</a:t>
            </a:r>
            <a:r>
              <a:rPr lang="en-US" altLang="zh-CN" dirty="0"/>
              <a:t>CSV</a:t>
            </a:r>
            <a:r>
              <a:rPr lang="zh-CN" altLang="zh-CN" dirty="0"/>
              <a:t>文本中。</a:t>
            </a:r>
          </a:p>
          <a:p>
            <a:pPr marL="0" indent="0">
              <a:buNone/>
            </a:pPr>
            <a:endParaRPr lang="zh-CN" altLang="zh-CN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437361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78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856"/>
            <a:ext cx="7859216" cy="92211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5.3.3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爬虫代码及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136904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1600" dirty="0">
                <a:latin typeface="+mn-ea"/>
              </a:rPr>
              <a:t>代码如下：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01	01	from </a:t>
            </a:r>
            <a:r>
              <a:rPr lang="en-US" altLang="zh-CN" sz="1600" dirty="0" err="1">
                <a:latin typeface="+mn-ea"/>
              </a:rPr>
              <a:t>lxml</a:t>
            </a:r>
            <a:r>
              <a:rPr lang="en-US" altLang="zh-CN" sz="1600" dirty="0">
                <a:latin typeface="+mn-ea"/>
              </a:rPr>
              <a:t> import </a:t>
            </a:r>
            <a:r>
              <a:rPr lang="en-US" altLang="zh-CN" sz="1600" dirty="0" err="1">
                <a:latin typeface="+mn-ea"/>
              </a:rPr>
              <a:t>etree</a:t>
            </a:r>
            <a:endParaRPr lang="zh-CN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02	02	import requests</a:t>
            </a:r>
            <a:endParaRPr lang="zh-CN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03	03	import csv					#</a:t>
            </a:r>
            <a:r>
              <a:rPr lang="zh-CN" altLang="zh-CN" sz="1600" dirty="0">
                <a:latin typeface="+mn-ea"/>
              </a:rPr>
              <a:t>导入相应的库文件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04	</a:t>
            </a:r>
            <a:endParaRPr lang="zh-CN" altLang="zh-CN" sz="1600" dirty="0">
              <a:latin typeface="+mn-ea"/>
            </a:endParaRPr>
          </a:p>
          <a:p>
            <a:pPr marL="0" indent="0">
              <a:lnSpc>
                <a:spcPts val="100"/>
              </a:lnSpc>
              <a:buNone/>
            </a:pPr>
            <a:r>
              <a:rPr lang="en-US" altLang="zh-CN" sz="1600" dirty="0">
                <a:latin typeface="+mn-ea"/>
              </a:rPr>
              <a:t>05	</a:t>
            </a:r>
            <a:r>
              <a:rPr lang="en-US" altLang="zh-CN" sz="1600" dirty="0" err="1">
                <a:latin typeface="+mn-ea"/>
              </a:rPr>
              <a:t>fp</a:t>
            </a:r>
            <a:r>
              <a:rPr lang="en-US" altLang="zh-CN" sz="1600" dirty="0">
                <a:latin typeface="+mn-ea"/>
              </a:rPr>
              <a:t> = open('C://Users/LP/Desktop/doubanbook.csv','</a:t>
            </a:r>
            <a:r>
              <a:rPr lang="en-US" altLang="zh-CN" sz="1600" dirty="0" err="1">
                <a:latin typeface="+mn-ea"/>
              </a:rPr>
              <a:t>wt</a:t>
            </a:r>
            <a:r>
              <a:rPr lang="en-US" altLang="zh-CN" sz="1600" dirty="0">
                <a:latin typeface="+mn-ea"/>
              </a:rPr>
              <a:t>',newline='',encoding='utf-8')#</a:t>
            </a:r>
            <a:r>
              <a:rPr lang="zh-CN" altLang="zh-CN" sz="1600" dirty="0">
                <a:latin typeface="+mn-ea"/>
              </a:rPr>
              <a:t>创建</a:t>
            </a:r>
            <a:r>
              <a:rPr lang="en-US" altLang="zh-CN" sz="1600" dirty="0">
                <a:latin typeface="+mn-ea"/>
              </a:rPr>
              <a:t>csv</a:t>
            </a:r>
            <a:endParaRPr lang="zh-CN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06	writer = </a:t>
            </a:r>
            <a:r>
              <a:rPr lang="en-US" altLang="zh-CN" sz="1600" dirty="0" err="1">
                <a:latin typeface="+mn-ea"/>
              </a:rPr>
              <a:t>csv.writer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fp</a:t>
            </a:r>
            <a:r>
              <a:rPr lang="en-US" altLang="zh-CN" sz="1600" dirty="0">
                <a:latin typeface="+mn-ea"/>
              </a:rPr>
              <a:t>)</a:t>
            </a:r>
            <a:endParaRPr lang="zh-CN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07	</a:t>
            </a:r>
            <a:r>
              <a:rPr lang="en-US" altLang="zh-CN" sz="1600" dirty="0" err="1">
                <a:latin typeface="+mn-ea"/>
              </a:rPr>
              <a:t>writer.writerow</a:t>
            </a:r>
            <a:r>
              <a:rPr lang="en-US" altLang="zh-CN" sz="1600" dirty="0">
                <a:latin typeface="+mn-ea"/>
              </a:rPr>
              <a:t>(('name', '</a:t>
            </a:r>
            <a:r>
              <a:rPr lang="en-US" altLang="zh-CN" sz="1600" dirty="0" err="1">
                <a:latin typeface="+mn-ea"/>
              </a:rPr>
              <a:t>url</a:t>
            </a:r>
            <a:r>
              <a:rPr lang="en-US" altLang="zh-CN" sz="1600" dirty="0">
                <a:latin typeface="+mn-ea"/>
              </a:rPr>
              <a:t>',  'author', 'publisher', 'date', 'price', 'rate', 'comment'))#</a:t>
            </a:r>
            <a:r>
              <a:rPr lang="zh-CN" altLang="zh-CN" sz="1600" dirty="0">
                <a:latin typeface="+mn-ea"/>
              </a:rPr>
              <a:t>写入</a:t>
            </a:r>
            <a:r>
              <a:rPr lang="en-US" altLang="zh-CN" sz="1600" dirty="0">
                <a:latin typeface="+mn-ea"/>
              </a:rPr>
              <a:t>header</a:t>
            </a:r>
            <a:endParaRPr lang="zh-CN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08	</a:t>
            </a:r>
            <a:endParaRPr lang="zh-CN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09	</a:t>
            </a:r>
            <a:r>
              <a:rPr lang="en-US" altLang="zh-CN" sz="1600" dirty="0" err="1">
                <a:latin typeface="+mn-ea"/>
              </a:rPr>
              <a:t>urls</a:t>
            </a:r>
            <a:r>
              <a:rPr lang="en-US" altLang="zh-CN" sz="1600" dirty="0">
                <a:latin typeface="+mn-ea"/>
              </a:rPr>
              <a:t> = ['https://book.douban.com/top250?start={}'.format(</a:t>
            </a:r>
            <a:r>
              <a:rPr lang="en-US" altLang="zh-CN" sz="1600" dirty="0" err="1">
                <a:latin typeface="+mn-ea"/>
              </a:rPr>
              <a:t>str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i</a:t>
            </a:r>
            <a:r>
              <a:rPr lang="en-US" altLang="zh-CN" sz="1600" dirty="0">
                <a:latin typeface="+mn-ea"/>
              </a:rPr>
              <a:t>)) for </a:t>
            </a:r>
            <a:r>
              <a:rPr lang="en-US" altLang="zh-CN" sz="1600" dirty="0" err="1">
                <a:latin typeface="+mn-ea"/>
              </a:rPr>
              <a:t>i</a:t>
            </a:r>
            <a:r>
              <a:rPr lang="en-US" altLang="zh-CN" sz="1600" dirty="0">
                <a:latin typeface="+mn-ea"/>
              </a:rPr>
              <a:t> in range(0,250,25)]#</a:t>
            </a:r>
            <a:r>
              <a:rPr lang="zh-CN" altLang="zh-CN" sz="1600" dirty="0">
                <a:latin typeface="+mn-ea"/>
              </a:rPr>
              <a:t>构造</a:t>
            </a:r>
            <a:r>
              <a:rPr lang="en-US" altLang="zh-CN" sz="1600" dirty="0" err="1">
                <a:latin typeface="+mn-ea"/>
              </a:rPr>
              <a:t>urls</a:t>
            </a:r>
            <a:endParaRPr lang="zh-CN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10	</a:t>
            </a:r>
            <a:endParaRPr lang="zh-CN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11	headers = {</a:t>
            </a:r>
            <a:endParaRPr lang="zh-CN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12	    '</a:t>
            </a:r>
            <a:r>
              <a:rPr lang="en-US" altLang="zh-CN" sz="1600" dirty="0" err="1">
                <a:latin typeface="+mn-ea"/>
              </a:rPr>
              <a:t>User-Agent':'Mozilla</a:t>
            </a:r>
            <a:r>
              <a:rPr lang="en-US" altLang="zh-CN" sz="1600" dirty="0">
                <a:latin typeface="+mn-ea"/>
              </a:rPr>
              <a:t>/5.0 (Windows NT 6.1; WOW64) </a:t>
            </a:r>
            <a:r>
              <a:rPr lang="en-US" altLang="zh-CN" sz="1600" dirty="0" err="1">
                <a:latin typeface="+mn-ea"/>
              </a:rPr>
              <a:t>AppleWebKit</a:t>
            </a:r>
            <a:r>
              <a:rPr lang="en-US" altLang="zh-CN" sz="1600" dirty="0">
                <a:latin typeface="+mn-ea"/>
              </a:rPr>
              <a:t>/537.36 (KHTML, like 13	Gecko) Chrome/55.0.2883.87 Safari/537.36'</a:t>
            </a:r>
            <a:endParaRPr lang="zh-CN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14	}			#</a:t>
            </a:r>
            <a:r>
              <a:rPr lang="zh-CN" altLang="zh-CN" sz="1600" dirty="0">
                <a:latin typeface="+mn-ea"/>
              </a:rPr>
              <a:t>加入请求头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15	</a:t>
            </a:r>
            <a:endParaRPr lang="zh-CN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776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16632"/>
            <a:ext cx="8352928" cy="6741368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16	for </a:t>
            </a:r>
            <a:r>
              <a:rPr lang="en-US" altLang="zh-CN" sz="2200" dirty="0" err="1">
                <a:latin typeface="+mn-ea"/>
              </a:rPr>
              <a:t>url</a:t>
            </a:r>
            <a:r>
              <a:rPr lang="en-US" altLang="zh-CN" sz="2200" dirty="0">
                <a:latin typeface="+mn-ea"/>
              </a:rPr>
              <a:t> in </a:t>
            </a:r>
            <a:r>
              <a:rPr lang="en-US" altLang="zh-CN" sz="2200" dirty="0" err="1">
                <a:latin typeface="+mn-ea"/>
              </a:rPr>
              <a:t>urls</a:t>
            </a:r>
            <a:r>
              <a:rPr lang="en-US" altLang="zh-CN" sz="2200" dirty="0">
                <a:latin typeface="+mn-ea"/>
              </a:rPr>
              <a:t>: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17	    html = </a:t>
            </a:r>
            <a:r>
              <a:rPr lang="en-US" altLang="zh-CN" sz="2200" dirty="0" err="1">
                <a:latin typeface="+mn-ea"/>
              </a:rPr>
              <a:t>requests.get</a:t>
            </a:r>
            <a:r>
              <a:rPr lang="en-US" altLang="zh-CN" sz="2200" dirty="0">
                <a:latin typeface="+mn-ea"/>
              </a:rPr>
              <a:t>(</a:t>
            </a:r>
            <a:r>
              <a:rPr lang="en-US" altLang="zh-CN" sz="2200" dirty="0" err="1">
                <a:latin typeface="+mn-ea"/>
              </a:rPr>
              <a:t>url,headers</a:t>
            </a:r>
            <a:r>
              <a:rPr lang="en-US" altLang="zh-CN" sz="2200" dirty="0">
                <a:latin typeface="+mn-ea"/>
              </a:rPr>
              <a:t>=headers)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18	    selector = etree.HTML(</a:t>
            </a:r>
            <a:r>
              <a:rPr lang="en-US" altLang="zh-CN" sz="2200" dirty="0" err="1">
                <a:latin typeface="+mn-ea"/>
              </a:rPr>
              <a:t>html.text</a:t>
            </a:r>
            <a:r>
              <a:rPr lang="en-US" altLang="zh-CN" sz="2200" dirty="0">
                <a:latin typeface="+mn-ea"/>
              </a:rPr>
              <a:t>)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19	    </a:t>
            </a:r>
            <a:r>
              <a:rPr lang="en-US" altLang="zh-CN" sz="2200" dirty="0" err="1">
                <a:latin typeface="+mn-ea"/>
              </a:rPr>
              <a:t>infos</a:t>
            </a:r>
            <a:r>
              <a:rPr lang="en-US" altLang="zh-CN" sz="2200" dirty="0">
                <a:latin typeface="+mn-ea"/>
              </a:rPr>
              <a:t> = </a:t>
            </a:r>
            <a:r>
              <a:rPr lang="en-US" altLang="zh-CN" sz="2200" dirty="0" err="1">
                <a:latin typeface="+mn-ea"/>
              </a:rPr>
              <a:t>selector.xpath</a:t>
            </a:r>
            <a:r>
              <a:rPr lang="en-US" altLang="zh-CN" sz="2200" dirty="0">
                <a:latin typeface="+mn-ea"/>
              </a:rPr>
              <a:t>('//</a:t>
            </a:r>
            <a:r>
              <a:rPr lang="en-US" altLang="zh-CN" sz="2200" dirty="0" err="1">
                <a:latin typeface="+mn-ea"/>
              </a:rPr>
              <a:t>tr</a:t>
            </a:r>
            <a:r>
              <a:rPr lang="en-US" altLang="zh-CN" sz="2200" dirty="0">
                <a:latin typeface="+mn-ea"/>
              </a:rPr>
              <a:t>[@class="item"]')			#</a:t>
            </a:r>
            <a:r>
              <a:rPr lang="zh-CN" altLang="zh-CN" sz="2200" dirty="0">
                <a:latin typeface="+mn-ea"/>
              </a:rPr>
              <a:t>取大标签，以此循环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20	    for info in </a:t>
            </a:r>
            <a:r>
              <a:rPr lang="en-US" altLang="zh-CN" sz="2200" dirty="0" err="1">
                <a:latin typeface="+mn-ea"/>
              </a:rPr>
              <a:t>infos</a:t>
            </a:r>
            <a:r>
              <a:rPr lang="en-US" altLang="zh-CN" sz="2200" dirty="0">
                <a:latin typeface="+mn-ea"/>
              </a:rPr>
              <a:t>: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21	        name = </a:t>
            </a:r>
            <a:r>
              <a:rPr lang="en-US" altLang="zh-CN" sz="2200" dirty="0" err="1">
                <a:latin typeface="+mn-ea"/>
              </a:rPr>
              <a:t>info.xpath</a:t>
            </a:r>
            <a:r>
              <a:rPr lang="en-US" altLang="zh-CN" sz="2200" dirty="0">
                <a:latin typeface="+mn-ea"/>
              </a:rPr>
              <a:t>('td/div/a/@title')[0]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22	        </a:t>
            </a:r>
            <a:r>
              <a:rPr lang="en-US" altLang="zh-CN" sz="2200" dirty="0" err="1">
                <a:latin typeface="+mn-ea"/>
              </a:rPr>
              <a:t>url</a:t>
            </a:r>
            <a:r>
              <a:rPr lang="en-US" altLang="zh-CN" sz="2200" dirty="0">
                <a:latin typeface="+mn-ea"/>
              </a:rPr>
              <a:t> = </a:t>
            </a:r>
            <a:r>
              <a:rPr lang="en-US" altLang="zh-CN" sz="2200" dirty="0" err="1">
                <a:latin typeface="+mn-ea"/>
              </a:rPr>
              <a:t>info.xpath</a:t>
            </a:r>
            <a:r>
              <a:rPr lang="en-US" altLang="zh-CN" sz="2200" dirty="0">
                <a:latin typeface="+mn-ea"/>
              </a:rPr>
              <a:t>('td/div/a/@</a:t>
            </a:r>
            <a:r>
              <a:rPr lang="en-US" altLang="zh-CN" sz="2200" dirty="0" err="1">
                <a:latin typeface="+mn-ea"/>
              </a:rPr>
              <a:t>href</a:t>
            </a:r>
            <a:r>
              <a:rPr lang="en-US" altLang="zh-CN" sz="2200" dirty="0">
                <a:latin typeface="+mn-ea"/>
              </a:rPr>
              <a:t>')[0]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23	        </a:t>
            </a:r>
            <a:r>
              <a:rPr lang="en-US" altLang="zh-CN" sz="2200" dirty="0" err="1">
                <a:latin typeface="+mn-ea"/>
              </a:rPr>
              <a:t>book_infos</a:t>
            </a:r>
            <a:r>
              <a:rPr lang="en-US" altLang="zh-CN" sz="2200" dirty="0">
                <a:latin typeface="+mn-ea"/>
              </a:rPr>
              <a:t> = </a:t>
            </a:r>
            <a:r>
              <a:rPr lang="en-US" altLang="zh-CN" sz="2200" dirty="0" err="1">
                <a:latin typeface="+mn-ea"/>
              </a:rPr>
              <a:t>info.xpath</a:t>
            </a:r>
            <a:r>
              <a:rPr lang="en-US" altLang="zh-CN" sz="2200" dirty="0">
                <a:latin typeface="+mn-ea"/>
              </a:rPr>
              <a:t>('td/p/text()')[0]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24	        author = </a:t>
            </a:r>
            <a:r>
              <a:rPr lang="en-US" altLang="zh-CN" sz="2200" dirty="0" err="1">
                <a:latin typeface="+mn-ea"/>
              </a:rPr>
              <a:t>book_infos.split</a:t>
            </a:r>
            <a:r>
              <a:rPr lang="en-US" altLang="zh-CN" sz="2200" dirty="0">
                <a:latin typeface="+mn-ea"/>
              </a:rPr>
              <a:t>('/')[0]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25	        publisher = </a:t>
            </a:r>
            <a:r>
              <a:rPr lang="en-US" altLang="zh-CN" sz="2200" dirty="0" err="1">
                <a:latin typeface="+mn-ea"/>
              </a:rPr>
              <a:t>book_infos.split</a:t>
            </a:r>
            <a:r>
              <a:rPr lang="en-US" altLang="zh-CN" sz="2200" dirty="0">
                <a:latin typeface="+mn-ea"/>
              </a:rPr>
              <a:t>('/')[-3]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26	        date = </a:t>
            </a:r>
            <a:r>
              <a:rPr lang="en-US" altLang="zh-CN" sz="2200" dirty="0" err="1">
                <a:latin typeface="+mn-ea"/>
              </a:rPr>
              <a:t>book_infos.split</a:t>
            </a:r>
            <a:r>
              <a:rPr lang="en-US" altLang="zh-CN" sz="2200" dirty="0">
                <a:latin typeface="+mn-ea"/>
              </a:rPr>
              <a:t>('/')[-2]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27	        price = </a:t>
            </a:r>
            <a:r>
              <a:rPr lang="en-US" altLang="zh-CN" sz="2200" dirty="0" err="1">
                <a:latin typeface="+mn-ea"/>
              </a:rPr>
              <a:t>book_infos.split</a:t>
            </a:r>
            <a:r>
              <a:rPr lang="en-US" altLang="zh-CN" sz="2200" dirty="0">
                <a:latin typeface="+mn-ea"/>
              </a:rPr>
              <a:t>('/')[-1]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28	        rate = </a:t>
            </a:r>
            <a:r>
              <a:rPr lang="en-US" altLang="zh-CN" sz="2200" dirty="0" err="1">
                <a:latin typeface="+mn-ea"/>
              </a:rPr>
              <a:t>info.xpath</a:t>
            </a:r>
            <a:r>
              <a:rPr lang="en-US" altLang="zh-CN" sz="2200" dirty="0">
                <a:latin typeface="+mn-ea"/>
              </a:rPr>
              <a:t>('td/div/span[2]/text()')[0]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29	        comments = </a:t>
            </a:r>
            <a:r>
              <a:rPr lang="en-US" altLang="zh-CN" sz="2200" dirty="0" err="1">
                <a:latin typeface="+mn-ea"/>
              </a:rPr>
              <a:t>info.xpath</a:t>
            </a:r>
            <a:r>
              <a:rPr lang="en-US" altLang="zh-CN" sz="2200" dirty="0">
                <a:latin typeface="+mn-ea"/>
              </a:rPr>
              <a:t>('td/p/span/text()')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30	        comment = comments[0] if </a:t>
            </a:r>
            <a:r>
              <a:rPr lang="en-US" altLang="zh-CN" sz="2200" dirty="0" err="1">
                <a:latin typeface="+mn-ea"/>
              </a:rPr>
              <a:t>len</a:t>
            </a:r>
            <a:r>
              <a:rPr lang="en-US" altLang="zh-CN" sz="2200" dirty="0">
                <a:latin typeface="+mn-ea"/>
              </a:rPr>
              <a:t>(comments) != 0 else "</a:t>
            </a:r>
            <a:r>
              <a:rPr lang="zh-CN" altLang="zh-CN" sz="2200" dirty="0">
                <a:latin typeface="+mn-ea"/>
              </a:rPr>
              <a:t>空</a:t>
            </a:r>
            <a:r>
              <a:rPr lang="en-US" altLang="zh-CN" sz="2200" dirty="0">
                <a:latin typeface="+mn-ea"/>
              </a:rPr>
              <a:t>"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31	        </a:t>
            </a:r>
            <a:r>
              <a:rPr lang="en-US" altLang="zh-CN" sz="2200" dirty="0" err="1">
                <a:latin typeface="+mn-ea"/>
              </a:rPr>
              <a:t>writer.writerow</a:t>
            </a:r>
            <a:r>
              <a:rPr lang="en-US" altLang="zh-CN" sz="2200" dirty="0">
                <a:latin typeface="+mn-ea"/>
              </a:rPr>
              <a:t>((</a:t>
            </a:r>
            <a:r>
              <a:rPr lang="en-US" altLang="zh-CN" sz="2200" dirty="0" err="1">
                <a:latin typeface="+mn-ea"/>
              </a:rPr>
              <a:t>name,url,author,publisher,date,price,rate,comment</a:t>
            </a:r>
            <a:r>
              <a:rPr lang="en-US" altLang="zh-CN" sz="2200" dirty="0">
                <a:latin typeface="+mn-ea"/>
              </a:rPr>
              <a:t>))	#</a:t>
            </a:r>
            <a:r>
              <a:rPr lang="zh-CN" altLang="zh-CN" sz="2200" dirty="0">
                <a:latin typeface="+mn-ea"/>
              </a:rPr>
              <a:t>写入数据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32	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200" dirty="0">
                <a:latin typeface="+mn-ea"/>
              </a:rPr>
              <a:t>33	</a:t>
            </a:r>
            <a:r>
              <a:rPr lang="en-US" altLang="zh-CN" sz="2200" dirty="0" err="1">
                <a:latin typeface="+mn-ea"/>
              </a:rPr>
              <a:t>fp.close</a:t>
            </a:r>
            <a:r>
              <a:rPr lang="en-US" altLang="zh-CN" sz="2200" dirty="0">
                <a:latin typeface="+mn-ea"/>
              </a:rPr>
              <a:t>()									#</a:t>
            </a:r>
            <a:r>
              <a:rPr lang="zh-CN" altLang="zh-CN" sz="2200" dirty="0">
                <a:latin typeface="+mn-ea"/>
              </a:rPr>
              <a:t>关闭</a:t>
            </a:r>
            <a:r>
              <a:rPr lang="en-US" altLang="zh-CN" sz="2200" dirty="0">
                <a:latin typeface="+mn-ea"/>
              </a:rPr>
              <a:t>csv</a:t>
            </a:r>
            <a:r>
              <a:rPr lang="zh-CN" altLang="zh-CN" sz="2200" dirty="0">
                <a:latin typeface="+mn-ea"/>
              </a:rPr>
              <a:t>文件</a:t>
            </a:r>
          </a:p>
          <a:p>
            <a:pPr marL="0" indent="0">
              <a:lnSpc>
                <a:spcPts val="1800"/>
              </a:lnSpc>
              <a:buNone/>
            </a:pPr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989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352928" cy="62853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200" dirty="0"/>
              <a:t>运行的结果保存在电脑中，文件名为</a:t>
            </a:r>
            <a:r>
              <a:rPr lang="en-US" altLang="zh-CN" sz="2200" dirty="0" err="1"/>
              <a:t>doubanbook</a:t>
            </a:r>
            <a:r>
              <a:rPr lang="zh-CN" altLang="zh-CN" sz="2200" dirty="0"/>
              <a:t>的</a:t>
            </a:r>
            <a:r>
              <a:rPr lang="en-US" altLang="zh-CN" sz="2200" dirty="0"/>
              <a:t>CSV</a:t>
            </a:r>
            <a:r>
              <a:rPr lang="zh-CN" altLang="zh-CN" sz="2200" dirty="0"/>
              <a:t>文件中，通过</a:t>
            </a:r>
            <a:r>
              <a:rPr lang="en-US" altLang="zh-CN" sz="2200" dirty="0"/>
              <a:t>Excel</a:t>
            </a:r>
            <a:r>
              <a:rPr lang="zh-CN" altLang="zh-CN" sz="2200" dirty="0"/>
              <a:t>打开会出现乱码错误，如</a:t>
            </a:r>
            <a:r>
              <a:rPr lang="zh-CN" altLang="zh-CN" sz="2200" dirty="0" smtClean="0"/>
              <a:t>图所</a:t>
            </a:r>
            <a:r>
              <a:rPr lang="zh-CN" altLang="zh-CN" sz="2200" dirty="0"/>
              <a:t>示。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zh-CN" sz="2200" dirty="0" smtClean="0">
                <a:latin typeface="+mn-ea"/>
              </a:rPr>
              <a:t>可以</a:t>
            </a:r>
            <a:r>
              <a:rPr lang="zh-CN" altLang="zh-CN" sz="2200" dirty="0">
                <a:latin typeface="+mn-ea"/>
              </a:rPr>
              <a:t>通过记事本打开，另存为修改编码为</a:t>
            </a:r>
            <a:r>
              <a:rPr lang="en-US" altLang="zh-CN" sz="2200" dirty="0">
                <a:latin typeface="+mn-ea"/>
              </a:rPr>
              <a:t>UTF-8</a:t>
            </a:r>
            <a:r>
              <a:rPr lang="zh-CN" altLang="zh-CN" sz="2200" dirty="0">
                <a:latin typeface="+mn-ea"/>
              </a:rPr>
              <a:t>，便不会出现乱码问题，如</a:t>
            </a:r>
            <a:r>
              <a:rPr lang="zh-CN" altLang="zh-CN" sz="2200" dirty="0" smtClean="0">
                <a:latin typeface="+mn-ea"/>
              </a:rPr>
              <a:t>图所</a:t>
            </a:r>
            <a:r>
              <a:rPr lang="zh-CN" altLang="zh-CN" sz="2200" dirty="0">
                <a:latin typeface="+mn-ea"/>
              </a:rPr>
              <a:t>示。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3800"/>
            <a:ext cx="44767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29075"/>
            <a:ext cx="40100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20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88640"/>
            <a:ext cx="8496944" cy="6552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这时，通过</a:t>
            </a:r>
            <a:r>
              <a:rPr lang="en-US" altLang="zh-CN" dirty="0">
                <a:latin typeface="+mn-ea"/>
              </a:rPr>
              <a:t>Excel</a:t>
            </a:r>
            <a:r>
              <a:rPr lang="zh-CN" altLang="zh-CN" dirty="0">
                <a:latin typeface="+mn-ea"/>
              </a:rPr>
              <a:t>打开，便不会出现乱码问题了，如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代码分析：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1~3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导入程序需要的库，</a:t>
            </a:r>
            <a:r>
              <a:rPr lang="en-US" altLang="zh-CN" dirty="0">
                <a:latin typeface="+mn-ea"/>
              </a:rPr>
              <a:t>Requests</a:t>
            </a:r>
            <a:r>
              <a:rPr lang="zh-CN" altLang="zh-CN" dirty="0">
                <a:latin typeface="+mn-ea"/>
              </a:rPr>
              <a:t>库用于请求网页获取网页数据。</a:t>
            </a:r>
            <a:r>
              <a:rPr lang="en-US" altLang="zh-CN" dirty="0" err="1">
                <a:latin typeface="+mn-ea"/>
              </a:rPr>
              <a:t>Lxml</a:t>
            </a:r>
            <a:r>
              <a:rPr lang="zh-CN" altLang="zh-CN" dirty="0">
                <a:latin typeface="+mn-ea"/>
              </a:rPr>
              <a:t>库永远解析提取数据。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库用于存储数据。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5~7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创建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文件，并且写入表头信息。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9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构造所有的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链接。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11~14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Chrome</a:t>
            </a:r>
            <a:r>
              <a:rPr lang="zh-CN" altLang="zh-CN" dirty="0">
                <a:latin typeface="+mn-ea"/>
              </a:rPr>
              <a:t>浏览器的开发者工具，复制</a:t>
            </a:r>
            <a:r>
              <a:rPr lang="en-US" altLang="zh-CN" dirty="0">
                <a:latin typeface="+mn-ea"/>
              </a:rPr>
              <a:t>User-Agent</a:t>
            </a:r>
            <a:r>
              <a:rPr lang="zh-CN" altLang="zh-CN" dirty="0">
                <a:latin typeface="+mn-ea"/>
              </a:rPr>
              <a:t>，用于伪装为浏览器，便于爬虫的稳定性。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25006"/>
            <a:ext cx="5184576" cy="202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86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208912" cy="62853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16~31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首先，循环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，根据“先抓大后抓小，寻找循环点”的原则，找到每条信息的标签，如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然后</a:t>
            </a:r>
            <a:r>
              <a:rPr lang="zh-CN" altLang="zh-CN" dirty="0">
                <a:latin typeface="+mn-ea"/>
              </a:rPr>
              <a:t>在爬取详细信息，最后写入到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文件中。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33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关闭文件。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460781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32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5.1  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Lxml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库安装与使用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方法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051720" y="3284984"/>
            <a:ext cx="5873080" cy="31889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5.1.1  </a:t>
            </a:r>
            <a:r>
              <a:rPr lang="en-US" altLang="zh-CN" b="1" dirty="0" err="1">
                <a:latin typeface="+mn-ea"/>
              </a:rPr>
              <a:t>Lxml</a:t>
            </a:r>
            <a:r>
              <a:rPr lang="zh-CN" altLang="zh-CN" b="1" dirty="0">
                <a:latin typeface="+mn-ea"/>
              </a:rPr>
              <a:t>库安装（</a:t>
            </a:r>
            <a:r>
              <a:rPr lang="en-US" altLang="zh-CN" b="1" dirty="0">
                <a:latin typeface="+mn-ea"/>
              </a:rPr>
              <a:t>Mac</a:t>
            </a:r>
            <a:r>
              <a:rPr lang="zh-CN" altLang="zh-CN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Linux</a:t>
            </a:r>
            <a:r>
              <a:rPr lang="zh-CN" altLang="zh-CN" b="1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5.1.2  </a:t>
            </a:r>
            <a:r>
              <a:rPr lang="en-US" altLang="zh-CN" b="1" dirty="0" err="1">
                <a:latin typeface="+mn-ea"/>
              </a:rPr>
              <a:t>Lxml</a:t>
            </a:r>
            <a:r>
              <a:rPr lang="zh-CN" altLang="zh-CN" b="1" dirty="0">
                <a:latin typeface="+mn-ea"/>
              </a:rPr>
              <a:t>库使用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809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68952" cy="1210146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5.4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综合示例（二）——爬取起点中文网小说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信息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483768" y="2852936"/>
            <a:ext cx="5441032" cy="36210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5.4.1  </a:t>
            </a:r>
            <a:r>
              <a:rPr lang="zh-CN" altLang="zh-CN" b="1" dirty="0"/>
              <a:t>数据存储到</a:t>
            </a:r>
            <a:r>
              <a:rPr lang="en-US" altLang="zh-CN" b="1" dirty="0"/>
              <a:t>Excel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5.4.2  </a:t>
            </a:r>
            <a:r>
              <a:rPr lang="zh-CN" altLang="zh-CN" b="1" dirty="0"/>
              <a:t>爬虫思路分析</a:t>
            </a:r>
          </a:p>
          <a:p>
            <a:pPr marL="0" indent="0">
              <a:buNone/>
            </a:pPr>
            <a:r>
              <a:rPr lang="en-US" altLang="zh-CN" b="1" dirty="0"/>
              <a:t>5.4.3  </a:t>
            </a:r>
            <a:r>
              <a:rPr lang="zh-CN" altLang="zh-CN" b="1" dirty="0"/>
              <a:t>爬虫代码及分析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10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7776864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5.4.1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数据存储到</a:t>
            </a:r>
            <a:r>
              <a:rPr lang="en-US" altLang="zh-CN" sz="4800" b="1" dirty="0" smtClean="0">
                <a:solidFill>
                  <a:schemeClr val="tx1"/>
                </a:solidFill>
                <a:latin typeface="+mj-ea"/>
              </a:rPr>
              <a:t>Excel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568952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的第三方库</a:t>
            </a:r>
            <a:r>
              <a:rPr lang="en-US" altLang="zh-CN" dirty="0" err="1">
                <a:latin typeface="+mn-ea"/>
              </a:rPr>
              <a:t>xlwt</a:t>
            </a:r>
            <a:r>
              <a:rPr lang="zh-CN" altLang="zh-CN" dirty="0">
                <a:latin typeface="+mn-ea"/>
              </a:rPr>
              <a:t>，可将数据写入到</a:t>
            </a:r>
            <a:r>
              <a:rPr lang="en-US" altLang="zh-CN" dirty="0">
                <a:latin typeface="+mn-ea"/>
              </a:rPr>
              <a:t>Excel</a:t>
            </a:r>
            <a:r>
              <a:rPr lang="zh-CN" altLang="zh-CN" dirty="0">
                <a:latin typeface="+mn-ea"/>
              </a:rPr>
              <a:t>中，通过</a:t>
            </a:r>
            <a:r>
              <a:rPr lang="en-US" altLang="zh-CN" dirty="0">
                <a:latin typeface="+mn-ea"/>
              </a:rPr>
              <a:t>pip</a:t>
            </a:r>
            <a:r>
              <a:rPr lang="zh-CN" altLang="zh-CN" dirty="0">
                <a:latin typeface="+mn-ea"/>
              </a:rPr>
              <a:t>进行安装即可：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pip3 install </a:t>
            </a:r>
            <a:r>
              <a:rPr lang="en-US" altLang="zh-CN" dirty="0" err="1">
                <a:latin typeface="+mn-ea"/>
              </a:rPr>
              <a:t>xlwt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执行结果如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通过</a:t>
            </a:r>
            <a:r>
              <a:rPr lang="zh-CN" altLang="zh-CN" dirty="0">
                <a:latin typeface="+mn-ea"/>
              </a:rPr>
              <a:t>下面代码，便可以将数据写入</a:t>
            </a:r>
            <a:r>
              <a:rPr lang="en-US" altLang="zh-CN" dirty="0">
                <a:latin typeface="+mn-ea"/>
              </a:rPr>
              <a:t>Excel</a:t>
            </a:r>
            <a:r>
              <a:rPr lang="zh-CN" altLang="zh-CN" dirty="0">
                <a:latin typeface="+mn-ea"/>
              </a:rPr>
              <a:t>中：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import </a:t>
            </a:r>
            <a:r>
              <a:rPr lang="en-US" altLang="zh-CN" dirty="0" err="1">
                <a:latin typeface="+mn-ea"/>
              </a:rPr>
              <a:t>xlwt</a:t>
            </a:r>
            <a:r>
              <a:rPr lang="en-US" altLang="zh-CN" dirty="0">
                <a:latin typeface="+mn-ea"/>
              </a:rPr>
              <a:t>							#</a:t>
            </a:r>
            <a:r>
              <a:rPr lang="zh-CN" altLang="zh-CN" dirty="0">
                <a:latin typeface="+mn-ea"/>
              </a:rPr>
              <a:t>导入写入</a:t>
            </a:r>
            <a:r>
              <a:rPr lang="en-US" altLang="zh-CN" dirty="0">
                <a:latin typeface="+mn-ea"/>
              </a:rPr>
              <a:t>excel</a:t>
            </a:r>
            <a:r>
              <a:rPr lang="zh-CN" altLang="zh-CN" dirty="0">
                <a:latin typeface="+mn-ea"/>
              </a:rPr>
              <a:t>的库文件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book = </a:t>
            </a:r>
            <a:r>
              <a:rPr lang="en-US" altLang="zh-CN" dirty="0" err="1">
                <a:latin typeface="+mn-ea"/>
              </a:rPr>
              <a:t>xlwt.Workbook</a:t>
            </a:r>
            <a:r>
              <a:rPr lang="en-US" altLang="zh-CN" dirty="0">
                <a:latin typeface="+mn-ea"/>
              </a:rPr>
              <a:t>(encoding='utf-8')		#</a:t>
            </a:r>
            <a:r>
              <a:rPr lang="zh-CN" altLang="zh-CN" dirty="0">
                <a:latin typeface="+mn-ea"/>
              </a:rPr>
              <a:t>创建工作簿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sheet = </a:t>
            </a:r>
            <a:r>
              <a:rPr lang="en-US" altLang="zh-CN" dirty="0" err="1">
                <a:latin typeface="+mn-ea"/>
              </a:rPr>
              <a:t>book.add_sheet</a:t>
            </a:r>
            <a:r>
              <a:rPr lang="en-US" altLang="zh-CN" dirty="0">
                <a:latin typeface="+mn-ea"/>
              </a:rPr>
              <a:t>('Sheet1')			#</a:t>
            </a:r>
            <a:r>
              <a:rPr lang="zh-CN" altLang="zh-CN" dirty="0">
                <a:latin typeface="+mn-ea"/>
              </a:rPr>
              <a:t>创建工作表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sheet.write</a:t>
            </a:r>
            <a:r>
              <a:rPr lang="en-US" altLang="zh-CN" dirty="0">
                <a:latin typeface="+mn-ea"/>
              </a:rPr>
              <a:t>(0,0,'python')					#</a:t>
            </a:r>
            <a:r>
              <a:rPr lang="zh-CN" altLang="zh-CN" dirty="0">
                <a:latin typeface="+mn-ea"/>
              </a:rPr>
              <a:t>在相应单元格写入数据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sheet.write</a:t>
            </a:r>
            <a:r>
              <a:rPr lang="en-US" altLang="zh-CN" dirty="0">
                <a:latin typeface="+mn-ea"/>
              </a:rPr>
              <a:t>(1,1,'love')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book.save</a:t>
            </a:r>
            <a:r>
              <a:rPr lang="en-US" altLang="zh-CN" dirty="0">
                <a:latin typeface="+mn-ea"/>
              </a:rPr>
              <a:t>('test.xls')						#</a:t>
            </a:r>
            <a:r>
              <a:rPr lang="zh-CN" altLang="zh-CN" dirty="0">
                <a:latin typeface="+mn-ea"/>
              </a:rPr>
              <a:t>保存到</a:t>
            </a:r>
            <a:r>
              <a:rPr lang="zh-CN" altLang="zh-CN" dirty="0" smtClean="0">
                <a:latin typeface="+mn-ea"/>
              </a:rPr>
              <a:t>文件</a:t>
            </a:r>
            <a:endParaRPr lang="zh-CN" altLang="zh-CN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5472608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54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003232" cy="6669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运行后，可在本地找到该</a:t>
            </a:r>
            <a:r>
              <a:rPr lang="en-US" altLang="zh-CN" dirty="0">
                <a:latin typeface="+mn-ea"/>
              </a:rPr>
              <a:t>Excel</a:t>
            </a:r>
            <a:r>
              <a:rPr lang="zh-CN" altLang="zh-CN" dirty="0">
                <a:latin typeface="+mn-ea"/>
              </a:rPr>
              <a:t>文件，结果如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）导入</a:t>
            </a:r>
            <a:r>
              <a:rPr lang="en-US" altLang="zh-CN" dirty="0" err="1">
                <a:latin typeface="+mn-ea"/>
              </a:rPr>
              <a:t>xlwt</a:t>
            </a:r>
            <a:r>
              <a:rPr lang="zh-CN" altLang="zh-CN" dirty="0">
                <a:latin typeface="+mn-ea"/>
              </a:rPr>
              <a:t>库。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）通过</a:t>
            </a:r>
            <a:r>
              <a:rPr lang="en-US" altLang="zh-CN" dirty="0">
                <a:latin typeface="+mn-ea"/>
              </a:rPr>
              <a:t>Workbook()</a:t>
            </a:r>
            <a:r>
              <a:rPr lang="zh-CN" altLang="zh-CN" dirty="0">
                <a:latin typeface="+mn-ea"/>
              </a:rPr>
              <a:t>方法创建一个工作簿。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）创建一个名字为</a:t>
            </a:r>
            <a:r>
              <a:rPr lang="en-US" altLang="zh-CN" dirty="0">
                <a:latin typeface="+mn-ea"/>
              </a:rPr>
              <a:t>Sheet1</a:t>
            </a:r>
            <a:r>
              <a:rPr lang="zh-CN" altLang="zh-CN" dirty="0">
                <a:latin typeface="+mn-ea"/>
              </a:rPr>
              <a:t>的工作表。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）写入数据，可以看出第一个和第二个参数为</a:t>
            </a:r>
            <a:r>
              <a:rPr lang="en-US" altLang="zh-CN" dirty="0">
                <a:latin typeface="+mn-ea"/>
              </a:rPr>
              <a:t>Excel</a:t>
            </a:r>
            <a:r>
              <a:rPr lang="zh-CN" altLang="zh-CN" dirty="0">
                <a:latin typeface="+mn-ea"/>
              </a:rPr>
              <a:t>表格的单元格位置，第三个为写入内容。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）保存到文件中。</a:t>
            </a:r>
          </a:p>
          <a:p>
            <a:pPr marL="0" indent="0">
              <a:buNone/>
            </a:pP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92696"/>
            <a:ext cx="44767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557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50"/>
            <a:ext cx="7560840" cy="825061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5.4.2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爬虫思路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136904" cy="5805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）爬取的内容为起点中文网的全部作品信息（</a:t>
            </a:r>
            <a:r>
              <a:rPr lang="en-US" altLang="zh-CN" dirty="0">
                <a:latin typeface="+mn-ea"/>
              </a:rPr>
              <a:t>http://a.qidian.com/</a:t>
            </a:r>
            <a:r>
              <a:rPr lang="zh-CN" altLang="zh-CN" dirty="0">
                <a:latin typeface="+mn-ea"/>
              </a:rPr>
              <a:t>），如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）爬取起点中文网的全部作品信息前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zh-CN" dirty="0">
                <a:latin typeface="+mn-ea"/>
              </a:rPr>
              <a:t>页，通过手动浏览，下面为第二页的网址：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http://a.qidian.com/?size=-1&amp;sign=-1&amp;tag=-1&amp;chanId=-1&amp;subCateId=-1&amp;orderId=&amp;update=-1&amp;page=2&amp;month=-1&amp;style=1&amp;action=-1&amp;vip=-1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猜想这些字段是用来控制作品分类的，我们爬取的为全部作品，依次删掉一些参数检查，发现改为</a:t>
            </a:r>
            <a:r>
              <a:rPr lang="en-US" altLang="zh-CN" dirty="0">
                <a:latin typeface="+mn-ea"/>
              </a:rPr>
              <a:t>http://a.qidian.com/?page=2</a:t>
            </a:r>
            <a:r>
              <a:rPr lang="zh-CN" altLang="zh-CN" dirty="0">
                <a:latin typeface="+mn-ea"/>
              </a:rPr>
              <a:t>，也可访问相同的信息，通过多页检验，证明了合理性，以此来构造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zh-CN" dirty="0">
                <a:latin typeface="+mn-ea"/>
              </a:rPr>
              <a:t>页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 smtClean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679" y="1680479"/>
            <a:ext cx="4638675" cy="195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381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003232" cy="62853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）需要爬取的信息有：小说名、作者</a:t>
            </a:r>
            <a:r>
              <a:rPr lang="en-US" altLang="zh-CN" dirty="0">
                <a:latin typeface="+mn-ea"/>
              </a:rPr>
              <a:t>ID</a:t>
            </a:r>
            <a:r>
              <a:rPr lang="zh-CN" altLang="zh-CN" dirty="0">
                <a:latin typeface="+mn-ea"/>
              </a:rPr>
              <a:t>、小说类型、完成情况、摘要和字数，如图</a:t>
            </a:r>
            <a:r>
              <a:rPr lang="en-US" altLang="zh-CN" dirty="0">
                <a:latin typeface="+mn-ea"/>
              </a:rPr>
              <a:t>5.27</a:t>
            </a:r>
            <a:r>
              <a:rPr lang="zh-CN" altLang="zh-CN" dirty="0">
                <a:latin typeface="+mn-ea"/>
              </a:rPr>
              <a:t>所示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）运用</a:t>
            </a:r>
            <a:r>
              <a:rPr lang="en-US" altLang="zh-CN" dirty="0" err="1">
                <a:latin typeface="+mn-ea"/>
              </a:rPr>
              <a:t>xlwt</a:t>
            </a:r>
            <a:r>
              <a:rPr lang="zh-CN" altLang="zh-CN" dirty="0">
                <a:latin typeface="+mn-ea"/>
              </a:rPr>
              <a:t>库，把爬取的信息存储在本地的</a:t>
            </a:r>
            <a:r>
              <a:rPr lang="en-US" altLang="zh-CN" dirty="0">
                <a:latin typeface="+mn-ea"/>
              </a:rPr>
              <a:t>Excel</a:t>
            </a:r>
            <a:r>
              <a:rPr lang="zh-CN" altLang="zh-CN" dirty="0">
                <a:latin typeface="+mn-ea"/>
              </a:rPr>
              <a:t>表格中。</a:t>
            </a:r>
          </a:p>
          <a:p>
            <a:pPr marL="0" indent="0">
              <a:buNone/>
            </a:pP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79" y="1412776"/>
            <a:ext cx="41433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62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5.4.3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爬虫代码及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496944" cy="5949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代码如下：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01	import </a:t>
            </a:r>
            <a:r>
              <a:rPr lang="en-US" altLang="zh-CN" dirty="0" err="1">
                <a:latin typeface="+mn-ea"/>
              </a:rPr>
              <a:t>xlwt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02	import requests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03	from </a:t>
            </a:r>
            <a:r>
              <a:rPr lang="en-US" altLang="zh-CN" dirty="0" err="1">
                <a:latin typeface="+mn-ea"/>
              </a:rPr>
              <a:t>lxml</a:t>
            </a:r>
            <a:r>
              <a:rPr lang="en-US" altLang="zh-CN" dirty="0">
                <a:latin typeface="+mn-ea"/>
              </a:rPr>
              <a:t> import </a:t>
            </a:r>
            <a:r>
              <a:rPr lang="en-US" altLang="zh-CN" dirty="0" err="1">
                <a:latin typeface="+mn-ea"/>
              </a:rPr>
              <a:t>etree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04	import time					#</a:t>
            </a:r>
            <a:r>
              <a:rPr lang="zh-CN" altLang="zh-CN" dirty="0">
                <a:latin typeface="+mn-ea"/>
              </a:rPr>
              <a:t>导入相应的库文件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05	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06	</a:t>
            </a:r>
            <a:r>
              <a:rPr lang="en-US" altLang="zh-CN" dirty="0" err="1">
                <a:latin typeface="+mn-ea"/>
              </a:rPr>
              <a:t>all_info_list</a:t>
            </a:r>
            <a:r>
              <a:rPr lang="en-US" altLang="zh-CN" dirty="0">
                <a:latin typeface="+mn-ea"/>
              </a:rPr>
              <a:t> = []					#</a:t>
            </a:r>
            <a:r>
              <a:rPr lang="zh-CN" altLang="zh-CN" dirty="0">
                <a:latin typeface="+mn-ea"/>
              </a:rPr>
              <a:t>初始化列表，存入爬虫数据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07	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08	</a:t>
            </a:r>
            <a:r>
              <a:rPr lang="en-US" altLang="zh-CN" dirty="0" err="1">
                <a:latin typeface="+mn-ea"/>
              </a:rPr>
              <a:t>def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get_info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url</a:t>
            </a:r>
            <a:r>
              <a:rPr lang="en-US" altLang="zh-CN" dirty="0">
                <a:latin typeface="+mn-ea"/>
              </a:rPr>
              <a:t>):				#</a:t>
            </a:r>
            <a:r>
              <a:rPr lang="zh-CN" altLang="zh-CN" dirty="0">
                <a:latin typeface="+mn-ea"/>
              </a:rPr>
              <a:t>定义获取爬虫信息的函数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09	    html = </a:t>
            </a:r>
            <a:r>
              <a:rPr lang="en-US" altLang="zh-CN" dirty="0" err="1">
                <a:latin typeface="+mn-ea"/>
              </a:rPr>
              <a:t>requests.get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url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10	    selector = etree.HTML(</a:t>
            </a:r>
            <a:r>
              <a:rPr lang="en-US" altLang="zh-CN" dirty="0" err="1">
                <a:latin typeface="+mn-ea"/>
              </a:rPr>
              <a:t>html.text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11	    </a:t>
            </a:r>
            <a:r>
              <a:rPr lang="en-US" altLang="zh-CN" dirty="0" err="1">
                <a:latin typeface="+mn-ea"/>
              </a:rPr>
              <a:t>infos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dirty="0" err="1">
                <a:latin typeface="+mn-ea"/>
              </a:rPr>
              <a:t>selector.xpath</a:t>
            </a:r>
            <a:r>
              <a:rPr lang="en-US" altLang="zh-CN" dirty="0">
                <a:latin typeface="+mn-ea"/>
              </a:rPr>
              <a:t>('//</a:t>
            </a:r>
            <a:r>
              <a:rPr lang="en-US" altLang="zh-CN" dirty="0" err="1">
                <a:latin typeface="+mn-ea"/>
              </a:rPr>
              <a:t>ul</a:t>
            </a:r>
            <a:r>
              <a:rPr lang="en-US" altLang="zh-CN" dirty="0">
                <a:latin typeface="+mn-ea"/>
              </a:rPr>
              <a:t>[@class="all-</a:t>
            </a:r>
            <a:r>
              <a:rPr lang="en-US" altLang="zh-CN" dirty="0" err="1">
                <a:latin typeface="+mn-ea"/>
              </a:rPr>
              <a:t>img</a:t>
            </a:r>
            <a:r>
              <a:rPr lang="en-US" altLang="zh-CN" dirty="0">
                <a:latin typeface="+mn-ea"/>
              </a:rPr>
              <a:t>-list </a:t>
            </a:r>
            <a:r>
              <a:rPr lang="en-US" altLang="zh-CN" dirty="0" err="1">
                <a:latin typeface="+mn-ea"/>
              </a:rPr>
              <a:t>cf</a:t>
            </a:r>
            <a:r>
              <a:rPr lang="en-US" altLang="zh-CN" dirty="0">
                <a:latin typeface="+mn-ea"/>
              </a:rPr>
              <a:t>"]/li')		#</a:t>
            </a:r>
            <a:r>
              <a:rPr lang="zh-CN" altLang="zh-CN" dirty="0">
                <a:latin typeface="+mn-ea"/>
              </a:rPr>
              <a:t>定位大标签，以此循环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12	    for info in </a:t>
            </a:r>
            <a:r>
              <a:rPr lang="en-US" altLang="zh-CN" dirty="0" err="1">
                <a:latin typeface="+mn-ea"/>
              </a:rPr>
              <a:t>infos</a:t>
            </a:r>
            <a:r>
              <a:rPr lang="en-US" altLang="zh-CN" dirty="0">
                <a:latin typeface="+mn-ea"/>
              </a:rPr>
              <a:t>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13	        title = </a:t>
            </a:r>
            <a:r>
              <a:rPr lang="en-US" altLang="zh-CN" dirty="0" err="1">
                <a:latin typeface="+mn-ea"/>
              </a:rPr>
              <a:t>info.xpath</a:t>
            </a:r>
            <a:r>
              <a:rPr lang="en-US" altLang="zh-CN" dirty="0">
                <a:latin typeface="+mn-ea"/>
              </a:rPr>
              <a:t>('div[2]/h4/a/text()')[0]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14	        author = </a:t>
            </a:r>
            <a:r>
              <a:rPr lang="en-US" altLang="zh-CN" dirty="0" err="1">
                <a:latin typeface="+mn-ea"/>
              </a:rPr>
              <a:t>info.xpath</a:t>
            </a:r>
            <a:r>
              <a:rPr lang="en-US" altLang="zh-CN" dirty="0">
                <a:latin typeface="+mn-ea"/>
              </a:rPr>
              <a:t>('div[2]/p[1]/a[1]/text()')[0]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39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"/>
            <a:ext cx="8712968" cy="6857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15	        style_1 = </a:t>
            </a:r>
            <a:r>
              <a:rPr lang="en-US" altLang="zh-CN" dirty="0" err="1">
                <a:latin typeface="+mn-ea"/>
              </a:rPr>
              <a:t>info.xpath</a:t>
            </a:r>
            <a:r>
              <a:rPr lang="en-US" altLang="zh-CN" dirty="0">
                <a:latin typeface="+mn-ea"/>
              </a:rPr>
              <a:t>('div[2]/p[1]/a[2]/text()')[0]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16	        style_2 = </a:t>
            </a:r>
            <a:r>
              <a:rPr lang="en-US" altLang="zh-CN" dirty="0" err="1">
                <a:latin typeface="+mn-ea"/>
              </a:rPr>
              <a:t>info.xpath</a:t>
            </a:r>
            <a:r>
              <a:rPr lang="en-US" altLang="zh-CN" dirty="0">
                <a:latin typeface="+mn-ea"/>
              </a:rPr>
              <a:t>('div[2]/p[1]/a[3]/text()')[0]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17	        style = style_1+'·'+style_2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18	        complete = </a:t>
            </a:r>
            <a:r>
              <a:rPr lang="en-US" altLang="zh-CN" dirty="0" err="1">
                <a:latin typeface="+mn-ea"/>
              </a:rPr>
              <a:t>info.xpath</a:t>
            </a:r>
            <a:r>
              <a:rPr lang="en-US" altLang="zh-CN" dirty="0">
                <a:latin typeface="+mn-ea"/>
              </a:rPr>
              <a:t>('div[2]/p[1]/span/text()')[0]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19	        introduce = </a:t>
            </a:r>
            <a:r>
              <a:rPr lang="en-US" altLang="zh-CN" dirty="0" err="1">
                <a:latin typeface="+mn-ea"/>
              </a:rPr>
              <a:t>info.xpath</a:t>
            </a:r>
            <a:r>
              <a:rPr lang="en-US" altLang="zh-CN" dirty="0">
                <a:latin typeface="+mn-ea"/>
              </a:rPr>
              <a:t>('div[2]/p[2]/text()')[0].strip()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20	        word = </a:t>
            </a:r>
            <a:r>
              <a:rPr lang="en-US" altLang="zh-CN" dirty="0" err="1">
                <a:latin typeface="+mn-ea"/>
              </a:rPr>
              <a:t>info.xpath</a:t>
            </a:r>
            <a:r>
              <a:rPr lang="en-US" altLang="zh-CN" dirty="0">
                <a:latin typeface="+mn-ea"/>
              </a:rPr>
              <a:t>('div[2]/p[3]/span/text()')[0].strip('</a:t>
            </a:r>
            <a:r>
              <a:rPr lang="zh-CN" altLang="zh-CN" dirty="0">
                <a:latin typeface="+mn-ea"/>
              </a:rPr>
              <a:t>万字</a:t>
            </a:r>
            <a:r>
              <a:rPr lang="en-US" altLang="zh-CN" dirty="0">
                <a:latin typeface="+mn-ea"/>
              </a:rPr>
              <a:t>')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21	        </a:t>
            </a:r>
            <a:r>
              <a:rPr lang="en-US" altLang="zh-CN" dirty="0" err="1">
                <a:latin typeface="+mn-ea"/>
              </a:rPr>
              <a:t>info_list</a:t>
            </a:r>
            <a:r>
              <a:rPr lang="en-US" altLang="zh-CN" dirty="0">
                <a:latin typeface="+mn-ea"/>
              </a:rPr>
              <a:t> = [</a:t>
            </a:r>
            <a:r>
              <a:rPr lang="en-US" altLang="zh-CN" dirty="0" err="1">
                <a:latin typeface="+mn-ea"/>
              </a:rPr>
              <a:t>title,author,style,complete,introduce,word</a:t>
            </a:r>
            <a:r>
              <a:rPr lang="en-US" altLang="zh-CN" dirty="0">
                <a:latin typeface="+mn-ea"/>
              </a:rPr>
              <a:t>]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22	        </a:t>
            </a:r>
            <a:r>
              <a:rPr lang="en-US" altLang="zh-CN" dirty="0" err="1">
                <a:latin typeface="+mn-ea"/>
              </a:rPr>
              <a:t>all_info_list.append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info_list</a:t>
            </a:r>
            <a:r>
              <a:rPr lang="en-US" altLang="zh-CN" dirty="0">
                <a:latin typeface="+mn-ea"/>
              </a:rPr>
              <a:t>)					#</a:t>
            </a:r>
            <a:r>
              <a:rPr lang="zh-CN" altLang="zh-CN" dirty="0">
                <a:latin typeface="+mn-ea"/>
              </a:rPr>
              <a:t>把数据存入列表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23	    </a:t>
            </a:r>
            <a:r>
              <a:rPr lang="en-US" altLang="zh-CN" dirty="0" err="1">
                <a:latin typeface="+mn-ea"/>
              </a:rPr>
              <a:t>time.sleep</a:t>
            </a:r>
            <a:r>
              <a:rPr lang="en-US" altLang="zh-CN" dirty="0">
                <a:latin typeface="+mn-ea"/>
              </a:rPr>
              <a:t>(1)									#</a:t>
            </a:r>
            <a:r>
              <a:rPr lang="zh-CN" altLang="zh-CN" dirty="0">
                <a:latin typeface="+mn-ea"/>
              </a:rPr>
              <a:t>睡眠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秒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24	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25	if __name__ == '__main__':							#</a:t>
            </a:r>
            <a:r>
              <a:rPr lang="zh-CN" altLang="zh-CN" dirty="0">
                <a:latin typeface="+mn-ea"/>
              </a:rPr>
              <a:t>程序主入口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26	    </a:t>
            </a:r>
            <a:r>
              <a:rPr lang="en-US" altLang="zh-CN" dirty="0" err="1">
                <a:latin typeface="+mn-ea"/>
              </a:rPr>
              <a:t>urls</a:t>
            </a:r>
            <a:r>
              <a:rPr lang="en-US" altLang="zh-CN" dirty="0">
                <a:latin typeface="+mn-ea"/>
              </a:rPr>
              <a:t> = ['http://a.qidian.com/?page={}'.format(</a:t>
            </a:r>
            <a:r>
              <a:rPr lang="en-US" altLang="zh-CN" dirty="0" err="1">
                <a:latin typeface="+mn-ea"/>
              </a:rPr>
              <a:t>str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)) for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in range(1,29655)]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27	    for </a:t>
            </a:r>
            <a:r>
              <a:rPr lang="en-US" altLang="zh-CN" dirty="0" err="1">
                <a:latin typeface="+mn-ea"/>
              </a:rPr>
              <a:t>url</a:t>
            </a:r>
            <a:r>
              <a:rPr lang="en-US" altLang="zh-CN" dirty="0">
                <a:latin typeface="+mn-ea"/>
              </a:rPr>
              <a:t> in </a:t>
            </a:r>
            <a:r>
              <a:rPr lang="en-US" altLang="zh-CN" dirty="0" err="1">
                <a:latin typeface="+mn-ea"/>
              </a:rPr>
              <a:t>urls</a:t>
            </a:r>
            <a:r>
              <a:rPr lang="en-US" altLang="zh-CN" dirty="0">
                <a:latin typeface="+mn-ea"/>
              </a:rPr>
              <a:t>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28	        </a:t>
            </a:r>
            <a:r>
              <a:rPr lang="en-US" altLang="zh-CN" dirty="0" err="1">
                <a:latin typeface="+mn-ea"/>
              </a:rPr>
              <a:t>get_info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url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29	    header = ['</a:t>
            </a:r>
            <a:r>
              <a:rPr lang="en-US" altLang="zh-CN" dirty="0" err="1">
                <a:latin typeface="+mn-ea"/>
              </a:rPr>
              <a:t>title','author','style','complete','introduce','word</a:t>
            </a:r>
            <a:r>
              <a:rPr lang="en-US" altLang="zh-CN" dirty="0">
                <a:latin typeface="+mn-ea"/>
              </a:rPr>
              <a:t>']	#</a:t>
            </a:r>
            <a:r>
              <a:rPr lang="zh-CN" altLang="zh-CN" dirty="0">
                <a:latin typeface="+mn-ea"/>
              </a:rPr>
              <a:t>定义表</a:t>
            </a:r>
            <a:r>
              <a:rPr lang="zh-CN" altLang="zh-CN" dirty="0" smtClean="0">
                <a:latin typeface="+mn-ea"/>
              </a:rPr>
              <a:t>头</a:t>
            </a:r>
            <a:endParaRPr lang="zh-CN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2506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6632"/>
            <a:ext cx="8075240" cy="6357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30	    book = </a:t>
            </a:r>
            <a:r>
              <a:rPr lang="en-US" altLang="zh-CN" dirty="0" err="1">
                <a:latin typeface="+mn-ea"/>
              </a:rPr>
              <a:t>xlwt.Workbook</a:t>
            </a:r>
            <a:r>
              <a:rPr lang="en-US" altLang="zh-CN" dirty="0">
                <a:latin typeface="+mn-ea"/>
              </a:rPr>
              <a:t>(encoding='utf-8')				#</a:t>
            </a:r>
            <a:r>
              <a:rPr lang="zh-CN" altLang="zh-CN" dirty="0">
                <a:latin typeface="+mn-ea"/>
              </a:rPr>
              <a:t>创建工作簿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31	    sheet = </a:t>
            </a:r>
            <a:r>
              <a:rPr lang="en-US" altLang="zh-CN" dirty="0" err="1">
                <a:latin typeface="+mn-ea"/>
              </a:rPr>
              <a:t>book.add_sheet</a:t>
            </a:r>
            <a:r>
              <a:rPr lang="en-US" altLang="zh-CN" dirty="0">
                <a:latin typeface="+mn-ea"/>
              </a:rPr>
              <a:t>('Sheet1')					#</a:t>
            </a:r>
            <a:r>
              <a:rPr lang="zh-CN" altLang="zh-CN" dirty="0">
                <a:latin typeface="+mn-ea"/>
              </a:rPr>
              <a:t>创建工资表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32	    for h in range(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(header)):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33	        </a:t>
            </a:r>
            <a:r>
              <a:rPr lang="en-US" altLang="zh-CN" dirty="0" err="1">
                <a:latin typeface="+mn-ea"/>
              </a:rPr>
              <a:t>sheet.write</a:t>
            </a:r>
            <a:r>
              <a:rPr lang="en-US" altLang="zh-CN" dirty="0">
                <a:latin typeface="+mn-ea"/>
              </a:rPr>
              <a:t>(0, h, header[h])						#</a:t>
            </a:r>
            <a:r>
              <a:rPr lang="zh-CN" altLang="zh-CN" dirty="0">
                <a:latin typeface="+mn-ea"/>
              </a:rPr>
              <a:t>写入表头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34	   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= 1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35	    for list in </a:t>
            </a:r>
            <a:r>
              <a:rPr lang="en-US" altLang="zh-CN" dirty="0" err="1">
                <a:latin typeface="+mn-ea"/>
              </a:rPr>
              <a:t>all_info_list</a:t>
            </a:r>
            <a:r>
              <a:rPr lang="en-US" altLang="zh-CN" dirty="0">
                <a:latin typeface="+mn-ea"/>
              </a:rPr>
              <a:t>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36	        j = 0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37	        for data in list: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38	            </a:t>
            </a:r>
            <a:r>
              <a:rPr lang="en-US" altLang="zh-CN" dirty="0" err="1">
                <a:latin typeface="+mn-ea"/>
              </a:rPr>
              <a:t>sheet.write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j, data)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39	            j += 1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40	       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+= 1										#</a:t>
            </a:r>
            <a:r>
              <a:rPr lang="zh-CN" altLang="zh-CN" dirty="0">
                <a:latin typeface="+mn-ea"/>
              </a:rPr>
              <a:t>写入爬虫数据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41	</a:t>
            </a:r>
            <a:r>
              <a:rPr lang="en-US" altLang="zh-CN" dirty="0" err="1">
                <a:latin typeface="+mn-ea"/>
              </a:rPr>
              <a:t>book.save</a:t>
            </a:r>
            <a:r>
              <a:rPr lang="en-US" altLang="zh-CN" dirty="0">
                <a:latin typeface="+mn-ea"/>
              </a:rPr>
              <a:t>('xiaoshuo.xls')							#</a:t>
            </a:r>
            <a:r>
              <a:rPr lang="zh-CN" altLang="zh-CN" dirty="0">
                <a:latin typeface="+mn-ea"/>
              </a:rPr>
              <a:t>保存文件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4086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424936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运行后，存入数据到</a:t>
            </a:r>
            <a:r>
              <a:rPr lang="en-US" altLang="zh-CN" dirty="0">
                <a:latin typeface="+mn-ea"/>
              </a:rPr>
              <a:t>Excel</a:t>
            </a:r>
            <a:r>
              <a:rPr lang="zh-CN" altLang="zh-CN" dirty="0">
                <a:latin typeface="+mn-ea"/>
              </a:rPr>
              <a:t>表格中，如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代码分析：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1~4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导入程序所需要的库</a:t>
            </a:r>
            <a:r>
              <a:rPr lang="zh-CN" altLang="zh-CN" dirty="0" smtClean="0">
                <a:latin typeface="+mn-ea"/>
              </a:rPr>
              <a:t>，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+mn-ea"/>
              </a:rPr>
              <a:t>xlwt</a:t>
            </a:r>
            <a:r>
              <a:rPr lang="zh-CN" altLang="zh-CN" dirty="0">
                <a:latin typeface="+mn-ea"/>
              </a:rPr>
              <a:t>用于写入数据</a:t>
            </a:r>
            <a:r>
              <a:rPr lang="zh-CN" altLang="zh-CN" dirty="0" smtClean="0">
                <a:latin typeface="+mn-ea"/>
              </a:rPr>
              <a:t>到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Excel</a:t>
            </a:r>
            <a:r>
              <a:rPr lang="zh-CN" altLang="zh-CN" dirty="0">
                <a:latin typeface="+mn-ea"/>
              </a:rPr>
              <a:t>文件中，</a:t>
            </a:r>
            <a:r>
              <a:rPr lang="en-US" altLang="zh-CN" dirty="0">
                <a:latin typeface="+mn-ea"/>
              </a:rPr>
              <a:t>requests</a:t>
            </a:r>
            <a:r>
              <a:rPr lang="zh-CN" altLang="zh-CN" dirty="0" smtClean="0">
                <a:latin typeface="+mn-ea"/>
              </a:rPr>
              <a:t>库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用于</a:t>
            </a:r>
            <a:r>
              <a:rPr lang="zh-CN" altLang="zh-CN" dirty="0">
                <a:latin typeface="+mn-ea"/>
              </a:rPr>
              <a:t>请求网页。</a:t>
            </a:r>
            <a:r>
              <a:rPr lang="en-US" altLang="zh-CN" dirty="0" err="1">
                <a:latin typeface="+mn-ea"/>
              </a:rPr>
              <a:t>lxml</a:t>
            </a:r>
            <a:r>
              <a:rPr lang="zh-CN" altLang="zh-CN" dirty="0">
                <a:latin typeface="+mn-ea"/>
              </a:rPr>
              <a:t>库</a:t>
            </a:r>
            <a:r>
              <a:rPr lang="zh-CN" altLang="zh-CN" dirty="0" smtClean="0">
                <a:latin typeface="+mn-ea"/>
              </a:rPr>
              <a:t>用于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解析</a:t>
            </a:r>
            <a:r>
              <a:rPr lang="zh-CN" altLang="zh-CN" dirty="0">
                <a:latin typeface="+mn-ea"/>
              </a:rPr>
              <a:t>提取数据。</a:t>
            </a:r>
            <a:r>
              <a:rPr lang="en-US" altLang="zh-CN" dirty="0">
                <a:latin typeface="+mn-ea"/>
              </a:rPr>
              <a:t>time</a:t>
            </a:r>
            <a:r>
              <a:rPr lang="zh-CN" altLang="zh-CN" dirty="0">
                <a:latin typeface="+mn-ea"/>
              </a:rPr>
              <a:t>库</a:t>
            </a:r>
            <a:r>
              <a:rPr lang="zh-CN" altLang="zh-CN" dirty="0" smtClean="0">
                <a:latin typeface="+mn-ea"/>
              </a:rPr>
              <a:t>的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sleep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zh-CN" dirty="0">
                <a:latin typeface="+mn-ea"/>
              </a:rPr>
              <a:t>方法可以让程序</a:t>
            </a:r>
            <a:r>
              <a:rPr lang="zh-CN" altLang="zh-CN" dirty="0" smtClean="0">
                <a:latin typeface="+mn-ea"/>
              </a:rPr>
              <a:t>暂停。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）第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定义</a:t>
            </a:r>
            <a:r>
              <a:rPr lang="en-US" altLang="zh-CN" dirty="0" err="1">
                <a:latin typeface="+mn-ea"/>
              </a:rPr>
              <a:t>all_info_list</a:t>
            </a:r>
            <a:r>
              <a:rPr lang="zh-CN" altLang="zh-CN" dirty="0">
                <a:latin typeface="+mn-ea"/>
              </a:rPr>
              <a:t>列表，用于存储爬取的数据。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8~23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定义获取爬虫信息的函数：用于获取小说信息，并把小说信息以列表的形式存储到</a:t>
            </a:r>
            <a:r>
              <a:rPr lang="en-US" altLang="zh-CN" dirty="0" err="1">
                <a:latin typeface="+mn-ea"/>
              </a:rPr>
              <a:t>all_info_list</a:t>
            </a:r>
            <a:r>
              <a:rPr lang="zh-CN" altLang="zh-CN" dirty="0">
                <a:latin typeface="+mn-ea"/>
              </a:rPr>
              <a:t>列表中。</a:t>
            </a: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注意：列表中有列表，这样存储是为了方便写入到</a:t>
            </a:r>
            <a:r>
              <a:rPr lang="en-US" altLang="zh-CN" dirty="0" smtClean="0">
                <a:latin typeface="+mn-ea"/>
              </a:rPr>
              <a:t>Excel</a:t>
            </a:r>
            <a:r>
              <a:rPr lang="zh-CN" altLang="zh-CN" dirty="0" smtClean="0">
                <a:latin typeface="+mn-ea"/>
              </a:rPr>
              <a:t>中。</a:t>
            </a: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25~41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函数主入口，构造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zh-CN" dirty="0">
                <a:latin typeface="+mn-ea"/>
              </a:rPr>
              <a:t>页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，依次调用函数获取小说信息，最后把信息写入到</a:t>
            </a:r>
            <a:r>
              <a:rPr lang="en-US" altLang="zh-CN" dirty="0">
                <a:latin typeface="+mn-ea"/>
              </a:rPr>
              <a:t>Excel</a:t>
            </a:r>
            <a:r>
              <a:rPr lang="zh-CN" altLang="zh-CN" dirty="0">
                <a:latin typeface="+mn-ea"/>
              </a:rPr>
              <a:t>文件中。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20689"/>
            <a:ext cx="505777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9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5.1.1  </a:t>
            </a:r>
            <a:r>
              <a:rPr lang="en-US" altLang="zh-CN" sz="4400" b="1" dirty="0" err="1">
                <a:solidFill>
                  <a:schemeClr val="tx1"/>
                </a:solidFill>
                <a:latin typeface="+mj-ea"/>
              </a:rPr>
              <a:t>Lxml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库安装（</a:t>
            </a:r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Mac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Linux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）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136904" cy="5373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1.Mac</a:t>
            </a:r>
            <a:r>
              <a:rPr lang="zh-CN" altLang="zh-CN" b="1" dirty="0">
                <a:latin typeface="+mn-ea"/>
              </a:rPr>
              <a:t>系统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安装</a:t>
            </a:r>
            <a:r>
              <a:rPr lang="en-US" altLang="zh-CN" dirty="0" err="1">
                <a:latin typeface="+mn-ea"/>
              </a:rPr>
              <a:t>Lxml</a:t>
            </a:r>
            <a:r>
              <a:rPr lang="zh-CN" altLang="zh-CN" dirty="0">
                <a:latin typeface="+mn-ea"/>
              </a:rPr>
              <a:t>之前需要安装</a:t>
            </a:r>
            <a:r>
              <a:rPr lang="en-US" altLang="zh-CN" dirty="0">
                <a:latin typeface="+mn-ea"/>
              </a:rPr>
              <a:t>Command Line Tools</a:t>
            </a:r>
            <a:r>
              <a:rPr lang="zh-CN" altLang="zh-CN" dirty="0">
                <a:latin typeface="+mn-ea"/>
              </a:rPr>
              <a:t>，其中一种安装方法为，在终端输入：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xcode</a:t>
            </a:r>
            <a:r>
              <a:rPr lang="en-US" altLang="zh-CN" dirty="0">
                <a:latin typeface="+mn-ea"/>
              </a:rPr>
              <a:t>-select –install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如果安装成功会提示</a:t>
            </a:r>
            <a:r>
              <a:rPr lang="en-US" altLang="zh-CN" dirty="0">
                <a:latin typeface="+mn-ea"/>
              </a:rPr>
              <a:t>Successful</a:t>
            </a:r>
            <a:r>
              <a:rPr lang="zh-CN" altLang="zh-CN" dirty="0">
                <a:latin typeface="+mn-ea"/>
              </a:rPr>
              <a:t>的字样。如果安装失败，还可以使用</a:t>
            </a:r>
            <a:r>
              <a:rPr lang="en-US" altLang="zh-CN" dirty="0">
                <a:latin typeface="+mn-ea"/>
              </a:rPr>
              <a:t>brew</a:t>
            </a:r>
            <a:r>
              <a:rPr lang="zh-CN" altLang="zh-CN" dirty="0">
                <a:latin typeface="+mn-ea"/>
              </a:rPr>
              <a:t>或者下载</a:t>
            </a:r>
            <a:r>
              <a:rPr lang="en-US" altLang="zh-CN" dirty="0" err="1">
                <a:latin typeface="+mn-ea"/>
              </a:rPr>
              <a:t>dmg</a:t>
            </a:r>
            <a:r>
              <a:rPr lang="zh-CN" altLang="zh-CN" dirty="0">
                <a:latin typeface="+mn-ea"/>
              </a:rPr>
              <a:t>的方式进行安装，具体方法请自行百度。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然后就可以安装</a:t>
            </a:r>
            <a:r>
              <a:rPr lang="en-US" altLang="zh-CN" dirty="0" err="1">
                <a:latin typeface="+mn-ea"/>
              </a:rPr>
              <a:t>Lxml</a:t>
            </a:r>
            <a:r>
              <a:rPr lang="zh-CN" altLang="zh-CN" dirty="0">
                <a:latin typeface="+mn-ea"/>
              </a:rPr>
              <a:t>库了，在终端输入：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pip3 install </a:t>
            </a:r>
            <a:r>
              <a:rPr lang="en-US" altLang="zh-CN" dirty="0" err="1">
                <a:latin typeface="+mn-ea"/>
              </a:rPr>
              <a:t>lxml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这样就完成了</a:t>
            </a:r>
            <a:r>
              <a:rPr lang="en-US" altLang="zh-CN" dirty="0">
                <a:latin typeface="+mn-ea"/>
              </a:rPr>
              <a:t>Mac</a:t>
            </a:r>
            <a:r>
              <a:rPr lang="zh-CN" altLang="zh-CN" dirty="0">
                <a:latin typeface="+mn-ea"/>
              </a:rPr>
              <a:t>系统下</a:t>
            </a:r>
            <a:r>
              <a:rPr lang="en-US" altLang="zh-CN" dirty="0" err="1">
                <a:latin typeface="+mn-ea"/>
              </a:rPr>
              <a:t>Lxml</a:t>
            </a:r>
            <a:r>
              <a:rPr lang="zh-CN" altLang="zh-CN" dirty="0">
                <a:latin typeface="+mn-ea"/>
              </a:rPr>
              <a:t>库的安装。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2.Linux</a:t>
            </a:r>
            <a:r>
              <a:rPr lang="zh-CN" altLang="zh-CN" b="1" dirty="0">
                <a:latin typeface="+mn-ea"/>
              </a:rPr>
              <a:t>系统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Linux</a:t>
            </a:r>
            <a:r>
              <a:rPr lang="zh-CN" altLang="zh-CN" dirty="0">
                <a:latin typeface="+mn-ea"/>
              </a:rPr>
              <a:t>系统安装</a:t>
            </a:r>
            <a:r>
              <a:rPr lang="en-US" altLang="zh-CN" dirty="0" err="1">
                <a:latin typeface="+mn-ea"/>
              </a:rPr>
              <a:t>Lxml</a:t>
            </a:r>
            <a:r>
              <a:rPr lang="zh-CN" altLang="zh-CN" dirty="0">
                <a:latin typeface="+mn-ea"/>
              </a:rPr>
              <a:t>库最为简单，在终端输入：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sudo</a:t>
            </a:r>
            <a:r>
              <a:rPr lang="en-US" altLang="zh-CN" dirty="0">
                <a:latin typeface="+mn-ea"/>
              </a:rPr>
              <a:t> apt-get install Python 3-lxml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这样就完成了</a:t>
            </a:r>
            <a:r>
              <a:rPr lang="en-US" altLang="zh-CN" dirty="0">
                <a:latin typeface="+mn-ea"/>
              </a:rPr>
              <a:t>Linux</a:t>
            </a:r>
            <a:r>
              <a:rPr lang="zh-CN" altLang="zh-CN" dirty="0">
                <a:latin typeface="+mn-ea"/>
              </a:rPr>
              <a:t>系统下</a:t>
            </a:r>
            <a:r>
              <a:rPr lang="en-US" altLang="zh-CN" dirty="0" err="1">
                <a:latin typeface="+mn-ea"/>
              </a:rPr>
              <a:t>Lxml</a:t>
            </a:r>
            <a:r>
              <a:rPr lang="zh-CN" altLang="zh-CN" dirty="0">
                <a:latin typeface="+mn-ea"/>
              </a:rPr>
              <a:t>库的安装。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注意：</a:t>
            </a:r>
            <a:r>
              <a:rPr lang="en-US" altLang="zh-CN" dirty="0">
                <a:latin typeface="+mn-ea"/>
              </a:rPr>
              <a:t>Windows7</a:t>
            </a:r>
            <a:r>
              <a:rPr lang="zh-CN" altLang="zh-CN" dirty="0">
                <a:latin typeface="+mn-ea"/>
              </a:rPr>
              <a:t>下安装</a:t>
            </a:r>
            <a:r>
              <a:rPr lang="en-US" altLang="zh-CN" dirty="0" err="1">
                <a:latin typeface="+mn-ea"/>
              </a:rPr>
              <a:t>Lxml</a:t>
            </a:r>
            <a:r>
              <a:rPr lang="zh-CN" altLang="zh-CN" dirty="0">
                <a:latin typeface="+mn-ea"/>
              </a:rPr>
              <a:t>库已在前文中讲解</a:t>
            </a:r>
            <a:r>
              <a:rPr lang="zh-CN" altLang="zh-CN" dirty="0" smtClean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67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5.1.2  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Lxml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库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使用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411760" y="3140968"/>
            <a:ext cx="5513040" cy="33329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1.</a:t>
            </a:r>
            <a:r>
              <a:rPr lang="zh-CN" altLang="zh-CN" b="1" dirty="0">
                <a:latin typeface="+mn-ea"/>
              </a:rPr>
              <a:t>修正</a:t>
            </a:r>
            <a:r>
              <a:rPr lang="en-US" altLang="zh-CN" b="1" dirty="0">
                <a:latin typeface="+mn-ea"/>
              </a:rPr>
              <a:t>HTML</a:t>
            </a:r>
            <a:r>
              <a:rPr lang="zh-CN" altLang="zh-CN" b="1" dirty="0">
                <a:latin typeface="+mn-ea"/>
              </a:rPr>
              <a:t>代码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2.</a:t>
            </a:r>
            <a:r>
              <a:rPr lang="zh-CN" altLang="zh-CN" b="1" dirty="0">
                <a:latin typeface="+mn-ea"/>
              </a:rPr>
              <a:t>读取</a:t>
            </a:r>
            <a:r>
              <a:rPr lang="en-US" altLang="zh-CN" b="1" dirty="0">
                <a:latin typeface="+mn-ea"/>
              </a:rPr>
              <a:t>HTML</a:t>
            </a:r>
            <a:r>
              <a:rPr lang="zh-CN" altLang="zh-CN" b="1" dirty="0">
                <a:latin typeface="+mn-ea"/>
              </a:rPr>
              <a:t>文件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3.</a:t>
            </a:r>
            <a:r>
              <a:rPr lang="zh-CN" altLang="zh-CN" b="1" dirty="0">
                <a:latin typeface="+mn-ea"/>
              </a:rPr>
              <a:t>解析</a:t>
            </a:r>
            <a:r>
              <a:rPr lang="en-US" altLang="zh-CN" b="1" dirty="0">
                <a:latin typeface="+mn-ea"/>
              </a:rPr>
              <a:t>HTML</a:t>
            </a:r>
            <a:r>
              <a:rPr lang="zh-CN" altLang="zh-CN" b="1" dirty="0">
                <a:latin typeface="+mn-ea"/>
              </a:rPr>
              <a:t>文件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55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5.2  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Xpath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语法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131840" y="2924944"/>
            <a:ext cx="4792960" cy="35490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5.2.1  </a:t>
            </a:r>
            <a:r>
              <a:rPr lang="zh-CN" altLang="zh-CN" b="1" dirty="0">
                <a:latin typeface="+mn-ea"/>
              </a:rPr>
              <a:t>节点关系</a:t>
            </a:r>
          </a:p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5.2.2  </a:t>
            </a:r>
            <a:r>
              <a:rPr lang="zh-CN" altLang="zh-CN" b="1" dirty="0">
                <a:latin typeface="+mn-ea"/>
              </a:rPr>
              <a:t>节点选择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5.2.3  </a:t>
            </a:r>
            <a:r>
              <a:rPr lang="zh-CN" altLang="zh-CN" b="1" dirty="0">
                <a:latin typeface="+mn-ea"/>
              </a:rPr>
              <a:t>使用技巧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5.2.4  </a:t>
            </a:r>
            <a:r>
              <a:rPr lang="zh-CN" altLang="zh-CN" b="1" dirty="0">
                <a:latin typeface="+mn-ea"/>
              </a:rPr>
              <a:t>性能对比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757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5.2.1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节点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关系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267744" y="2852936"/>
            <a:ext cx="5657056" cy="36210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1.</a:t>
            </a:r>
            <a:r>
              <a:rPr lang="zh-CN" altLang="zh-CN" b="1" dirty="0">
                <a:latin typeface="+mn-ea"/>
              </a:rPr>
              <a:t>父节点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2.</a:t>
            </a:r>
            <a:r>
              <a:rPr lang="zh-CN" altLang="zh-CN" b="1" dirty="0">
                <a:latin typeface="+mn-ea"/>
              </a:rPr>
              <a:t>子节点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3.</a:t>
            </a:r>
            <a:r>
              <a:rPr lang="zh-CN" altLang="zh-CN" b="1" dirty="0">
                <a:latin typeface="+mn-ea"/>
              </a:rPr>
              <a:t>同胞节点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4.</a:t>
            </a:r>
            <a:r>
              <a:rPr lang="zh-CN" altLang="zh-CN" b="1" dirty="0">
                <a:latin typeface="+mn-ea"/>
              </a:rPr>
              <a:t>先辈节点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5.</a:t>
            </a:r>
            <a:r>
              <a:rPr lang="zh-CN" altLang="zh-CN" b="1" dirty="0">
                <a:latin typeface="+mn-ea"/>
              </a:rPr>
              <a:t>后代节点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619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5.2.2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节点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选择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XPath</a:t>
            </a:r>
            <a:r>
              <a:rPr lang="zh-CN" altLang="zh-CN" dirty="0">
                <a:latin typeface="+mn-ea"/>
              </a:rPr>
              <a:t>使用路径表达式在</a:t>
            </a:r>
            <a:r>
              <a:rPr lang="en-US" altLang="zh-CN" dirty="0">
                <a:latin typeface="+mn-ea"/>
              </a:rPr>
              <a:t>XML</a:t>
            </a:r>
            <a:r>
              <a:rPr lang="zh-CN" altLang="zh-CN" dirty="0">
                <a:latin typeface="+mn-ea"/>
              </a:rPr>
              <a:t>文档中选取节点。节点是通过沿着路径或者</a:t>
            </a:r>
            <a:r>
              <a:rPr lang="en-US" altLang="zh-CN" dirty="0">
                <a:latin typeface="+mn-ea"/>
              </a:rPr>
              <a:t>step</a:t>
            </a:r>
            <a:r>
              <a:rPr lang="zh-CN" altLang="zh-CN" dirty="0">
                <a:latin typeface="+mn-ea"/>
              </a:rPr>
              <a:t>来选取的，见</a:t>
            </a:r>
            <a:r>
              <a:rPr lang="zh-CN" altLang="zh-CN" dirty="0" smtClean="0">
                <a:latin typeface="+mn-ea"/>
              </a:rPr>
              <a:t>表。</a:t>
            </a:r>
            <a:endParaRPr lang="zh-CN" altLang="zh-CN" dirty="0">
              <a:latin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55271"/>
              </p:ext>
            </p:extLst>
          </p:nvPr>
        </p:nvGraphicFramePr>
        <p:xfrm>
          <a:off x="457200" y="2708921"/>
          <a:ext cx="7715200" cy="3384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598"/>
                <a:gridCol w="6528602"/>
              </a:tblGrid>
              <a:tr h="483482">
                <a:tc>
                  <a:txBody>
                    <a:bodyPr/>
                    <a:lstStyle/>
                    <a:p>
                      <a:pPr indent="26797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表达式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nodename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选取此节点的所有子节点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从根节点选取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//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从匹配选择的当前节点选择文档中的节点，而不考虑它们的位置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选取当前节点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..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选取当前节点的父节点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@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选取属性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671" y="13905"/>
            <a:ext cx="7467600" cy="850106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5.2.3  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使用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技巧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964487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在</a:t>
            </a:r>
            <a:r>
              <a:rPr lang="zh-CN" altLang="zh-CN" dirty="0">
                <a:latin typeface="+mn-ea"/>
              </a:rPr>
              <a:t>爬虫实战中，</a:t>
            </a:r>
            <a:r>
              <a:rPr lang="en-US" altLang="zh-CN" dirty="0" err="1">
                <a:latin typeface="+mn-ea"/>
              </a:rPr>
              <a:t>Xpath</a:t>
            </a:r>
            <a:r>
              <a:rPr lang="zh-CN" altLang="zh-CN" dirty="0">
                <a:latin typeface="+mn-ea"/>
              </a:rPr>
              <a:t>路径可以</a:t>
            </a:r>
            <a:r>
              <a:rPr lang="zh-CN" altLang="zh-CN" dirty="0" smtClean="0">
                <a:latin typeface="+mn-ea"/>
              </a:rPr>
              <a:t>通过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Chrome</a:t>
            </a:r>
            <a:r>
              <a:rPr lang="zh-CN" altLang="zh-CN" dirty="0">
                <a:latin typeface="+mn-ea"/>
              </a:rPr>
              <a:t>复制得到，如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687891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0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0"/>
            <a:ext cx="8964488" cy="6858000"/>
          </a:xfrm>
        </p:spPr>
        <p:txBody>
          <a:bodyPr>
            <a:noAutofit/>
          </a:bodyPr>
          <a:lstStyle/>
          <a:p>
            <a:pPr marL="0" indent="0">
              <a:lnSpc>
                <a:spcPts val="1900"/>
              </a:lnSpc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）鼠标定位到想要提取的数据位置，</a:t>
            </a:r>
            <a:r>
              <a:rPr lang="zh-CN" altLang="zh-CN" sz="2200" dirty="0" smtClean="0">
                <a:latin typeface="+mn-ea"/>
              </a:rPr>
              <a:t>右击</a:t>
            </a:r>
            <a:r>
              <a:rPr lang="zh-CN" altLang="zh-CN" sz="2200" dirty="0">
                <a:latin typeface="+mn-ea"/>
              </a:rPr>
              <a:t>，从快捷菜单中选择“检查”命令。</a:t>
            </a:r>
          </a:p>
          <a:p>
            <a:pPr marL="0" indent="0">
              <a:lnSpc>
                <a:spcPts val="1900"/>
              </a:lnSpc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）在网页源代码中右击所选元素。</a:t>
            </a:r>
          </a:p>
          <a:p>
            <a:pPr marL="0" indent="0">
              <a:lnSpc>
                <a:spcPts val="1900"/>
              </a:lnSpc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zh-CN" sz="2200" dirty="0">
                <a:latin typeface="+mn-ea"/>
              </a:rPr>
              <a:t>）选择</a:t>
            </a:r>
            <a:r>
              <a:rPr lang="en-US" altLang="zh-CN" sz="2200" dirty="0">
                <a:latin typeface="+mn-ea"/>
              </a:rPr>
              <a:t>Copy </a:t>
            </a:r>
            <a:r>
              <a:rPr lang="en-US" altLang="zh-CN" sz="2200" dirty="0" err="1">
                <a:latin typeface="+mn-ea"/>
              </a:rPr>
              <a:t>Xpath</a:t>
            </a:r>
            <a:r>
              <a:rPr lang="zh-CN" altLang="zh-CN" sz="2200" dirty="0">
                <a:latin typeface="+mn-ea"/>
              </a:rPr>
              <a:t>命令。这时便能得到：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altLang="zh-CN" sz="2200" dirty="0">
                <a:latin typeface="+mn-ea"/>
              </a:rPr>
              <a:t>//*[@id="qiushi_tag_118732380"]/div[1]/a[2]/h2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900"/>
              </a:lnSpc>
              <a:buNone/>
            </a:pPr>
            <a:r>
              <a:rPr lang="zh-CN" altLang="zh-CN" sz="2200" dirty="0">
                <a:latin typeface="+mn-ea"/>
              </a:rPr>
              <a:t>通过代码即可得到用户</a:t>
            </a:r>
            <a:r>
              <a:rPr lang="en-US" altLang="zh-CN" sz="2200" dirty="0">
                <a:latin typeface="+mn-ea"/>
              </a:rPr>
              <a:t>id</a:t>
            </a:r>
            <a:r>
              <a:rPr lang="zh-CN" altLang="zh-CN" sz="2200" dirty="0">
                <a:latin typeface="+mn-ea"/>
              </a:rPr>
              <a:t>：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altLang="zh-CN" sz="2200" dirty="0">
                <a:latin typeface="+mn-ea"/>
              </a:rPr>
              <a:t>import requests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900"/>
              </a:lnSpc>
              <a:buNone/>
            </a:pPr>
            <a:r>
              <a:rPr lang="en-US" altLang="zh-CN" sz="2200" dirty="0">
                <a:latin typeface="+mn-ea"/>
              </a:rPr>
              <a:t>from </a:t>
            </a:r>
            <a:r>
              <a:rPr lang="en-US" altLang="zh-CN" sz="2200" dirty="0" err="1">
                <a:latin typeface="+mn-ea"/>
              </a:rPr>
              <a:t>lxml</a:t>
            </a:r>
            <a:r>
              <a:rPr lang="en-US" altLang="zh-CN" sz="2200" dirty="0">
                <a:latin typeface="+mn-ea"/>
              </a:rPr>
              <a:t> import </a:t>
            </a:r>
            <a:r>
              <a:rPr lang="en-US" altLang="zh-CN" sz="2200" dirty="0" err="1">
                <a:latin typeface="+mn-ea"/>
              </a:rPr>
              <a:t>etree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900"/>
              </a:lnSpc>
              <a:buNone/>
            </a:pPr>
            <a:r>
              <a:rPr lang="en-US" altLang="zh-CN" sz="2200" dirty="0">
                <a:latin typeface="+mn-ea"/>
              </a:rPr>
              <a:t>headers = {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900"/>
              </a:lnSpc>
              <a:buNone/>
            </a:pPr>
            <a:r>
              <a:rPr lang="en-US" altLang="zh-CN" sz="2200" dirty="0">
                <a:latin typeface="+mn-ea"/>
              </a:rPr>
              <a:t>    '</a:t>
            </a:r>
            <a:r>
              <a:rPr lang="en-US" altLang="zh-CN" sz="2200" dirty="0" err="1">
                <a:latin typeface="+mn-ea"/>
              </a:rPr>
              <a:t>User-Agent':'Mozilla</a:t>
            </a:r>
            <a:r>
              <a:rPr lang="en-US" altLang="zh-CN" sz="2200" dirty="0">
                <a:latin typeface="+mn-ea"/>
              </a:rPr>
              <a:t>/5.0 (Windows NT 6.1; WOW64) </a:t>
            </a:r>
            <a:r>
              <a:rPr lang="en-US" altLang="zh-CN" sz="2200" dirty="0" err="1">
                <a:latin typeface="+mn-ea"/>
              </a:rPr>
              <a:t>AppleWebKit</a:t>
            </a:r>
            <a:r>
              <a:rPr lang="en-US" altLang="zh-CN" sz="2200" dirty="0">
                <a:latin typeface="+mn-ea"/>
              </a:rPr>
              <a:t>/537.36 (KHTML, like Gecko) Chrome/53.0.2785.143 Safari/537.36'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900"/>
              </a:lnSpc>
              <a:buNone/>
            </a:pPr>
            <a:r>
              <a:rPr lang="en-US" altLang="zh-CN" sz="2200" dirty="0">
                <a:latin typeface="+mn-ea"/>
              </a:rPr>
              <a:t>}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900"/>
              </a:lnSpc>
              <a:buNone/>
            </a:pPr>
            <a:r>
              <a:rPr lang="en-US" altLang="zh-CN" sz="2200" dirty="0" err="1">
                <a:latin typeface="+mn-ea"/>
              </a:rPr>
              <a:t>url</a:t>
            </a:r>
            <a:r>
              <a:rPr lang="en-US" altLang="zh-CN" sz="2200" dirty="0">
                <a:latin typeface="+mn-ea"/>
              </a:rPr>
              <a:t> = 'http://www.qiushibaike.com/text/'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900"/>
              </a:lnSpc>
              <a:buNone/>
            </a:pPr>
            <a:r>
              <a:rPr lang="en-US" altLang="zh-CN" sz="2200" dirty="0">
                <a:latin typeface="+mn-ea"/>
              </a:rPr>
              <a:t>res = </a:t>
            </a:r>
            <a:r>
              <a:rPr lang="en-US" altLang="zh-CN" sz="2200" dirty="0" err="1">
                <a:latin typeface="+mn-ea"/>
              </a:rPr>
              <a:t>requests.get</a:t>
            </a:r>
            <a:r>
              <a:rPr lang="en-US" altLang="zh-CN" sz="2200" dirty="0">
                <a:latin typeface="+mn-ea"/>
              </a:rPr>
              <a:t>(</a:t>
            </a:r>
            <a:r>
              <a:rPr lang="en-US" altLang="zh-CN" sz="2200" dirty="0" err="1">
                <a:latin typeface="+mn-ea"/>
              </a:rPr>
              <a:t>url,headers</a:t>
            </a:r>
            <a:r>
              <a:rPr lang="en-US" altLang="zh-CN" sz="2200" dirty="0">
                <a:latin typeface="+mn-ea"/>
              </a:rPr>
              <a:t>=headers)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900"/>
              </a:lnSpc>
              <a:buNone/>
            </a:pPr>
            <a:r>
              <a:rPr lang="en-US" altLang="zh-CN" sz="2200" dirty="0">
                <a:latin typeface="+mn-ea"/>
              </a:rPr>
              <a:t>selector = etree.HTML(</a:t>
            </a:r>
            <a:r>
              <a:rPr lang="en-US" altLang="zh-CN" sz="2200" dirty="0" err="1">
                <a:latin typeface="+mn-ea"/>
              </a:rPr>
              <a:t>res.text</a:t>
            </a:r>
            <a:r>
              <a:rPr lang="en-US" altLang="zh-CN" sz="2200" dirty="0">
                <a:latin typeface="+mn-ea"/>
              </a:rPr>
              <a:t>)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900"/>
              </a:lnSpc>
              <a:buNone/>
            </a:pPr>
            <a:r>
              <a:rPr lang="en-US" altLang="zh-CN" sz="2200" dirty="0">
                <a:latin typeface="+mn-ea"/>
              </a:rPr>
              <a:t>id = </a:t>
            </a:r>
            <a:r>
              <a:rPr lang="en-US" altLang="zh-CN" sz="2200" dirty="0" err="1">
                <a:latin typeface="+mn-ea"/>
              </a:rPr>
              <a:t>selector.xpath</a:t>
            </a:r>
            <a:r>
              <a:rPr lang="en-US" altLang="zh-CN" sz="2200" dirty="0">
                <a:latin typeface="+mn-ea"/>
              </a:rPr>
              <a:t>('//*[@id="qiushi_tag_118732380"]/div[1]/a[2]/h2/text()')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900"/>
              </a:lnSpc>
              <a:buNone/>
            </a:pPr>
            <a:r>
              <a:rPr lang="en-US" altLang="zh-CN" sz="2200" dirty="0">
                <a:latin typeface="+mn-ea"/>
              </a:rPr>
              <a:t>print(id)</a:t>
            </a:r>
            <a:endParaRPr lang="zh-CN" altLang="zh-CN" sz="2200" dirty="0">
              <a:latin typeface="+mn-ea"/>
            </a:endParaRPr>
          </a:p>
          <a:p>
            <a:pPr marL="0" indent="0">
              <a:lnSpc>
                <a:spcPts val="1900"/>
              </a:lnSpc>
              <a:buNone/>
            </a:pPr>
            <a:r>
              <a:rPr lang="zh-CN" altLang="zh-CN" sz="2200" dirty="0">
                <a:latin typeface="+mn-ea"/>
              </a:rPr>
              <a:t>注意：通过</a:t>
            </a:r>
            <a:r>
              <a:rPr lang="en-US" altLang="zh-CN" sz="2200" dirty="0">
                <a:latin typeface="+mn-ea"/>
              </a:rPr>
              <a:t>/text()</a:t>
            </a:r>
            <a:r>
              <a:rPr lang="zh-CN" altLang="zh-CN" sz="2200" dirty="0">
                <a:latin typeface="+mn-ea"/>
              </a:rPr>
              <a:t>可以获取标签中的文字信息。</a:t>
            </a:r>
          </a:p>
          <a:p>
            <a:pPr marL="0" indent="0">
              <a:lnSpc>
                <a:spcPts val="1900"/>
              </a:lnSpc>
              <a:buNone/>
            </a:pPr>
            <a:r>
              <a:rPr lang="zh-CN" altLang="zh-CN" sz="2200" dirty="0">
                <a:latin typeface="+mn-ea"/>
              </a:rPr>
              <a:t>结果为：</a:t>
            </a:r>
          </a:p>
          <a:p>
            <a:pPr marL="0" indent="0">
              <a:lnSpc>
                <a:spcPts val="1900"/>
              </a:lnSpc>
              <a:buNone/>
            </a:pPr>
            <a:r>
              <a:rPr lang="en-US" altLang="zh-CN" sz="2200" dirty="0">
                <a:latin typeface="+mn-ea"/>
              </a:rPr>
              <a:t>['</a:t>
            </a:r>
            <a:r>
              <a:rPr lang="zh-CN" altLang="zh-CN" sz="2200" dirty="0">
                <a:latin typeface="+mn-ea"/>
              </a:rPr>
              <a:t>王卫英</a:t>
            </a:r>
            <a:r>
              <a:rPr lang="en-US" altLang="zh-CN" sz="2200" dirty="0" smtClean="0">
                <a:latin typeface="+mn-ea"/>
              </a:rPr>
              <a:t>']</a:t>
            </a:r>
            <a:endParaRPr lang="zh-CN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22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214</TotalTime>
  <Words>1599</Words>
  <Application>Microsoft Office PowerPoint</Application>
  <PresentationFormat>全屏显示(4:3)</PresentationFormat>
  <Paragraphs>309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凸显</vt:lpstr>
      <vt:lpstr>第5章  Lxml库与Xpath语法</vt:lpstr>
      <vt:lpstr>5.1  Lxml库安装与使用方法</vt:lpstr>
      <vt:lpstr>5.1.1  Lxml库安装（Mac、Linux）</vt:lpstr>
      <vt:lpstr>5.1.2  Lxml库使用</vt:lpstr>
      <vt:lpstr>5.2  Xpath语法</vt:lpstr>
      <vt:lpstr>5.2.1  节点关系</vt:lpstr>
      <vt:lpstr>5.2.2  节点选择</vt:lpstr>
      <vt:lpstr>5.2.3  使用技巧</vt:lpstr>
      <vt:lpstr>PowerPoint 演示文稿</vt:lpstr>
      <vt:lpstr>5.2.4  性能对比</vt:lpstr>
      <vt:lpstr>5.3  综合示例（一）——爬取豆瓣图书top250</vt:lpstr>
      <vt:lpstr>5.3.1  数据存储到CSV</vt:lpstr>
      <vt:lpstr>5.3.2  爬虫思路分析</vt:lpstr>
      <vt:lpstr>PowerPoint 演示文稿</vt:lpstr>
      <vt:lpstr>5.3.3  爬虫代码及分析</vt:lpstr>
      <vt:lpstr>PowerPoint 演示文稿</vt:lpstr>
      <vt:lpstr>PowerPoint 演示文稿</vt:lpstr>
      <vt:lpstr>PowerPoint 演示文稿</vt:lpstr>
      <vt:lpstr>PowerPoint 演示文稿</vt:lpstr>
      <vt:lpstr>5.4  综合示例（二）——爬取起点中文网小说信息</vt:lpstr>
      <vt:lpstr>5.4.1  数据存储到Excel</vt:lpstr>
      <vt:lpstr>PowerPoint 演示文稿</vt:lpstr>
      <vt:lpstr>5.4.2  爬虫思路分析</vt:lpstr>
      <vt:lpstr>PowerPoint 演示文稿</vt:lpstr>
      <vt:lpstr>5.4.3  爬虫代码及分析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Lxml库与Xpath语法</dc:title>
  <dc:creator>yajie</dc:creator>
  <cp:lastModifiedBy>yajie</cp:lastModifiedBy>
  <cp:revision>6</cp:revision>
  <dcterms:created xsi:type="dcterms:W3CDTF">2018-03-13T03:21:01Z</dcterms:created>
  <dcterms:modified xsi:type="dcterms:W3CDTF">2018-03-13T06:55:26Z</dcterms:modified>
</cp:coreProperties>
</file>